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F2C53-856E-46CB-9DCB-F421901FAA04}" type="datetimeFigureOut">
              <a:rPr lang="id-ID" smtClean="0"/>
              <a:t>19/10/2019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E4F76-C126-42CB-9627-35C881659B8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88327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7" Type="http://schemas.openxmlformats.org/officeDocument/2006/relationships/slide" Target="../slides/slide7.xml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6.xml"/><Relationship Id="rId5" Type="http://schemas.openxmlformats.org/officeDocument/2006/relationships/slide" Target="../slides/slide5.xml"/><Relationship Id="rId4" Type="http://schemas.openxmlformats.org/officeDocument/2006/relationships/slide" Target="../slides/slide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7" Type="http://schemas.openxmlformats.org/officeDocument/2006/relationships/slide" Target="../slides/slide7.xml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6.xml"/><Relationship Id="rId5" Type="http://schemas.openxmlformats.org/officeDocument/2006/relationships/slide" Target="../slides/slide5.xml"/><Relationship Id="rId4" Type="http://schemas.openxmlformats.org/officeDocument/2006/relationships/slide" Target="../slides/slide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7" Type="http://schemas.openxmlformats.org/officeDocument/2006/relationships/slide" Target="../slides/slide7.xml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6.xml"/><Relationship Id="rId5" Type="http://schemas.openxmlformats.org/officeDocument/2006/relationships/slide" Target="../slides/slide5.xml"/><Relationship Id="rId4" Type="http://schemas.openxmlformats.org/officeDocument/2006/relationships/slide" Target="../slides/slide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7" Type="http://schemas.openxmlformats.org/officeDocument/2006/relationships/slide" Target="../slides/slide7.xml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6.xml"/><Relationship Id="rId5" Type="http://schemas.openxmlformats.org/officeDocument/2006/relationships/slide" Target="../slides/slide5.xml"/><Relationship Id="rId4" Type="http://schemas.openxmlformats.org/officeDocument/2006/relationships/slide" Target="../slides/slide4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7" Type="http://schemas.openxmlformats.org/officeDocument/2006/relationships/slide" Target="../slides/slide7.xml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6.xml"/><Relationship Id="rId5" Type="http://schemas.openxmlformats.org/officeDocument/2006/relationships/slide" Target="../slides/slide5.xml"/><Relationship Id="rId4" Type="http://schemas.openxmlformats.org/officeDocument/2006/relationships/slide" Target="../slides/slide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7" Type="http://schemas.openxmlformats.org/officeDocument/2006/relationships/slide" Target="../slides/slide7.xml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Relationship Id="rId6" Type="http://schemas.openxmlformats.org/officeDocument/2006/relationships/slide" Target="../slides/slide6.xml"/><Relationship Id="rId5" Type="http://schemas.openxmlformats.org/officeDocument/2006/relationships/slide" Target="../slides/slide5.xml"/><Relationship Id="rId4" Type="http://schemas.openxmlformats.org/officeDocument/2006/relationships/slide" Target="../slides/slide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7D78-E976-4612-9B87-2C8DA05941DE}" type="datetimeFigureOut">
              <a:rPr lang="id-ID" smtClean="0"/>
              <a:t>19/10/2019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1F1F-B7E6-413B-B03D-585EB80C6C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0915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7D78-E976-4612-9B87-2C8DA05941DE}" type="datetimeFigureOut">
              <a:rPr lang="id-ID" smtClean="0"/>
              <a:t>19/10/2019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1F1F-B7E6-413B-B03D-585EB80C6C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255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7D78-E976-4612-9B87-2C8DA05941DE}" type="datetimeFigureOut">
              <a:rPr lang="id-ID" smtClean="0"/>
              <a:t>19/10/2019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1F1F-B7E6-413B-B03D-585EB80C6C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829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7D78-E976-4612-9B87-2C8DA05941DE}" type="datetimeFigureOut">
              <a:rPr lang="id-ID" smtClean="0"/>
              <a:t>19/10/2019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1F1F-B7E6-413B-B03D-585EB80C6C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7446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7D78-E976-4612-9B87-2C8DA05941DE}" type="datetimeFigureOut">
              <a:rPr lang="id-ID" smtClean="0"/>
              <a:t>19/10/2019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1F1F-B7E6-413B-B03D-585EB80C6C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4561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7D78-E976-4612-9B87-2C8DA05941DE}" type="datetimeFigureOut">
              <a:rPr lang="id-ID" smtClean="0"/>
              <a:t>19/10/2019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1F1F-B7E6-413B-B03D-585EB80C6C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6220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7D78-E976-4612-9B87-2C8DA05941DE}" type="datetimeFigureOut">
              <a:rPr lang="id-ID" smtClean="0"/>
              <a:t>19/10/2019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1F1F-B7E6-413B-B03D-585EB80C6C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3486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7D78-E976-4612-9B87-2C8DA05941DE}" type="datetimeFigureOut">
              <a:rPr lang="id-ID" smtClean="0"/>
              <a:t>19/10/2019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1F1F-B7E6-413B-B03D-585EB80C6C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54859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gradFill>
          <a:gsLst>
            <a:gs pos="100000">
              <a:schemeClr val="accent1">
                <a:lumMod val="96000"/>
                <a:lumOff val="4000"/>
                <a:alpha val="51000"/>
              </a:schemeClr>
            </a:gs>
            <a:gs pos="75000">
              <a:srgbClr val="D2DDF1"/>
            </a:gs>
            <a:gs pos="4000">
              <a:schemeClr val="accent1">
                <a:lumMod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619672" y="1196752"/>
            <a:ext cx="7524328" cy="5661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ounded Rectangle 7">
            <a:hlinkClick r:id="rId2" action="ppaction://hlinksldjump"/>
          </p:cNvPr>
          <p:cNvSpPr/>
          <p:nvPr userDrawn="1"/>
        </p:nvSpPr>
        <p:spPr>
          <a:xfrm>
            <a:off x="72008" y="1484784"/>
            <a:ext cx="1475656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Sejarah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9" name="Rounded Rectangle 8">
            <a:hlinkClick r:id="rId3" action="ppaction://hlinksldjump"/>
          </p:cNvPr>
          <p:cNvSpPr/>
          <p:nvPr userDrawn="1"/>
        </p:nvSpPr>
        <p:spPr>
          <a:xfrm>
            <a:off x="72008" y="2132856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Pengertian</a:t>
            </a:r>
            <a:endParaRPr lang="id-ID" dirty="0"/>
          </a:p>
        </p:txBody>
      </p:sp>
      <p:sp>
        <p:nvSpPr>
          <p:cNvPr id="10" name="Rounded Rectangle 9">
            <a:hlinkClick r:id="rId4" action="ppaction://hlinksldjump"/>
          </p:cNvPr>
          <p:cNvSpPr/>
          <p:nvPr userDrawn="1"/>
        </p:nvSpPr>
        <p:spPr>
          <a:xfrm>
            <a:off x="72008" y="2780928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Proses</a:t>
            </a:r>
            <a:endParaRPr lang="id-ID" dirty="0"/>
          </a:p>
        </p:txBody>
      </p:sp>
      <p:sp>
        <p:nvSpPr>
          <p:cNvPr id="11" name="Rounded Rectangle 10">
            <a:hlinkClick r:id="rId5" action="ppaction://hlinksldjump"/>
          </p:cNvPr>
          <p:cNvSpPr/>
          <p:nvPr userDrawn="1"/>
        </p:nvSpPr>
        <p:spPr>
          <a:xfrm>
            <a:off x="72008" y="3429000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Edisi</a:t>
            </a:r>
            <a:endParaRPr lang="id-ID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2795874" y="188640"/>
            <a:ext cx="355225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Pendahuluan</a:t>
            </a:r>
            <a:endParaRPr lang="en-U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Rounded Rectangle 13">
            <a:hlinkClick r:id="rId6" action="ppaction://hlinksldjump"/>
          </p:cNvPr>
          <p:cNvSpPr/>
          <p:nvPr userDrawn="1"/>
        </p:nvSpPr>
        <p:spPr>
          <a:xfrm>
            <a:off x="72008" y="4077072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Konsep</a:t>
            </a:r>
            <a:endParaRPr lang="id-ID" dirty="0"/>
          </a:p>
        </p:txBody>
      </p:sp>
      <p:sp>
        <p:nvSpPr>
          <p:cNvPr id="15" name="Rounded Rectangle 14">
            <a:hlinkClick r:id="rId7" action="ppaction://hlinksldjump"/>
          </p:cNvPr>
          <p:cNvSpPr/>
          <p:nvPr userDrawn="1"/>
        </p:nvSpPr>
        <p:spPr>
          <a:xfrm>
            <a:off x="72008" y="4725144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Latihan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8695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gradFill>
          <a:gsLst>
            <a:gs pos="100000">
              <a:schemeClr val="accent1">
                <a:lumMod val="96000"/>
                <a:lumOff val="4000"/>
                <a:alpha val="51000"/>
              </a:schemeClr>
            </a:gs>
            <a:gs pos="75000">
              <a:srgbClr val="D2DDF1"/>
            </a:gs>
            <a:gs pos="4000">
              <a:schemeClr val="accent1">
                <a:lumMod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619672" y="1196752"/>
            <a:ext cx="7524328" cy="5661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ounded Rectangle 7">
            <a:hlinkClick r:id="rId2" action="ppaction://hlinksldjump"/>
          </p:cNvPr>
          <p:cNvSpPr/>
          <p:nvPr userDrawn="1"/>
        </p:nvSpPr>
        <p:spPr>
          <a:xfrm>
            <a:off x="72008" y="1484784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Sejarah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9" name="Rounded Rectangle 8">
            <a:hlinkClick r:id="rId3" action="ppaction://hlinksldjump"/>
          </p:cNvPr>
          <p:cNvSpPr/>
          <p:nvPr userDrawn="1"/>
        </p:nvSpPr>
        <p:spPr>
          <a:xfrm>
            <a:off x="72008" y="2132856"/>
            <a:ext cx="1475656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Pengertian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4" action="ppaction://hlinksldjump"/>
          </p:cNvPr>
          <p:cNvSpPr/>
          <p:nvPr userDrawn="1"/>
        </p:nvSpPr>
        <p:spPr>
          <a:xfrm>
            <a:off x="72008" y="2780928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Proses</a:t>
            </a:r>
            <a:endParaRPr lang="id-ID" dirty="0"/>
          </a:p>
        </p:txBody>
      </p:sp>
      <p:sp>
        <p:nvSpPr>
          <p:cNvPr id="11" name="Rounded Rectangle 10">
            <a:hlinkClick r:id="rId5" action="ppaction://hlinksldjump"/>
          </p:cNvPr>
          <p:cNvSpPr/>
          <p:nvPr userDrawn="1"/>
        </p:nvSpPr>
        <p:spPr>
          <a:xfrm>
            <a:off x="72008" y="3429000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Edisi</a:t>
            </a:r>
            <a:endParaRPr lang="id-ID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2795874" y="188640"/>
            <a:ext cx="355225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Pendahuluan</a:t>
            </a:r>
            <a:endParaRPr lang="en-U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Rounded Rectangle 13">
            <a:hlinkClick r:id="rId6" action="ppaction://hlinksldjump"/>
          </p:cNvPr>
          <p:cNvSpPr/>
          <p:nvPr userDrawn="1"/>
        </p:nvSpPr>
        <p:spPr>
          <a:xfrm>
            <a:off x="72008" y="4077072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Konsep</a:t>
            </a:r>
            <a:endParaRPr lang="id-ID" dirty="0"/>
          </a:p>
        </p:txBody>
      </p:sp>
      <p:sp>
        <p:nvSpPr>
          <p:cNvPr id="15" name="Rounded Rectangle 14">
            <a:hlinkClick r:id="rId7" action="ppaction://hlinksldjump"/>
          </p:cNvPr>
          <p:cNvSpPr/>
          <p:nvPr userDrawn="1"/>
        </p:nvSpPr>
        <p:spPr>
          <a:xfrm>
            <a:off x="72008" y="4725144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Latihan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0609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gradFill>
          <a:gsLst>
            <a:gs pos="100000">
              <a:schemeClr val="accent1">
                <a:lumMod val="96000"/>
                <a:lumOff val="4000"/>
                <a:alpha val="51000"/>
              </a:schemeClr>
            </a:gs>
            <a:gs pos="75000">
              <a:srgbClr val="D2DDF1"/>
            </a:gs>
            <a:gs pos="4000">
              <a:schemeClr val="accent1">
                <a:lumMod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619672" y="1196752"/>
            <a:ext cx="7524328" cy="5661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ounded Rectangle 7">
            <a:hlinkClick r:id="rId2" action="ppaction://hlinksldjump"/>
          </p:cNvPr>
          <p:cNvSpPr/>
          <p:nvPr userDrawn="1"/>
        </p:nvSpPr>
        <p:spPr>
          <a:xfrm>
            <a:off x="72008" y="1484784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Sejarah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9" name="Rounded Rectangle 8">
            <a:hlinkClick r:id="rId3" action="ppaction://hlinksldjump"/>
          </p:cNvPr>
          <p:cNvSpPr/>
          <p:nvPr userDrawn="1"/>
        </p:nvSpPr>
        <p:spPr>
          <a:xfrm>
            <a:off x="72008" y="2132856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Pengertian</a:t>
            </a:r>
            <a:endParaRPr lang="id-ID" dirty="0"/>
          </a:p>
        </p:txBody>
      </p:sp>
      <p:sp>
        <p:nvSpPr>
          <p:cNvPr id="10" name="Rounded Rectangle 9">
            <a:hlinkClick r:id="rId4" action="ppaction://hlinksldjump"/>
          </p:cNvPr>
          <p:cNvSpPr/>
          <p:nvPr userDrawn="1"/>
        </p:nvSpPr>
        <p:spPr>
          <a:xfrm>
            <a:off x="72008" y="2780928"/>
            <a:ext cx="1475656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Proses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1" name="Rounded Rectangle 10">
            <a:hlinkClick r:id="rId5" action="ppaction://hlinksldjump"/>
          </p:cNvPr>
          <p:cNvSpPr/>
          <p:nvPr userDrawn="1"/>
        </p:nvSpPr>
        <p:spPr>
          <a:xfrm>
            <a:off x="72008" y="3429000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Edisi</a:t>
            </a:r>
            <a:endParaRPr lang="id-ID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2795874" y="188640"/>
            <a:ext cx="355225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Pendahuluan</a:t>
            </a:r>
            <a:endParaRPr lang="en-U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Rounded Rectangle 13">
            <a:hlinkClick r:id="rId6" action="ppaction://hlinksldjump"/>
          </p:cNvPr>
          <p:cNvSpPr/>
          <p:nvPr userDrawn="1"/>
        </p:nvSpPr>
        <p:spPr>
          <a:xfrm>
            <a:off x="72008" y="4077072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Konsep</a:t>
            </a:r>
            <a:endParaRPr lang="id-ID" dirty="0"/>
          </a:p>
        </p:txBody>
      </p:sp>
      <p:sp>
        <p:nvSpPr>
          <p:cNvPr id="15" name="Rounded Rectangle 14">
            <a:hlinkClick r:id="rId7" action="ppaction://hlinksldjump"/>
          </p:cNvPr>
          <p:cNvSpPr/>
          <p:nvPr userDrawn="1"/>
        </p:nvSpPr>
        <p:spPr>
          <a:xfrm>
            <a:off x="72008" y="4725144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Latihan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38235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bg>
      <p:bgPr>
        <a:gradFill>
          <a:gsLst>
            <a:gs pos="100000">
              <a:schemeClr val="accent1">
                <a:lumMod val="96000"/>
                <a:lumOff val="4000"/>
                <a:alpha val="51000"/>
              </a:schemeClr>
            </a:gs>
            <a:gs pos="75000">
              <a:srgbClr val="D2DDF1"/>
            </a:gs>
            <a:gs pos="4000">
              <a:schemeClr val="accent1">
                <a:lumMod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619672" y="1196752"/>
            <a:ext cx="7524328" cy="5661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ounded Rectangle 7">
            <a:hlinkClick r:id="rId2" action="ppaction://hlinksldjump"/>
          </p:cNvPr>
          <p:cNvSpPr/>
          <p:nvPr userDrawn="1"/>
        </p:nvSpPr>
        <p:spPr>
          <a:xfrm>
            <a:off x="72008" y="1484784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Sejarah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9" name="Rounded Rectangle 8">
            <a:hlinkClick r:id="rId3" action="ppaction://hlinksldjump"/>
          </p:cNvPr>
          <p:cNvSpPr/>
          <p:nvPr userDrawn="1"/>
        </p:nvSpPr>
        <p:spPr>
          <a:xfrm>
            <a:off x="72008" y="2132856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Pengertian</a:t>
            </a:r>
            <a:endParaRPr lang="id-ID" dirty="0"/>
          </a:p>
        </p:txBody>
      </p:sp>
      <p:sp>
        <p:nvSpPr>
          <p:cNvPr id="10" name="Rounded Rectangle 9">
            <a:hlinkClick r:id="rId4" action="ppaction://hlinksldjump"/>
          </p:cNvPr>
          <p:cNvSpPr/>
          <p:nvPr userDrawn="1"/>
        </p:nvSpPr>
        <p:spPr>
          <a:xfrm>
            <a:off x="72008" y="2780928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Proses</a:t>
            </a:r>
            <a:endParaRPr lang="id-ID" dirty="0"/>
          </a:p>
        </p:txBody>
      </p:sp>
      <p:sp>
        <p:nvSpPr>
          <p:cNvPr id="11" name="Rounded Rectangle 10">
            <a:hlinkClick r:id="rId5" action="ppaction://hlinksldjump"/>
          </p:cNvPr>
          <p:cNvSpPr/>
          <p:nvPr userDrawn="1"/>
        </p:nvSpPr>
        <p:spPr>
          <a:xfrm>
            <a:off x="72008" y="3429000"/>
            <a:ext cx="1475656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Edisi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2795874" y="188640"/>
            <a:ext cx="355225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Pendahuluan</a:t>
            </a:r>
            <a:endParaRPr lang="en-U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Rounded Rectangle 13">
            <a:hlinkClick r:id="rId6" action="ppaction://hlinksldjump"/>
          </p:cNvPr>
          <p:cNvSpPr/>
          <p:nvPr userDrawn="1"/>
        </p:nvSpPr>
        <p:spPr>
          <a:xfrm>
            <a:off x="72008" y="4077072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Konsep</a:t>
            </a:r>
            <a:endParaRPr lang="id-ID" dirty="0"/>
          </a:p>
        </p:txBody>
      </p:sp>
      <p:sp>
        <p:nvSpPr>
          <p:cNvPr id="15" name="Rounded Rectangle 14">
            <a:hlinkClick r:id="rId7" action="ppaction://hlinksldjump"/>
          </p:cNvPr>
          <p:cNvSpPr/>
          <p:nvPr userDrawn="1"/>
        </p:nvSpPr>
        <p:spPr>
          <a:xfrm>
            <a:off x="72008" y="4725144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Latihan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37984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bg>
      <p:bgPr>
        <a:gradFill>
          <a:gsLst>
            <a:gs pos="100000">
              <a:schemeClr val="accent1">
                <a:lumMod val="96000"/>
                <a:lumOff val="4000"/>
                <a:alpha val="51000"/>
              </a:schemeClr>
            </a:gs>
            <a:gs pos="75000">
              <a:srgbClr val="D2DDF1"/>
            </a:gs>
            <a:gs pos="4000">
              <a:schemeClr val="accent1">
                <a:lumMod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619672" y="1196752"/>
            <a:ext cx="7524328" cy="5661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ounded Rectangle 7">
            <a:hlinkClick r:id="rId2" action="ppaction://hlinksldjump"/>
          </p:cNvPr>
          <p:cNvSpPr/>
          <p:nvPr userDrawn="1"/>
        </p:nvSpPr>
        <p:spPr>
          <a:xfrm>
            <a:off x="72008" y="1484784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Sejarah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9" name="Rounded Rectangle 8">
            <a:hlinkClick r:id="rId3" action="ppaction://hlinksldjump"/>
          </p:cNvPr>
          <p:cNvSpPr/>
          <p:nvPr userDrawn="1"/>
        </p:nvSpPr>
        <p:spPr>
          <a:xfrm>
            <a:off x="72008" y="2132856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Pengertian</a:t>
            </a:r>
            <a:endParaRPr lang="id-ID" dirty="0"/>
          </a:p>
        </p:txBody>
      </p:sp>
      <p:sp>
        <p:nvSpPr>
          <p:cNvPr id="10" name="Rounded Rectangle 9">
            <a:hlinkClick r:id="rId4" action="ppaction://hlinksldjump"/>
          </p:cNvPr>
          <p:cNvSpPr/>
          <p:nvPr userDrawn="1"/>
        </p:nvSpPr>
        <p:spPr>
          <a:xfrm>
            <a:off x="72008" y="2780928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Proses</a:t>
            </a:r>
            <a:endParaRPr lang="id-ID" dirty="0"/>
          </a:p>
        </p:txBody>
      </p:sp>
      <p:sp>
        <p:nvSpPr>
          <p:cNvPr id="11" name="Rounded Rectangle 10">
            <a:hlinkClick r:id="rId5" action="ppaction://hlinksldjump"/>
          </p:cNvPr>
          <p:cNvSpPr/>
          <p:nvPr userDrawn="1"/>
        </p:nvSpPr>
        <p:spPr>
          <a:xfrm>
            <a:off x="72008" y="3429000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Edisi</a:t>
            </a:r>
            <a:endParaRPr lang="id-ID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2795874" y="188640"/>
            <a:ext cx="355225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Pendahuluan</a:t>
            </a:r>
            <a:endParaRPr lang="en-U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Rounded Rectangle 13">
            <a:hlinkClick r:id="rId6" action="ppaction://hlinksldjump"/>
          </p:cNvPr>
          <p:cNvSpPr/>
          <p:nvPr userDrawn="1"/>
        </p:nvSpPr>
        <p:spPr>
          <a:xfrm>
            <a:off x="72008" y="4077072"/>
            <a:ext cx="1475656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Konsep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5" name="Rounded Rectangle 14">
            <a:hlinkClick r:id="rId7" action="ppaction://hlinksldjump"/>
          </p:cNvPr>
          <p:cNvSpPr/>
          <p:nvPr userDrawn="1"/>
        </p:nvSpPr>
        <p:spPr>
          <a:xfrm>
            <a:off x="72008" y="4725144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Latihan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2345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bg>
      <p:bgPr>
        <a:gradFill>
          <a:gsLst>
            <a:gs pos="100000">
              <a:schemeClr val="accent1">
                <a:lumMod val="96000"/>
                <a:lumOff val="4000"/>
                <a:alpha val="51000"/>
              </a:schemeClr>
            </a:gs>
            <a:gs pos="75000">
              <a:srgbClr val="D2DDF1"/>
            </a:gs>
            <a:gs pos="4000">
              <a:schemeClr val="accent1">
                <a:lumMod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619672" y="1196752"/>
            <a:ext cx="7524328" cy="5661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ounded Rectangle 7">
            <a:hlinkClick r:id="rId2" action="ppaction://hlinksldjump"/>
          </p:cNvPr>
          <p:cNvSpPr/>
          <p:nvPr userDrawn="1"/>
        </p:nvSpPr>
        <p:spPr>
          <a:xfrm>
            <a:off x="72008" y="1484784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1"/>
                </a:solidFill>
              </a:rPr>
              <a:t>Sejarah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9" name="Rounded Rectangle 8">
            <a:hlinkClick r:id="rId3" action="ppaction://hlinksldjump"/>
          </p:cNvPr>
          <p:cNvSpPr/>
          <p:nvPr userDrawn="1"/>
        </p:nvSpPr>
        <p:spPr>
          <a:xfrm>
            <a:off x="72008" y="2132856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Pengertian</a:t>
            </a:r>
            <a:endParaRPr lang="id-ID" dirty="0"/>
          </a:p>
        </p:txBody>
      </p:sp>
      <p:sp>
        <p:nvSpPr>
          <p:cNvPr id="10" name="Rounded Rectangle 9">
            <a:hlinkClick r:id="rId4" action="ppaction://hlinksldjump"/>
          </p:cNvPr>
          <p:cNvSpPr/>
          <p:nvPr userDrawn="1"/>
        </p:nvSpPr>
        <p:spPr>
          <a:xfrm>
            <a:off x="72008" y="2780928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Proses</a:t>
            </a:r>
            <a:endParaRPr lang="id-ID" dirty="0"/>
          </a:p>
        </p:txBody>
      </p:sp>
      <p:sp>
        <p:nvSpPr>
          <p:cNvPr id="11" name="Rounded Rectangle 10">
            <a:hlinkClick r:id="rId5" action="ppaction://hlinksldjump"/>
          </p:cNvPr>
          <p:cNvSpPr/>
          <p:nvPr userDrawn="1"/>
        </p:nvSpPr>
        <p:spPr>
          <a:xfrm>
            <a:off x="72008" y="3429000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Edisi</a:t>
            </a:r>
            <a:endParaRPr lang="id-ID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2795874" y="188640"/>
            <a:ext cx="355225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Pendahuluan</a:t>
            </a:r>
            <a:endParaRPr lang="en-U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Rounded Rectangle 13">
            <a:hlinkClick r:id="rId6" action="ppaction://hlinksldjump"/>
          </p:cNvPr>
          <p:cNvSpPr/>
          <p:nvPr userDrawn="1"/>
        </p:nvSpPr>
        <p:spPr>
          <a:xfrm>
            <a:off x="72008" y="4077072"/>
            <a:ext cx="1475656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Konsep</a:t>
            </a:r>
            <a:endParaRPr lang="id-ID" dirty="0"/>
          </a:p>
        </p:txBody>
      </p:sp>
      <p:sp>
        <p:nvSpPr>
          <p:cNvPr id="15" name="Rounded Rectangle 14">
            <a:hlinkClick r:id="rId7" action="ppaction://hlinksldjump"/>
          </p:cNvPr>
          <p:cNvSpPr/>
          <p:nvPr userDrawn="1"/>
        </p:nvSpPr>
        <p:spPr>
          <a:xfrm>
            <a:off x="72008" y="4725144"/>
            <a:ext cx="1475656" cy="50405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Latihan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48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7D78-E976-4612-9B87-2C8DA05941DE}" type="datetimeFigureOut">
              <a:rPr lang="id-ID" smtClean="0"/>
              <a:t>19/10/2019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1F1F-B7E6-413B-B03D-585EB80C6C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10786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87D78-E976-4612-9B87-2C8DA05941DE}" type="datetimeFigureOut">
              <a:rPr lang="id-ID" smtClean="0"/>
              <a:t>19/10/2019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E1F1F-B7E6-413B-B03D-585EB80C6C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0565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87D78-E976-4612-9B87-2C8DA05941DE}" type="datetimeFigureOut">
              <a:rPr lang="id-ID" smtClean="0"/>
              <a:t>19/10/2019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E1F1F-B7E6-413B-B03D-585EB80C6CD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763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71556" y="763543"/>
            <a:ext cx="8018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</a:rPr>
              <a:t>Nama</a:t>
            </a:r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4562" y="1165974"/>
            <a:ext cx="9292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</a:rPr>
              <a:t>Alamat</a:t>
            </a:r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7833" y="1598022"/>
            <a:ext cx="4780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HP</a:t>
            </a:r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13173" y="805934"/>
            <a:ext cx="22399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:  </a:t>
            </a:r>
            <a:r>
              <a:rPr lang="en-US" sz="2000" dirty="0" err="1">
                <a:solidFill>
                  <a:schemeClr val="bg1"/>
                </a:solidFill>
              </a:rPr>
              <a:t>Ngadimin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M.Kom</a:t>
            </a:r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95692" y="1195591"/>
            <a:ext cx="31963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:  </a:t>
            </a:r>
            <a:r>
              <a:rPr lang="en-US" sz="2000" dirty="0" err="1">
                <a:solidFill>
                  <a:schemeClr val="bg1"/>
                </a:solidFill>
              </a:rPr>
              <a:t>Gumukrejo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err="1">
                <a:solidFill>
                  <a:schemeClr val="bg1"/>
                </a:solidFill>
              </a:rPr>
              <a:t>Teras</a:t>
            </a:r>
            <a:r>
              <a:rPr lang="en-US" sz="2000" dirty="0">
                <a:solidFill>
                  <a:schemeClr val="bg1"/>
                </a:solidFill>
              </a:rPr>
              <a:t>,, </a:t>
            </a:r>
            <a:r>
              <a:rPr lang="en-US" sz="2000" dirty="0" err="1">
                <a:solidFill>
                  <a:schemeClr val="bg1"/>
                </a:solidFill>
              </a:rPr>
              <a:t>Boyolali</a:t>
            </a:r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95692" y="1598022"/>
            <a:ext cx="20553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FF00"/>
                </a:solidFill>
              </a:rPr>
              <a:t>:  </a:t>
            </a:r>
            <a:r>
              <a:rPr lang="en-US" sz="2000" dirty="0">
                <a:solidFill>
                  <a:schemeClr val="bg1"/>
                </a:solidFill>
              </a:rPr>
              <a:t>081.56789.1976</a:t>
            </a:r>
            <a:endParaRPr lang="id-ID" sz="20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2142148"/>
            <a:ext cx="1101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B. </a:t>
            </a:r>
            <a:r>
              <a:rPr lang="en-US" b="1" dirty="0" err="1">
                <a:solidFill>
                  <a:srgbClr val="FFFF00"/>
                </a:solidFill>
              </a:rPr>
              <a:t>Silabus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6522" y="2502188"/>
            <a:ext cx="1873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1. </a:t>
            </a:r>
            <a:r>
              <a:rPr lang="en-US" dirty="0" err="1">
                <a:solidFill>
                  <a:schemeClr val="bg1"/>
                </a:solidFill>
              </a:rPr>
              <a:t>Pengertian</a:t>
            </a:r>
            <a:r>
              <a:rPr lang="en-US" dirty="0">
                <a:solidFill>
                  <a:schemeClr val="bg1"/>
                </a:solidFill>
              </a:rPr>
              <a:t> Java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7584" y="2780928"/>
            <a:ext cx="2322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2. </a:t>
            </a:r>
            <a:r>
              <a:rPr lang="en-US" dirty="0" err="1">
                <a:solidFill>
                  <a:schemeClr val="bg1"/>
                </a:solidFill>
              </a:rPr>
              <a:t>Dasar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Pemrograman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79084" y="3059668"/>
            <a:ext cx="1405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Type Data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9708" y="3942348"/>
            <a:ext cx="1917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3. </a:t>
            </a:r>
            <a:r>
              <a:rPr lang="en-US" dirty="0" err="1">
                <a:solidFill>
                  <a:schemeClr val="bg1"/>
                </a:solidFill>
              </a:rPr>
              <a:t>Struktur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Kontrol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0770" y="4230380"/>
            <a:ext cx="1852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4. Input Keyboard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79912" y="2502188"/>
            <a:ext cx="247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5. Class, Method, Object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80974" y="2852936"/>
            <a:ext cx="911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6. Array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82036" y="3203684"/>
            <a:ext cx="1481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7. Inheritance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83098" y="3554432"/>
            <a:ext cx="1653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8. </a:t>
            </a:r>
            <a:r>
              <a:rPr lang="en-US" dirty="0" err="1">
                <a:solidFill>
                  <a:schemeClr val="bg1"/>
                </a:solidFill>
              </a:rPr>
              <a:t>Polimorfisme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84160" y="3861048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9. GUI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78575" y="3294276"/>
            <a:ext cx="1295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</a:rPr>
              <a:t>Vareabel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8066" y="3582308"/>
            <a:ext cx="1323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Operator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635896" y="4221088"/>
            <a:ext cx="196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10. </a:t>
            </a:r>
            <a:r>
              <a:rPr lang="en-US" dirty="0" err="1">
                <a:solidFill>
                  <a:schemeClr val="bg1"/>
                </a:solidFill>
              </a:rPr>
              <a:t>Dasar</a:t>
            </a:r>
            <a:r>
              <a:rPr lang="en-US" dirty="0">
                <a:solidFill>
                  <a:schemeClr val="bg1"/>
                </a:solidFill>
              </a:rPr>
              <a:t> database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3884" y="404664"/>
            <a:ext cx="1451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A. </a:t>
            </a:r>
            <a:r>
              <a:rPr lang="en-US" b="1" dirty="0" err="1">
                <a:solidFill>
                  <a:srgbClr val="FFFF00"/>
                </a:solidFill>
              </a:rPr>
              <a:t>Pengampu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520" y="4797152"/>
            <a:ext cx="12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C. </a:t>
            </a:r>
            <a:r>
              <a:rPr lang="en-US" b="1" dirty="0" err="1">
                <a:solidFill>
                  <a:srgbClr val="FFFF00"/>
                </a:solidFill>
              </a:rPr>
              <a:t>Penilaian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5161" y="5166484"/>
            <a:ext cx="1661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1. UTS     :  </a:t>
            </a:r>
            <a:r>
              <a:rPr lang="id-ID" dirty="0">
                <a:solidFill>
                  <a:schemeClr val="bg1"/>
                </a:solidFill>
              </a:rPr>
              <a:t>25</a:t>
            </a:r>
            <a:r>
              <a:rPr lang="en-US" dirty="0">
                <a:solidFill>
                  <a:schemeClr val="bg1"/>
                </a:solidFill>
              </a:rPr>
              <a:t> %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75161" y="5454516"/>
            <a:ext cx="1625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2. UAS     :  </a:t>
            </a:r>
            <a:r>
              <a:rPr lang="id-ID" dirty="0">
                <a:solidFill>
                  <a:schemeClr val="bg1"/>
                </a:solidFill>
              </a:rPr>
              <a:t>25</a:t>
            </a:r>
            <a:r>
              <a:rPr lang="en-US" dirty="0">
                <a:solidFill>
                  <a:schemeClr val="bg1"/>
                </a:solidFill>
              </a:rPr>
              <a:t>%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52740" y="5166484"/>
            <a:ext cx="1663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3. </a:t>
            </a:r>
            <a:r>
              <a:rPr lang="en-US" dirty="0" err="1">
                <a:solidFill>
                  <a:schemeClr val="bg1"/>
                </a:solidFill>
              </a:rPr>
              <a:t>Tugas</a:t>
            </a:r>
            <a:r>
              <a:rPr lang="en-US" dirty="0">
                <a:solidFill>
                  <a:schemeClr val="bg1"/>
                </a:solidFill>
              </a:rPr>
              <a:t>  :  2</a:t>
            </a:r>
            <a:r>
              <a:rPr lang="id-ID" dirty="0">
                <a:solidFill>
                  <a:schemeClr val="bg1"/>
                </a:solidFill>
              </a:rPr>
              <a:t>5</a:t>
            </a:r>
            <a:r>
              <a:rPr lang="en-US" dirty="0">
                <a:solidFill>
                  <a:schemeClr val="bg1"/>
                </a:solidFill>
              </a:rPr>
              <a:t> %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59832" y="546380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4. </a:t>
            </a:r>
            <a:r>
              <a:rPr lang="en-US" dirty="0" err="1">
                <a:solidFill>
                  <a:schemeClr val="bg1"/>
                </a:solidFill>
              </a:rPr>
              <a:t>Partisipasi</a:t>
            </a:r>
            <a:r>
              <a:rPr lang="en-US" dirty="0">
                <a:solidFill>
                  <a:schemeClr val="bg1"/>
                </a:solidFill>
              </a:rPr>
              <a:t>  :  2</a:t>
            </a:r>
            <a:r>
              <a:rPr lang="id-ID">
                <a:solidFill>
                  <a:schemeClr val="bg1"/>
                </a:solidFill>
              </a:rPr>
              <a:t>5</a:t>
            </a:r>
            <a:r>
              <a:rPr lang="en-US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%   (</a:t>
            </a:r>
            <a:r>
              <a:rPr lang="en-US" dirty="0" err="1">
                <a:solidFill>
                  <a:schemeClr val="bg1"/>
                </a:solidFill>
              </a:rPr>
              <a:t>Presensi</a:t>
            </a:r>
            <a:r>
              <a:rPr lang="en-US" dirty="0">
                <a:solidFill>
                  <a:schemeClr val="bg1"/>
                </a:solidFill>
              </a:rPr>
              <a:t> &amp; </a:t>
            </a:r>
            <a:r>
              <a:rPr lang="en-US" dirty="0" err="1">
                <a:solidFill>
                  <a:schemeClr val="bg1"/>
                </a:solidFill>
              </a:rPr>
              <a:t>keaktifan</a:t>
            </a:r>
            <a:r>
              <a:rPr lang="en-US" dirty="0">
                <a:solidFill>
                  <a:schemeClr val="bg1"/>
                </a:solidFill>
              </a:rPr>
              <a:t>)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1520" y="6093296"/>
            <a:ext cx="2411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D. </a:t>
            </a:r>
            <a:r>
              <a:rPr lang="en-US" b="1" dirty="0" err="1">
                <a:solidFill>
                  <a:srgbClr val="FFFF00"/>
                </a:solidFill>
              </a:rPr>
              <a:t>Kehadiran</a:t>
            </a:r>
            <a:r>
              <a:rPr lang="en-US" b="1" dirty="0">
                <a:solidFill>
                  <a:srgbClr val="FFFF00"/>
                </a:solidFill>
              </a:rPr>
              <a:t>   &gt; =   75%</a:t>
            </a:r>
            <a:endParaRPr lang="id-ID" b="1" dirty="0">
              <a:solidFill>
                <a:srgbClr val="FFFF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104429" y="44624"/>
            <a:ext cx="2004075" cy="92333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PBO-1</a:t>
            </a:r>
            <a:endParaRPr lang="id-ID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Right Arrow 32">
            <a:hlinkClick r:id="" action="ppaction://hlinkshowjump?jump=nextslide"/>
          </p:cNvPr>
          <p:cNvSpPr/>
          <p:nvPr/>
        </p:nvSpPr>
        <p:spPr>
          <a:xfrm>
            <a:off x="7668344" y="5949280"/>
            <a:ext cx="1296144" cy="908720"/>
          </a:xfrm>
          <a:prstGeom prst="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Lanjut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804305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633020" y="1239143"/>
            <a:ext cx="2547492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</a:rPr>
              <a:t>Membuat</a:t>
            </a:r>
            <a:r>
              <a:rPr lang="en-US" sz="2400" b="1" dirty="0">
                <a:solidFill>
                  <a:schemeClr val="bg1"/>
                </a:solidFill>
              </a:rPr>
              <a:t> Package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9" name="Right Arrow 8">
            <a:hlinkClick r:id="" action="ppaction://hlinkshowjump?jump=nextslide"/>
          </p:cNvPr>
          <p:cNvSpPr/>
          <p:nvPr/>
        </p:nvSpPr>
        <p:spPr>
          <a:xfrm>
            <a:off x="5040052" y="6165304"/>
            <a:ext cx="717218" cy="620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ight Arrow 9">
            <a:hlinkClick r:id="" action="ppaction://hlinkshowjump?jump=previousslide"/>
          </p:cNvPr>
          <p:cNvSpPr/>
          <p:nvPr/>
        </p:nvSpPr>
        <p:spPr>
          <a:xfrm flipH="1">
            <a:off x="3851920" y="6165304"/>
            <a:ext cx="792088" cy="620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1691680" y="1916832"/>
            <a:ext cx="72713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Pembuatan</a:t>
            </a:r>
            <a:r>
              <a:rPr lang="en-US" dirty="0"/>
              <a:t> package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mengelompokkan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yang </a:t>
            </a:r>
            <a:r>
              <a:rPr lang="en-US" dirty="0" err="1"/>
              <a:t>sejenis</a:t>
            </a:r>
            <a:endParaRPr lang="en-US" dirty="0"/>
          </a:p>
          <a:p>
            <a:r>
              <a:rPr lang="en-US" dirty="0" err="1"/>
              <a:t>Contoh</a:t>
            </a:r>
            <a:r>
              <a:rPr lang="en-US" dirty="0"/>
              <a:t> :  package latihan1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latihan1_1, latihan1_2 </a:t>
            </a:r>
            <a:r>
              <a:rPr lang="en-US" dirty="0" err="1"/>
              <a:t>dst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76190" y="2812286"/>
            <a:ext cx="3532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(project)</a:t>
            </a:r>
            <a:endParaRPr lang="id-ID" dirty="0"/>
          </a:p>
        </p:txBody>
      </p:sp>
      <p:sp>
        <p:nvSpPr>
          <p:cNvPr id="22" name="TextBox 21"/>
          <p:cNvSpPr txBox="1"/>
          <p:nvPr/>
        </p:nvSpPr>
        <p:spPr>
          <a:xfrm>
            <a:off x="5567854" y="3227413"/>
            <a:ext cx="3468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Source Packages</a:t>
            </a:r>
            <a:endParaRPr lang="id-ID" dirty="0"/>
          </a:p>
        </p:txBody>
      </p:sp>
      <p:sp>
        <p:nvSpPr>
          <p:cNvPr id="23" name="TextBox 22"/>
          <p:cNvSpPr txBox="1"/>
          <p:nvPr/>
        </p:nvSpPr>
        <p:spPr>
          <a:xfrm>
            <a:off x="5583466" y="3620856"/>
            <a:ext cx="1292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</a:t>
            </a:r>
            <a:r>
              <a:rPr lang="en-US" dirty="0" err="1"/>
              <a:t>Pilih</a:t>
            </a:r>
            <a:r>
              <a:rPr lang="en-US" dirty="0"/>
              <a:t> New</a:t>
            </a:r>
            <a:endParaRPr lang="id-ID" dirty="0"/>
          </a:p>
        </p:txBody>
      </p:sp>
      <p:sp>
        <p:nvSpPr>
          <p:cNvPr id="24" name="TextBox 23"/>
          <p:cNvSpPr txBox="1"/>
          <p:nvPr/>
        </p:nvSpPr>
        <p:spPr>
          <a:xfrm>
            <a:off x="5609121" y="3990188"/>
            <a:ext cx="1771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 Java Package…</a:t>
            </a:r>
            <a:endParaRPr lang="id-ID" dirty="0"/>
          </a:p>
        </p:txBody>
      </p:sp>
      <p:sp>
        <p:nvSpPr>
          <p:cNvPr id="25" name="TextBox 24"/>
          <p:cNvSpPr txBox="1"/>
          <p:nvPr/>
        </p:nvSpPr>
        <p:spPr>
          <a:xfrm>
            <a:off x="5619103" y="4437112"/>
            <a:ext cx="30983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5. </a:t>
            </a:r>
            <a:r>
              <a:rPr lang="en-US" dirty="0" err="1"/>
              <a:t>Ketikkan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package </a:t>
            </a:r>
            <a:r>
              <a:rPr lang="en-US" dirty="0" err="1"/>
              <a:t>nya</a:t>
            </a:r>
            <a:r>
              <a:rPr lang="en-US" dirty="0"/>
              <a:t>, </a:t>
            </a:r>
          </a:p>
          <a:p>
            <a:r>
              <a:rPr lang="en-US" dirty="0"/>
              <a:t>  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latihan1</a:t>
            </a:r>
            <a:endParaRPr lang="id-ID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E:\pack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794801"/>
            <a:ext cx="3890945" cy="2175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967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027037" y="1239143"/>
            <a:ext cx="2153475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</a:rPr>
              <a:t>Membuat</a:t>
            </a:r>
            <a:r>
              <a:rPr lang="en-US" sz="2400" b="1" dirty="0">
                <a:solidFill>
                  <a:schemeClr val="bg1"/>
                </a:solidFill>
              </a:rPr>
              <a:t> Class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9" name="Right Arrow 8">
            <a:hlinkClick r:id="" action="ppaction://hlinkshowjump?jump=nextslide"/>
          </p:cNvPr>
          <p:cNvSpPr/>
          <p:nvPr/>
        </p:nvSpPr>
        <p:spPr>
          <a:xfrm>
            <a:off x="5040052" y="6165304"/>
            <a:ext cx="717218" cy="620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ight Arrow 9">
            <a:hlinkClick r:id="" action="ppaction://hlinkshowjump?jump=previousslide"/>
          </p:cNvPr>
          <p:cNvSpPr/>
          <p:nvPr/>
        </p:nvSpPr>
        <p:spPr>
          <a:xfrm flipH="1">
            <a:off x="3851920" y="6165304"/>
            <a:ext cx="792088" cy="620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extBox 1"/>
          <p:cNvSpPr txBox="1"/>
          <p:nvPr/>
        </p:nvSpPr>
        <p:spPr>
          <a:xfrm>
            <a:off x="1763688" y="2060848"/>
            <a:ext cx="3873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package :  latihan1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1763688" y="2420888"/>
            <a:ext cx="4196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mouse </a:t>
            </a:r>
            <a:r>
              <a:rPr lang="en-US" dirty="0" err="1"/>
              <a:t>pada</a:t>
            </a:r>
            <a:r>
              <a:rPr lang="en-US" dirty="0"/>
              <a:t> package latihan1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2031971" y="2780928"/>
            <a:ext cx="1836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Pilih</a:t>
            </a:r>
            <a:r>
              <a:rPr lang="en-US" dirty="0"/>
              <a:t> New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Pilih</a:t>
            </a:r>
            <a:r>
              <a:rPr lang="en-US" dirty="0"/>
              <a:t> Java Class</a:t>
            </a:r>
            <a:endParaRPr lang="id-ID" dirty="0"/>
          </a:p>
        </p:txBody>
      </p:sp>
      <p:pic>
        <p:nvPicPr>
          <p:cNvPr id="6146" name="Picture 2" descr="E:\lat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429000"/>
            <a:ext cx="4791075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931394" y="5013176"/>
            <a:ext cx="5885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</a:t>
            </a:r>
            <a:r>
              <a:rPr lang="en-US" dirty="0" err="1"/>
              <a:t>Isikan</a:t>
            </a:r>
            <a:r>
              <a:rPr lang="en-US" dirty="0"/>
              <a:t> class name :  </a:t>
            </a:r>
            <a:r>
              <a:rPr lang="en-US" b="1" dirty="0">
                <a:solidFill>
                  <a:srgbClr val="FF0000"/>
                </a:solidFill>
              </a:rPr>
              <a:t>latihan1_1</a:t>
            </a:r>
            <a:r>
              <a:rPr lang="en-US" dirty="0"/>
              <a:t>  (</a:t>
            </a:r>
            <a:r>
              <a:rPr lang="en-US" dirty="0" err="1"/>
              <a:t>sesuaikan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latihanya</a:t>
            </a:r>
            <a:r>
              <a:rPr lang="en-US" dirty="0"/>
              <a:t>)</a:t>
            </a:r>
            <a:endParaRPr lang="id-ID" dirty="0"/>
          </a:p>
        </p:txBody>
      </p:sp>
      <p:sp>
        <p:nvSpPr>
          <p:cNvPr id="12" name="TextBox 11"/>
          <p:cNvSpPr txBox="1"/>
          <p:nvPr/>
        </p:nvSpPr>
        <p:spPr>
          <a:xfrm>
            <a:off x="1907704" y="5445224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 </a:t>
            </a:r>
            <a:r>
              <a:rPr lang="en-US" b="1" dirty="0">
                <a:solidFill>
                  <a:srgbClr val="FF0000"/>
                </a:solidFill>
              </a:rPr>
              <a:t>Finish</a:t>
            </a:r>
            <a:endParaRPr lang="id-ID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50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86486" y="1239143"/>
            <a:ext cx="1539524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latihan1_1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9" name="Right Arrow 8">
            <a:hlinkClick r:id="" action="ppaction://hlinkshowjump?jump=nextslide"/>
          </p:cNvPr>
          <p:cNvSpPr/>
          <p:nvPr/>
        </p:nvSpPr>
        <p:spPr>
          <a:xfrm>
            <a:off x="5040052" y="6165304"/>
            <a:ext cx="717218" cy="620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ight Arrow 9">
            <a:hlinkClick r:id="" action="ppaction://hlinkshowjump?jump=previousslide"/>
          </p:cNvPr>
          <p:cNvSpPr/>
          <p:nvPr/>
        </p:nvSpPr>
        <p:spPr>
          <a:xfrm flipH="1">
            <a:off x="3851920" y="6165304"/>
            <a:ext cx="792088" cy="620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extBox 1"/>
          <p:cNvSpPr txBox="1"/>
          <p:nvPr/>
        </p:nvSpPr>
        <p:spPr>
          <a:xfrm>
            <a:off x="1763688" y="2348880"/>
            <a:ext cx="633186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/>
              <a:t>package latihan1;</a:t>
            </a:r>
          </a:p>
          <a:p>
            <a:endParaRPr lang="id-ID" sz="2000" dirty="0"/>
          </a:p>
          <a:p>
            <a:r>
              <a:rPr lang="id-ID" sz="2000" dirty="0"/>
              <a:t>public class latihan1_1 {</a:t>
            </a:r>
          </a:p>
          <a:p>
            <a:r>
              <a:rPr lang="id-ID" sz="2000" dirty="0"/>
              <a:t>    public static void main(String[] args) {</a:t>
            </a:r>
          </a:p>
          <a:p>
            <a:r>
              <a:rPr lang="id-ID" sz="2000" dirty="0"/>
              <a:t>        System.out.println("Selamat Datang di Program Java");</a:t>
            </a:r>
          </a:p>
          <a:p>
            <a:r>
              <a:rPr lang="id-ID" sz="2000" dirty="0"/>
              <a:t>    }    </a:t>
            </a:r>
          </a:p>
          <a:p>
            <a:r>
              <a:rPr lang="id-ID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36511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86486" y="1239143"/>
            <a:ext cx="1539524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latihan1_2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9" name="Right Arrow 8">
            <a:hlinkClick r:id="" action="ppaction://hlinkshowjump?jump=nextslide"/>
          </p:cNvPr>
          <p:cNvSpPr/>
          <p:nvPr/>
        </p:nvSpPr>
        <p:spPr>
          <a:xfrm>
            <a:off x="5040052" y="6165304"/>
            <a:ext cx="717218" cy="620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ight Arrow 9">
            <a:hlinkClick r:id="" action="ppaction://hlinkshowjump?jump=previousslide"/>
          </p:cNvPr>
          <p:cNvSpPr/>
          <p:nvPr/>
        </p:nvSpPr>
        <p:spPr>
          <a:xfrm flipH="1">
            <a:off x="3851920" y="6165304"/>
            <a:ext cx="792088" cy="620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extBox 1"/>
          <p:cNvSpPr txBox="1"/>
          <p:nvPr/>
        </p:nvSpPr>
        <p:spPr>
          <a:xfrm>
            <a:off x="1763688" y="2348880"/>
            <a:ext cx="578562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Lakukan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yang </a:t>
            </a:r>
            <a:r>
              <a:rPr lang="en-US" sz="2000" dirty="0" err="1"/>
              <a:t>sama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menampilkan</a:t>
            </a:r>
            <a:r>
              <a:rPr lang="en-US" sz="2000" dirty="0"/>
              <a:t> :</a:t>
            </a:r>
            <a:endParaRPr lang="id-ID" sz="2000" dirty="0"/>
          </a:p>
          <a:p>
            <a:endParaRPr lang="id-ID" sz="2000" dirty="0"/>
          </a:p>
          <a:p>
            <a:endParaRPr lang="en-US" sz="2000" dirty="0"/>
          </a:p>
          <a:p>
            <a:r>
              <a:rPr lang="id-ID" sz="2000" dirty="0"/>
              <a:t>Selamat Datang </a:t>
            </a:r>
          </a:p>
          <a:p>
            <a:r>
              <a:rPr lang="id-ID" sz="2000" dirty="0"/>
              <a:t>Di Laboratorium AMIKOM Surakarta</a:t>
            </a:r>
          </a:p>
          <a:p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Aplikasi</a:t>
            </a:r>
            <a:r>
              <a:rPr lang="en-US" sz="2000" dirty="0"/>
              <a:t> Program Java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7827303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86486" y="1239143"/>
            <a:ext cx="1594026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Latihan1_3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9" name="Right Arrow 8">
            <a:hlinkClick r:id="" action="ppaction://hlinkshowjump?jump=nextslide"/>
          </p:cNvPr>
          <p:cNvSpPr/>
          <p:nvPr/>
        </p:nvSpPr>
        <p:spPr>
          <a:xfrm>
            <a:off x="5040052" y="6165304"/>
            <a:ext cx="717218" cy="620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ight Arrow 9">
            <a:hlinkClick r:id="" action="ppaction://hlinkshowjump?jump=previousslide"/>
          </p:cNvPr>
          <p:cNvSpPr/>
          <p:nvPr/>
        </p:nvSpPr>
        <p:spPr>
          <a:xfrm flipH="1">
            <a:off x="3851920" y="6165304"/>
            <a:ext cx="792088" cy="620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extBox 1"/>
          <p:cNvSpPr txBox="1"/>
          <p:nvPr/>
        </p:nvSpPr>
        <p:spPr>
          <a:xfrm>
            <a:off x="1763688" y="1772816"/>
            <a:ext cx="704430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dirty="0"/>
              <a:t>package latihan1;</a:t>
            </a:r>
          </a:p>
          <a:p>
            <a:endParaRPr lang="en-US" sz="2000" dirty="0"/>
          </a:p>
          <a:p>
            <a:r>
              <a:rPr lang="id-ID" sz="2000" dirty="0"/>
              <a:t>public class </a:t>
            </a:r>
            <a:r>
              <a:rPr lang="en-US" sz="2000" dirty="0"/>
              <a:t>latihan1_3</a:t>
            </a:r>
            <a:r>
              <a:rPr lang="id-ID" sz="2000" dirty="0"/>
              <a:t>{ </a:t>
            </a:r>
          </a:p>
          <a:p>
            <a:r>
              <a:rPr lang="id-ID" sz="2000" dirty="0"/>
              <a:t>    </a:t>
            </a:r>
            <a:r>
              <a:rPr lang="en-US" sz="2000" dirty="0"/>
              <a:t>public static void main(String[] </a:t>
            </a:r>
            <a:r>
              <a:rPr lang="en-US" sz="2000" dirty="0" err="1"/>
              <a:t>args</a:t>
            </a:r>
            <a:r>
              <a:rPr lang="en-US" sz="2000" dirty="0"/>
              <a:t>) {</a:t>
            </a:r>
            <a:endParaRPr lang="id-ID" sz="2000" dirty="0"/>
          </a:p>
          <a:p>
            <a:r>
              <a:rPr lang="en-US" sz="2000" dirty="0"/>
              <a:t>       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angka</a:t>
            </a:r>
            <a:r>
              <a:rPr lang="en-US" sz="2000" dirty="0"/>
              <a:t>=10;</a:t>
            </a:r>
            <a:endParaRPr lang="id-ID" sz="2000" dirty="0"/>
          </a:p>
          <a:p>
            <a:r>
              <a:rPr lang="en-US" sz="2000" dirty="0"/>
              <a:t>        char x;</a:t>
            </a:r>
            <a:endParaRPr lang="id-ID" sz="2000" dirty="0"/>
          </a:p>
          <a:p>
            <a:r>
              <a:rPr lang="en-US" sz="2000" dirty="0"/>
              <a:t>        x='A';</a:t>
            </a:r>
            <a:endParaRPr lang="id-ID" sz="2000" dirty="0"/>
          </a:p>
          <a:p>
            <a:r>
              <a:rPr lang="en-US" sz="2000" dirty="0"/>
              <a:t>         </a:t>
            </a:r>
            <a:r>
              <a:rPr lang="en-US" sz="2000" dirty="0" err="1"/>
              <a:t>System.out.println</a:t>
            </a:r>
            <a:r>
              <a:rPr lang="en-US" sz="2000" dirty="0"/>
              <a:t>("</a:t>
            </a:r>
            <a:r>
              <a:rPr lang="en-US" sz="2000" dirty="0" err="1"/>
              <a:t>Angka</a:t>
            </a:r>
            <a:r>
              <a:rPr lang="en-US" sz="2000" dirty="0"/>
              <a:t> yang </a:t>
            </a:r>
            <a:r>
              <a:rPr lang="en-US" sz="2000" dirty="0" err="1"/>
              <a:t>tersimpan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:" +</a:t>
            </a:r>
            <a:r>
              <a:rPr lang="en-US" sz="2000" dirty="0" err="1"/>
              <a:t>angka</a:t>
            </a:r>
            <a:r>
              <a:rPr lang="en-US" sz="2000" dirty="0"/>
              <a:t>);</a:t>
            </a:r>
            <a:endParaRPr lang="id-ID" sz="2000" dirty="0"/>
          </a:p>
          <a:p>
            <a:r>
              <a:rPr lang="en-US" sz="2000" dirty="0"/>
              <a:t>         </a:t>
            </a:r>
            <a:r>
              <a:rPr lang="en-US" sz="2000" dirty="0" err="1"/>
              <a:t>System.out.println</a:t>
            </a:r>
            <a:r>
              <a:rPr lang="en-US" sz="2000" dirty="0"/>
              <a:t>("</a:t>
            </a:r>
            <a:r>
              <a:rPr lang="en-US" sz="2000" dirty="0" err="1"/>
              <a:t>Huruf</a:t>
            </a:r>
            <a:r>
              <a:rPr lang="en-US" sz="2000" dirty="0"/>
              <a:t> yang </a:t>
            </a:r>
            <a:r>
              <a:rPr lang="en-US" sz="2000" dirty="0" err="1"/>
              <a:t>tersimpan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:" +x);</a:t>
            </a:r>
            <a:endParaRPr lang="id-ID" sz="2000" dirty="0"/>
          </a:p>
          <a:p>
            <a:r>
              <a:rPr lang="id-ID" sz="2000" dirty="0"/>
              <a:t>        </a:t>
            </a:r>
            <a:r>
              <a:rPr lang="en-US" sz="2000" dirty="0" err="1"/>
              <a:t>System.out.println</a:t>
            </a:r>
            <a:r>
              <a:rPr lang="id-ID" sz="2000" dirty="0"/>
              <a:t>(</a:t>
            </a:r>
            <a:r>
              <a:rPr lang="en-US" sz="2000" dirty="0" err="1"/>
              <a:t>angka</a:t>
            </a:r>
            <a:r>
              <a:rPr lang="id-ID" sz="2000" dirty="0"/>
              <a:t> +” “</a:t>
            </a:r>
            <a:r>
              <a:rPr lang="en-US" sz="2000" dirty="0"/>
              <a:t>);</a:t>
            </a:r>
            <a:endParaRPr lang="id-ID" sz="2000" dirty="0"/>
          </a:p>
          <a:p>
            <a:r>
              <a:rPr lang="en-US" sz="2000" dirty="0"/>
              <a:t>      }</a:t>
            </a:r>
            <a:endParaRPr lang="id-ID" sz="2000" dirty="0"/>
          </a:p>
          <a:p>
            <a:r>
              <a:rPr lang="en-US" sz="2000" dirty="0"/>
              <a:t>  }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2262511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586486" y="1239143"/>
            <a:ext cx="1594026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Latihan1_4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10" name="Right Arrow 9">
            <a:hlinkClick r:id="" action="ppaction://hlinkshowjump?jump=previousslide"/>
          </p:cNvPr>
          <p:cNvSpPr/>
          <p:nvPr/>
        </p:nvSpPr>
        <p:spPr>
          <a:xfrm flipH="1">
            <a:off x="3851920" y="6165304"/>
            <a:ext cx="792088" cy="620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extBox 1"/>
          <p:cNvSpPr txBox="1"/>
          <p:nvPr/>
        </p:nvSpPr>
        <p:spPr>
          <a:xfrm>
            <a:off x="1763688" y="1772816"/>
            <a:ext cx="720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dirty="0"/>
              <a:t>package latihan1;</a:t>
            </a:r>
          </a:p>
          <a:p>
            <a:endParaRPr lang="en-US" sz="2000" dirty="0"/>
          </a:p>
          <a:p>
            <a:r>
              <a:rPr lang="en-US" sz="2000" dirty="0"/>
              <a:t>public class latihan1_4{</a:t>
            </a:r>
            <a:endParaRPr lang="id-ID" sz="2000" dirty="0"/>
          </a:p>
          <a:p>
            <a:r>
              <a:rPr lang="en-US" sz="2000" dirty="0"/>
              <a:t>    public static void main(String[] </a:t>
            </a:r>
            <a:r>
              <a:rPr lang="en-US" sz="2000" dirty="0" err="1"/>
              <a:t>args</a:t>
            </a:r>
            <a:r>
              <a:rPr lang="en-US" sz="2000" dirty="0"/>
              <a:t>) {</a:t>
            </a:r>
            <a:endParaRPr lang="id-ID" sz="2000" dirty="0"/>
          </a:p>
          <a:p>
            <a:r>
              <a:rPr lang="en-US" sz="2000" dirty="0"/>
              <a:t>        </a:t>
            </a:r>
            <a:r>
              <a:rPr lang="id-ID" sz="2000" dirty="0"/>
              <a:t>// Operator  ?:</a:t>
            </a:r>
          </a:p>
          <a:p>
            <a:r>
              <a:rPr lang="id-ID" sz="2000" dirty="0"/>
              <a:t>        String status =" ";</a:t>
            </a:r>
          </a:p>
          <a:p>
            <a:r>
              <a:rPr lang="id-ID" sz="2000" dirty="0"/>
              <a:t>        int grade = 80;</a:t>
            </a:r>
          </a:p>
          <a:p>
            <a:r>
              <a:rPr lang="id-ID" sz="2000" dirty="0"/>
              <a:t> </a:t>
            </a:r>
          </a:p>
          <a:p>
            <a:r>
              <a:rPr lang="en-US" sz="2000" dirty="0"/>
              <a:t>       </a:t>
            </a:r>
            <a:r>
              <a:rPr lang="id-ID" sz="2000" dirty="0"/>
              <a:t>status = (grade &gt;= 60)? "Lulus" : "Gagal";</a:t>
            </a:r>
          </a:p>
          <a:p>
            <a:r>
              <a:rPr lang="en-US" sz="2000" dirty="0"/>
              <a:t>       </a:t>
            </a:r>
            <a:r>
              <a:rPr lang="id-ID" sz="2000" dirty="0"/>
              <a:t>System.out.println(status);</a:t>
            </a:r>
          </a:p>
          <a:p>
            <a:r>
              <a:rPr lang="id-ID" sz="2000" dirty="0"/>
              <a:t>    }</a:t>
            </a:r>
          </a:p>
          <a:p>
            <a:r>
              <a:rPr lang="id-ID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18710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1720" y="5219908"/>
            <a:ext cx="2212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James Arthur Gosling</a:t>
            </a:r>
            <a:endParaRPr lang="id-ID" b="1" dirty="0"/>
          </a:p>
        </p:txBody>
      </p:sp>
      <p:pic>
        <p:nvPicPr>
          <p:cNvPr id="4" name="Picture 3" descr="E:\j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89830"/>
            <a:ext cx="2304256" cy="319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27984" y="4365104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id-ID" dirty="0"/>
              <a:t>Kata java diambil dari nama sebuah bijih kopi disaat mereka sedang menikmati secangkir kopi di kedai kopi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39225" y="2060848"/>
            <a:ext cx="41652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d-ID" dirty="0"/>
              <a:t>Proyek besar ber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id-ID" dirty="0"/>
              <a:t> “</a:t>
            </a:r>
            <a:r>
              <a:rPr lang="id-ID" b="1" dirty="0"/>
              <a:t>Green</a:t>
            </a:r>
            <a:r>
              <a:rPr lang="id-ID" dirty="0"/>
              <a:t>”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star 7 (*7)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kendali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jauh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8043982" y="1239143"/>
            <a:ext cx="1136530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</a:rPr>
              <a:t>Sejarah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50466" y="3140968"/>
            <a:ext cx="43700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id-ID" dirty="0"/>
              <a:t>Mulanya bahasa yang diciptakan bernama “</a:t>
            </a:r>
            <a:r>
              <a:rPr lang="id-ID" b="1" dirty="0"/>
              <a:t>OAK</a:t>
            </a:r>
            <a:r>
              <a:rPr lang="id-ID" dirty="0"/>
              <a:t>”</a:t>
            </a:r>
            <a:r>
              <a:rPr lang="en-US" dirty="0"/>
              <a:t>.,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di </a:t>
            </a:r>
            <a:r>
              <a:rPr lang="en-US" dirty="0" err="1"/>
              <a:t>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bhs</a:t>
            </a:r>
            <a:r>
              <a:rPr lang="en-US" dirty="0"/>
              <a:t> </a:t>
            </a:r>
            <a:r>
              <a:rPr lang="en-US" dirty="0" err="1"/>
              <a:t>pemrograman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00092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1844824"/>
            <a:ext cx="3996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1" dirty="0">
                <a:solidFill>
                  <a:srgbClr val="FF0000"/>
                </a:solidFill>
              </a:rPr>
              <a:t>1. </a:t>
            </a:r>
            <a:r>
              <a:rPr lang="fi-FI" b="1" dirty="0">
                <a:solidFill>
                  <a:srgbClr val="FF0000"/>
                </a:solidFill>
              </a:rPr>
              <a:t>Teknologi Java sebagai suatu Aplikasi</a:t>
            </a:r>
            <a:r>
              <a:rPr lang="fi-FI" dirty="0">
                <a:solidFill>
                  <a:srgbClr val="FF0000"/>
                </a:solidFill>
              </a:rPr>
              <a:t>.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0174" y="3347700"/>
            <a:ext cx="2903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b="1" dirty="0">
                <a:solidFill>
                  <a:srgbClr val="FF0000"/>
                </a:solidFill>
              </a:rPr>
              <a:t>2. </a:t>
            </a:r>
            <a:r>
              <a:rPr lang="it-IT" b="1" dirty="0">
                <a:solidFill>
                  <a:srgbClr val="FF0000"/>
                </a:solidFill>
              </a:rPr>
              <a:t>Bahasa programming Java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04652" y="4850576"/>
            <a:ext cx="3747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3. </a:t>
            </a:r>
            <a:r>
              <a:rPr lang="en-US" b="1" dirty="0" err="1">
                <a:solidFill>
                  <a:srgbClr val="FF0000"/>
                </a:solidFill>
              </a:rPr>
              <a:t>Sebuah</a:t>
            </a:r>
            <a:r>
              <a:rPr lang="en-US" b="1" dirty="0">
                <a:solidFill>
                  <a:srgbClr val="FF0000"/>
                </a:solidFill>
              </a:rPr>
              <a:t> Development Environment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2204864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Aplikasi yang dapat dijalankan pada seluruh mesin yang memiliki  Java Runtime Environment (JRE). Untuk kompilasi memerlukan tools tambahan  </a:t>
            </a:r>
            <a:r>
              <a:rPr lang="fi-FI" b="1" dirty="0"/>
              <a:t>Java Development Kit</a:t>
            </a:r>
            <a:r>
              <a:rPr lang="fi-FI" dirty="0"/>
              <a:t> (</a:t>
            </a:r>
            <a:r>
              <a:rPr lang="fi-FI" b="1" dirty="0"/>
              <a:t>JDK</a:t>
            </a:r>
            <a:r>
              <a:rPr lang="fi-FI" dirty="0"/>
              <a:t>). 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2267744" y="3717032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Bahasa inilah yang mungkin dirujuk sebagai "Java" secara umum. Java merupakan bahasa Object Oriented Programming. </a:t>
            </a:r>
            <a:r>
              <a:rPr lang="id-ID" dirty="0"/>
              <a:t>OOP di Java merupakan pengembangan lebih lanjut dari dari bahasa C++.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67744" y="5229200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pembangun</a:t>
            </a:r>
            <a:r>
              <a:rPr lang="en-US" dirty="0"/>
              <a:t>, </a:t>
            </a:r>
            <a:r>
              <a:rPr lang="en-US" dirty="0" err="1"/>
              <a:t>teknologi</a:t>
            </a:r>
            <a:r>
              <a:rPr lang="en-US" dirty="0"/>
              <a:t> java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tools  </a:t>
            </a:r>
            <a:r>
              <a:rPr lang="en-US" dirty="0" err="1"/>
              <a:t>antara</a:t>
            </a:r>
            <a:r>
              <a:rPr lang="en-US" dirty="0"/>
              <a:t> lain Compiler, interpreter, </a:t>
            </a:r>
            <a:r>
              <a:rPr lang="en-US" dirty="0" err="1"/>
              <a:t>penyusun</a:t>
            </a:r>
            <a:r>
              <a:rPr lang="en-US" dirty="0"/>
              <a:t> </a:t>
            </a:r>
            <a:r>
              <a:rPr lang="en-US" dirty="0" err="1"/>
              <a:t>dokumentasi</a:t>
            </a:r>
            <a:r>
              <a:rPr lang="en-US" dirty="0"/>
              <a:t>, </a:t>
            </a:r>
            <a:r>
              <a:rPr lang="en-US" dirty="0" err="1"/>
              <a:t>paket</a:t>
            </a:r>
            <a:r>
              <a:rPr lang="en-US" dirty="0"/>
              <a:t>, </a:t>
            </a:r>
            <a:r>
              <a:rPr lang="en-US" dirty="0" err="1"/>
              <a:t>kelas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sabagianya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7609505" y="1239143"/>
            <a:ext cx="1571007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</a:rPr>
              <a:t>Pengertian</a:t>
            </a:r>
            <a:endParaRPr lang="id-ID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800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pros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663" y="1988840"/>
            <a:ext cx="7418833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79712" y="6084004"/>
            <a:ext cx="563776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/>
              <a:t>JRE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/>
              <a:t>JDK</a:t>
            </a:r>
            <a:r>
              <a:rPr lang="en-US" dirty="0"/>
              <a:t> 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/program yang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diinstal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7524328" y="1239143"/>
            <a:ext cx="1633973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Proses Java</a:t>
            </a:r>
            <a:endParaRPr lang="id-ID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873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2636912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id-ID" dirty="0"/>
              <a:t>Java 2 Standart Edition (J2SE) yang dikonsentrasikan pada aplikasi PC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3688" y="2123564"/>
            <a:ext cx="6420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Java </a:t>
            </a:r>
            <a:r>
              <a:rPr lang="en-US" dirty="0" err="1"/>
              <a:t>membagi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</a:t>
            </a:r>
            <a:r>
              <a:rPr lang="en-US" dirty="0" err="1"/>
              <a:t>programnya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3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3140968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id-ID" dirty="0"/>
              <a:t>Java 2 Enterprise Edition (J2EE) yang dikonsentrasikan pada aplikasi server yang besar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17231" y="393305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Java 2 Micro Edition (J2ME) yang </a:t>
            </a:r>
            <a:r>
              <a:rPr lang="en-US" dirty="0" err="1"/>
              <a:t>dikonsentrasikan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aplikasi</a:t>
            </a:r>
            <a:r>
              <a:rPr lang="en-US" dirty="0"/>
              <a:t> Mobile 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7728383" y="1239143"/>
            <a:ext cx="1452129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</a:rPr>
              <a:t>Edisi</a:t>
            </a:r>
            <a:r>
              <a:rPr lang="en-US" sz="2400" b="1" dirty="0">
                <a:solidFill>
                  <a:schemeClr val="bg1"/>
                </a:solidFill>
              </a:rPr>
              <a:t>  Java</a:t>
            </a:r>
            <a:endParaRPr lang="id-ID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315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1475492"/>
            <a:ext cx="3088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Encapsulasi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Pengkapsulan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id-ID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3284984"/>
            <a:ext cx="2741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d-ID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Inheritance (Pewarisan)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1680" y="5517232"/>
            <a:ext cx="3014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Polimorfisme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en-US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Keragaman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id-ID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79712" y="1844824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Program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dibungkus</a:t>
            </a:r>
            <a:r>
              <a:rPr lang="en-US" dirty="0"/>
              <a:t> (</a:t>
            </a:r>
            <a:r>
              <a:rPr lang="en-US" dirty="0" err="1"/>
              <a:t>dikapsul</a:t>
            </a:r>
            <a:r>
              <a:rPr lang="en-US" dirty="0"/>
              <a:t>)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kelas</a:t>
            </a:r>
            <a:r>
              <a:rPr lang="en-US" dirty="0"/>
              <a:t>/ class</a:t>
            </a:r>
            <a:endParaRPr lang="id-ID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558144" y="2276872"/>
            <a:ext cx="1733936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/>
              <a:t>Class &lt;</a:t>
            </a:r>
            <a:r>
              <a:rPr lang="en-US" sz="1600" b="1" dirty="0" err="1"/>
              <a:t>namakelas</a:t>
            </a:r>
            <a:r>
              <a:rPr lang="en-US" sz="1600" b="1" dirty="0"/>
              <a:t>{</a:t>
            </a:r>
            <a:endParaRPr lang="id-ID" sz="1600" b="1" dirty="0"/>
          </a:p>
          <a:p>
            <a:r>
              <a:rPr lang="en-US" sz="1600" b="1" dirty="0"/>
              <a:t>     Body </a:t>
            </a:r>
            <a:endParaRPr lang="id-ID" sz="1600" b="1" dirty="0"/>
          </a:p>
          <a:p>
            <a:r>
              <a:rPr lang="en-US" sz="1600" b="1" dirty="0"/>
              <a:t>}</a:t>
            </a:r>
            <a:endParaRPr lang="id-ID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051720" y="3573016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id-ID" dirty="0"/>
              <a:t>ewarisan class yang sudah ada sebelumnya, sehingga semua yang ada didalam class utama sepenuhnya bisa diturunkan sehingga tidak ada lagi pengulangan pengetikan program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01935" y="4509120"/>
            <a:ext cx="4450385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Class &lt;</a:t>
            </a:r>
            <a:r>
              <a:rPr lang="en-US" b="1" dirty="0" err="1"/>
              <a:t>namakelas</a:t>
            </a:r>
            <a:r>
              <a:rPr lang="en-US" b="1" dirty="0"/>
              <a:t>&gt;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extends</a:t>
            </a:r>
            <a:r>
              <a:rPr lang="en-US" b="1" dirty="0"/>
              <a:t>[ </a:t>
            </a:r>
            <a:r>
              <a:rPr lang="en-US" b="1" dirty="0" err="1"/>
              <a:t>nenekmoyang</a:t>
            </a:r>
            <a:r>
              <a:rPr lang="en-US" b="1" dirty="0"/>
              <a:t>] {</a:t>
            </a:r>
            <a:endParaRPr lang="id-ID" b="1" dirty="0"/>
          </a:p>
          <a:p>
            <a:r>
              <a:rPr lang="en-US" b="1" dirty="0"/>
              <a:t>     Body </a:t>
            </a:r>
            <a:endParaRPr lang="id-ID" b="1" dirty="0"/>
          </a:p>
          <a:p>
            <a:r>
              <a:rPr lang="en-US" b="1" dirty="0"/>
              <a:t>}</a:t>
            </a:r>
            <a:endParaRPr lang="id-ID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67745" y="5877272"/>
            <a:ext cx="6624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interface yang </a:t>
            </a:r>
            <a:r>
              <a:rPr lang="en-US" dirty="0" err="1"/>
              <a:t>identik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yang </a:t>
            </a:r>
            <a:r>
              <a:rPr lang="en-US" dirty="0" err="1"/>
              <a:t>berlainan</a:t>
            </a:r>
            <a:endParaRPr lang="id-ID" b="1" dirty="0"/>
          </a:p>
          <a:p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7380312" y="1239143"/>
            <a:ext cx="1771511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</a:rPr>
              <a:t>Konsep</a:t>
            </a:r>
            <a:r>
              <a:rPr lang="en-US" sz="2400" b="1" dirty="0">
                <a:solidFill>
                  <a:schemeClr val="bg1"/>
                </a:solidFill>
              </a:rPr>
              <a:t> OOP</a:t>
            </a:r>
            <a:endParaRPr lang="id-ID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075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1988840"/>
            <a:ext cx="5869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pindah-pindah</a:t>
            </a:r>
            <a:r>
              <a:rPr lang="en-US" dirty="0"/>
              <a:t> / </a:t>
            </a:r>
            <a:r>
              <a:rPr lang="en-US" dirty="0" err="1"/>
              <a:t>bawa</a:t>
            </a:r>
            <a:r>
              <a:rPr lang="en-US" dirty="0"/>
              <a:t> laptop </a:t>
            </a:r>
            <a:r>
              <a:rPr lang="en-US" dirty="0" err="1"/>
              <a:t>sendiri</a:t>
            </a:r>
            <a:endParaRPr lang="id-ID" dirty="0"/>
          </a:p>
        </p:txBody>
      </p:sp>
      <p:sp>
        <p:nvSpPr>
          <p:cNvPr id="3" name="TextBox 2"/>
          <p:cNvSpPr txBox="1"/>
          <p:nvPr/>
        </p:nvSpPr>
        <p:spPr>
          <a:xfrm>
            <a:off x="1979712" y="2708920"/>
            <a:ext cx="4560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</a:t>
            </a:r>
            <a:r>
              <a:rPr lang="en-US" dirty="0" err="1"/>
              <a:t>Nama</a:t>
            </a:r>
            <a:r>
              <a:rPr lang="en-US" dirty="0"/>
              <a:t> Project  </a:t>
            </a:r>
            <a:r>
              <a:rPr lang="en-US" dirty="0" err="1"/>
              <a:t>nim_nama</a:t>
            </a:r>
            <a:r>
              <a:rPr lang="en-US" dirty="0"/>
              <a:t> (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1x)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1979712" y="3068960"/>
            <a:ext cx="6837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 </a:t>
            </a:r>
            <a:r>
              <a:rPr lang="en-US" dirty="0" err="1"/>
              <a:t>Nama</a:t>
            </a:r>
            <a:r>
              <a:rPr lang="en-US" dirty="0"/>
              <a:t> Source Package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, </a:t>
            </a:r>
            <a:r>
              <a:rPr lang="en-US" dirty="0" err="1"/>
              <a:t>misal</a:t>
            </a:r>
            <a:r>
              <a:rPr lang="en-US" dirty="0"/>
              <a:t> latihan1, latihan2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1979712" y="2339588"/>
            <a:ext cx="4713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</a:t>
            </a:r>
            <a:r>
              <a:rPr lang="en-US" dirty="0" err="1"/>
              <a:t>Buat</a:t>
            </a:r>
            <a:r>
              <a:rPr lang="en-US" dirty="0"/>
              <a:t> folder di D:/nim_nama (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1x)</a:t>
            </a:r>
            <a:endParaRPr lang="id-ID" dirty="0"/>
          </a:p>
        </p:txBody>
      </p:sp>
      <p:sp>
        <p:nvSpPr>
          <p:cNvPr id="7" name="TextBox 6"/>
          <p:cNvSpPr txBox="1"/>
          <p:nvPr/>
        </p:nvSpPr>
        <p:spPr>
          <a:xfrm>
            <a:off x="1979712" y="3356992"/>
            <a:ext cx="5943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5.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packagenya</a:t>
            </a:r>
            <a:r>
              <a:rPr lang="en-US" dirty="0"/>
              <a:t>,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:</a:t>
            </a:r>
          </a:p>
          <a:p>
            <a:r>
              <a:rPr lang="en-US" dirty="0"/>
              <a:t>    Latihan1_1, latihan1_2 </a:t>
            </a:r>
            <a:r>
              <a:rPr lang="en-US" dirty="0" err="1"/>
              <a:t>disimpan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package latihan1</a:t>
            </a:r>
            <a:endParaRPr lang="id-ID" dirty="0"/>
          </a:p>
        </p:txBody>
      </p:sp>
      <p:sp>
        <p:nvSpPr>
          <p:cNvPr id="8" name="TextBox 7"/>
          <p:cNvSpPr txBox="1"/>
          <p:nvPr/>
        </p:nvSpPr>
        <p:spPr>
          <a:xfrm>
            <a:off x="6480542" y="1239143"/>
            <a:ext cx="2699970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</a:rPr>
              <a:t>Petunjuk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Praktikum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9" name="Right Arrow 8">
            <a:hlinkClick r:id="" action="ppaction://hlinkshowjump?jump=nextslide"/>
          </p:cNvPr>
          <p:cNvSpPr/>
          <p:nvPr/>
        </p:nvSpPr>
        <p:spPr>
          <a:xfrm>
            <a:off x="5040052" y="6165304"/>
            <a:ext cx="717218" cy="620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TextBox 9"/>
          <p:cNvSpPr txBox="1"/>
          <p:nvPr/>
        </p:nvSpPr>
        <p:spPr>
          <a:xfrm>
            <a:off x="1691680" y="4005064"/>
            <a:ext cx="2503186" cy="36933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Biasakan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menggunakan</a:t>
            </a:r>
            <a:r>
              <a:rPr lang="en-US" dirty="0">
                <a:solidFill>
                  <a:schemeClr val="bg1"/>
                </a:solidFill>
              </a:rPr>
              <a:t> 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01944" y="4437112"/>
            <a:ext cx="5173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/>
              <a:t>psvm + tab</a:t>
            </a:r>
            <a:r>
              <a:rPr lang="id-ID" dirty="0"/>
              <a:t>  </a:t>
            </a:r>
            <a:r>
              <a:rPr lang="id-ID" dirty="0">
                <a:sym typeface="Wingdings"/>
              </a:rPr>
              <a:t></a:t>
            </a:r>
            <a:r>
              <a:rPr lang="id-ID" dirty="0"/>
              <a:t>  </a:t>
            </a:r>
            <a:r>
              <a:rPr lang="en-US" dirty="0"/>
              <a:t>public static void main(String[] </a:t>
            </a:r>
            <a:r>
              <a:rPr lang="en-US" dirty="0" err="1"/>
              <a:t>args</a:t>
            </a:r>
            <a:r>
              <a:rPr lang="en-US" dirty="0"/>
              <a:t>) {</a:t>
            </a:r>
            <a:endParaRPr lang="id-ID" dirty="0"/>
          </a:p>
        </p:txBody>
      </p:sp>
      <p:sp>
        <p:nvSpPr>
          <p:cNvPr id="12" name="TextBox 11"/>
          <p:cNvSpPr txBox="1"/>
          <p:nvPr/>
        </p:nvSpPr>
        <p:spPr>
          <a:xfrm>
            <a:off x="2051720" y="4797152"/>
            <a:ext cx="3716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sout</a:t>
            </a:r>
            <a:r>
              <a:rPr lang="en-US" b="1" dirty="0"/>
              <a:t> + tab</a:t>
            </a:r>
            <a:r>
              <a:rPr lang="en-US" dirty="0"/>
              <a:t>  </a:t>
            </a:r>
            <a:r>
              <a:rPr lang="en-US" dirty="0">
                <a:sym typeface="Wingdings"/>
              </a:rPr>
              <a:t></a:t>
            </a:r>
            <a:r>
              <a:rPr lang="en-US" dirty="0"/>
              <a:t>  </a:t>
            </a:r>
            <a:r>
              <a:rPr lang="en-US" dirty="0" err="1"/>
              <a:t>System.out.println</a:t>
            </a:r>
            <a:r>
              <a:rPr lang="en-US" dirty="0"/>
              <a:t>("");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2079990" y="5157192"/>
            <a:ext cx="4832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3 </a:t>
            </a:r>
            <a:r>
              <a:rPr lang="en-US" b="1" dirty="0" err="1"/>
              <a:t>huruf</a:t>
            </a:r>
            <a:r>
              <a:rPr lang="en-US" b="1" dirty="0"/>
              <a:t>  </a:t>
            </a:r>
            <a:r>
              <a:rPr lang="en-US" b="1" dirty="0" err="1"/>
              <a:t>kecil</a:t>
            </a:r>
            <a:r>
              <a:rPr lang="en-US" b="1" dirty="0"/>
              <a:t> + CTRL + </a:t>
            </a:r>
            <a:r>
              <a:rPr lang="en-US" b="1" dirty="0" err="1"/>
              <a:t>Spasi</a:t>
            </a:r>
            <a:r>
              <a:rPr lang="en-US" dirty="0"/>
              <a:t> 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penulisan</a:t>
            </a:r>
            <a:endParaRPr lang="id-ID" dirty="0"/>
          </a:p>
        </p:txBody>
      </p:sp>
      <p:sp>
        <p:nvSpPr>
          <p:cNvPr id="14" name="TextBox 13"/>
          <p:cNvSpPr txBox="1"/>
          <p:nvPr/>
        </p:nvSpPr>
        <p:spPr>
          <a:xfrm>
            <a:off x="2043715" y="5517232"/>
            <a:ext cx="4435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SHIFT  +  F6</a:t>
            </a:r>
            <a:r>
              <a:rPr lang="en-US" dirty="0"/>
              <a:t>  </a:t>
            </a:r>
            <a:r>
              <a:rPr lang="en-US" dirty="0">
                <a:sym typeface="Wingdings" pitchFamily="2" charset="2"/>
              </a:rPr>
              <a:t> 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program</a:t>
            </a:r>
            <a:endParaRPr lang="id-ID" dirty="0"/>
          </a:p>
        </p:txBody>
      </p:sp>
      <p:sp>
        <p:nvSpPr>
          <p:cNvPr id="15" name="TextBox 14"/>
          <p:cNvSpPr txBox="1"/>
          <p:nvPr/>
        </p:nvSpPr>
        <p:spPr>
          <a:xfrm>
            <a:off x="2051720" y="5795972"/>
            <a:ext cx="514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/>
              <a:t>Klik kanan </a:t>
            </a:r>
            <a:r>
              <a:rPr lang="id-ID" b="1" dirty="0">
                <a:sym typeface="Wingdings" pitchFamily="2" charset="2"/>
              </a:rPr>
              <a:t> Format</a:t>
            </a:r>
            <a:r>
              <a:rPr lang="en-US" b="1" dirty="0"/>
              <a:t>  </a:t>
            </a:r>
            <a:r>
              <a:rPr lang="id-ID" dirty="0"/>
              <a:t>: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/>
              <a:t> 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program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09248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372200" y="1239143"/>
            <a:ext cx="2777427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</a:rPr>
              <a:t>Membuat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 err="1">
                <a:solidFill>
                  <a:schemeClr val="bg1"/>
                </a:solidFill>
              </a:rPr>
              <a:t>Komentar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9" name="Right Arrow 8">
            <a:hlinkClick r:id="" action="ppaction://hlinkshowjump?jump=nextslide"/>
          </p:cNvPr>
          <p:cNvSpPr/>
          <p:nvPr/>
        </p:nvSpPr>
        <p:spPr>
          <a:xfrm>
            <a:off x="5040052" y="6165304"/>
            <a:ext cx="717218" cy="620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ight Arrow 9">
            <a:hlinkClick r:id="" action="ppaction://hlinkshowjump?jump=previousslide"/>
          </p:cNvPr>
          <p:cNvSpPr/>
          <p:nvPr/>
        </p:nvSpPr>
        <p:spPr>
          <a:xfrm flipH="1">
            <a:off x="3851920" y="6165304"/>
            <a:ext cx="792088" cy="620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TextBox 17"/>
          <p:cNvSpPr txBox="1"/>
          <p:nvPr/>
        </p:nvSpPr>
        <p:spPr>
          <a:xfrm>
            <a:off x="1835696" y="1763524"/>
            <a:ext cx="2335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Komentar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java :</a:t>
            </a:r>
            <a:endParaRPr lang="id-ID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891650" y="2276872"/>
            <a:ext cx="725234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3663" lvl="2"/>
            <a:r>
              <a:rPr lang="en-US" dirty="0"/>
              <a:t>1. </a:t>
            </a:r>
            <a:r>
              <a:rPr lang="id-ID" dirty="0"/>
              <a:t>Komentar C++ Style</a:t>
            </a:r>
            <a:endParaRPr lang="id-ID" sz="2800" dirty="0"/>
          </a:p>
          <a:p>
            <a:r>
              <a:rPr lang="en-US" dirty="0"/>
              <a:t>        </a:t>
            </a:r>
            <a:r>
              <a:rPr lang="id-ID" b="1" dirty="0">
                <a:solidFill>
                  <a:srgbClr val="FF0000"/>
                </a:solidFill>
              </a:rPr>
              <a:t>//</a:t>
            </a:r>
            <a:endParaRPr lang="id-ID" sz="2800" b="1" dirty="0">
              <a:solidFill>
                <a:srgbClr val="FF0000"/>
              </a:solidFill>
            </a:endParaRPr>
          </a:p>
          <a:p>
            <a:r>
              <a:rPr lang="en-US" dirty="0"/>
              <a:t>       </a:t>
            </a:r>
            <a:r>
              <a:rPr lang="id-ID" dirty="0"/>
              <a:t>Semua teks yg diawali dengan // dianggap komentar</a:t>
            </a:r>
            <a:endParaRPr lang="id-ID" sz="2800" dirty="0"/>
          </a:p>
          <a:p>
            <a:pPr marL="93663" lvl="2"/>
            <a:endParaRPr lang="en-US" dirty="0"/>
          </a:p>
          <a:p>
            <a:pPr marL="93663" lvl="2"/>
            <a:r>
              <a:rPr lang="en-US" dirty="0"/>
              <a:t>2. </a:t>
            </a:r>
            <a:r>
              <a:rPr lang="id-ID" dirty="0"/>
              <a:t>Komentar C Style</a:t>
            </a:r>
            <a:endParaRPr lang="id-ID" sz="2800" dirty="0"/>
          </a:p>
          <a:p>
            <a:r>
              <a:rPr lang="en-US" b="1" dirty="0">
                <a:solidFill>
                  <a:srgbClr val="FF0000"/>
                </a:solidFill>
              </a:rPr>
              <a:t>      </a:t>
            </a:r>
            <a:r>
              <a:rPr lang="id-ID" b="1" dirty="0">
                <a:solidFill>
                  <a:srgbClr val="FF0000"/>
                </a:solidFill>
              </a:rPr>
              <a:t>/*</a:t>
            </a:r>
            <a:endParaRPr lang="id-ID" sz="2800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      </a:t>
            </a:r>
            <a:r>
              <a:rPr lang="id-ID" b="1" dirty="0">
                <a:solidFill>
                  <a:srgbClr val="FF0000"/>
                </a:solidFill>
              </a:rPr>
              <a:t>*/</a:t>
            </a:r>
            <a:endParaRPr lang="id-ID" sz="2800" b="1" dirty="0">
              <a:solidFill>
                <a:srgbClr val="FF0000"/>
              </a:solidFill>
            </a:endParaRPr>
          </a:p>
          <a:p>
            <a:r>
              <a:rPr lang="en-US" dirty="0"/>
              <a:t>    </a:t>
            </a:r>
            <a:r>
              <a:rPr lang="id-ID" dirty="0"/>
              <a:t>Yang diapit dengan tanda /*     */ dlm</a:t>
            </a:r>
            <a:r>
              <a:rPr lang="en-US" dirty="0"/>
              <a:t> </a:t>
            </a:r>
            <a:r>
              <a:rPr lang="id-ID" dirty="0"/>
              <a:t>beberapa baris dianggap </a:t>
            </a:r>
            <a:r>
              <a:rPr lang="en-US" dirty="0"/>
              <a:t> </a:t>
            </a:r>
            <a:r>
              <a:rPr lang="id-ID" dirty="0"/>
              <a:t>komentar</a:t>
            </a:r>
            <a:endParaRPr lang="id-ID" sz="2800" dirty="0"/>
          </a:p>
          <a:p>
            <a:pPr marL="93663" lvl="2"/>
            <a:endParaRPr lang="en-US" dirty="0"/>
          </a:p>
          <a:p>
            <a:pPr marL="93663" lvl="2"/>
            <a:r>
              <a:rPr lang="en-US" dirty="0"/>
              <a:t>3. </a:t>
            </a:r>
            <a:r>
              <a:rPr lang="id-ID" dirty="0"/>
              <a:t>Komentar Javadoc</a:t>
            </a:r>
            <a:endParaRPr lang="id-ID" sz="2800" dirty="0"/>
          </a:p>
          <a:p>
            <a:r>
              <a:rPr lang="en-US" dirty="0"/>
              <a:t>      </a:t>
            </a:r>
            <a:r>
              <a:rPr lang="id-ID" b="1" dirty="0">
                <a:solidFill>
                  <a:srgbClr val="FF0000"/>
                </a:solidFill>
              </a:rPr>
              <a:t>/**</a:t>
            </a:r>
            <a:endParaRPr lang="id-ID" sz="2800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      </a:t>
            </a:r>
            <a:r>
              <a:rPr lang="id-ID" b="1" dirty="0">
                <a:solidFill>
                  <a:srgbClr val="FF0000"/>
                </a:solidFill>
              </a:rPr>
              <a:t>*/</a:t>
            </a:r>
            <a:endParaRPr lang="id-ID" sz="2800" b="1" dirty="0">
              <a:solidFill>
                <a:srgbClr val="FF0000"/>
              </a:solidFill>
            </a:endParaRPr>
          </a:p>
          <a:p>
            <a:r>
              <a:rPr lang="en-US" dirty="0"/>
              <a:t>     </a:t>
            </a:r>
            <a:r>
              <a:rPr lang="id-ID" dirty="0"/>
              <a:t>Komentar beberapa baris</a:t>
            </a:r>
            <a:endParaRPr lang="id-ID" sz="28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77480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556792"/>
            <a:ext cx="37947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1. </a:t>
            </a:r>
            <a:r>
              <a:rPr lang="en-US" sz="1600" dirty="0" err="1"/>
              <a:t>Setelah</a:t>
            </a:r>
            <a:r>
              <a:rPr lang="en-US" sz="1600" dirty="0"/>
              <a:t> </a:t>
            </a:r>
            <a:r>
              <a:rPr lang="en-US" sz="1600" dirty="0" err="1"/>
              <a:t>membuat</a:t>
            </a:r>
            <a:r>
              <a:rPr lang="en-US" sz="1600" dirty="0"/>
              <a:t> folder di D:/nim_nama</a:t>
            </a:r>
            <a:endParaRPr lang="id-ID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732240" y="1239143"/>
            <a:ext cx="2418996" cy="461665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</a:rPr>
              <a:t>Membuat</a:t>
            </a:r>
            <a:r>
              <a:rPr lang="en-US" sz="2400" b="1" dirty="0">
                <a:solidFill>
                  <a:schemeClr val="bg1"/>
                </a:solidFill>
              </a:rPr>
              <a:t> Project</a:t>
            </a:r>
            <a:endParaRPr lang="id-ID" sz="2400" b="1" dirty="0">
              <a:solidFill>
                <a:schemeClr val="bg1"/>
              </a:solidFill>
            </a:endParaRPr>
          </a:p>
        </p:txBody>
      </p:sp>
      <p:sp>
        <p:nvSpPr>
          <p:cNvPr id="9" name="Right Arrow 8">
            <a:hlinkClick r:id="" action="ppaction://hlinkshowjump?jump=nextslide"/>
          </p:cNvPr>
          <p:cNvSpPr/>
          <p:nvPr/>
        </p:nvSpPr>
        <p:spPr>
          <a:xfrm>
            <a:off x="5040052" y="6165304"/>
            <a:ext cx="717218" cy="620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ight Arrow 9">
            <a:hlinkClick r:id="" action="ppaction://hlinkshowjump?jump=previousslide"/>
          </p:cNvPr>
          <p:cNvSpPr/>
          <p:nvPr/>
        </p:nvSpPr>
        <p:spPr>
          <a:xfrm flipH="1">
            <a:off x="3851920" y="6165304"/>
            <a:ext cx="792088" cy="620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1763688" y="1916832"/>
            <a:ext cx="2167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2. </a:t>
            </a:r>
            <a:r>
              <a:rPr lang="en-US" dirty="0" err="1"/>
              <a:t>Jalankan</a:t>
            </a:r>
            <a:r>
              <a:rPr lang="en-US" dirty="0"/>
              <a:t> </a:t>
            </a:r>
            <a:r>
              <a:rPr lang="en-US" dirty="0" err="1"/>
              <a:t>Netbeans</a:t>
            </a:r>
            <a:endParaRPr lang="id-ID" dirty="0"/>
          </a:p>
        </p:txBody>
      </p:sp>
      <p:sp>
        <p:nvSpPr>
          <p:cNvPr id="12" name="TextBox 11"/>
          <p:cNvSpPr txBox="1"/>
          <p:nvPr/>
        </p:nvSpPr>
        <p:spPr>
          <a:xfrm>
            <a:off x="1763688" y="2276872"/>
            <a:ext cx="371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3. </a:t>
            </a:r>
            <a:r>
              <a:rPr lang="en-US" dirty="0" err="1"/>
              <a:t>Buat</a:t>
            </a:r>
            <a:r>
              <a:rPr lang="en-US" dirty="0"/>
              <a:t> project :  </a:t>
            </a:r>
            <a:r>
              <a:rPr lang="en-US" b="1" dirty="0">
                <a:solidFill>
                  <a:srgbClr val="FF0000"/>
                </a:solidFill>
              </a:rPr>
              <a:t>File</a:t>
            </a:r>
            <a:r>
              <a:rPr lang="en-US" dirty="0"/>
              <a:t>  </a:t>
            </a:r>
            <a:r>
              <a:rPr lang="en-US" dirty="0">
                <a:sym typeface="Wingdings" pitchFamily="2" charset="2"/>
              </a:rPr>
              <a:t>  </a:t>
            </a:r>
            <a:r>
              <a:rPr lang="en-US" b="1" dirty="0">
                <a:solidFill>
                  <a:srgbClr val="FF0000"/>
                </a:solidFill>
                <a:sym typeface="Wingdings" pitchFamily="2" charset="2"/>
              </a:rPr>
              <a:t>New Project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23728" y="2564904"/>
            <a:ext cx="3284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</a:t>
            </a:r>
            <a:r>
              <a:rPr lang="en-US" dirty="0" err="1"/>
              <a:t>categori</a:t>
            </a:r>
            <a:r>
              <a:rPr lang="en-US" dirty="0"/>
              <a:t>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Java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23728" y="2852936"/>
            <a:ext cx="43002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kolom</a:t>
            </a:r>
            <a:r>
              <a:rPr lang="en-US" dirty="0"/>
              <a:t> projects </a:t>
            </a:r>
            <a:r>
              <a:rPr lang="en-US" dirty="0" err="1"/>
              <a:t>pilih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Java </a:t>
            </a:r>
            <a:r>
              <a:rPr lang="en-US" b="1" dirty="0" err="1">
                <a:solidFill>
                  <a:srgbClr val="FF0000"/>
                </a:solidFill>
              </a:rPr>
              <a:t>Aplication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6319" y="3140968"/>
            <a:ext cx="862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 </a:t>
            </a:r>
            <a:r>
              <a:rPr lang="en-US" b="1" dirty="0">
                <a:solidFill>
                  <a:srgbClr val="FF0000"/>
                </a:solidFill>
              </a:rPr>
              <a:t>Next</a:t>
            </a:r>
            <a:endParaRPr lang="id-ID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E:\nex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125" y="3501008"/>
            <a:ext cx="4357083" cy="2402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796319" y="5980638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4. </a:t>
            </a:r>
            <a:r>
              <a:rPr lang="en-US" b="1" dirty="0">
                <a:solidFill>
                  <a:srgbClr val="FF0000"/>
                </a:solidFill>
              </a:rPr>
              <a:t>Finish</a:t>
            </a:r>
            <a:endParaRPr lang="id-ID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88224" y="3666510"/>
            <a:ext cx="13194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Project Name</a:t>
            </a:r>
            <a:endParaRPr lang="id-ID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6660232" y="4509120"/>
            <a:ext cx="1530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Project Location</a:t>
            </a:r>
            <a:endParaRPr lang="id-ID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6740624" y="3954542"/>
            <a:ext cx="18787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err="1"/>
              <a:t>Isikan</a:t>
            </a:r>
            <a:r>
              <a:rPr lang="en-US" sz="1600" dirty="0"/>
              <a:t> </a:t>
            </a:r>
            <a:r>
              <a:rPr lang="en-US" sz="1600" dirty="0" err="1"/>
              <a:t>nim_nama</a:t>
            </a:r>
            <a:endParaRPr lang="id-ID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6732240" y="4797152"/>
            <a:ext cx="1944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err="1"/>
              <a:t>Isikan</a:t>
            </a:r>
            <a:r>
              <a:rPr lang="en-US" sz="1600" dirty="0"/>
              <a:t> folder </a:t>
            </a:r>
            <a:r>
              <a:rPr lang="en-US" sz="1600" dirty="0" err="1"/>
              <a:t>anda</a:t>
            </a:r>
            <a:endParaRPr lang="id-ID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6679306" y="5580071"/>
            <a:ext cx="2317173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err="1"/>
              <a:t>Pembuatan</a:t>
            </a:r>
            <a:r>
              <a:rPr lang="en-US" sz="1600" dirty="0"/>
              <a:t> project </a:t>
            </a:r>
            <a:r>
              <a:rPr lang="en-US" sz="1600" dirty="0" err="1"/>
              <a:t>hanya</a:t>
            </a:r>
            <a:endParaRPr lang="en-US" sz="1600" dirty="0"/>
          </a:p>
          <a:p>
            <a:r>
              <a:rPr lang="en-US" sz="1600" dirty="0"/>
              <a:t>1x </a:t>
            </a:r>
            <a:r>
              <a:rPr lang="en-US" sz="1600" dirty="0" err="1"/>
              <a:t>selama</a:t>
            </a:r>
            <a:r>
              <a:rPr lang="en-US" sz="1600" dirty="0"/>
              <a:t> </a:t>
            </a:r>
            <a:r>
              <a:rPr lang="en-US" sz="1600" dirty="0" err="1"/>
              <a:t>kuliah</a:t>
            </a:r>
            <a:endParaRPr lang="id-ID" sz="1600" dirty="0"/>
          </a:p>
        </p:txBody>
      </p:sp>
    </p:spTree>
    <p:extLst>
      <p:ext uri="{BB962C8B-B14F-4D97-AF65-F5344CB8AC3E}">
        <p14:creationId xmlns:p14="http://schemas.microsoft.com/office/powerpoint/2010/main" val="1093061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320</TotalTime>
  <Words>836</Words>
  <Application>Microsoft Office PowerPoint</Application>
  <PresentationFormat>On-screen Show (4:3)</PresentationFormat>
  <Paragraphs>160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jozuna</dc:creator>
  <cp:lastModifiedBy>ngadimin</cp:lastModifiedBy>
  <cp:revision>51</cp:revision>
  <dcterms:created xsi:type="dcterms:W3CDTF">2018-10-14T15:28:00Z</dcterms:created>
  <dcterms:modified xsi:type="dcterms:W3CDTF">2019-10-19T04:21:46Z</dcterms:modified>
</cp:coreProperties>
</file>