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72" r:id="rId4"/>
    <p:sldId id="262" r:id="rId5"/>
    <p:sldId id="263" r:id="rId6"/>
    <p:sldId id="258" r:id="rId7"/>
    <p:sldId id="266" r:id="rId8"/>
    <p:sldId id="268" r:id="rId9"/>
    <p:sldId id="264" r:id="rId10"/>
    <p:sldId id="270" r:id="rId11"/>
    <p:sldId id="271" r:id="rId12"/>
    <p:sldId id="273" r:id="rId13"/>
    <p:sldId id="275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1AF8C-9767-46EE-A141-5FCC7B00CB73}" type="doc">
      <dgm:prSet loTypeId="urn:microsoft.com/office/officeart/2005/8/layout/radial5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111214D6-0165-4546-8FCD-87425A4E15DE}">
      <dgm:prSet phldrT="[Text]"/>
      <dgm:spPr/>
      <dgm:t>
        <a:bodyPr/>
        <a:lstStyle/>
        <a:p>
          <a:r>
            <a:rPr lang="id-ID" dirty="0" smtClean="0"/>
            <a:t>Bakteri Asam Asetat</a:t>
          </a:r>
          <a:endParaRPr lang="id-ID" dirty="0"/>
        </a:p>
      </dgm:t>
    </dgm:pt>
    <dgm:pt modelId="{1466ECBF-D6B1-4FE3-975D-41C13194B37F}" type="parTrans" cxnId="{96A94F78-FDCD-43B5-AD4B-4796F7ADCE3D}">
      <dgm:prSet/>
      <dgm:spPr/>
      <dgm:t>
        <a:bodyPr/>
        <a:lstStyle/>
        <a:p>
          <a:endParaRPr lang="id-ID"/>
        </a:p>
      </dgm:t>
    </dgm:pt>
    <dgm:pt modelId="{2E63E138-C9C9-44D0-AEE5-2E53CF312EB2}" type="sibTrans" cxnId="{96A94F78-FDCD-43B5-AD4B-4796F7ADCE3D}">
      <dgm:prSet/>
      <dgm:spPr/>
      <dgm:t>
        <a:bodyPr/>
        <a:lstStyle/>
        <a:p>
          <a:endParaRPr lang="id-ID"/>
        </a:p>
      </dgm:t>
    </dgm:pt>
    <dgm:pt modelId="{66070176-B17F-480B-BC6E-69512087727E}">
      <dgm:prSet phldrT="[Text]"/>
      <dgm:spPr/>
      <dgm:t>
        <a:bodyPr/>
        <a:lstStyle/>
        <a:p>
          <a:r>
            <a:rPr lang="id-ID" dirty="0" smtClean="0"/>
            <a:t>Vinegar</a:t>
          </a:r>
          <a:endParaRPr lang="id-ID" dirty="0"/>
        </a:p>
      </dgm:t>
    </dgm:pt>
    <dgm:pt modelId="{E50391AE-E4E3-49E6-AB1E-A7A339F854E9}" type="parTrans" cxnId="{2FF9319C-7780-41C7-91D2-81488081F53C}">
      <dgm:prSet/>
      <dgm:spPr/>
      <dgm:t>
        <a:bodyPr/>
        <a:lstStyle/>
        <a:p>
          <a:endParaRPr lang="id-ID"/>
        </a:p>
      </dgm:t>
    </dgm:pt>
    <dgm:pt modelId="{37D6EE4E-1CE7-49A1-A927-FBC6F20AE04F}" type="sibTrans" cxnId="{2FF9319C-7780-41C7-91D2-81488081F53C}">
      <dgm:prSet/>
      <dgm:spPr/>
      <dgm:t>
        <a:bodyPr/>
        <a:lstStyle/>
        <a:p>
          <a:endParaRPr lang="id-ID"/>
        </a:p>
      </dgm:t>
    </dgm:pt>
    <dgm:pt modelId="{81BD806A-EDF8-4AB8-AA16-C450F99472C3}">
      <dgm:prSet phldrT="[Text]"/>
      <dgm:spPr/>
      <dgm:t>
        <a:bodyPr/>
        <a:lstStyle/>
        <a:p>
          <a:r>
            <a:rPr lang="id-ID" dirty="0" smtClean="0"/>
            <a:t>Cocoa</a:t>
          </a:r>
          <a:endParaRPr lang="id-ID" dirty="0"/>
        </a:p>
      </dgm:t>
    </dgm:pt>
    <dgm:pt modelId="{E12BDDFA-99CF-4C8A-9BD3-74D54E3AD2FC}" type="parTrans" cxnId="{37BDCD19-AE21-4A98-A0E8-F7DE46DF03C8}">
      <dgm:prSet/>
      <dgm:spPr/>
      <dgm:t>
        <a:bodyPr/>
        <a:lstStyle/>
        <a:p>
          <a:endParaRPr lang="id-ID"/>
        </a:p>
      </dgm:t>
    </dgm:pt>
    <dgm:pt modelId="{D4E4CE64-7DCB-4260-99C9-62DA06F02290}" type="sibTrans" cxnId="{37BDCD19-AE21-4A98-A0E8-F7DE46DF03C8}">
      <dgm:prSet/>
      <dgm:spPr/>
      <dgm:t>
        <a:bodyPr/>
        <a:lstStyle/>
        <a:p>
          <a:endParaRPr lang="id-ID"/>
        </a:p>
      </dgm:t>
    </dgm:pt>
    <dgm:pt modelId="{0CECF22E-8070-405F-BECB-38BA8BE0D4D0}">
      <dgm:prSet phldrT="[Text]"/>
      <dgm:spPr/>
      <dgm:t>
        <a:bodyPr/>
        <a:lstStyle/>
        <a:p>
          <a:r>
            <a:rPr lang="id-ID" dirty="0" smtClean="0"/>
            <a:t>Kombucha</a:t>
          </a:r>
          <a:endParaRPr lang="id-ID" dirty="0"/>
        </a:p>
      </dgm:t>
    </dgm:pt>
    <dgm:pt modelId="{CA117222-69E5-4397-A227-C7E64E946EF8}" type="parTrans" cxnId="{B1326AEA-0DAC-48E6-BDBB-5D0397B63E7A}">
      <dgm:prSet/>
      <dgm:spPr/>
      <dgm:t>
        <a:bodyPr/>
        <a:lstStyle/>
        <a:p>
          <a:endParaRPr lang="id-ID"/>
        </a:p>
      </dgm:t>
    </dgm:pt>
    <dgm:pt modelId="{D60785F6-4705-4A84-B621-D9472A258151}" type="sibTrans" cxnId="{B1326AEA-0DAC-48E6-BDBB-5D0397B63E7A}">
      <dgm:prSet/>
      <dgm:spPr/>
      <dgm:t>
        <a:bodyPr/>
        <a:lstStyle/>
        <a:p>
          <a:endParaRPr lang="id-ID"/>
        </a:p>
      </dgm:t>
    </dgm:pt>
    <dgm:pt modelId="{D6E8AA1A-B16D-4BAB-A9ED-0E8F08172A23}">
      <dgm:prSet phldrT="[Text]"/>
      <dgm:spPr/>
      <dgm:t>
        <a:bodyPr/>
        <a:lstStyle/>
        <a:p>
          <a:r>
            <a:rPr lang="id-ID" dirty="0" smtClean="0"/>
            <a:t>Selulosa (Nata)</a:t>
          </a:r>
          <a:endParaRPr lang="id-ID" dirty="0"/>
        </a:p>
      </dgm:t>
    </dgm:pt>
    <dgm:pt modelId="{C1EF2FEE-AABA-494E-B4B2-5D643C6EB0DC}" type="parTrans" cxnId="{E1215983-A119-4F30-9959-2E33EBDB7AB9}">
      <dgm:prSet/>
      <dgm:spPr/>
      <dgm:t>
        <a:bodyPr/>
        <a:lstStyle/>
        <a:p>
          <a:endParaRPr lang="id-ID"/>
        </a:p>
      </dgm:t>
    </dgm:pt>
    <dgm:pt modelId="{7D9C4277-42DD-4643-80D9-6B51EDC5EA90}" type="sibTrans" cxnId="{E1215983-A119-4F30-9959-2E33EBDB7AB9}">
      <dgm:prSet/>
      <dgm:spPr/>
      <dgm:t>
        <a:bodyPr/>
        <a:lstStyle/>
        <a:p>
          <a:endParaRPr lang="id-ID"/>
        </a:p>
      </dgm:t>
    </dgm:pt>
    <dgm:pt modelId="{6A2C97C1-BC16-4E54-9D98-55677A8464D6}">
      <dgm:prSet phldrT="[Text]"/>
      <dgm:spPr/>
      <dgm:t>
        <a:bodyPr/>
        <a:lstStyle/>
        <a:p>
          <a:r>
            <a:rPr lang="id-ID" dirty="0" smtClean="0"/>
            <a:t>Vitamin C</a:t>
          </a:r>
          <a:endParaRPr lang="id-ID" dirty="0"/>
        </a:p>
      </dgm:t>
    </dgm:pt>
    <dgm:pt modelId="{0D52B86D-D0A9-4FA2-BAE0-84378F81B86F}" type="parTrans" cxnId="{7C5AD934-0B9F-44CE-BB43-A8A9A6BCDDBB}">
      <dgm:prSet/>
      <dgm:spPr/>
      <dgm:t>
        <a:bodyPr/>
        <a:lstStyle/>
        <a:p>
          <a:endParaRPr lang="id-ID"/>
        </a:p>
      </dgm:t>
    </dgm:pt>
    <dgm:pt modelId="{611FE0FF-8B79-4039-8E47-67479F5F70BF}" type="sibTrans" cxnId="{7C5AD934-0B9F-44CE-BB43-A8A9A6BCDDBB}">
      <dgm:prSet/>
      <dgm:spPr/>
      <dgm:t>
        <a:bodyPr/>
        <a:lstStyle/>
        <a:p>
          <a:endParaRPr lang="id-ID"/>
        </a:p>
      </dgm:t>
    </dgm:pt>
    <dgm:pt modelId="{9DAC7177-7D4D-4D2C-A08A-078CAF4CAF79}">
      <dgm:prSet phldrT="[Text]"/>
      <dgm:spPr/>
      <dgm:t>
        <a:bodyPr/>
        <a:lstStyle/>
        <a:p>
          <a:r>
            <a:rPr lang="id-ID" dirty="0" smtClean="0"/>
            <a:t>D-Tagatosa</a:t>
          </a:r>
          <a:endParaRPr lang="id-ID" dirty="0"/>
        </a:p>
      </dgm:t>
    </dgm:pt>
    <dgm:pt modelId="{84099259-571B-49AE-B05B-74F34C65F5A6}" type="parTrans" cxnId="{ABBC20AF-B0FE-483E-85D4-7CEEEF7C652F}">
      <dgm:prSet/>
      <dgm:spPr/>
      <dgm:t>
        <a:bodyPr/>
        <a:lstStyle/>
        <a:p>
          <a:endParaRPr lang="id-ID"/>
        </a:p>
      </dgm:t>
    </dgm:pt>
    <dgm:pt modelId="{EF0BEC3C-B8CE-4734-81BA-25C948694425}" type="sibTrans" cxnId="{ABBC20AF-B0FE-483E-85D4-7CEEEF7C652F}">
      <dgm:prSet/>
      <dgm:spPr/>
      <dgm:t>
        <a:bodyPr/>
        <a:lstStyle/>
        <a:p>
          <a:endParaRPr lang="id-ID"/>
        </a:p>
      </dgm:t>
    </dgm:pt>
    <dgm:pt modelId="{FB75E11A-11C6-439C-8171-8267357697EC}">
      <dgm:prSet/>
      <dgm:spPr/>
      <dgm:t>
        <a:bodyPr/>
        <a:lstStyle/>
        <a:p>
          <a:endParaRPr lang="id-ID"/>
        </a:p>
      </dgm:t>
    </dgm:pt>
    <dgm:pt modelId="{68CA5AE1-50FA-4BCF-8EBA-FDF8A403ECD6}" type="parTrans" cxnId="{4E23A93D-97DE-4212-ACE8-418F291D1E6B}">
      <dgm:prSet/>
      <dgm:spPr/>
      <dgm:t>
        <a:bodyPr/>
        <a:lstStyle/>
        <a:p>
          <a:endParaRPr lang="id-ID"/>
        </a:p>
      </dgm:t>
    </dgm:pt>
    <dgm:pt modelId="{A5241A58-C9DE-4CDD-9F1C-B3D307C26950}" type="sibTrans" cxnId="{4E23A93D-97DE-4212-ACE8-418F291D1E6B}">
      <dgm:prSet/>
      <dgm:spPr/>
      <dgm:t>
        <a:bodyPr/>
        <a:lstStyle/>
        <a:p>
          <a:endParaRPr lang="id-ID"/>
        </a:p>
      </dgm:t>
    </dgm:pt>
    <dgm:pt modelId="{B0178D69-6010-42CA-836D-4C2D4E17C1C2}">
      <dgm:prSet/>
      <dgm:spPr/>
      <dgm:t>
        <a:bodyPr/>
        <a:lstStyle/>
        <a:p>
          <a:endParaRPr lang="id-ID"/>
        </a:p>
      </dgm:t>
    </dgm:pt>
    <dgm:pt modelId="{7083A62A-067B-48D3-84E8-DCBCC1FA6CF2}" type="parTrans" cxnId="{31F8BF99-D7E0-4A9A-8826-64A4519B50EE}">
      <dgm:prSet/>
      <dgm:spPr/>
      <dgm:t>
        <a:bodyPr/>
        <a:lstStyle/>
        <a:p>
          <a:endParaRPr lang="id-ID"/>
        </a:p>
      </dgm:t>
    </dgm:pt>
    <dgm:pt modelId="{87538425-405A-4A3C-B835-CAFB4BC7E4B7}" type="sibTrans" cxnId="{31F8BF99-D7E0-4A9A-8826-64A4519B50EE}">
      <dgm:prSet/>
      <dgm:spPr/>
      <dgm:t>
        <a:bodyPr/>
        <a:lstStyle/>
        <a:p>
          <a:endParaRPr lang="id-ID"/>
        </a:p>
      </dgm:t>
    </dgm:pt>
    <dgm:pt modelId="{7DC68361-94D2-44EA-AA96-FAD836F52345}" type="pres">
      <dgm:prSet presAssocID="{38A1AF8C-9767-46EE-A141-5FCC7B00CB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C3D4159-DA1F-4F81-A07B-86FE1DC226F0}" type="pres">
      <dgm:prSet presAssocID="{111214D6-0165-4546-8FCD-87425A4E15DE}" presName="centerShape" presStyleLbl="node0" presStyleIdx="0" presStyleCnt="1"/>
      <dgm:spPr/>
      <dgm:t>
        <a:bodyPr/>
        <a:lstStyle/>
        <a:p>
          <a:endParaRPr lang="id-ID"/>
        </a:p>
      </dgm:t>
    </dgm:pt>
    <dgm:pt modelId="{6FD97C00-33C0-4B17-A4D9-7979A322C1FC}" type="pres">
      <dgm:prSet presAssocID="{E50391AE-E4E3-49E6-AB1E-A7A339F854E9}" presName="parTrans" presStyleLbl="sibTrans2D1" presStyleIdx="0" presStyleCnt="6"/>
      <dgm:spPr/>
      <dgm:t>
        <a:bodyPr/>
        <a:lstStyle/>
        <a:p>
          <a:endParaRPr lang="id-ID"/>
        </a:p>
      </dgm:t>
    </dgm:pt>
    <dgm:pt modelId="{A5800D7D-4A4F-427A-B85A-9EF17C4BBA76}" type="pres">
      <dgm:prSet presAssocID="{E50391AE-E4E3-49E6-AB1E-A7A339F854E9}" presName="connectorText" presStyleLbl="sibTrans2D1" presStyleIdx="0" presStyleCnt="6"/>
      <dgm:spPr/>
      <dgm:t>
        <a:bodyPr/>
        <a:lstStyle/>
        <a:p>
          <a:endParaRPr lang="id-ID"/>
        </a:p>
      </dgm:t>
    </dgm:pt>
    <dgm:pt modelId="{5D5D942D-10C5-4CAF-BC37-A021574F4F27}" type="pres">
      <dgm:prSet presAssocID="{66070176-B17F-480B-BC6E-69512087727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F2F016-1C15-4D52-B470-E931C2C9F787}" type="pres">
      <dgm:prSet presAssocID="{E12BDDFA-99CF-4C8A-9BD3-74D54E3AD2FC}" presName="parTrans" presStyleLbl="sibTrans2D1" presStyleIdx="1" presStyleCnt="6"/>
      <dgm:spPr/>
      <dgm:t>
        <a:bodyPr/>
        <a:lstStyle/>
        <a:p>
          <a:endParaRPr lang="id-ID"/>
        </a:p>
      </dgm:t>
    </dgm:pt>
    <dgm:pt modelId="{D4FC191A-2686-4B74-BD8A-12BFEC9B9AAC}" type="pres">
      <dgm:prSet presAssocID="{E12BDDFA-99CF-4C8A-9BD3-74D54E3AD2FC}" presName="connectorText" presStyleLbl="sibTrans2D1" presStyleIdx="1" presStyleCnt="6"/>
      <dgm:spPr/>
      <dgm:t>
        <a:bodyPr/>
        <a:lstStyle/>
        <a:p>
          <a:endParaRPr lang="id-ID"/>
        </a:p>
      </dgm:t>
    </dgm:pt>
    <dgm:pt modelId="{30864D37-2A6A-4352-828E-EC337BD0D453}" type="pres">
      <dgm:prSet presAssocID="{81BD806A-EDF8-4AB8-AA16-C450F99472C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5B7F63-015A-4B74-98FB-B72B0F36D91C}" type="pres">
      <dgm:prSet presAssocID="{CA117222-69E5-4397-A227-C7E64E946EF8}" presName="parTrans" presStyleLbl="sibTrans2D1" presStyleIdx="2" presStyleCnt="6"/>
      <dgm:spPr/>
      <dgm:t>
        <a:bodyPr/>
        <a:lstStyle/>
        <a:p>
          <a:endParaRPr lang="id-ID"/>
        </a:p>
      </dgm:t>
    </dgm:pt>
    <dgm:pt modelId="{A35375CE-E8A1-4194-9140-D25461CE76C9}" type="pres">
      <dgm:prSet presAssocID="{CA117222-69E5-4397-A227-C7E64E946EF8}" presName="connectorText" presStyleLbl="sibTrans2D1" presStyleIdx="2" presStyleCnt="6"/>
      <dgm:spPr/>
      <dgm:t>
        <a:bodyPr/>
        <a:lstStyle/>
        <a:p>
          <a:endParaRPr lang="id-ID"/>
        </a:p>
      </dgm:t>
    </dgm:pt>
    <dgm:pt modelId="{657FCC2C-08A3-4044-A559-81FD20B08234}" type="pres">
      <dgm:prSet presAssocID="{0CECF22E-8070-405F-BECB-38BA8BE0D4D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F40C72-D128-4C73-A071-E8BE00CD62B8}" type="pres">
      <dgm:prSet presAssocID="{C1EF2FEE-AABA-494E-B4B2-5D643C6EB0DC}" presName="parTrans" presStyleLbl="sibTrans2D1" presStyleIdx="3" presStyleCnt="6"/>
      <dgm:spPr/>
      <dgm:t>
        <a:bodyPr/>
        <a:lstStyle/>
        <a:p>
          <a:endParaRPr lang="id-ID"/>
        </a:p>
      </dgm:t>
    </dgm:pt>
    <dgm:pt modelId="{26D46FA3-44D8-430A-98A0-1EA93B950D21}" type="pres">
      <dgm:prSet presAssocID="{C1EF2FEE-AABA-494E-B4B2-5D643C6EB0DC}" presName="connectorText" presStyleLbl="sibTrans2D1" presStyleIdx="3" presStyleCnt="6"/>
      <dgm:spPr/>
      <dgm:t>
        <a:bodyPr/>
        <a:lstStyle/>
        <a:p>
          <a:endParaRPr lang="id-ID"/>
        </a:p>
      </dgm:t>
    </dgm:pt>
    <dgm:pt modelId="{F0D25F4D-3767-47BE-8BA0-E163CFBB3B3D}" type="pres">
      <dgm:prSet presAssocID="{D6E8AA1A-B16D-4BAB-A9ED-0E8F08172A2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4A8FBB-521A-41CF-A7D5-7E560515DFAD}" type="pres">
      <dgm:prSet presAssocID="{0D52B86D-D0A9-4FA2-BAE0-84378F81B86F}" presName="parTrans" presStyleLbl="sibTrans2D1" presStyleIdx="4" presStyleCnt="6"/>
      <dgm:spPr/>
      <dgm:t>
        <a:bodyPr/>
        <a:lstStyle/>
        <a:p>
          <a:endParaRPr lang="id-ID"/>
        </a:p>
      </dgm:t>
    </dgm:pt>
    <dgm:pt modelId="{E4FBDAFA-9305-491F-9223-B5E14B46EAB5}" type="pres">
      <dgm:prSet presAssocID="{0D52B86D-D0A9-4FA2-BAE0-84378F81B86F}" presName="connectorText" presStyleLbl="sibTrans2D1" presStyleIdx="4" presStyleCnt="6"/>
      <dgm:spPr/>
      <dgm:t>
        <a:bodyPr/>
        <a:lstStyle/>
        <a:p>
          <a:endParaRPr lang="id-ID"/>
        </a:p>
      </dgm:t>
    </dgm:pt>
    <dgm:pt modelId="{F8A5E889-1782-4A36-BE7C-03B04EA652FA}" type="pres">
      <dgm:prSet presAssocID="{6A2C97C1-BC16-4E54-9D98-55677A8464D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7AAEFD-B30A-4B9E-AE3A-1915C777CDD6}" type="pres">
      <dgm:prSet presAssocID="{84099259-571B-49AE-B05B-74F34C65F5A6}" presName="parTrans" presStyleLbl="sibTrans2D1" presStyleIdx="5" presStyleCnt="6"/>
      <dgm:spPr/>
      <dgm:t>
        <a:bodyPr/>
        <a:lstStyle/>
        <a:p>
          <a:endParaRPr lang="id-ID"/>
        </a:p>
      </dgm:t>
    </dgm:pt>
    <dgm:pt modelId="{AEEA2A66-10CC-4DA4-9D96-6620CE089E67}" type="pres">
      <dgm:prSet presAssocID="{84099259-571B-49AE-B05B-74F34C65F5A6}" presName="connectorText" presStyleLbl="sibTrans2D1" presStyleIdx="5" presStyleCnt="6"/>
      <dgm:spPr/>
      <dgm:t>
        <a:bodyPr/>
        <a:lstStyle/>
        <a:p>
          <a:endParaRPr lang="id-ID"/>
        </a:p>
      </dgm:t>
    </dgm:pt>
    <dgm:pt modelId="{3BFFBCFB-BA25-4BB0-85F4-27EACC567116}" type="pres">
      <dgm:prSet presAssocID="{9DAC7177-7D4D-4D2C-A08A-078CAF4CAF7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806B8EA-DE70-432C-894A-38EFC068D60E}" type="presOf" srcId="{C1EF2FEE-AABA-494E-B4B2-5D643C6EB0DC}" destId="{9CF40C72-D128-4C73-A071-E8BE00CD62B8}" srcOrd="0" destOrd="0" presId="urn:microsoft.com/office/officeart/2005/8/layout/radial5"/>
    <dgm:cxn modelId="{209D1335-0429-42BA-9903-DF3C204FFA50}" type="presOf" srcId="{0CECF22E-8070-405F-BECB-38BA8BE0D4D0}" destId="{657FCC2C-08A3-4044-A559-81FD20B08234}" srcOrd="0" destOrd="0" presId="urn:microsoft.com/office/officeart/2005/8/layout/radial5"/>
    <dgm:cxn modelId="{A5EC9475-13CD-45D0-BB4C-5ABFE0E2B444}" type="presOf" srcId="{E12BDDFA-99CF-4C8A-9BD3-74D54E3AD2FC}" destId="{A2F2F016-1C15-4D52-B470-E931C2C9F787}" srcOrd="0" destOrd="0" presId="urn:microsoft.com/office/officeart/2005/8/layout/radial5"/>
    <dgm:cxn modelId="{C4FE1A20-8513-47E8-BCA7-B96FC86FD0D4}" type="presOf" srcId="{0D52B86D-D0A9-4FA2-BAE0-84378F81B86F}" destId="{014A8FBB-521A-41CF-A7D5-7E560515DFAD}" srcOrd="0" destOrd="0" presId="urn:microsoft.com/office/officeart/2005/8/layout/radial5"/>
    <dgm:cxn modelId="{6F9A9078-9B4D-4ACB-B3DF-8FA33B01CDC5}" type="presOf" srcId="{E50391AE-E4E3-49E6-AB1E-A7A339F854E9}" destId="{6FD97C00-33C0-4B17-A4D9-7979A322C1FC}" srcOrd="0" destOrd="0" presId="urn:microsoft.com/office/officeart/2005/8/layout/radial5"/>
    <dgm:cxn modelId="{1048FEE3-0FD3-4DAC-BC3F-1634C9B84842}" type="presOf" srcId="{111214D6-0165-4546-8FCD-87425A4E15DE}" destId="{5C3D4159-DA1F-4F81-A07B-86FE1DC226F0}" srcOrd="0" destOrd="0" presId="urn:microsoft.com/office/officeart/2005/8/layout/radial5"/>
    <dgm:cxn modelId="{377AEB7F-1969-4E7A-ADFE-7D7127AB3A46}" type="presOf" srcId="{C1EF2FEE-AABA-494E-B4B2-5D643C6EB0DC}" destId="{26D46FA3-44D8-430A-98A0-1EA93B950D21}" srcOrd="1" destOrd="0" presId="urn:microsoft.com/office/officeart/2005/8/layout/radial5"/>
    <dgm:cxn modelId="{B1326AEA-0DAC-48E6-BDBB-5D0397B63E7A}" srcId="{111214D6-0165-4546-8FCD-87425A4E15DE}" destId="{0CECF22E-8070-405F-BECB-38BA8BE0D4D0}" srcOrd="2" destOrd="0" parTransId="{CA117222-69E5-4397-A227-C7E64E946EF8}" sibTransId="{D60785F6-4705-4A84-B621-D9472A258151}"/>
    <dgm:cxn modelId="{96A94F78-FDCD-43B5-AD4B-4796F7ADCE3D}" srcId="{38A1AF8C-9767-46EE-A141-5FCC7B00CB73}" destId="{111214D6-0165-4546-8FCD-87425A4E15DE}" srcOrd="0" destOrd="0" parTransId="{1466ECBF-D6B1-4FE3-975D-41C13194B37F}" sibTransId="{2E63E138-C9C9-44D0-AEE5-2E53CF312EB2}"/>
    <dgm:cxn modelId="{7C5AD934-0B9F-44CE-BB43-A8A9A6BCDDBB}" srcId="{111214D6-0165-4546-8FCD-87425A4E15DE}" destId="{6A2C97C1-BC16-4E54-9D98-55677A8464D6}" srcOrd="4" destOrd="0" parTransId="{0D52B86D-D0A9-4FA2-BAE0-84378F81B86F}" sibTransId="{611FE0FF-8B79-4039-8E47-67479F5F70BF}"/>
    <dgm:cxn modelId="{E11E526D-BF6F-46D8-973A-B925570B739C}" type="presOf" srcId="{E50391AE-E4E3-49E6-AB1E-A7A339F854E9}" destId="{A5800D7D-4A4F-427A-B85A-9EF17C4BBA76}" srcOrd="1" destOrd="0" presId="urn:microsoft.com/office/officeart/2005/8/layout/radial5"/>
    <dgm:cxn modelId="{D8EAABF0-FCF3-4AA4-8654-B884F3D49A4B}" type="presOf" srcId="{81BD806A-EDF8-4AB8-AA16-C450F99472C3}" destId="{30864D37-2A6A-4352-828E-EC337BD0D453}" srcOrd="0" destOrd="0" presId="urn:microsoft.com/office/officeart/2005/8/layout/radial5"/>
    <dgm:cxn modelId="{331C4EE4-ACCD-4A90-8E52-78036DD71F79}" type="presOf" srcId="{D6E8AA1A-B16D-4BAB-A9ED-0E8F08172A23}" destId="{F0D25F4D-3767-47BE-8BA0-E163CFBB3B3D}" srcOrd="0" destOrd="0" presId="urn:microsoft.com/office/officeart/2005/8/layout/radial5"/>
    <dgm:cxn modelId="{31F8BF99-D7E0-4A9A-8826-64A4519B50EE}" srcId="{38A1AF8C-9767-46EE-A141-5FCC7B00CB73}" destId="{B0178D69-6010-42CA-836D-4C2D4E17C1C2}" srcOrd="2" destOrd="0" parTransId="{7083A62A-067B-48D3-84E8-DCBCC1FA6CF2}" sibTransId="{87538425-405A-4A3C-B835-CAFB4BC7E4B7}"/>
    <dgm:cxn modelId="{96D9BE72-B22F-4FB1-97B5-E06759C398EB}" type="presOf" srcId="{0D52B86D-D0A9-4FA2-BAE0-84378F81B86F}" destId="{E4FBDAFA-9305-491F-9223-B5E14B46EAB5}" srcOrd="1" destOrd="0" presId="urn:microsoft.com/office/officeart/2005/8/layout/radial5"/>
    <dgm:cxn modelId="{5AA87B5B-8EBB-4931-8DE0-44BE4FCBDD80}" type="presOf" srcId="{84099259-571B-49AE-B05B-74F34C65F5A6}" destId="{017AAEFD-B30A-4B9E-AE3A-1915C777CDD6}" srcOrd="0" destOrd="0" presId="urn:microsoft.com/office/officeart/2005/8/layout/radial5"/>
    <dgm:cxn modelId="{4E23A93D-97DE-4212-ACE8-418F291D1E6B}" srcId="{38A1AF8C-9767-46EE-A141-5FCC7B00CB73}" destId="{FB75E11A-11C6-439C-8171-8267357697EC}" srcOrd="1" destOrd="0" parTransId="{68CA5AE1-50FA-4BCF-8EBA-FDF8A403ECD6}" sibTransId="{A5241A58-C9DE-4CDD-9F1C-B3D307C26950}"/>
    <dgm:cxn modelId="{37BDCD19-AE21-4A98-A0E8-F7DE46DF03C8}" srcId="{111214D6-0165-4546-8FCD-87425A4E15DE}" destId="{81BD806A-EDF8-4AB8-AA16-C450F99472C3}" srcOrd="1" destOrd="0" parTransId="{E12BDDFA-99CF-4C8A-9BD3-74D54E3AD2FC}" sibTransId="{D4E4CE64-7DCB-4260-99C9-62DA06F02290}"/>
    <dgm:cxn modelId="{BA0347A8-CCF9-4C54-9824-C82A46958014}" type="presOf" srcId="{9DAC7177-7D4D-4D2C-A08A-078CAF4CAF79}" destId="{3BFFBCFB-BA25-4BB0-85F4-27EACC567116}" srcOrd="0" destOrd="0" presId="urn:microsoft.com/office/officeart/2005/8/layout/radial5"/>
    <dgm:cxn modelId="{ABBC20AF-B0FE-483E-85D4-7CEEEF7C652F}" srcId="{111214D6-0165-4546-8FCD-87425A4E15DE}" destId="{9DAC7177-7D4D-4D2C-A08A-078CAF4CAF79}" srcOrd="5" destOrd="0" parTransId="{84099259-571B-49AE-B05B-74F34C65F5A6}" sibTransId="{EF0BEC3C-B8CE-4734-81BA-25C948694425}"/>
    <dgm:cxn modelId="{E9BF10FB-0021-4313-B75D-212CD610DA53}" type="presOf" srcId="{6A2C97C1-BC16-4E54-9D98-55677A8464D6}" destId="{F8A5E889-1782-4A36-BE7C-03B04EA652FA}" srcOrd="0" destOrd="0" presId="urn:microsoft.com/office/officeart/2005/8/layout/radial5"/>
    <dgm:cxn modelId="{F61227EC-4BF0-48C1-A350-DFD88F617040}" type="presOf" srcId="{CA117222-69E5-4397-A227-C7E64E946EF8}" destId="{8A5B7F63-015A-4B74-98FB-B72B0F36D91C}" srcOrd="0" destOrd="0" presId="urn:microsoft.com/office/officeart/2005/8/layout/radial5"/>
    <dgm:cxn modelId="{F85CBCEE-2593-48BC-BF00-9596E490B4A0}" type="presOf" srcId="{CA117222-69E5-4397-A227-C7E64E946EF8}" destId="{A35375CE-E8A1-4194-9140-D25461CE76C9}" srcOrd="1" destOrd="0" presId="urn:microsoft.com/office/officeart/2005/8/layout/radial5"/>
    <dgm:cxn modelId="{F7C6F511-6EB1-4F55-9FDE-5E925E87C560}" type="presOf" srcId="{84099259-571B-49AE-B05B-74F34C65F5A6}" destId="{AEEA2A66-10CC-4DA4-9D96-6620CE089E67}" srcOrd="1" destOrd="0" presId="urn:microsoft.com/office/officeart/2005/8/layout/radial5"/>
    <dgm:cxn modelId="{1DB3E72B-485C-4616-820D-C69FF30857DA}" type="presOf" srcId="{66070176-B17F-480B-BC6E-69512087727E}" destId="{5D5D942D-10C5-4CAF-BC37-A021574F4F27}" srcOrd="0" destOrd="0" presId="urn:microsoft.com/office/officeart/2005/8/layout/radial5"/>
    <dgm:cxn modelId="{2FF9319C-7780-41C7-91D2-81488081F53C}" srcId="{111214D6-0165-4546-8FCD-87425A4E15DE}" destId="{66070176-B17F-480B-BC6E-69512087727E}" srcOrd="0" destOrd="0" parTransId="{E50391AE-E4E3-49E6-AB1E-A7A339F854E9}" sibTransId="{37D6EE4E-1CE7-49A1-A927-FBC6F20AE04F}"/>
    <dgm:cxn modelId="{574E44A7-BF44-4545-A339-C3BD8FDFE140}" type="presOf" srcId="{38A1AF8C-9767-46EE-A141-5FCC7B00CB73}" destId="{7DC68361-94D2-44EA-AA96-FAD836F52345}" srcOrd="0" destOrd="0" presId="urn:microsoft.com/office/officeart/2005/8/layout/radial5"/>
    <dgm:cxn modelId="{D4CAFCB7-8747-497B-BD5D-C0E389AD8A80}" type="presOf" srcId="{E12BDDFA-99CF-4C8A-9BD3-74D54E3AD2FC}" destId="{D4FC191A-2686-4B74-BD8A-12BFEC9B9AAC}" srcOrd="1" destOrd="0" presId="urn:microsoft.com/office/officeart/2005/8/layout/radial5"/>
    <dgm:cxn modelId="{E1215983-A119-4F30-9959-2E33EBDB7AB9}" srcId="{111214D6-0165-4546-8FCD-87425A4E15DE}" destId="{D6E8AA1A-B16D-4BAB-A9ED-0E8F08172A23}" srcOrd="3" destOrd="0" parTransId="{C1EF2FEE-AABA-494E-B4B2-5D643C6EB0DC}" sibTransId="{7D9C4277-42DD-4643-80D9-6B51EDC5EA90}"/>
    <dgm:cxn modelId="{70BC2D8D-B224-4CF3-9848-AA7545ED35AD}" type="presParOf" srcId="{7DC68361-94D2-44EA-AA96-FAD836F52345}" destId="{5C3D4159-DA1F-4F81-A07B-86FE1DC226F0}" srcOrd="0" destOrd="0" presId="urn:microsoft.com/office/officeart/2005/8/layout/radial5"/>
    <dgm:cxn modelId="{682DA7FA-773F-4219-8E47-F4CF7D170BBC}" type="presParOf" srcId="{7DC68361-94D2-44EA-AA96-FAD836F52345}" destId="{6FD97C00-33C0-4B17-A4D9-7979A322C1FC}" srcOrd="1" destOrd="0" presId="urn:microsoft.com/office/officeart/2005/8/layout/radial5"/>
    <dgm:cxn modelId="{6AD764E7-0827-482F-AE47-374C52CB8228}" type="presParOf" srcId="{6FD97C00-33C0-4B17-A4D9-7979A322C1FC}" destId="{A5800D7D-4A4F-427A-B85A-9EF17C4BBA76}" srcOrd="0" destOrd="0" presId="urn:microsoft.com/office/officeart/2005/8/layout/radial5"/>
    <dgm:cxn modelId="{996D216A-A030-415A-9A21-943E3E8ADEE5}" type="presParOf" srcId="{7DC68361-94D2-44EA-AA96-FAD836F52345}" destId="{5D5D942D-10C5-4CAF-BC37-A021574F4F27}" srcOrd="2" destOrd="0" presId="urn:microsoft.com/office/officeart/2005/8/layout/radial5"/>
    <dgm:cxn modelId="{D4EA33F3-FD7C-41A6-8971-D65DD0E3EEDC}" type="presParOf" srcId="{7DC68361-94D2-44EA-AA96-FAD836F52345}" destId="{A2F2F016-1C15-4D52-B470-E931C2C9F787}" srcOrd="3" destOrd="0" presId="urn:microsoft.com/office/officeart/2005/8/layout/radial5"/>
    <dgm:cxn modelId="{196D49AB-EEA8-416D-934D-043FCC9D5D3B}" type="presParOf" srcId="{A2F2F016-1C15-4D52-B470-E931C2C9F787}" destId="{D4FC191A-2686-4B74-BD8A-12BFEC9B9AAC}" srcOrd="0" destOrd="0" presId="urn:microsoft.com/office/officeart/2005/8/layout/radial5"/>
    <dgm:cxn modelId="{6CBC79F2-089A-4B41-97F2-5997E1578DA8}" type="presParOf" srcId="{7DC68361-94D2-44EA-AA96-FAD836F52345}" destId="{30864D37-2A6A-4352-828E-EC337BD0D453}" srcOrd="4" destOrd="0" presId="urn:microsoft.com/office/officeart/2005/8/layout/radial5"/>
    <dgm:cxn modelId="{827D3A56-F6AB-4FAE-A163-183DAF84A7FA}" type="presParOf" srcId="{7DC68361-94D2-44EA-AA96-FAD836F52345}" destId="{8A5B7F63-015A-4B74-98FB-B72B0F36D91C}" srcOrd="5" destOrd="0" presId="urn:microsoft.com/office/officeart/2005/8/layout/radial5"/>
    <dgm:cxn modelId="{2E58ED5E-D8D7-4853-9043-FB28FBBB84C0}" type="presParOf" srcId="{8A5B7F63-015A-4B74-98FB-B72B0F36D91C}" destId="{A35375CE-E8A1-4194-9140-D25461CE76C9}" srcOrd="0" destOrd="0" presId="urn:microsoft.com/office/officeart/2005/8/layout/radial5"/>
    <dgm:cxn modelId="{EADB90C7-00A0-44B3-A3BF-4A296712FEB1}" type="presParOf" srcId="{7DC68361-94D2-44EA-AA96-FAD836F52345}" destId="{657FCC2C-08A3-4044-A559-81FD20B08234}" srcOrd="6" destOrd="0" presId="urn:microsoft.com/office/officeart/2005/8/layout/radial5"/>
    <dgm:cxn modelId="{7A76B2EC-99BD-4DE9-A592-63CC141606B4}" type="presParOf" srcId="{7DC68361-94D2-44EA-AA96-FAD836F52345}" destId="{9CF40C72-D128-4C73-A071-E8BE00CD62B8}" srcOrd="7" destOrd="0" presId="urn:microsoft.com/office/officeart/2005/8/layout/radial5"/>
    <dgm:cxn modelId="{23A96483-8252-4B02-B975-396E4FAE97F4}" type="presParOf" srcId="{9CF40C72-D128-4C73-A071-E8BE00CD62B8}" destId="{26D46FA3-44D8-430A-98A0-1EA93B950D21}" srcOrd="0" destOrd="0" presId="urn:microsoft.com/office/officeart/2005/8/layout/radial5"/>
    <dgm:cxn modelId="{A18E9D57-2AED-4867-928F-6C821ABF588B}" type="presParOf" srcId="{7DC68361-94D2-44EA-AA96-FAD836F52345}" destId="{F0D25F4D-3767-47BE-8BA0-E163CFBB3B3D}" srcOrd="8" destOrd="0" presId="urn:microsoft.com/office/officeart/2005/8/layout/radial5"/>
    <dgm:cxn modelId="{171950CB-E73C-4BB2-A9B8-9CFC6237101C}" type="presParOf" srcId="{7DC68361-94D2-44EA-AA96-FAD836F52345}" destId="{014A8FBB-521A-41CF-A7D5-7E560515DFAD}" srcOrd="9" destOrd="0" presId="urn:microsoft.com/office/officeart/2005/8/layout/radial5"/>
    <dgm:cxn modelId="{83572065-982A-44FA-953B-9B23DCA94B8C}" type="presParOf" srcId="{014A8FBB-521A-41CF-A7D5-7E560515DFAD}" destId="{E4FBDAFA-9305-491F-9223-B5E14B46EAB5}" srcOrd="0" destOrd="0" presId="urn:microsoft.com/office/officeart/2005/8/layout/radial5"/>
    <dgm:cxn modelId="{2CE05951-5F4A-4CF3-93BD-2E6FDC2AB042}" type="presParOf" srcId="{7DC68361-94D2-44EA-AA96-FAD836F52345}" destId="{F8A5E889-1782-4A36-BE7C-03B04EA652FA}" srcOrd="10" destOrd="0" presId="urn:microsoft.com/office/officeart/2005/8/layout/radial5"/>
    <dgm:cxn modelId="{0216BCF0-DFFE-4FDA-8A66-C18046419CA8}" type="presParOf" srcId="{7DC68361-94D2-44EA-AA96-FAD836F52345}" destId="{017AAEFD-B30A-4B9E-AE3A-1915C777CDD6}" srcOrd="11" destOrd="0" presId="urn:microsoft.com/office/officeart/2005/8/layout/radial5"/>
    <dgm:cxn modelId="{9107450A-EF62-4010-B4FD-D2F84B53CA1E}" type="presParOf" srcId="{017AAEFD-B30A-4B9E-AE3A-1915C777CDD6}" destId="{AEEA2A66-10CC-4DA4-9D96-6620CE089E67}" srcOrd="0" destOrd="0" presId="urn:microsoft.com/office/officeart/2005/8/layout/radial5"/>
    <dgm:cxn modelId="{3A3E13AE-FEF4-422F-9795-28E1F000D97C}" type="presParOf" srcId="{7DC68361-94D2-44EA-AA96-FAD836F52345}" destId="{3BFFBCFB-BA25-4BB0-85F4-27EACC56711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D4159-DA1F-4F81-A07B-86FE1DC226F0}">
      <dsp:nvSpPr>
        <dsp:cNvPr id="0" name=""/>
        <dsp:cNvSpPr/>
      </dsp:nvSpPr>
      <dsp:spPr>
        <a:xfrm>
          <a:off x="3685470" y="2185288"/>
          <a:ext cx="1558776" cy="15587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/>
            <a:t>Bakteri Asam Asetat</a:t>
          </a:r>
          <a:endParaRPr lang="id-ID" sz="2300" kern="1200" dirty="0"/>
        </a:p>
      </dsp:txBody>
      <dsp:txXfrm>
        <a:off x="3913747" y="2413565"/>
        <a:ext cx="1102222" cy="1102222"/>
      </dsp:txXfrm>
    </dsp:sp>
    <dsp:sp modelId="{6FD97C00-33C0-4B17-A4D9-7979A322C1FC}">
      <dsp:nvSpPr>
        <dsp:cNvPr id="0" name=""/>
        <dsp:cNvSpPr/>
      </dsp:nvSpPr>
      <dsp:spPr>
        <a:xfrm rot="16200000">
          <a:off x="4299867" y="1618332"/>
          <a:ext cx="329981" cy="529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4349364" y="1773826"/>
        <a:ext cx="230987" cy="317989"/>
      </dsp:txXfrm>
    </dsp:sp>
    <dsp:sp modelId="{5D5D942D-10C5-4CAF-BC37-A021574F4F27}">
      <dsp:nvSpPr>
        <dsp:cNvPr id="0" name=""/>
        <dsp:cNvSpPr/>
      </dsp:nvSpPr>
      <dsp:spPr>
        <a:xfrm>
          <a:off x="3685470" y="3905"/>
          <a:ext cx="1558776" cy="15587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Vinegar</a:t>
          </a:r>
          <a:endParaRPr lang="id-ID" sz="1600" kern="1200" dirty="0"/>
        </a:p>
      </dsp:txBody>
      <dsp:txXfrm>
        <a:off x="3913747" y="232182"/>
        <a:ext cx="1102222" cy="1102222"/>
      </dsp:txXfrm>
    </dsp:sp>
    <dsp:sp modelId="{A2F2F016-1C15-4D52-B470-E931C2C9F787}">
      <dsp:nvSpPr>
        <dsp:cNvPr id="0" name=""/>
        <dsp:cNvSpPr/>
      </dsp:nvSpPr>
      <dsp:spPr>
        <a:xfrm rot="19800000">
          <a:off x="5236346" y="2159008"/>
          <a:ext cx="329981" cy="529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5242977" y="2289754"/>
        <a:ext cx="230987" cy="317989"/>
      </dsp:txXfrm>
    </dsp:sp>
    <dsp:sp modelId="{30864D37-2A6A-4352-828E-EC337BD0D453}">
      <dsp:nvSpPr>
        <dsp:cNvPr id="0" name=""/>
        <dsp:cNvSpPr/>
      </dsp:nvSpPr>
      <dsp:spPr>
        <a:xfrm>
          <a:off x="5574604" y="1094597"/>
          <a:ext cx="1558776" cy="15587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Cocoa</a:t>
          </a:r>
          <a:endParaRPr lang="id-ID" sz="1600" kern="1200" dirty="0"/>
        </a:p>
      </dsp:txBody>
      <dsp:txXfrm>
        <a:off x="5802881" y="1322874"/>
        <a:ext cx="1102222" cy="1102222"/>
      </dsp:txXfrm>
    </dsp:sp>
    <dsp:sp modelId="{8A5B7F63-015A-4B74-98FB-B72B0F36D91C}">
      <dsp:nvSpPr>
        <dsp:cNvPr id="0" name=""/>
        <dsp:cNvSpPr/>
      </dsp:nvSpPr>
      <dsp:spPr>
        <a:xfrm rot="1800000">
          <a:off x="5236346" y="3240361"/>
          <a:ext cx="329981" cy="529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5242977" y="3321610"/>
        <a:ext cx="230987" cy="317989"/>
      </dsp:txXfrm>
    </dsp:sp>
    <dsp:sp modelId="{657FCC2C-08A3-4044-A559-81FD20B08234}">
      <dsp:nvSpPr>
        <dsp:cNvPr id="0" name=""/>
        <dsp:cNvSpPr/>
      </dsp:nvSpPr>
      <dsp:spPr>
        <a:xfrm>
          <a:off x="5574604" y="3275980"/>
          <a:ext cx="1558776" cy="15587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Kombucha</a:t>
          </a:r>
          <a:endParaRPr lang="id-ID" sz="1600" kern="1200" dirty="0"/>
        </a:p>
      </dsp:txBody>
      <dsp:txXfrm>
        <a:off x="5802881" y="3504257"/>
        <a:ext cx="1102222" cy="1102222"/>
      </dsp:txXfrm>
    </dsp:sp>
    <dsp:sp modelId="{9CF40C72-D128-4C73-A071-E8BE00CD62B8}">
      <dsp:nvSpPr>
        <dsp:cNvPr id="0" name=""/>
        <dsp:cNvSpPr/>
      </dsp:nvSpPr>
      <dsp:spPr>
        <a:xfrm rot="5400000">
          <a:off x="4299867" y="3781037"/>
          <a:ext cx="329981" cy="529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4349364" y="3837537"/>
        <a:ext cx="230987" cy="317989"/>
      </dsp:txXfrm>
    </dsp:sp>
    <dsp:sp modelId="{F0D25F4D-3767-47BE-8BA0-E163CFBB3B3D}">
      <dsp:nvSpPr>
        <dsp:cNvPr id="0" name=""/>
        <dsp:cNvSpPr/>
      </dsp:nvSpPr>
      <dsp:spPr>
        <a:xfrm>
          <a:off x="3685470" y="4366672"/>
          <a:ext cx="1558776" cy="155877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Selulosa (Nata)</a:t>
          </a:r>
          <a:endParaRPr lang="id-ID" sz="1600" kern="1200" dirty="0"/>
        </a:p>
      </dsp:txBody>
      <dsp:txXfrm>
        <a:off x="3913747" y="4594949"/>
        <a:ext cx="1102222" cy="1102222"/>
      </dsp:txXfrm>
    </dsp:sp>
    <dsp:sp modelId="{014A8FBB-521A-41CF-A7D5-7E560515DFAD}">
      <dsp:nvSpPr>
        <dsp:cNvPr id="0" name=""/>
        <dsp:cNvSpPr/>
      </dsp:nvSpPr>
      <dsp:spPr>
        <a:xfrm rot="9000000">
          <a:off x="3363388" y="3240361"/>
          <a:ext cx="329981" cy="529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 rot="10800000">
        <a:off x="3455751" y="3321610"/>
        <a:ext cx="230987" cy="317989"/>
      </dsp:txXfrm>
    </dsp:sp>
    <dsp:sp modelId="{F8A5E889-1782-4A36-BE7C-03B04EA652FA}">
      <dsp:nvSpPr>
        <dsp:cNvPr id="0" name=""/>
        <dsp:cNvSpPr/>
      </dsp:nvSpPr>
      <dsp:spPr>
        <a:xfrm>
          <a:off x="1796336" y="3275980"/>
          <a:ext cx="1558776" cy="155877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Vitamin C</a:t>
          </a:r>
          <a:endParaRPr lang="id-ID" sz="1600" kern="1200" dirty="0"/>
        </a:p>
      </dsp:txBody>
      <dsp:txXfrm>
        <a:off x="2024613" y="3504257"/>
        <a:ext cx="1102222" cy="1102222"/>
      </dsp:txXfrm>
    </dsp:sp>
    <dsp:sp modelId="{017AAEFD-B30A-4B9E-AE3A-1915C777CDD6}">
      <dsp:nvSpPr>
        <dsp:cNvPr id="0" name=""/>
        <dsp:cNvSpPr/>
      </dsp:nvSpPr>
      <dsp:spPr>
        <a:xfrm rot="12600000">
          <a:off x="3363388" y="2159008"/>
          <a:ext cx="329981" cy="529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 rot="10800000">
        <a:off x="3455751" y="2289754"/>
        <a:ext cx="230987" cy="317989"/>
      </dsp:txXfrm>
    </dsp:sp>
    <dsp:sp modelId="{3BFFBCFB-BA25-4BB0-85F4-27EACC567116}">
      <dsp:nvSpPr>
        <dsp:cNvPr id="0" name=""/>
        <dsp:cNvSpPr/>
      </dsp:nvSpPr>
      <dsp:spPr>
        <a:xfrm>
          <a:off x="1796336" y="1094597"/>
          <a:ext cx="1558776" cy="15587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D-Tagatosa</a:t>
          </a:r>
          <a:endParaRPr lang="id-ID" sz="1600" kern="1200" dirty="0"/>
        </a:p>
      </dsp:txBody>
      <dsp:txXfrm>
        <a:off x="2024613" y="1322874"/>
        <a:ext cx="1102222" cy="1102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7D55E-B011-4FDB-9E4C-28F9E73657B6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3BDA0-E9D8-4182-9652-9CE362C8E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961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58B62E-02E8-4F2F-A896-BBEBAC7811FC}" type="datetimeFigureOut">
              <a:rPr lang="id-ID" smtClean="0"/>
              <a:pPr/>
              <a:t>13/03/2018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462E82-CFE7-4E87-9437-21A02677622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.wikipedia.org/wiki/Acetic_aci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1814514"/>
            <a:ext cx="6477000" cy="1828800"/>
          </a:xfrm>
        </p:spPr>
        <p:txBody>
          <a:bodyPr/>
          <a:lstStyle/>
          <a:p>
            <a:pPr algn="ctr"/>
            <a:r>
              <a:rPr lang="id-ID" dirty="0" smtClean="0"/>
              <a:t>PRODUK FERMENTASI BAKTERI ASAM asetat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NATA/Bakterial Selulose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Kandungan air kelapa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7890" name="Picture 2" descr="http://shanty.staff.ub.ac.id/files/2012/01/tabel-kelap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810000" cy="5000660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3116"/>
            <a:ext cx="47863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 descr="http://www.doktercewek.com/wp-content/uploads/2013/10/Khasiat-Air-Kelapa-Mu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1978" y="0"/>
            <a:ext cx="242205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" y="1574372"/>
            <a:ext cx="4692058" cy="52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4371"/>
            <a:ext cx="4592013" cy="52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2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933450"/>
            <a:ext cx="457200" cy="5467350"/>
          </a:xfrm>
        </p:spPr>
        <p:txBody>
          <a:bodyPr/>
          <a:lstStyle/>
          <a:p>
            <a:r>
              <a:rPr lang="en-US" dirty="0" smtClean="0"/>
              <a:t>VINEGAR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197" y="381000"/>
            <a:ext cx="786740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632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Bakteri : </a:t>
            </a:r>
            <a:r>
              <a:rPr lang="id-ID" i="1" dirty="0" smtClean="0"/>
              <a:t>Acetobacter acetii</a:t>
            </a:r>
            <a:endParaRPr lang="id-ID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4038600"/>
            <a:ext cx="1981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BAKTERI ASAM ASETAT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6986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BAKTERI ASAM ASETAT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</a:t>
            </a:r>
            <a:r>
              <a:rPr lang="id-ID" dirty="0" smtClean="0"/>
              <a:t>k</a:t>
            </a:r>
            <a:r>
              <a:rPr lang="en-US" dirty="0" err="1" smtClean="0"/>
              <a:t>teri</a:t>
            </a:r>
            <a:r>
              <a:rPr lang="id-ID" dirty="0" smtClean="0"/>
              <a:t> </a:t>
            </a:r>
            <a:r>
              <a:rPr lang="en-US" dirty="0" smtClean="0"/>
              <a:t>Gram-</a:t>
            </a:r>
            <a:r>
              <a:rPr lang="en-US" dirty="0" err="1" smtClean="0"/>
              <a:t>negati</a:t>
            </a:r>
            <a:r>
              <a:rPr lang="id-ID" dirty="0" smtClean="0"/>
              <a:t>f; rod-shaped; obligate </a:t>
            </a:r>
            <a:r>
              <a:rPr lang="id-ID" dirty="0"/>
              <a:t>aerobes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Mengoksid</a:t>
            </a:r>
            <a:r>
              <a:rPr lang="en-US" dirty="0" smtClean="0"/>
              <a:t>a</a:t>
            </a:r>
            <a:r>
              <a:rPr lang="id-ID" dirty="0" smtClean="0"/>
              <a:t>si </a:t>
            </a:r>
            <a:r>
              <a:rPr lang="en-US" dirty="0" smtClean="0"/>
              <a:t>sugars </a:t>
            </a:r>
            <a:r>
              <a:rPr lang="en-US" dirty="0"/>
              <a:t>a</a:t>
            </a:r>
            <a:r>
              <a:rPr lang="id-ID" dirty="0" smtClean="0"/>
              <a:t>t</a:t>
            </a:r>
            <a:r>
              <a:rPr lang="en-US" dirty="0"/>
              <a:t>a</a:t>
            </a:r>
            <a:r>
              <a:rPr lang="id-ID" dirty="0" smtClean="0"/>
              <a:t>u</a:t>
            </a:r>
            <a:r>
              <a:rPr lang="en-US" dirty="0" smtClean="0"/>
              <a:t> </a:t>
            </a:r>
            <a:r>
              <a:rPr lang="en-US" dirty="0"/>
              <a:t>ethanol </a:t>
            </a:r>
            <a:r>
              <a:rPr lang="en-US" dirty="0" err="1"/>
              <a:t>d</a:t>
            </a:r>
            <a:r>
              <a:rPr lang="en-US" dirty="0" err="1" smtClean="0"/>
              <a:t>an</a:t>
            </a:r>
            <a:r>
              <a:rPr lang="en-US" dirty="0" smtClean="0"/>
              <a:t> </a:t>
            </a:r>
            <a:r>
              <a:rPr lang="id-ID" dirty="0" smtClean="0"/>
              <a:t>mem</a:t>
            </a:r>
            <a:r>
              <a:rPr lang="en-US" dirty="0" err="1" smtClean="0"/>
              <a:t>produ</a:t>
            </a:r>
            <a:r>
              <a:rPr lang="id-ID" dirty="0" smtClean="0"/>
              <a:t>ksi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id-ID" dirty="0"/>
              <a:t>s</a:t>
            </a:r>
            <a:r>
              <a:rPr lang="en-US" dirty="0"/>
              <a:t>a</a:t>
            </a:r>
            <a:r>
              <a:rPr lang="id-ID" dirty="0"/>
              <a:t>m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id-ID" dirty="0" smtClean="0"/>
              <a:t>s</a:t>
            </a:r>
            <a:r>
              <a:rPr lang="en-US" dirty="0" smtClean="0"/>
              <a:t>eta</a:t>
            </a:r>
            <a:r>
              <a:rPr lang="id-ID" dirty="0" smtClean="0"/>
              <a:t>t</a:t>
            </a:r>
            <a:r>
              <a:rPr lang="en-US" dirty="0" smtClean="0">
                <a:hlinkClick r:id="rId2" tooltip="Acetic acid"/>
              </a:rPr>
              <a:t> </a:t>
            </a:r>
            <a:r>
              <a:rPr lang="id-ID" dirty="0" smtClean="0"/>
              <a:t>sel</a:t>
            </a:r>
            <a:r>
              <a:rPr lang="en-US" dirty="0" smtClean="0"/>
              <a:t>a</a:t>
            </a:r>
            <a:r>
              <a:rPr lang="id-ID" dirty="0" smtClean="0"/>
              <a:t>m</a:t>
            </a:r>
            <a:r>
              <a:rPr lang="en-US" dirty="0" smtClean="0"/>
              <a:t>a</a:t>
            </a:r>
            <a:r>
              <a:rPr lang="id-ID" dirty="0" smtClean="0"/>
              <a:t> </a:t>
            </a:r>
            <a:r>
              <a:rPr lang="en-US" dirty="0" err="1" smtClean="0"/>
              <a:t>fermenta</a:t>
            </a:r>
            <a:r>
              <a:rPr lang="id-ID" dirty="0" smtClean="0"/>
              <a:t>si</a:t>
            </a:r>
            <a:endParaRPr lang="id-ID" baseline="30000" dirty="0"/>
          </a:p>
          <a:p>
            <a:pPr marL="0" indent="0">
              <a:buNone/>
            </a:pPr>
            <a:r>
              <a:rPr lang="en-US" dirty="0" smtClean="0"/>
              <a:t>10 gen</a:t>
            </a:r>
            <a:r>
              <a:rPr lang="id-ID" dirty="0" smtClean="0"/>
              <a:t>us</a:t>
            </a:r>
            <a:r>
              <a:rPr lang="en-US" dirty="0" smtClean="0"/>
              <a:t> </a:t>
            </a:r>
            <a:r>
              <a:rPr lang="id-ID" dirty="0" smtClean="0"/>
              <a:t>; </a:t>
            </a:r>
            <a:r>
              <a:rPr lang="en-US" dirty="0" smtClean="0"/>
              <a:t>family </a:t>
            </a:r>
            <a:r>
              <a:rPr lang="en-US" dirty="0" err="1" smtClean="0"/>
              <a:t>Acetobacteraceae</a:t>
            </a:r>
            <a:endParaRPr lang="id-ID" dirty="0" smtClean="0"/>
          </a:p>
          <a:p>
            <a:pPr marL="0" indent="0">
              <a:buNone/>
            </a:pPr>
            <a:r>
              <a:rPr lang="id-ID" i="1" dirty="0" smtClean="0"/>
              <a:t>Acetobacter</a:t>
            </a:r>
            <a:r>
              <a:rPr lang="id-ID" i="1" dirty="0"/>
              <a:t>, Gluconobacter, Acidomonas, Gluconacetobacter, Asaia, Kozakia, Swaminathania, Saccharibacter, Neoasaia and Granulibacter</a:t>
            </a:r>
          </a:p>
          <a:p>
            <a:pPr marL="0" indent="0">
              <a:buNone/>
            </a:pPr>
            <a:endParaRPr lang="id-ID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18" y="5153025"/>
            <a:ext cx="25431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6613952"/>
              </p:ext>
            </p:extLst>
          </p:nvPr>
        </p:nvGraphicFramePr>
        <p:xfrm>
          <a:off x="214282" y="571480"/>
          <a:ext cx="8929717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 descr="http://1.bp.blogspot.com/-D8RPTDTSAGo/UtYaSKLoQHI/AAAAAAAAN3w/xLruGAPxiT8/s1600/vineg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214290"/>
            <a:ext cx="1147758" cy="114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www.confectionerynews.com/var/plain_site/storage/images/publications/food-beverage-nutrition/confectionerynews.com/commodities/nicaragua-cocoa-market-potential/9336245-1-eng-GB/Nicaragua-cocoa-market-potential_strict_x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2928934"/>
            <a:ext cx="1109505" cy="623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0" name="Picture 8" descr="https://encrypted-tbn2.gstatic.com/images?q=tbn:ANd9GcQspNAvhtzMAiZfc0Yuoyjl6R7WybsKUrbONw8kgofo9JKq706ZF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5454268"/>
            <a:ext cx="1643074" cy="1241785"/>
          </a:xfrm>
          <a:prstGeom prst="rect">
            <a:avLst/>
          </a:prstGeom>
          <a:noFill/>
        </p:spPr>
      </p:pic>
      <p:pic>
        <p:nvPicPr>
          <p:cNvPr id="8202" name="Picture 10" descr="http://4.bp.blogspot.com/--qg3QXcy9Lc/UCUiq230W1I/AAAAAAAAAfo/y3ChenANHRk/s320/Kandungan+Gizi+Nata+De+Coc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4612" y="5643578"/>
            <a:ext cx="1000132" cy="1000132"/>
          </a:xfrm>
          <a:prstGeom prst="rect">
            <a:avLst/>
          </a:prstGeom>
          <a:noFill/>
        </p:spPr>
      </p:pic>
      <p:pic>
        <p:nvPicPr>
          <p:cNvPr id="8204" name="Picture 12" descr="http://pics2.ds-static.com/prodimg/444082/3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4286256"/>
            <a:ext cx="1143008" cy="1143008"/>
          </a:xfrm>
          <a:prstGeom prst="rect">
            <a:avLst/>
          </a:prstGeom>
          <a:noFill/>
        </p:spPr>
      </p:pic>
      <p:pic>
        <p:nvPicPr>
          <p:cNvPr id="8206" name="Picture 14" descr="http://2.bp.blogspot.com/-GPd8VjdC4no/ULsZcMg8TQI/AAAAAAAAQjo/e8iXZ7Sb4uY/s1600/presweet-tagatose-nustevia-prebiotic-blen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500034" y="2393150"/>
            <a:ext cx="1000132" cy="7500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08104" y="1196752"/>
            <a:ext cx="1921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i="1" dirty="0" smtClean="0"/>
              <a:t>Acetobacter aceti</a:t>
            </a:r>
            <a:endParaRPr lang="id-ID" sz="1600" i="1" dirty="0"/>
          </a:p>
        </p:txBody>
      </p:sp>
      <p:sp>
        <p:nvSpPr>
          <p:cNvPr id="3" name="Rectangle 2"/>
          <p:cNvSpPr/>
          <p:nvPr/>
        </p:nvSpPr>
        <p:spPr>
          <a:xfrm>
            <a:off x="7355146" y="1700808"/>
            <a:ext cx="1825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i="1" dirty="0" smtClean="0"/>
              <a:t>Bakteri; Kapang ; Khamir</a:t>
            </a:r>
          </a:p>
          <a:p>
            <a:r>
              <a:rPr lang="id-ID" sz="1200" i="1" dirty="0" smtClean="0"/>
              <a:t> (~ Acetobacter </a:t>
            </a:r>
            <a:r>
              <a:rPr lang="id-ID" sz="1200" i="1" dirty="0"/>
              <a:t>pasteurianus </a:t>
            </a:r>
            <a:r>
              <a:rPr lang="id-ID" sz="1200" i="1" dirty="0" smtClean="0"/>
              <a:t> </a:t>
            </a:r>
            <a:r>
              <a:rPr lang="id-ID" sz="1200" dirty="0" smtClean="0"/>
              <a:t>dan </a:t>
            </a:r>
            <a:r>
              <a:rPr lang="id-ID" sz="1200" i="1" dirty="0"/>
              <a:t>Acetobacter aceti</a:t>
            </a:r>
            <a:endParaRPr lang="id-ID" sz="1200" dirty="0"/>
          </a:p>
        </p:txBody>
      </p:sp>
      <p:sp>
        <p:nvSpPr>
          <p:cNvPr id="4" name="Rectangle 3"/>
          <p:cNvSpPr/>
          <p:nvPr/>
        </p:nvSpPr>
        <p:spPr>
          <a:xfrm>
            <a:off x="7380312" y="4286256"/>
            <a:ext cx="1681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i="1" dirty="0"/>
              <a:t>Bactery </a:t>
            </a:r>
            <a:r>
              <a:rPr lang="id-ID" sz="1200" i="1" dirty="0" smtClean="0"/>
              <a:t>; Yeast (</a:t>
            </a:r>
            <a:r>
              <a:rPr lang="id-ID" sz="1200" i="1" dirty="0"/>
              <a:t>~</a:t>
            </a:r>
            <a:r>
              <a:rPr lang="id-ID" sz="1200" i="1" dirty="0" smtClean="0"/>
              <a:t>Acetobacter </a:t>
            </a:r>
            <a:r>
              <a:rPr lang="id-ID" sz="1200" i="1" dirty="0"/>
              <a:t>xylinum, Acetobacter </a:t>
            </a:r>
            <a:r>
              <a:rPr lang="id-ID" sz="1200" i="1" dirty="0" smtClean="0"/>
              <a:t>ketogenum</a:t>
            </a:r>
            <a:r>
              <a:rPr lang="id-ID" sz="1200" dirty="0" smtClean="0"/>
              <a:t>)</a:t>
            </a:r>
            <a:endParaRPr lang="id-ID" sz="1200" dirty="0"/>
          </a:p>
        </p:txBody>
      </p:sp>
      <p:sp>
        <p:nvSpPr>
          <p:cNvPr id="5" name="Rectangle 4"/>
          <p:cNvSpPr/>
          <p:nvPr/>
        </p:nvSpPr>
        <p:spPr>
          <a:xfrm>
            <a:off x="4537901" y="6453336"/>
            <a:ext cx="2098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i="1" dirty="0"/>
              <a:t>Acetobacter xylinum</a:t>
            </a:r>
            <a:endParaRPr lang="id-ID" sz="1600" dirty="0"/>
          </a:p>
        </p:txBody>
      </p:sp>
      <p:sp>
        <p:nvSpPr>
          <p:cNvPr id="6" name="Rectangle 5"/>
          <p:cNvSpPr/>
          <p:nvPr/>
        </p:nvSpPr>
        <p:spPr>
          <a:xfrm>
            <a:off x="395536" y="5373216"/>
            <a:ext cx="17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 smtClean="0"/>
              <a:t>Gluconobacter</a:t>
            </a:r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>
            <a:off x="789282" y="3183471"/>
            <a:ext cx="17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i="1" dirty="0" smtClean="0"/>
              <a:t>Gluconobacter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7158" y="1756464"/>
            <a:ext cx="8572560" cy="381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Nata</a:t>
            </a:r>
            <a:r>
              <a:rPr lang="en-US" b="1" dirty="0" smtClean="0"/>
              <a:t> de coco</a:t>
            </a:r>
            <a:r>
              <a:rPr lang="en-US" dirty="0" smtClean="0"/>
              <a:t> is a chewy, translucent, jelly-like foodstuff produced by the fermentation</a:t>
            </a:r>
            <a:r>
              <a:rPr lang="id-ID" dirty="0" smtClean="0"/>
              <a:t> </a:t>
            </a:r>
            <a:r>
              <a:rPr lang="en-US" dirty="0" smtClean="0"/>
              <a:t>of coconut water, which gels through the production of microbial</a:t>
            </a:r>
            <a:r>
              <a:rPr lang="id-ID" dirty="0" smtClean="0"/>
              <a:t> </a:t>
            </a:r>
            <a:r>
              <a:rPr lang="en-US" dirty="0" smtClean="0"/>
              <a:t>cellulose by </a:t>
            </a:r>
            <a:r>
              <a:rPr lang="en-US" i="1" dirty="0" err="1" smtClean="0"/>
              <a:t>Acetobacter</a:t>
            </a:r>
            <a:r>
              <a:rPr lang="en-US" i="1" dirty="0" smtClean="0"/>
              <a:t> </a:t>
            </a:r>
            <a:r>
              <a:rPr lang="en-US" i="1" dirty="0" err="1" smtClean="0"/>
              <a:t>xylinum</a:t>
            </a:r>
            <a:r>
              <a:rPr lang="en-US" dirty="0" smtClean="0"/>
              <a:t>. </a:t>
            </a:r>
            <a:endParaRPr lang="id-ID" dirty="0" smtClean="0"/>
          </a:p>
          <a:p>
            <a:pPr algn="ctr">
              <a:buFont typeface="Wingdings" pitchFamily="2" charset="2"/>
              <a:buChar char="q"/>
            </a:pPr>
            <a:r>
              <a:rPr lang="id-ID" sz="2800" b="1" dirty="0" smtClean="0"/>
              <a:t>Nata de coco </a:t>
            </a:r>
            <a:r>
              <a:rPr lang="id-ID" sz="2800" dirty="0" smtClean="0"/>
              <a:t>adalah produk pangan yang kenyal, berwarna putih hingga bening, seperti jeli diproduksi melalui proses fermentasi air kelapa yang menghasilkan gel selulosa oleh </a:t>
            </a:r>
            <a:r>
              <a:rPr lang="en-US" sz="2800" i="1" dirty="0" err="1" smtClean="0"/>
              <a:t>Acetobacter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xylinum</a:t>
            </a:r>
            <a:endParaRPr lang="id-ID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NATA DE COCO</a:t>
            </a:r>
            <a:endParaRPr lang="en-US" dirty="0" smtClean="0"/>
          </a:p>
        </p:txBody>
      </p:sp>
      <p:pic>
        <p:nvPicPr>
          <p:cNvPr id="7170" name="Picture 2" descr="http://www.prachuabfruit.com/images/products/nata_de_co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14290"/>
            <a:ext cx="1920209" cy="857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katrinsfoods.com/wp-content/uploads/2013/01/katrins-bottled-nata-de-coco-products-e1357299572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5763570"/>
            <a:ext cx="1643074" cy="1094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id-ID" sz="3200" b="1" dirty="0" smtClean="0">
                <a:solidFill>
                  <a:srgbClr val="7030A0"/>
                </a:solidFill>
              </a:rPr>
              <a:t>Asal </a:t>
            </a:r>
            <a:r>
              <a:rPr lang="id-ID" sz="3200" dirty="0" smtClean="0"/>
              <a:t>Filipina </a:t>
            </a:r>
          </a:p>
          <a:p>
            <a:r>
              <a:rPr lang="id-ID" sz="3200" dirty="0" smtClean="0"/>
              <a:t>N</a:t>
            </a:r>
            <a:r>
              <a:rPr lang="sv-SE" sz="3200" dirty="0" smtClean="0"/>
              <a:t>ata </a:t>
            </a:r>
            <a:r>
              <a:rPr lang="id-ID" sz="3200" dirty="0" smtClean="0"/>
              <a:t>: </a:t>
            </a:r>
            <a:r>
              <a:rPr lang="sv-SE" sz="3200" dirty="0" smtClean="0"/>
              <a:t>bahasa Spanyol (nadar), berenang</a:t>
            </a:r>
            <a:r>
              <a:rPr lang="id-ID" sz="3200" dirty="0" smtClean="0"/>
              <a:t> atau bahasa Latin (natare); terapung </a:t>
            </a:r>
            <a:endParaRPr lang="id-ID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err="1" smtClean="0">
                <a:solidFill>
                  <a:srgbClr val="FFC000"/>
                </a:solidFill>
              </a:rPr>
              <a:t>Substrat</a:t>
            </a:r>
            <a:r>
              <a:rPr lang="en-US" sz="3200" b="1" dirty="0" smtClean="0">
                <a:solidFill>
                  <a:srgbClr val="FFC000"/>
                </a:solidFill>
              </a:rPr>
              <a:t> : </a:t>
            </a:r>
            <a:r>
              <a:rPr lang="id-ID" sz="3200" b="1" dirty="0" smtClean="0">
                <a:solidFill>
                  <a:srgbClr val="FFC000"/>
                </a:solidFill>
              </a:rPr>
              <a:t>Air kelapa ; Sari Buah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sz="3200" b="1" dirty="0" err="1" smtClean="0">
                <a:solidFill>
                  <a:srgbClr val="7030A0"/>
                </a:solidFill>
              </a:rPr>
              <a:t>Mikroba</a:t>
            </a:r>
            <a:r>
              <a:rPr lang="en-US" sz="3200" b="1" dirty="0" smtClean="0">
                <a:solidFill>
                  <a:srgbClr val="7030A0"/>
                </a:solidFill>
              </a:rPr>
              <a:t> yang </a:t>
            </a:r>
            <a:r>
              <a:rPr lang="en-US" sz="3200" b="1" dirty="0" err="1" smtClean="0">
                <a:solidFill>
                  <a:srgbClr val="7030A0"/>
                </a:solidFill>
              </a:rPr>
              <a:t>berperan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id-ID" sz="2800" b="1" dirty="0" smtClean="0"/>
              <a:t>Acetobacter xylinum</a:t>
            </a:r>
            <a:endParaRPr lang="en-US" sz="2800" b="1" i="1" dirty="0" smtClean="0"/>
          </a:p>
          <a:p>
            <a:r>
              <a:rPr lang="en-US" sz="3200" b="1" i="1" dirty="0" err="1" smtClean="0">
                <a:solidFill>
                  <a:srgbClr val="00B050"/>
                </a:solidFill>
              </a:rPr>
              <a:t>Jenis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Fermentasi</a:t>
            </a:r>
            <a:r>
              <a:rPr lang="en-US" sz="3200" b="1" i="1" dirty="0" smtClean="0">
                <a:solidFill>
                  <a:srgbClr val="00B050"/>
                </a:solidFill>
              </a:rPr>
              <a:t> ;  </a:t>
            </a:r>
            <a:r>
              <a:rPr lang="en-US" sz="2800" b="1" i="1" dirty="0" err="1" smtClean="0">
                <a:latin typeface="Papyrus" pitchFamily="66" charset="0"/>
              </a:rPr>
              <a:t>Buatan</a:t>
            </a:r>
            <a:r>
              <a:rPr lang="en-US" sz="2800" b="1" i="1" dirty="0" smtClean="0">
                <a:latin typeface="Papyrus" pitchFamily="66" charset="0"/>
              </a:rPr>
              <a:t> (</a:t>
            </a:r>
            <a:r>
              <a:rPr lang="en-US" sz="2800" b="1" i="1" dirty="0" err="1" smtClean="0">
                <a:latin typeface="Papyrus" pitchFamily="66" charset="0"/>
              </a:rPr>
              <a:t>spesifik</a:t>
            </a:r>
            <a:r>
              <a:rPr lang="en-US" sz="2800" b="1" i="1" dirty="0" smtClean="0">
                <a:latin typeface="Papyrus" pitchFamily="66" charset="0"/>
              </a:rPr>
              <a:t>)</a:t>
            </a:r>
          </a:p>
          <a:p>
            <a:pPr eaLnBrk="1" hangingPunct="1"/>
            <a:r>
              <a:rPr lang="en-US" sz="2800" b="1" dirty="0" err="1" smtClean="0">
                <a:solidFill>
                  <a:srgbClr val="C00000"/>
                </a:solidFill>
              </a:rPr>
              <a:t>Faktor</a:t>
            </a:r>
            <a:r>
              <a:rPr lang="en-US" sz="2800" b="1" dirty="0" smtClean="0">
                <a:solidFill>
                  <a:srgbClr val="C00000"/>
                </a:solidFill>
              </a:rPr>
              <a:t> yang </a:t>
            </a:r>
            <a:r>
              <a:rPr lang="en-US" sz="2800" b="1" dirty="0" err="1" smtClean="0">
                <a:solidFill>
                  <a:srgbClr val="C00000"/>
                </a:solidFill>
              </a:rPr>
              <a:t>harus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id-ID" sz="2800" b="1" dirty="0" smtClean="0">
                <a:solidFill>
                  <a:srgbClr val="C00000"/>
                </a:solidFill>
              </a:rPr>
              <a:t>berpengaruh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NATA DE COCO</a:t>
            </a:r>
            <a:endParaRPr lang="en-US" dirty="0" smtClean="0"/>
          </a:p>
        </p:txBody>
      </p:sp>
      <p:pic>
        <p:nvPicPr>
          <p:cNvPr id="10" name="Picture 2" descr="http://www.prachuabfruit.com/images/products/nata_de_co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14290"/>
            <a:ext cx="1920209" cy="857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http://katrinsfoods.com/wp-content/uploads/2013/01/katrins-bottled-nata-de-coco-products-e1357299572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500702"/>
            <a:ext cx="1643074" cy="1094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NATA DE COCO</a:t>
            </a:r>
            <a:endParaRPr lang="en-US" dirty="0" smtClean="0"/>
          </a:p>
        </p:txBody>
      </p:sp>
      <p:pic>
        <p:nvPicPr>
          <p:cNvPr id="5122" name="Picture 2" descr="http://2.bp.blogspot.com/_LQh5I7Nfmd0/TEPus7RZ1EI/AAAAAAAAAAM/xRQzMEq6sL8/s1600/Gambar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544" y="1500174"/>
            <a:ext cx="7579050" cy="5286388"/>
          </a:xfrm>
          <a:prstGeom prst="rect">
            <a:avLst/>
          </a:prstGeom>
          <a:noFill/>
        </p:spPr>
      </p:pic>
      <p:pic>
        <p:nvPicPr>
          <p:cNvPr id="5124" name="Picture 4" descr="https://encrypted-tbn3.gstatic.com/images?q=tbn:ANd9GcSMhfQ2peUZKW6CWaubcdK2l98pJO-utEL08EN6ciqQ0hvTgo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643578"/>
            <a:ext cx="1214446" cy="910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http://www.prachuabfruit.com/images/products/nata_de_coc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14290"/>
            <a:ext cx="1920209" cy="857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http://katrinsfoods.com/wp-content/uploads/2013/01/katrins-bottled-nata-de-coco-products-e1357299572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49077"/>
            <a:ext cx="1214414" cy="80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NATA DE COCO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472" y="2000802"/>
            <a:ext cx="8072493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400" b="1" dirty="0" smtClean="0"/>
              <a:t>Mekanisme Pembentukan Nata de Coco : (di dalam sel)</a:t>
            </a:r>
          </a:p>
          <a:p>
            <a:pPr marL="457200" indent="-457200">
              <a:buAutoNum type="arabicPeriod"/>
            </a:pPr>
            <a:r>
              <a:rPr lang="id-ID" sz="2400" b="1" dirty="0" smtClean="0"/>
              <a:t>Hidrolisis Sukrosa menjadi fruktosa dan glukosa dengan enzim sukrase atau enzim invertase</a:t>
            </a:r>
          </a:p>
          <a:p>
            <a:pPr marL="457200" indent="-457200">
              <a:buAutoNum type="arabicPeriod"/>
            </a:pPr>
            <a:r>
              <a:rPr lang="id-ID" sz="2400" b="1" dirty="0" smtClean="0"/>
              <a:t>Reaksi perubahan intramolekular  </a:t>
            </a:r>
            <a:r>
              <a:rPr lang="el-GR" sz="2400" b="1" dirty="0" smtClean="0">
                <a:latin typeface="Times New Roman"/>
                <a:cs typeface="Times New Roman"/>
              </a:rPr>
              <a:t>α</a:t>
            </a:r>
            <a:r>
              <a:rPr lang="id-ID" sz="2400" b="1" dirty="0" smtClean="0">
                <a:latin typeface="Times New Roman"/>
                <a:cs typeface="Times New Roman"/>
              </a:rPr>
              <a:t>-D-glukosa menjadi </a:t>
            </a:r>
            <a:r>
              <a:rPr lang="el-GR" sz="2400" b="1" dirty="0" smtClean="0">
                <a:latin typeface="Times New Roman"/>
                <a:cs typeface="Times New Roman"/>
              </a:rPr>
              <a:t>β</a:t>
            </a:r>
            <a:r>
              <a:rPr lang="id-ID" sz="2400" b="1" dirty="0" smtClean="0">
                <a:latin typeface="Times New Roman"/>
                <a:cs typeface="Times New Roman"/>
              </a:rPr>
              <a:t>-D-glukosa dengan menggunakan enzim isomerase yang terdapat pada </a:t>
            </a:r>
            <a:r>
              <a:rPr lang="id-ID" sz="2400" b="1" i="1" dirty="0" smtClean="0">
                <a:latin typeface="Times New Roman"/>
                <a:cs typeface="Times New Roman"/>
              </a:rPr>
              <a:t>A. xylinum</a:t>
            </a:r>
          </a:p>
          <a:p>
            <a:pPr marL="457200" indent="-457200">
              <a:buAutoNum type="arabicPeriod"/>
            </a:pPr>
            <a:r>
              <a:rPr lang="id-ID" sz="2400" b="1" dirty="0" smtClean="0"/>
              <a:t>Reaksi intermolekul glukosa melalui ikatan 1,4-</a:t>
            </a:r>
            <a:r>
              <a:rPr lang="el-GR" sz="2400" b="1" dirty="0" smtClean="0">
                <a:latin typeface="Times New Roman"/>
                <a:cs typeface="Times New Roman"/>
              </a:rPr>
              <a:t>β</a:t>
            </a:r>
            <a:r>
              <a:rPr lang="id-ID" sz="2400" b="1" dirty="0" smtClean="0">
                <a:latin typeface="Times New Roman"/>
                <a:cs typeface="Times New Roman"/>
              </a:rPr>
              <a:t>-glikosida</a:t>
            </a:r>
          </a:p>
          <a:p>
            <a:pPr marL="457200" indent="-457200">
              <a:buAutoNum type="arabicPeriod"/>
            </a:pPr>
            <a:r>
              <a:rPr lang="id-ID" sz="2400" b="1" dirty="0" smtClean="0">
                <a:latin typeface="Times New Roman"/>
                <a:cs typeface="Times New Roman"/>
              </a:rPr>
              <a:t>Reaksi polimerisasi ; pembentukan selulosa</a:t>
            </a:r>
            <a:endParaRPr lang="id-ID" sz="2400" b="1" dirty="0" smtClean="0"/>
          </a:p>
          <a:p>
            <a:pPr marL="457200" indent="-457200">
              <a:buAutoNum type="arabicPeriod"/>
            </a:pPr>
            <a:endParaRPr lang="id-ID" sz="2400" b="1" dirty="0" smtClean="0"/>
          </a:p>
        </p:txBody>
      </p:sp>
      <p:pic>
        <p:nvPicPr>
          <p:cNvPr id="5" name="Picture 4" descr="13754000351673704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9833" y="-24"/>
            <a:ext cx="2024199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NATA DE COCO</a:t>
            </a:r>
            <a:endParaRPr lang="en-US" dirty="0" smtClean="0"/>
          </a:p>
        </p:txBody>
      </p:sp>
      <p:pic>
        <p:nvPicPr>
          <p:cNvPr id="3074" name="Picture 2" descr="http://stat.ks.kidsklik.com/statics/files/2013/08/13753998689838846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376043"/>
            <a:ext cx="4572032" cy="38390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1571612"/>
            <a:ext cx="678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/>
              <a:t>Mekanisme Pembentukan Nata de Coco ; di luar sel</a:t>
            </a:r>
            <a:endParaRPr lang="id-ID" sz="2400" b="1" dirty="0"/>
          </a:p>
        </p:txBody>
      </p:sp>
      <p:pic>
        <p:nvPicPr>
          <p:cNvPr id="3076" name="Picture 4" descr="13754000351673704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5" y="-24"/>
            <a:ext cx="1928827" cy="122529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214942" y="2500868"/>
            <a:ext cx="3786182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d-ID" sz="2000" dirty="0" smtClean="0"/>
              <a:t>“Batu bata” pembentuk nata adalah molekul glukosa, dirubah menjadi molekul (unit dasar) selulosa di dalam sel bakteri, kemudian dipompakan ke permukaan luar sel. Di permukaan sel, molekul-molekul selulosa ini membentuk protofibril yang sangat halus, berdiameter 2-4 nanometer, setelah itu protofibril-protofibril dijalin membentuk mikrofibril, strukut mirip pita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4757758"/>
          </a:xfrm>
        </p:spPr>
        <p:txBody>
          <a:bodyPr/>
          <a:lstStyle/>
          <a:p>
            <a:r>
              <a:rPr lang="id-ID" b="1" dirty="0" smtClean="0"/>
              <a:t>Nutrient / substrat : </a:t>
            </a:r>
          </a:p>
          <a:p>
            <a:pPr marL="319088" indent="34925" defTabSz="633413">
              <a:buFont typeface="Wingdings" pitchFamily="2" charset="2"/>
              <a:buChar char="ü"/>
            </a:pPr>
            <a:r>
              <a:rPr lang="id-ID" b="1" dirty="0" smtClean="0"/>
              <a:t> sumber karbon (gula, pati, laktosa); </a:t>
            </a:r>
            <a:r>
              <a:rPr lang="id-ID" sz="2400" b="1" dirty="0" smtClean="0"/>
              <a:t>metabolisme dan 	pembentukan nata</a:t>
            </a:r>
            <a:endParaRPr lang="id-ID" b="1" dirty="0" smtClean="0"/>
          </a:p>
          <a:p>
            <a:pPr marL="319088" indent="34925" defTabSz="633413">
              <a:buFont typeface="Wingdings" pitchFamily="2" charset="2"/>
              <a:buChar char="ü"/>
            </a:pPr>
            <a:r>
              <a:rPr lang="id-ID" b="1" dirty="0" smtClean="0"/>
              <a:t> sumber nitrogen (ammonium sulfat, urea); 	</a:t>
            </a:r>
            <a:r>
              <a:rPr lang="id-ID" sz="2400" b="1" dirty="0" smtClean="0"/>
              <a:t>pertumbuhan sel dan pembentukan enzim</a:t>
            </a:r>
            <a:endParaRPr lang="id-ID" b="1" dirty="0" smtClean="0"/>
          </a:p>
          <a:p>
            <a:pPr marL="319088" indent="34925" defTabSz="633413">
              <a:buFont typeface="Wingdings" pitchFamily="2" charset="2"/>
              <a:buChar char="ü"/>
            </a:pPr>
            <a:r>
              <a:rPr lang="id-ID" b="1" dirty="0" smtClean="0"/>
              <a:t> sumber mineral</a:t>
            </a:r>
          </a:p>
          <a:p>
            <a:r>
              <a:rPr lang="id-ID" b="1" dirty="0" smtClean="0"/>
              <a:t>pH ; 3-5 (penambahan asetat glasial); 4.3</a:t>
            </a:r>
          </a:p>
          <a:p>
            <a:r>
              <a:rPr lang="id-ID" b="1" dirty="0" smtClean="0"/>
              <a:t>Suhu ; ruang (28-31C)</a:t>
            </a:r>
          </a:p>
          <a:p>
            <a:r>
              <a:rPr lang="id-ID" b="1" dirty="0" smtClean="0"/>
              <a:t>Oksigen ; aerob </a:t>
            </a:r>
            <a:endParaRPr lang="id-ID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NATA DE COCO ; </a:t>
            </a:r>
            <a:r>
              <a:rPr lang="id-ID" sz="3100" b="1" dirty="0" smtClean="0"/>
              <a:t>Faktor yang Berpengaruh</a:t>
            </a:r>
            <a:endParaRPr lang="en-US" dirty="0" smtClean="0"/>
          </a:p>
        </p:txBody>
      </p:sp>
      <p:pic>
        <p:nvPicPr>
          <p:cNvPr id="5" name="Picture 2" descr="http://www.prachuabfruit.com/images/products/nata_de_co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500702"/>
            <a:ext cx="1920209" cy="857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1435</TotalTime>
  <Words>370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Median</vt:lpstr>
      <vt:lpstr>Oriel</vt:lpstr>
      <vt:lpstr>PRODUK FERMENTASI BAKTERI ASAM asetat</vt:lpstr>
      <vt:lpstr>BAKTERI ASAM ASETAT</vt:lpstr>
      <vt:lpstr>PowerPoint Presentation</vt:lpstr>
      <vt:lpstr>NATA DE COCO</vt:lpstr>
      <vt:lpstr>NATA DE COCO</vt:lpstr>
      <vt:lpstr>NATA DE COCO</vt:lpstr>
      <vt:lpstr>NATA DE COCO</vt:lpstr>
      <vt:lpstr>NATA DE COCO</vt:lpstr>
      <vt:lpstr>NATA DE COCO ; Faktor yang Berpengaruh</vt:lpstr>
      <vt:lpstr>Kandungan air kelapa</vt:lpstr>
      <vt:lpstr>PowerPoint Presentation</vt:lpstr>
      <vt:lpstr>VINEGAR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 FERMENTASI BAKTERI ASAM LAKTAT</dc:title>
  <dc:creator>SONY</dc:creator>
  <cp:lastModifiedBy>SONY</cp:lastModifiedBy>
  <cp:revision>75</cp:revision>
  <dcterms:created xsi:type="dcterms:W3CDTF">2014-11-11T14:06:40Z</dcterms:created>
  <dcterms:modified xsi:type="dcterms:W3CDTF">2018-03-13T03:11:17Z</dcterms:modified>
</cp:coreProperties>
</file>