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  <p:sldMasterId id="2147483735" r:id="rId2"/>
  </p:sldMasterIdLst>
  <p:notesMasterIdLst>
    <p:notesMasterId r:id="rId52"/>
  </p:notesMasterIdLst>
  <p:sldIdLst>
    <p:sldId id="256" r:id="rId3"/>
    <p:sldId id="327" r:id="rId4"/>
    <p:sldId id="310" r:id="rId5"/>
    <p:sldId id="329" r:id="rId6"/>
    <p:sldId id="266" r:id="rId7"/>
    <p:sldId id="282" r:id="rId8"/>
    <p:sldId id="283" r:id="rId9"/>
    <p:sldId id="284" r:id="rId10"/>
    <p:sldId id="323" r:id="rId11"/>
    <p:sldId id="324" r:id="rId12"/>
    <p:sldId id="325" r:id="rId13"/>
    <p:sldId id="326" r:id="rId14"/>
    <p:sldId id="290" r:id="rId15"/>
    <p:sldId id="291" r:id="rId16"/>
    <p:sldId id="292" r:id="rId17"/>
    <p:sldId id="334" r:id="rId18"/>
    <p:sldId id="336" r:id="rId19"/>
    <p:sldId id="337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6" r:id="rId36"/>
    <p:sldId id="367" r:id="rId37"/>
    <p:sldId id="368" r:id="rId38"/>
    <p:sldId id="369" r:id="rId39"/>
    <p:sldId id="370" r:id="rId40"/>
    <p:sldId id="371" r:id="rId41"/>
    <p:sldId id="372" r:id="rId42"/>
    <p:sldId id="373" r:id="rId43"/>
    <p:sldId id="374" r:id="rId44"/>
    <p:sldId id="345" r:id="rId45"/>
    <p:sldId id="346" r:id="rId46"/>
    <p:sldId id="349" r:id="rId47"/>
    <p:sldId id="305" r:id="rId48"/>
    <p:sldId id="350" r:id="rId49"/>
    <p:sldId id="347" r:id="rId50"/>
    <p:sldId id="348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B09566-551E-4456-A967-9470CF590FB5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44ACB2-04D1-41A3-A9A6-0557EFBD8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79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36F891-0BDB-467D-80A9-E3C1232851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4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AF69F7-E68A-4848-8580-149B4366A6B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60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0EDFF-C5D5-4664-8B27-AC8F66A8332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03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89EFE46-5C1A-444E-8D7B-205AAB1A0BF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E0020-9C7D-45DA-A67A-1A921E52E381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16E50-30DD-45AA-9623-826B0A864D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09B08F-B11D-4D3E-98EA-345A57A08721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2AD42-8BC7-4F2F-8ED0-E7E4E9B4B9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A5985-2B94-4CF3-B936-CC56A9504C4D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6D91F-F910-448E-8EB5-9554DB08A6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E0020-9C7D-45DA-A67A-1A921E52E381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16E50-30DD-45AA-9623-826B0A864D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E3ABFB-0224-4F95-960C-63321152E804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77860-D489-4AFF-81A5-660B3B2B4F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88799E-0E32-4C36-9E36-E40D14736284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2FC93-7905-49DC-A339-6939DEA27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099D5-ED96-4304-87E3-B2176725010D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BE4DF-403D-4A4C-AB2B-C9A2055D36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D6FB09-B85B-47B8-86AF-1E7C6F859AE2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F3950-55AC-4B83-AFE4-6EEBC66435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6E13DA-7378-4DD6-9250-87E4132D670E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C6615-40A3-45FE-B873-C5D31434A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26862B-8891-404B-B5C6-7D788757C68F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173C5-824F-4EF5-AD59-EC99F76181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6FD6B-C91E-43B3-BF17-018F87978C5A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6CB7F-B23A-4731-8CC0-AB1D4E7816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E3ABFB-0224-4F95-960C-63321152E804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77860-D489-4AFF-81A5-660B3B2B4F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BA278-4E50-499F-8A1B-A8EF3864C425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62920A7-C690-4F94-A694-BFB2CD13A8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09B08F-B11D-4D3E-98EA-345A57A08721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2AD42-8BC7-4F2F-8ED0-E7E4E9B4B9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A5985-2B94-4CF3-B936-CC56A9504C4D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6D91F-F910-448E-8EB5-9554DB08A6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F2F2602E-A246-4569-8CC1-67BBF59841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77CE0169-93C5-44E9-89F8-830037F822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86FAB458-EF9B-4DE9-8692-16C022D5A9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88799E-0E32-4C36-9E36-E40D14736284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2FC93-7905-49DC-A339-6939DEA27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099D5-ED96-4304-87E3-B2176725010D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BE4DF-403D-4A4C-AB2B-C9A2055D36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D6FB09-B85B-47B8-86AF-1E7C6F859AE2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F3950-55AC-4B83-AFE4-6EEBC66435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6E13DA-7378-4DD6-9250-87E4132D670E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C6615-40A3-45FE-B873-C5D31434A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26862B-8891-404B-B5C6-7D788757C68F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173C5-824F-4EF5-AD59-EC99F76181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6FD6B-C91E-43B3-BF17-018F87978C5A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6CB7F-B23A-4731-8CC0-AB1D4E7816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BA278-4E50-499F-8A1B-A8EF3864C425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62920A7-C690-4F94-A694-BFB2CD13A8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7E3A213-8F5E-49B1-A1AE-47C102365744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22AC2EE-AB24-4DE0-A1C7-07FF348820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7E3A213-8F5E-49B1-A1AE-47C102365744}" type="datetimeFigureOut">
              <a:rPr lang="en-US" smtClean="0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22AC2EE-AB24-4DE0-A1C7-07FF348820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2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3.e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8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19200"/>
            <a:ext cx="7239000" cy="2133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4400" dirty="0">
                <a:solidFill>
                  <a:schemeClr val="tx1"/>
                </a:solidFill>
                <a:latin typeface="Goudy Stout" pitchFamily="18" charset="0"/>
              </a:rPr>
              <a:t>A</a:t>
            </a:r>
            <a:r>
              <a:rPr lang="en-US" sz="4400" dirty="0">
                <a:solidFill>
                  <a:schemeClr val="tx1"/>
                </a:solidFill>
                <a:latin typeface="Goudy Stout" pitchFamily="18" charset="0"/>
              </a:rPr>
              <a:t>NALISIS REGRESI</a:t>
            </a:r>
            <a:r>
              <a:rPr lang="id-ID" sz="4400" dirty="0">
                <a:solidFill>
                  <a:schemeClr val="tx1"/>
                </a:solidFill>
                <a:latin typeface="Goudy Stout" pitchFamily="18" charset="0"/>
              </a:rPr>
              <a:t> &amp; KORELASI</a:t>
            </a:r>
            <a:endParaRPr lang="en-US" sz="4400" dirty="0">
              <a:solidFill>
                <a:schemeClr val="tx1"/>
              </a:solidFill>
              <a:latin typeface="Goudy Stou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696200" cy="9144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Metode kuadrat terkecil</a:t>
            </a:r>
            <a:endParaRPr lang="en-GB"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 dirty="0" err="1">
                <a:cs typeface="Times New Roman" pitchFamily="18" charset="0"/>
              </a:rPr>
              <a:t>Adalah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suatu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metode</a:t>
            </a:r>
            <a:r>
              <a:rPr lang="en-US" sz="2500" dirty="0">
                <a:cs typeface="Times New Roman" pitchFamily="18" charset="0"/>
              </a:rPr>
              <a:t> yang </a:t>
            </a:r>
            <a:r>
              <a:rPr lang="en-US" sz="2500" dirty="0" err="1">
                <a:cs typeface="Times New Roman" pitchFamily="18" charset="0"/>
              </a:rPr>
              <a:t>digunakan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untuk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menentukan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persamaan</a:t>
            </a:r>
            <a:r>
              <a:rPr lang="en-US" sz="2500" dirty="0">
                <a:cs typeface="Times New Roman" pitchFamily="18" charset="0"/>
              </a:rPr>
              <a:t> linier </a:t>
            </a:r>
            <a:r>
              <a:rPr lang="en-US" sz="2500" dirty="0" err="1">
                <a:cs typeface="Times New Roman" pitchFamily="18" charset="0"/>
              </a:rPr>
              <a:t>estimasi</a:t>
            </a:r>
            <a:endParaRPr lang="en-US" sz="25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500" dirty="0" err="1">
                <a:cs typeface="Times New Roman" pitchFamily="18" charset="0"/>
              </a:rPr>
              <a:t>Kriteria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ini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dikenal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dengan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prinsip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kuadrat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terkecil</a:t>
            </a:r>
            <a:r>
              <a:rPr lang="en-US" sz="2500" i="1" dirty="0">
                <a:cs typeface="Times New Roman" pitchFamily="18" charset="0"/>
              </a:rPr>
              <a:t> (principle of least square</a:t>
            </a:r>
            <a:r>
              <a:rPr lang="en-US" sz="2500" dirty="0">
                <a:cs typeface="Times New Roman" pitchFamily="18" charset="0"/>
              </a:rPr>
              <a:t>). </a:t>
            </a:r>
          </a:p>
          <a:p>
            <a:pPr>
              <a:lnSpc>
                <a:spcPct val="90000"/>
              </a:lnSpc>
            </a:pPr>
            <a:r>
              <a:rPr lang="en-US" sz="2500" dirty="0" err="1">
                <a:cs typeface="Times New Roman" pitchFamily="18" charset="0"/>
              </a:rPr>
              <a:t>Prinsip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pemilihan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garis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regresi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ini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adalah</a:t>
            </a:r>
            <a:r>
              <a:rPr lang="en-US" sz="2500" dirty="0">
                <a:cs typeface="Times New Roman" pitchFamily="18" charset="0"/>
              </a:rPr>
              <a:t> “</a:t>
            </a:r>
            <a:r>
              <a:rPr lang="en-US" sz="2500" dirty="0" err="1">
                <a:cs typeface="Times New Roman" pitchFamily="18" charset="0"/>
              </a:rPr>
              <a:t>pilih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garis</a:t>
            </a:r>
            <a:r>
              <a:rPr lang="en-US" sz="2500" dirty="0">
                <a:cs typeface="Times New Roman" pitchFamily="18" charset="0"/>
              </a:rPr>
              <a:t> yang </a:t>
            </a:r>
            <a:r>
              <a:rPr lang="en-US" sz="2500" dirty="0" err="1">
                <a:cs typeface="Times New Roman" pitchFamily="18" charset="0"/>
              </a:rPr>
              <a:t>mempunyai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jumlah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kuadrat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deviasi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nilai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observasi</a:t>
            </a:r>
            <a:r>
              <a:rPr lang="en-US" sz="2500" dirty="0">
                <a:cs typeface="Times New Roman" pitchFamily="18" charset="0"/>
              </a:rPr>
              <a:t> Y </a:t>
            </a:r>
            <a:r>
              <a:rPr lang="en-US" sz="2500" dirty="0" err="1">
                <a:cs typeface="Times New Roman" pitchFamily="18" charset="0"/>
              </a:rPr>
              <a:t>terhadap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nilai</a:t>
            </a:r>
            <a:r>
              <a:rPr lang="en-US" sz="2500" dirty="0">
                <a:cs typeface="Times New Roman" pitchFamily="18" charset="0"/>
              </a:rPr>
              <a:t> Y </a:t>
            </a:r>
            <a:r>
              <a:rPr lang="en-US" sz="2500" dirty="0" err="1">
                <a:cs typeface="Times New Roman" pitchFamily="18" charset="0"/>
              </a:rPr>
              <a:t>prediksinya</a:t>
            </a:r>
            <a:r>
              <a:rPr lang="en-US" sz="2500" dirty="0">
                <a:cs typeface="Times New Roman" pitchFamily="18" charset="0"/>
              </a:rPr>
              <a:t> yang minimum </a:t>
            </a:r>
            <a:r>
              <a:rPr lang="en-US" sz="2500" dirty="0" err="1">
                <a:cs typeface="Times New Roman" pitchFamily="18" charset="0"/>
              </a:rPr>
              <a:t>sebagai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garis</a:t>
            </a:r>
            <a:r>
              <a:rPr lang="en-US" sz="2500" dirty="0">
                <a:cs typeface="Times New Roman" pitchFamily="18" charset="0"/>
              </a:rPr>
              <a:t> </a:t>
            </a:r>
            <a:r>
              <a:rPr lang="en-US" sz="2500" dirty="0" err="1">
                <a:cs typeface="Times New Roman" pitchFamily="18" charset="0"/>
              </a:rPr>
              <a:t>regresi</a:t>
            </a:r>
            <a:r>
              <a:rPr lang="en-US" sz="2500" dirty="0">
                <a:cs typeface="Times New Roman" pitchFamily="18" charset="0"/>
              </a:rPr>
              <a:t> yang paling </a:t>
            </a:r>
            <a:r>
              <a:rPr lang="en-US" sz="2500" dirty="0" err="1">
                <a:cs typeface="Times New Roman" pitchFamily="18" charset="0"/>
              </a:rPr>
              <a:t>baik</a:t>
            </a:r>
            <a:r>
              <a:rPr lang="en-US" sz="2500" dirty="0">
                <a:cs typeface="Times New Roman" pitchFamily="18" charset="0"/>
              </a:rPr>
              <a:t>”</a:t>
            </a:r>
            <a:endParaRPr lang="en-GB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696200" cy="39624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cs typeface="Times New Roman" pitchFamily="18" charset="0"/>
              </a:rPr>
              <a:t>Persamaan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regresi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estimasi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baik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secara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umum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id-ID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err="1">
                <a:cs typeface="Times New Roman" pitchFamily="18" charset="0"/>
              </a:rPr>
              <a:t>dimana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21005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graphicFrame>
        <p:nvGraphicFramePr>
          <p:cNvPr id="36864" name="Object 1024"/>
          <p:cNvGraphicFramePr>
            <a:graphicFrameLocks noChangeAspect="1"/>
          </p:cNvGraphicFramePr>
          <p:nvPr/>
        </p:nvGraphicFramePr>
        <p:xfrm>
          <a:off x="4038600" y="1905000"/>
          <a:ext cx="22098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0" r:id="rId3" imgW="723586" imgH="215806" progId="Equation.3">
                  <p:embed/>
                </p:oleObj>
              </mc:Choice>
              <mc:Fallback>
                <p:oleObj r:id="rId3" imgW="723586" imgH="215806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905000"/>
                        <a:ext cx="2209800" cy="668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990600" y="3284538"/>
            <a:ext cx="815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269875" algn="just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estimasi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dipilih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69875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potong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Y. </a:t>
            </a:r>
          </a:p>
          <a:p>
            <a:pPr indent="-269875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kemiringan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-269875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sembarang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dipilih</a:t>
            </a:r>
            <a:r>
              <a:rPr lang="en-GB" sz="2800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6865" name="Object 1025"/>
          <p:cNvGraphicFramePr>
            <a:graphicFrameLocks noChangeAspect="1"/>
          </p:cNvGraphicFramePr>
          <p:nvPr/>
        </p:nvGraphicFramePr>
        <p:xfrm>
          <a:off x="1143000" y="3276600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1" name="Equation" r:id="rId5" imgW="139680" imgH="203040" progId="Equation.3">
                  <p:embed/>
                </p:oleObj>
              </mc:Choice>
              <mc:Fallback>
                <p:oleObj name="Equation" r:id="rId5" imgW="1396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327025" cy="457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73238"/>
            <a:ext cx="7696200" cy="39624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Nilai a dan b adalah : </a:t>
            </a:r>
            <a:endParaRPr lang="en-GB">
              <a:cs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481388" y="3062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graphicFrame>
        <p:nvGraphicFramePr>
          <p:cNvPr id="37888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430684"/>
              </p:ext>
            </p:extLst>
          </p:nvPr>
        </p:nvGraphicFramePr>
        <p:xfrm>
          <a:off x="2084388" y="2503488"/>
          <a:ext cx="3894137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4" name="Equation" r:id="rId3" imgW="2145960" imgH="723600" progId="Equation.3">
                  <p:embed/>
                </p:oleObj>
              </mc:Choice>
              <mc:Fallback>
                <p:oleObj name="Equation" r:id="rId3" imgW="214596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2503488"/>
                        <a:ext cx="3894137" cy="1308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1005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graphicFrame>
        <p:nvGraphicFramePr>
          <p:cNvPr id="37889" name="Object 1025"/>
          <p:cNvGraphicFramePr>
            <a:graphicFrameLocks noChangeAspect="1"/>
          </p:cNvGraphicFramePr>
          <p:nvPr/>
        </p:nvGraphicFramePr>
        <p:xfrm>
          <a:off x="2051050" y="4221163"/>
          <a:ext cx="19812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5" r:id="rId5" imgW="723586" imgH="203112" progId="Equation.3">
                  <p:embed/>
                </p:oleObj>
              </mc:Choice>
              <mc:Fallback>
                <p:oleObj r:id="rId5" imgW="723586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221163"/>
                        <a:ext cx="1981200" cy="5476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31800" y="1241425"/>
          <a:ext cx="8001000" cy="452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Document" r:id="rId3" imgW="4884489" imgH="2764565" progId="Word.Document.8">
                  <p:embed/>
                </p:oleObj>
              </mc:Choice>
              <mc:Fallback>
                <p:oleObj name="Document" r:id="rId3" imgW="4884489" imgH="2764565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241425"/>
                        <a:ext cx="8001000" cy="452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77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41338" y="1268413"/>
          <a:ext cx="7773987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Document" r:id="rId3" imgW="4885015" imgH="3256815" progId="Word.Document.8">
                  <p:embed/>
                </p:oleObj>
              </mc:Choice>
              <mc:Fallback>
                <p:oleObj name="Document" r:id="rId3" imgW="4885015" imgH="3256815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268413"/>
                        <a:ext cx="7773987" cy="51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82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55625" y="690563"/>
          <a:ext cx="8224838" cy="52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Document" r:id="rId3" imgW="4761729" imgH="3046649" progId="Word.Document.8">
                  <p:embed/>
                </p:oleObj>
              </mc:Choice>
              <mc:Fallback>
                <p:oleObj name="Document" r:id="rId3" imgW="4761729" imgH="3046649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690563"/>
                        <a:ext cx="8224838" cy="526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FF0000"/>
                </a:solidFill>
              </a:rPr>
              <a:t>Uji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Koefisien</a:t>
            </a:r>
            <a:r>
              <a:rPr lang="id-ID" sz="4000" dirty="0">
                <a:solidFill>
                  <a:srgbClr val="FF0000"/>
                </a:solidFill>
              </a:rPr>
              <a:t> regresi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17101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81000" y="833438"/>
          <a:ext cx="8645525" cy="627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2" name="Document" r:id="rId3" imgW="5710124" imgH="4340172" progId="Word.Document.8">
                  <p:embed/>
                </p:oleObj>
              </mc:Choice>
              <mc:Fallback>
                <p:oleObj name="Document" r:id="rId3" imgW="5710124" imgH="4340172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3438"/>
                        <a:ext cx="8645525" cy="627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id-ID" sz="4000" dirty="0">
                <a:solidFill>
                  <a:srgbClr val="FF0000"/>
                </a:solidFill>
              </a:rPr>
              <a:t>Contoh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17306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96875" y="1138238"/>
          <a:ext cx="8383588" cy="527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0" name="Document" r:id="rId3" imgW="4761729" imgH="2998313" progId="Word.Document.8">
                  <p:embed/>
                </p:oleObj>
              </mc:Choice>
              <mc:Fallback>
                <p:oleObj name="Document" r:id="rId3" imgW="4761729" imgH="299831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1138238"/>
                        <a:ext cx="8383588" cy="527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0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90563" y="465138"/>
          <a:ext cx="8067675" cy="606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4" name="Document" r:id="rId3" imgW="4752369" imgH="3572580" progId="Word.Document.8">
                  <p:embed/>
                </p:oleObj>
              </mc:Choice>
              <mc:Fallback>
                <p:oleObj name="Document" r:id="rId3" imgW="4752369" imgH="357258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465138"/>
                        <a:ext cx="8067675" cy="606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C4-9F90-4A2C-BD34-3CA4513D8AC2}" type="slidenum">
              <a:rPr lang="en-GB"/>
              <a:pPr/>
              <a:t>19</a:t>
            </a:fld>
            <a:endParaRPr lang="en-GB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Regresi Linier Berganda</a:t>
            </a:r>
            <a:endParaRPr lang="en-GB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207375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200"/>
              <a:t>Model regresi linier berganda melibatkan lebih dari satu variabel bebas. Modelnya :</a:t>
            </a:r>
          </a:p>
          <a:p>
            <a:pPr marL="0" indent="0">
              <a:buFont typeface="Wingdings" pitchFamily="2" charset="2"/>
              <a:buNone/>
            </a:pPr>
            <a:endParaRPr lang="en-US" sz="2200"/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Dimana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 i="1"/>
              <a:t>Y</a:t>
            </a:r>
            <a:r>
              <a:rPr lang="en-US" sz="2200"/>
              <a:t>   = variabel terikat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 i="1"/>
              <a:t>X</a:t>
            </a:r>
            <a:r>
              <a:rPr lang="en-US" sz="2200" i="1" baseline="-25000"/>
              <a:t>i</a:t>
            </a:r>
            <a:r>
              <a:rPr lang="en-US" sz="2200"/>
              <a:t>  = variabel bebas ( </a:t>
            </a:r>
            <a:r>
              <a:rPr lang="en-US" sz="2200" i="1"/>
              <a:t>i</a:t>
            </a:r>
            <a:r>
              <a:rPr lang="en-US" sz="2200"/>
              <a:t> = 1, 2, 3, …, </a:t>
            </a:r>
            <a:r>
              <a:rPr lang="en-US" sz="2200" i="1"/>
              <a:t>k</a:t>
            </a:r>
            <a:r>
              <a:rPr lang="en-US" sz="2200"/>
              <a:t>)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200" i="1">
                <a:sym typeface="Symbol" pitchFamily="18" charset="2"/>
              </a:rPr>
              <a:t></a:t>
            </a:r>
            <a:r>
              <a:rPr lang="en-US" sz="2200" i="1" baseline="-25000">
                <a:sym typeface="Symbol" pitchFamily="18" charset="2"/>
              </a:rPr>
              <a:t>0</a:t>
            </a:r>
            <a:r>
              <a:rPr lang="en-US" sz="2000" baseline="-25000">
                <a:sym typeface="Symbol" pitchFamily="18" charset="2"/>
              </a:rPr>
              <a:t>    </a:t>
            </a:r>
            <a:r>
              <a:rPr lang="en-US" sz="2200">
                <a:sym typeface="Symbol" pitchFamily="18" charset="2"/>
              </a:rPr>
              <a:t>= intersep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</a:t>
            </a:r>
            <a:r>
              <a:rPr lang="en-US" sz="2200" i="1">
                <a:sym typeface="Symbol" pitchFamily="18" charset="2"/>
              </a:rPr>
              <a:t></a:t>
            </a:r>
            <a:r>
              <a:rPr lang="en-US" sz="2200" i="1" baseline="-25000">
                <a:sym typeface="Symbol" pitchFamily="18" charset="2"/>
              </a:rPr>
              <a:t>i</a:t>
            </a:r>
            <a:r>
              <a:rPr lang="en-US" sz="2000" i="1">
                <a:sym typeface="Symbol" pitchFamily="18" charset="2"/>
              </a:rPr>
              <a:t>    </a:t>
            </a:r>
            <a:r>
              <a:rPr lang="en-US" sz="2200">
                <a:sym typeface="Symbol" pitchFamily="18" charset="2"/>
              </a:rPr>
              <a:t>= koefisien regresi</a:t>
            </a:r>
            <a:r>
              <a:rPr lang="en-US" sz="2200" i="1">
                <a:sym typeface="Symbol" pitchFamily="18" charset="2"/>
              </a:rPr>
              <a:t> </a:t>
            </a:r>
            <a:r>
              <a:rPr lang="en-US" sz="2200"/>
              <a:t>( </a:t>
            </a:r>
            <a:r>
              <a:rPr lang="en-US" sz="2200" i="1"/>
              <a:t>i</a:t>
            </a:r>
            <a:r>
              <a:rPr lang="en-US" sz="2200"/>
              <a:t> = 1, 2, 3, …, </a:t>
            </a:r>
            <a:r>
              <a:rPr lang="en-US" sz="2200" i="1"/>
              <a:t>k</a:t>
            </a:r>
            <a:r>
              <a:rPr lang="en-US"/>
              <a:t>)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Model penduganya adalah</a:t>
            </a:r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47813" y="2492375"/>
          <a:ext cx="39608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0" name="Equation" r:id="rId3" imgW="2400120" imgH="241200" progId="Equation.3">
                  <p:embed/>
                </p:oleObj>
              </mc:Choice>
              <mc:Fallback>
                <p:oleObj name="Equation" r:id="rId3" imgW="24001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492375"/>
                        <a:ext cx="39608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30375" y="5553075"/>
          <a:ext cx="37385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1" name="Equation" r:id="rId5" imgW="2273040" imgH="241200" progId="Equation.3">
                  <p:embed/>
                </p:oleObj>
              </mc:Choice>
              <mc:Fallback>
                <p:oleObj name="Equation" r:id="rId5" imgW="22730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5553075"/>
                        <a:ext cx="3738563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PENDAHULUAN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313613" cy="4114800"/>
          </a:xfrm>
        </p:spPr>
        <p:txBody>
          <a:bodyPr/>
          <a:lstStyle/>
          <a:p>
            <a:r>
              <a:rPr lang="en-US"/>
              <a:t>Analisis regresi dan korelasi menyatakan hubungan antara dua variabel atau lebih.</a:t>
            </a:r>
          </a:p>
          <a:p>
            <a:r>
              <a:rPr lang="en-US"/>
              <a:t>Analisis regresi : menunjukkan </a:t>
            </a:r>
            <a:r>
              <a:rPr lang="en-US" u="sng"/>
              <a:t>bentuk hubungan</a:t>
            </a:r>
            <a:r>
              <a:rPr lang="en-US"/>
              <a:t> antara dua variabel atau lebih</a:t>
            </a:r>
            <a:r>
              <a:rPr lang="en-US">
                <a:sym typeface="Wingdings" pitchFamily="2" charset="2"/>
              </a:rPr>
              <a:t> persamaan regresi</a:t>
            </a:r>
          </a:p>
          <a:p>
            <a:r>
              <a:rPr lang="en-US">
                <a:sym typeface="Wingdings" pitchFamily="2" charset="2"/>
              </a:rPr>
              <a:t>Analisis korelasi : menunjukkan </a:t>
            </a:r>
            <a:r>
              <a:rPr lang="en-US" u="sng">
                <a:sym typeface="Wingdings" pitchFamily="2" charset="2"/>
              </a:rPr>
              <a:t>kekuatan hubungan</a:t>
            </a:r>
            <a:r>
              <a:rPr lang="en-US">
                <a:sym typeface="Wingdings" pitchFamily="2" charset="2"/>
              </a:rPr>
              <a:t> </a:t>
            </a:r>
            <a:r>
              <a:rPr lang="en-US"/>
              <a:t>antara dua variabel atau lebih </a:t>
            </a:r>
            <a:r>
              <a:rPr lang="en-US">
                <a:sym typeface="Wingdings" pitchFamily="2" charset="2"/>
              </a:rPr>
              <a:t> koefisien korelasi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DD98-F04F-42F8-BE05-A0874869FDC2}" type="slidenum">
              <a:rPr lang="en-GB"/>
              <a:pPr/>
              <a:t>20</a:t>
            </a:fld>
            <a:endParaRPr lang="en-GB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Regresi Linier Berganda</a:t>
            </a:r>
            <a:endParaRPr lang="en-GB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05000"/>
            <a:ext cx="80645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600"/>
              <a:t>Misalkan model regresi dengan kasus 2 peubah bebas X</a:t>
            </a:r>
            <a:r>
              <a:rPr lang="en-US" sz="2600" baseline="-25000"/>
              <a:t>1</a:t>
            </a:r>
            <a:r>
              <a:rPr lang="en-US" sz="2600"/>
              <a:t> dan X</a:t>
            </a:r>
            <a:r>
              <a:rPr lang="en-US" sz="2600" baseline="-25000"/>
              <a:t>2</a:t>
            </a:r>
            <a:r>
              <a:rPr lang="en-US" sz="2600"/>
              <a:t> maka modelnya :</a:t>
            </a:r>
          </a:p>
          <a:p>
            <a:pPr marL="0" indent="0">
              <a:buFont typeface="Wingdings" pitchFamily="2" charset="2"/>
              <a:buNone/>
            </a:pPr>
            <a:endParaRPr lang="en-US" sz="2600"/>
          </a:p>
          <a:p>
            <a:pPr marL="0" indent="0">
              <a:buFont typeface="Wingdings" pitchFamily="2" charset="2"/>
              <a:buNone/>
            </a:pPr>
            <a:endParaRPr lang="en-US" sz="2600"/>
          </a:p>
          <a:p>
            <a:pPr marL="0" indent="0">
              <a:buFont typeface="Wingdings" pitchFamily="2" charset="2"/>
              <a:buNone/>
            </a:pPr>
            <a:r>
              <a:rPr lang="en-US" sz="2600"/>
              <a:t>Sehingga setiap pengamatan </a:t>
            </a:r>
          </a:p>
          <a:p>
            <a:pPr marL="0" indent="0">
              <a:buFont typeface="Wingdings" pitchFamily="2" charset="2"/>
              <a:buNone/>
            </a:pPr>
            <a:r>
              <a:rPr lang="en-US" sz="2600"/>
              <a:t>Akan memenuhi persamaan</a:t>
            </a:r>
          </a:p>
          <a:p>
            <a:pPr marL="0" indent="0">
              <a:buFont typeface="Wingdings" pitchFamily="2" charset="2"/>
              <a:buNone/>
            </a:pPr>
            <a:endParaRPr lang="en-US" sz="2600"/>
          </a:p>
          <a:p>
            <a:pPr marL="0" indent="0">
              <a:buFont typeface="Wingdings" pitchFamily="2" charset="2"/>
              <a:buNone/>
            </a:pPr>
            <a:r>
              <a:rPr lang="en-US" sz="2600"/>
              <a:t>	</a:t>
            </a:r>
            <a:endParaRPr lang="en-GB" sz="2600"/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31913" y="2852738"/>
          <a:ext cx="381635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0" name="Equation" r:id="rId3" imgW="1562040" imgH="241200" progId="Equation.3">
                  <p:embed/>
                </p:oleObj>
              </mc:Choice>
              <mc:Fallback>
                <p:oleObj name="Equation" r:id="rId3" imgW="15620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852738"/>
                        <a:ext cx="3816350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32363" y="3816350"/>
          <a:ext cx="36718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1" name="Equation" r:id="rId5" imgW="1930320" imgH="241200" progId="Equation.3">
                  <p:embed/>
                </p:oleObj>
              </mc:Choice>
              <mc:Fallback>
                <p:oleObj name="Equation" r:id="rId5" imgW="19303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816350"/>
                        <a:ext cx="3671887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235075" y="4797425"/>
          <a:ext cx="45608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2" name="Equation" r:id="rId7" imgW="1866600" imgH="241200" progId="Equation.3">
                  <p:embed/>
                </p:oleObj>
              </mc:Choice>
              <mc:Fallback>
                <p:oleObj name="Equation" r:id="rId7" imgW="18666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4797425"/>
                        <a:ext cx="4560888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DF66-09D2-452E-88D5-8C65D8493653}" type="slidenum">
              <a:rPr lang="en-GB"/>
              <a:pPr/>
              <a:t>21</a:t>
            </a:fld>
            <a:endParaRPr lang="en-GB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Menaksir Koefisien Regresi Dengan Menggunakan Matriks</a:t>
            </a:r>
            <a:endParaRPr lang="en-GB" sz="3400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05000"/>
            <a:ext cx="8064500" cy="43322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600"/>
              <a:t>Dari hasil Metode Kuadrat Terkecil didapatkan persamaan normal :</a:t>
            </a:r>
          </a:p>
          <a:p>
            <a:pPr marL="0" indent="0">
              <a:buFont typeface="Wingdings" pitchFamily="2" charset="2"/>
              <a:buNone/>
            </a:pPr>
            <a:endParaRPr lang="en-US" sz="2600"/>
          </a:p>
          <a:p>
            <a:pPr marL="0" indent="0">
              <a:buFont typeface="Wingdings" pitchFamily="2" charset="2"/>
              <a:buNone/>
            </a:pPr>
            <a:endParaRPr lang="en-US" sz="2600"/>
          </a:p>
          <a:p>
            <a:pPr marL="0" indent="0">
              <a:buFont typeface="Wingdings" pitchFamily="2" charset="2"/>
              <a:buNone/>
            </a:pPr>
            <a:endParaRPr lang="en-US" sz="2600"/>
          </a:p>
          <a:p>
            <a:pPr marL="0" indent="0">
              <a:buFont typeface="Wingdings" pitchFamily="2" charset="2"/>
              <a:buNone/>
            </a:pPr>
            <a:r>
              <a:rPr lang="en-US"/>
              <a:t>…..</a:t>
            </a:r>
            <a:endParaRPr lang="en-GB"/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76288" y="3117850"/>
          <a:ext cx="75898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4" name="Equation" r:id="rId3" imgW="4140000" imgH="266400" progId="Equation.3">
                  <p:embed/>
                </p:oleObj>
              </mc:Choice>
              <mc:Fallback>
                <p:oleObj name="Equation" r:id="rId3" imgW="414000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3117850"/>
                        <a:ext cx="75898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3850" y="3716338"/>
          <a:ext cx="85328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5" name="Equation" r:id="rId5" imgW="4330440" imgH="291960" progId="Equation.3">
                  <p:embed/>
                </p:oleObj>
              </mc:Choice>
              <mc:Fallback>
                <p:oleObj name="Equation" r:id="rId5" imgW="433044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16338"/>
                        <a:ext cx="8532813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250825" y="5084763"/>
          <a:ext cx="86328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6" name="Equation" r:id="rId7" imgW="4381200" imgH="291960" progId="Equation.3">
                  <p:embed/>
                </p:oleObj>
              </mc:Choice>
              <mc:Fallback>
                <p:oleObj name="Equation" r:id="rId7" imgW="4381200" imgH="291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084763"/>
                        <a:ext cx="8632825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250C-3F11-40D1-9BC0-6C68930C6146}" type="slidenum">
              <a:rPr lang="en-GB"/>
              <a:pPr/>
              <a:t>22</a:t>
            </a:fld>
            <a:endParaRPr lang="en-GB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Menaksir Koefisien Regresi Dengan Menggunakan Matriks</a:t>
            </a:r>
            <a:endParaRPr lang="en-GB" sz="3400" b="1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05000"/>
            <a:ext cx="8207375" cy="4114800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sz="2600"/>
              <a:t>Tahapan perhitungan dengan matriks :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 sz="2600"/>
              <a:t>Membentuk matriks </a:t>
            </a:r>
            <a:r>
              <a:rPr lang="en-US" sz="2600" b="1" i="1"/>
              <a:t>A</a:t>
            </a:r>
            <a:r>
              <a:rPr lang="en-US" sz="2600"/>
              <a:t>, </a:t>
            </a:r>
            <a:r>
              <a:rPr lang="en-US" sz="2600" b="1" i="1"/>
              <a:t>b</a:t>
            </a:r>
            <a:r>
              <a:rPr lang="en-US" sz="2600"/>
              <a:t> dan </a:t>
            </a:r>
            <a:r>
              <a:rPr lang="en-US" sz="2600" b="1" i="1"/>
              <a:t>g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endParaRPr lang="en-GB" sz="2600"/>
          </a:p>
        </p:txBody>
      </p:sp>
      <p:graphicFrame>
        <p:nvGraphicFramePr>
          <p:cNvPr id="286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71550" y="3302000"/>
          <a:ext cx="7272338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6" name="Equation" r:id="rId3" imgW="3733560" imgH="1104840" progId="Equation.3">
                  <p:embed/>
                </p:oleObj>
              </mc:Choice>
              <mc:Fallback>
                <p:oleObj name="Equation" r:id="rId3" imgW="3733560" imgH="1104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302000"/>
                        <a:ext cx="7272338" cy="215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D491-A024-41D4-8D9D-C5AD2E9D0CF3}" type="slidenum">
              <a:rPr lang="en-GB"/>
              <a:pPr/>
              <a:t>23</a:t>
            </a:fld>
            <a:endParaRPr lang="en-GB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Menaksir Koefisien Regresi Dengan Menggunakan Matriks</a:t>
            </a:r>
            <a:endParaRPr lang="en-GB" sz="3400" b="1"/>
          </a:p>
        </p:txBody>
      </p:sp>
      <p:graphicFrame>
        <p:nvGraphicFramePr>
          <p:cNvPr id="3277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763713" y="2276475"/>
          <a:ext cx="1789112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6" name="Equation" r:id="rId3" imgW="609480" imgH="1079280" progId="Equation.3">
                  <p:embed/>
                </p:oleObj>
              </mc:Choice>
              <mc:Fallback>
                <p:oleObj name="Equation" r:id="rId3" imgW="609480" imgH="1079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276475"/>
                        <a:ext cx="1789112" cy="316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140200" y="2276475"/>
          <a:ext cx="3960813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7" name="Equation" r:id="rId5" imgW="1396800" imgH="1104840" progId="Equation.3">
                  <p:embed/>
                </p:oleObj>
              </mc:Choice>
              <mc:Fallback>
                <p:oleObj name="Equation" r:id="rId5" imgW="1396800" imgH="1104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276475"/>
                        <a:ext cx="3960813" cy="313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2279C-55C3-447B-B02F-4BA324AEBFFF}" type="slidenum">
              <a:rPr lang="en-GB"/>
              <a:pPr/>
              <a:t>24</a:t>
            </a:fld>
            <a:endParaRPr lang="en-GB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Menaksir Koefisien Regresi Dengan Menggunakan Matriks</a:t>
            </a:r>
            <a:endParaRPr lang="en-GB" sz="3400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05000"/>
            <a:ext cx="7778750" cy="4114800"/>
          </a:xfrm>
        </p:spPr>
        <p:txBody>
          <a:bodyPr/>
          <a:lstStyle/>
          <a:p>
            <a:pPr marL="571500" indent="-571500">
              <a:buClr>
                <a:schemeClr val="tx2"/>
              </a:buClr>
              <a:buSzTx/>
              <a:buFont typeface="Wingdings" pitchFamily="2" charset="2"/>
              <a:buAutoNum type="arabicPeriod" startAt="2"/>
            </a:pPr>
            <a:r>
              <a:rPr lang="en-US"/>
              <a:t>Membentuk persamaan normal dalam bentuk matriks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/>
              <a:t>			</a:t>
            </a:r>
            <a:r>
              <a:rPr lang="en-US" b="1" i="1"/>
              <a:t>A b</a:t>
            </a:r>
            <a:r>
              <a:rPr lang="en-US"/>
              <a:t> = </a:t>
            </a:r>
            <a:r>
              <a:rPr lang="en-US" b="1" i="1"/>
              <a:t>g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endParaRPr lang="en-US"/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AutoNum type="arabicPeriod" startAt="3"/>
            </a:pPr>
            <a:r>
              <a:rPr lang="en-US"/>
              <a:t>Perhitungan matriks koefisien </a:t>
            </a:r>
            <a:r>
              <a:rPr lang="en-US" i="1"/>
              <a:t>b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/>
              <a:t>			</a:t>
            </a:r>
            <a:r>
              <a:rPr lang="en-US" b="1" i="1"/>
              <a:t>b</a:t>
            </a:r>
            <a:r>
              <a:rPr lang="en-US"/>
              <a:t> = </a:t>
            </a:r>
            <a:r>
              <a:rPr lang="en-US" b="1" i="1"/>
              <a:t>A</a:t>
            </a:r>
            <a:r>
              <a:rPr lang="en-US" b="1" i="1" baseline="30000"/>
              <a:t>-1</a:t>
            </a:r>
            <a:r>
              <a:rPr lang="en-US" b="1" i="1"/>
              <a:t> g</a:t>
            </a:r>
          </a:p>
          <a:p>
            <a:pPr marL="571500" indent="-571500"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0B3C-97F4-4C5C-A904-7FE8C39732D3}" type="slidenum">
              <a:rPr lang="en-GB"/>
              <a:pPr/>
              <a:t>25</a:t>
            </a:fld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Metode Pendugaan Parameter Regresi</a:t>
            </a:r>
            <a:endParaRPr lang="en-GB" sz="3400" b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05000"/>
            <a:ext cx="80645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200"/>
              <a:t>Dengan Metode Kuadrat Terkecil, misalkan model terdiri dari 2 variabel bebas</a:t>
            </a:r>
          </a:p>
          <a:p>
            <a:pPr marL="0" indent="0">
              <a:buFont typeface="Wingdings" pitchFamily="2" charset="2"/>
              <a:buNone/>
            </a:pPr>
            <a:endParaRPr lang="en-US" sz="2200"/>
          </a:p>
          <a:p>
            <a:pPr marL="0" indent="0">
              <a:buFont typeface="Wingdings" pitchFamily="2" charset="2"/>
              <a:buNone/>
            </a:pPr>
            <a:endParaRPr lang="en-US" sz="2200"/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Tahapan pendugaannya :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1. Dilakukan turunan pertama terhadap </a:t>
            </a:r>
            <a:r>
              <a:rPr lang="en-US" sz="2200" i="1"/>
              <a:t>b</a:t>
            </a:r>
            <a:r>
              <a:rPr lang="en-US" sz="2200" i="1" baseline="-25000"/>
              <a:t>0</a:t>
            </a:r>
            <a:r>
              <a:rPr lang="en-US" sz="2200"/>
              <a:t> , </a:t>
            </a:r>
            <a:r>
              <a:rPr lang="en-US" sz="2200" i="1"/>
              <a:t>b</a:t>
            </a:r>
            <a:r>
              <a:rPr lang="en-US" sz="2200" i="1" baseline="-25000"/>
              <a:t>1</a:t>
            </a:r>
            <a:r>
              <a:rPr lang="en-US" sz="2200" i="1"/>
              <a:t> </a:t>
            </a:r>
            <a:r>
              <a:rPr lang="en-US" sz="2200"/>
              <a:t>dan </a:t>
            </a:r>
            <a:r>
              <a:rPr lang="en-US" sz="2200" i="1"/>
              <a:t>b</a:t>
            </a:r>
            <a:r>
              <a:rPr lang="en-US" sz="2200" i="1" baseline="-25000"/>
              <a:t>2</a:t>
            </a:r>
            <a:endParaRPr lang="en-US" sz="2200"/>
          </a:p>
          <a:p>
            <a:pPr marL="0" indent="0">
              <a:buFont typeface="Wingdings" pitchFamily="2" charset="2"/>
              <a:buNone/>
            </a:pPr>
            <a:endParaRPr lang="en-US" sz="2600"/>
          </a:p>
          <a:p>
            <a:pPr marL="0" indent="0">
              <a:buFont typeface="Wingdings" pitchFamily="2" charset="2"/>
              <a:buNone/>
            </a:pPr>
            <a:endParaRPr lang="en-GB" sz="2600"/>
          </a:p>
        </p:txBody>
      </p:sp>
      <p:graphicFrame>
        <p:nvGraphicFramePr>
          <p:cNvPr id="307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76375" y="2570163"/>
          <a:ext cx="45354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2" name="Equation" r:id="rId3" imgW="2489040" imgH="495000" progId="Equation.3">
                  <p:embed/>
                </p:oleObj>
              </mc:Choice>
              <mc:Fallback>
                <p:oleObj name="Equation" r:id="rId3" imgW="248904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570163"/>
                        <a:ext cx="4535488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174875" y="4292600"/>
          <a:ext cx="364013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3" name="Equation" r:id="rId5" imgW="2603160" imgH="545760" progId="Equation.3">
                  <p:embed/>
                </p:oleObj>
              </mc:Choice>
              <mc:Fallback>
                <p:oleObj name="Equation" r:id="rId5" imgW="2603160" imgH="545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4292600"/>
                        <a:ext cx="3640138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2087563" y="5030788"/>
          <a:ext cx="3960812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4" name="Equation" r:id="rId7" imgW="2831760" imgH="545760" progId="Equation.3">
                  <p:embed/>
                </p:oleObj>
              </mc:Choice>
              <mc:Fallback>
                <p:oleObj name="Equation" r:id="rId7" imgW="2831760" imgH="545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5030788"/>
                        <a:ext cx="3960812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2085975" y="5781675"/>
          <a:ext cx="410686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5" name="Equation" r:id="rId9" imgW="2857320" imgH="545760" progId="Equation.3">
                  <p:embed/>
                </p:oleObj>
              </mc:Choice>
              <mc:Fallback>
                <p:oleObj name="Equation" r:id="rId9" imgW="285732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5781675"/>
                        <a:ext cx="4106863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0C16-8AA0-4994-A192-BFB3575620D0}" type="slidenum">
              <a:rPr lang="en-GB"/>
              <a:pPr/>
              <a:t>26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Metode Pendugaan Parameter Regresi</a:t>
            </a:r>
            <a:endParaRPr lang="en-GB" sz="3800" b="1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05000"/>
            <a:ext cx="7848600" cy="4114800"/>
          </a:xfrm>
        </p:spPr>
        <p:txBody>
          <a:bodyPr/>
          <a:lstStyle/>
          <a:p>
            <a:pPr marL="347663" indent="-347663">
              <a:buFont typeface="Wingdings" pitchFamily="2" charset="2"/>
              <a:buNone/>
            </a:pPr>
            <a:r>
              <a:rPr lang="en-US" sz="2600"/>
              <a:t>2. Ketiga persamaan hasil penurunan disamakan dengan nol</a:t>
            </a:r>
          </a:p>
          <a:p>
            <a:pPr marL="347663" indent="-347663">
              <a:buFont typeface="Wingdings" pitchFamily="2" charset="2"/>
              <a:buNone/>
            </a:pPr>
            <a:endParaRPr lang="en-US" sz="2600"/>
          </a:p>
          <a:p>
            <a:pPr marL="347663" indent="-347663">
              <a:buFont typeface="Wingdings" pitchFamily="2" charset="2"/>
              <a:buNone/>
            </a:pPr>
            <a:endParaRPr lang="en-US" sz="2600"/>
          </a:p>
          <a:p>
            <a:pPr marL="347663" indent="-347663">
              <a:buFont typeface="Wingdings" pitchFamily="2" charset="2"/>
              <a:buNone/>
            </a:pPr>
            <a:endParaRPr lang="en-US" sz="2600"/>
          </a:p>
          <a:p>
            <a:pPr marL="347663" indent="-347663">
              <a:buFont typeface="Wingdings" pitchFamily="2" charset="2"/>
              <a:buNone/>
            </a:pPr>
            <a:endParaRPr lang="en-US" sz="2600"/>
          </a:p>
          <a:p>
            <a:pPr marL="347663" indent="-347663">
              <a:buFont typeface="Wingdings" pitchFamily="2" charset="2"/>
              <a:buNone/>
            </a:pPr>
            <a:endParaRPr lang="en-GB" sz="2600"/>
          </a:p>
        </p:txBody>
      </p:sp>
      <p:graphicFrame>
        <p:nvGraphicFramePr>
          <p:cNvPr id="3789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92275" y="2924175"/>
          <a:ext cx="33845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0" name="Equation" r:id="rId3" imgW="2298600" imgH="266400" progId="Equation.3">
                  <p:embed/>
                </p:oleObj>
              </mc:Choice>
              <mc:Fallback>
                <p:oleObj name="Equation" r:id="rId3" imgW="229860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924175"/>
                        <a:ext cx="338455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92275" y="3429000"/>
          <a:ext cx="42481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1" name="Equation" r:id="rId5" imgW="3149280" imgH="291960" progId="Equation.3">
                  <p:embed/>
                </p:oleObj>
              </mc:Choice>
              <mc:Fallback>
                <p:oleObj name="Equation" r:id="rId5" imgW="314928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429000"/>
                        <a:ext cx="424815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1692275" y="4005263"/>
          <a:ext cx="44640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2" name="Equation" r:id="rId7" imgW="3213000" imgH="291960" progId="Equation.3">
                  <p:embed/>
                </p:oleObj>
              </mc:Choice>
              <mc:Fallback>
                <p:oleObj name="Equation" r:id="rId7" imgW="3213000" imgH="291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005263"/>
                        <a:ext cx="44640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AA32-8D27-4012-89EC-B4DDBBF2212A}" type="slidenum">
              <a:rPr lang="en-GB"/>
              <a:pPr/>
              <a:t>27</a:t>
            </a:fld>
            <a:endParaRPr lang="en-GB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Metode Pendugaan Parameter Regresi</a:t>
            </a:r>
            <a:endParaRPr lang="en-GB" sz="3800" b="1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7993063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/>
              <a:t>3. Nilai </a:t>
            </a:r>
            <a:r>
              <a:rPr lang="en-US" sz="2600" i="1"/>
              <a:t>b</a:t>
            </a:r>
            <a:r>
              <a:rPr lang="en-US" sz="2600" i="1" baseline="-25000"/>
              <a:t>1</a:t>
            </a:r>
            <a:r>
              <a:rPr lang="en-US" sz="2600" i="1"/>
              <a:t> </a:t>
            </a:r>
            <a:r>
              <a:rPr lang="en-US" sz="2600"/>
              <a:t>dan </a:t>
            </a:r>
            <a:r>
              <a:rPr lang="en-US" sz="2600" i="1"/>
              <a:t>b</a:t>
            </a:r>
            <a:r>
              <a:rPr lang="en-US" sz="2600" i="1" baseline="-25000"/>
              <a:t>2</a:t>
            </a:r>
            <a:r>
              <a:rPr lang="en-US" sz="2600"/>
              <a:t> dapat diperoleh dengan memakai aturan-aturan dalam matriks</a:t>
            </a:r>
          </a:p>
          <a:p>
            <a:pPr>
              <a:buFont typeface="Wingdings" pitchFamily="2" charset="2"/>
              <a:buNone/>
            </a:pPr>
            <a:endParaRPr lang="en-US" sz="2600"/>
          </a:p>
          <a:p>
            <a:pPr>
              <a:buFont typeface="Wingdings" pitchFamily="2" charset="2"/>
              <a:buNone/>
            </a:pPr>
            <a:endParaRPr lang="en-GB" sz="2600"/>
          </a:p>
        </p:txBody>
      </p:sp>
      <p:graphicFrame>
        <p:nvGraphicFramePr>
          <p:cNvPr id="409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124075" y="5745163"/>
          <a:ext cx="22320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4" name="Equation" r:id="rId3" imgW="1473120" imgH="253800" progId="Equation.3">
                  <p:embed/>
                </p:oleObj>
              </mc:Choice>
              <mc:Fallback>
                <p:oleObj name="Equation" r:id="rId3" imgW="14731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745163"/>
                        <a:ext cx="22320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125663" y="2605088"/>
          <a:ext cx="4679950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5" name="Equation" r:id="rId5" imgW="3301920" imgH="1079280" progId="Equation.3">
                  <p:embed/>
                </p:oleObj>
              </mc:Choice>
              <mc:Fallback>
                <p:oleObj name="Equation" r:id="rId5" imgW="3301920" imgH="1079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605088"/>
                        <a:ext cx="4679950" cy="152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2125663" y="4140200"/>
          <a:ext cx="4606925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6" name="Equation" r:id="rId7" imgW="3301920" imgH="1079280" progId="Equation.3">
                  <p:embed/>
                </p:oleObj>
              </mc:Choice>
              <mc:Fallback>
                <p:oleObj name="Equation" r:id="rId7" imgW="3301920" imgH="1079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4140200"/>
                        <a:ext cx="4606925" cy="150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0803-14E4-4BD4-AB76-A6088D81F8A6}" type="slidenum">
              <a:rPr lang="en-GB"/>
              <a:pPr/>
              <a:t>28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Uji Kecocokan Model</a:t>
            </a:r>
            <a:endParaRPr lang="en-GB" b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05000"/>
            <a:ext cx="8135938" cy="4476750"/>
          </a:xfrm>
        </p:spPr>
        <p:txBody>
          <a:bodyPr/>
          <a:lstStyle/>
          <a:p>
            <a:pPr marL="0" indent="0"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/>
              <a:t> Dengan Koefisien Determinasi</a:t>
            </a:r>
          </a:p>
          <a:p>
            <a:pPr marL="0" indent="0">
              <a:buClr>
                <a:schemeClr val="tx2"/>
              </a:buClr>
              <a:buSzTx/>
              <a:buFont typeface="Wingdings" pitchFamily="2" charset="2"/>
              <a:buNone/>
            </a:pPr>
            <a:endParaRPr lang="en-US"/>
          </a:p>
          <a:p>
            <a:pPr marL="0" indent="0">
              <a:buClr>
                <a:schemeClr val="tx2"/>
              </a:buClr>
              <a:buSzTx/>
              <a:buFont typeface="Wingdings" pitchFamily="2" charset="2"/>
              <a:buAutoNum type="arabicPeriod"/>
            </a:pPr>
            <a:endParaRPr lang="en-US" sz="2600"/>
          </a:p>
          <a:p>
            <a:pPr marL="0" indent="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600" b="1" i="1"/>
              <a:t>R</a:t>
            </a:r>
            <a:r>
              <a:rPr lang="en-US" sz="2600" b="1" i="1" baseline="30000"/>
              <a:t>2</a:t>
            </a:r>
            <a:r>
              <a:rPr lang="en-US" sz="2600"/>
              <a:t> menunjukkan proporsi variasi total dalam respon Y yang dapat diterangkan oleh model</a:t>
            </a:r>
          </a:p>
          <a:p>
            <a:pPr marL="0" indent="0"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600"/>
          </a:p>
          <a:p>
            <a:pPr marL="0" indent="0"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600"/>
          </a:p>
          <a:p>
            <a:pPr marL="0" indent="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600" b="1" i="1"/>
              <a:t>r</a:t>
            </a:r>
            <a:r>
              <a:rPr lang="en-US" sz="2600"/>
              <a:t> merupakan koefisien korelasi antara Y dengan kelompok </a:t>
            </a:r>
            <a:r>
              <a:rPr lang="en-US" sz="2600" i="1"/>
              <a:t>X</a:t>
            </a:r>
            <a:r>
              <a:rPr lang="en-US" sz="2600" i="1" baseline="-25000"/>
              <a:t>1</a:t>
            </a:r>
            <a:r>
              <a:rPr lang="en-US" sz="2600" i="1"/>
              <a:t> , X</a:t>
            </a:r>
            <a:r>
              <a:rPr lang="en-US" sz="2600" i="1" baseline="-25000"/>
              <a:t>2</a:t>
            </a:r>
            <a:r>
              <a:rPr lang="en-US" sz="2600" i="1"/>
              <a:t> , X</a:t>
            </a:r>
            <a:r>
              <a:rPr lang="en-US" sz="2600" i="1" baseline="-25000"/>
              <a:t>3</a:t>
            </a:r>
            <a:r>
              <a:rPr lang="en-US" sz="2600" i="1"/>
              <a:t> , … , X</a:t>
            </a:r>
            <a:r>
              <a:rPr lang="en-US" sz="2600" i="1" baseline="-25000"/>
              <a:t>k</a:t>
            </a:r>
            <a:endParaRPr lang="en-US" sz="2600" i="1"/>
          </a:p>
        </p:txBody>
      </p:sp>
      <p:graphicFrame>
        <p:nvGraphicFramePr>
          <p:cNvPr id="4403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35150" y="2420938"/>
          <a:ext cx="15557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2" name="Equation" r:id="rId3" imgW="774360" imgH="457200" progId="Equation.3">
                  <p:embed/>
                </p:oleObj>
              </mc:Choice>
              <mc:Fallback>
                <p:oleObj name="Equation" r:id="rId3" imgW="7743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420938"/>
                        <a:ext cx="1555750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19250" y="4581525"/>
          <a:ext cx="12239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3" name="Equation" r:id="rId5" imgW="634680" imgH="266400" progId="Equation.3">
                  <p:embed/>
                </p:oleObj>
              </mc:Choice>
              <mc:Fallback>
                <p:oleObj name="Equation" r:id="rId5" imgW="63468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581525"/>
                        <a:ext cx="122396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4664-0BC6-42AE-9531-3A5BE7AB29B7}" type="slidenum">
              <a:rPr lang="en-GB"/>
              <a:pPr/>
              <a:t>29</a:t>
            </a:fld>
            <a:endParaRPr lang="en-GB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Uji Kecocokan Model</a:t>
            </a:r>
            <a:endParaRPr lang="en-GB" b="1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5000"/>
            <a:ext cx="7923212" cy="4114800"/>
          </a:xfrm>
        </p:spPr>
        <p:txBody>
          <a:bodyPr/>
          <a:lstStyle/>
          <a:p>
            <a:pPr marL="571500" indent="-571500">
              <a:buClr>
                <a:schemeClr val="tx2"/>
              </a:buClr>
              <a:buSzTx/>
              <a:buFont typeface="Wingdings" pitchFamily="2" charset="2"/>
              <a:buAutoNum type="arabicPeriod" startAt="2"/>
            </a:pPr>
            <a:r>
              <a:rPr lang="en-US"/>
              <a:t>Dengan Pendekatan Analisis Ragam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/>
              <a:t>Tahapan Ujinya :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/>
              <a:t>Hipotesis =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/>
              <a:t>		H</a:t>
            </a:r>
            <a:r>
              <a:rPr lang="en-US" baseline="-25000"/>
              <a:t>0</a:t>
            </a:r>
            <a:r>
              <a:rPr lang="en-US"/>
              <a:t> : </a:t>
            </a:r>
            <a:r>
              <a:rPr lang="en-US" b="1" i="1">
                <a:sym typeface="Symbol" pitchFamily="18" charset="2"/>
              </a:rPr>
              <a:t></a:t>
            </a:r>
            <a:r>
              <a:rPr lang="en-US">
                <a:sym typeface="Symbol" pitchFamily="18" charset="2"/>
              </a:rPr>
              <a:t>  0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		H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: </a:t>
            </a:r>
            <a:r>
              <a:rPr lang="en-US" b="1" i="1">
                <a:sym typeface="Symbol" pitchFamily="18" charset="2"/>
              </a:rPr>
              <a:t></a:t>
            </a:r>
            <a:r>
              <a:rPr lang="en-US">
                <a:sym typeface="Symbol" pitchFamily="18" charset="2"/>
              </a:rPr>
              <a:t>  0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	dimana	 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b="1" i="1">
                <a:sym typeface="Symbol" pitchFamily="18" charset="2"/>
              </a:rPr>
              <a:t>	</a:t>
            </a:r>
            <a:r>
              <a:rPr lang="en-US">
                <a:sym typeface="Symbol" pitchFamily="18" charset="2"/>
              </a:rPr>
              <a:t> = matriks [ </a:t>
            </a:r>
            <a:r>
              <a:rPr lang="en-US" i="1">
                <a:sym typeface="Symbol" pitchFamily="18" charset="2"/>
              </a:rPr>
              <a:t></a:t>
            </a:r>
            <a:r>
              <a:rPr lang="en-US" i="1" baseline="-25000">
                <a:sym typeface="Symbol" pitchFamily="18" charset="2"/>
              </a:rPr>
              <a:t>0</a:t>
            </a:r>
            <a:r>
              <a:rPr lang="en-US" i="1">
                <a:sym typeface="Symbol" pitchFamily="18" charset="2"/>
              </a:rPr>
              <a:t>, </a:t>
            </a:r>
            <a:r>
              <a:rPr lang="en-US" i="1" baseline="-25000">
                <a:sym typeface="Symbol" pitchFamily="18" charset="2"/>
              </a:rPr>
              <a:t>1</a:t>
            </a:r>
            <a:r>
              <a:rPr lang="en-US" i="1">
                <a:sym typeface="Symbol" pitchFamily="18" charset="2"/>
              </a:rPr>
              <a:t>, </a:t>
            </a:r>
            <a:r>
              <a:rPr lang="en-US" i="1" baseline="-25000">
                <a:sym typeface="Symbol" pitchFamily="18" charset="2"/>
              </a:rPr>
              <a:t>2</a:t>
            </a:r>
            <a:r>
              <a:rPr lang="en-US" i="1">
                <a:sym typeface="Symbol" pitchFamily="18" charset="2"/>
              </a:rPr>
              <a:t>, … , </a:t>
            </a:r>
            <a:r>
              <a:rPr lang="en-US" i="1" baseline="-25000">
                <a:sym typeface="Symbol" pitchFamily="18" charset="2"/>
              </a:rPr>
              <a:t>k</a:t>
            </a:r>
            <a:r>
              <a:rPr lang="en-US">
                <a:sym typeface="Symbol" pitchFamily="18" charset="2"/>
              </a:rPr>
              <a:t> ] 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endParaRPr lang="en-GB"/>
          </a:p>
          <a:p>
            <a:pPr marL="571500" indent="-571500"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844675"/>
            <a:ext cx="7696200" cy="39624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2800" dirty="0" err="1">
                <a:cs typeface="Times New Roman" pitchFamily="18" charset="0"/>
              </a:rPr>
              <a:t>Dalam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suatu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persamaan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regresi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terdapat</a:t>
            </a:r>
            <a:r>
              <a:rPr lang="en-US" sz="2800" dirty="0">
                <a:cs typeface="Times New Roman" pitchFamily="18" charset="0"/>
              </a:rPr>
              <a:t> 2 </a:t>
            </a:r>
            <a:r>
              <a:rPr lang="en-US" sz="2800" dirty="0" err="1">
                <a:cs typeface="Times New Roman" pitchFamily="18" charset="0"/>
              </a:rPr>
              <a:t>macam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variabel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 err="1">
                <a:cs typeface="Times New Roman" pitchFamily="18" charset="0"/>
              </a:rPr>
              <a:t>yaitu</a:t>
            </a:r>
            <a:r>
              <a:rPr lang="en-US" sz="2800" dirty="0">
                <a:cs typeface="Times New Roman" pitchFamily="18" charset="0"/>
              </a:rPr>
              <a:t> :</a:t>
            </a:r>
            <a:endParaRPr lang="id-ID" i="1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i="1" dirty="0" err="1">
                <a:cs typeface="Times New Roman" pitchFamily="18" charset="0"/>
              </a:rPr>
              <a:t>Variabel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i="1" dirty="0" err="1">
                <a:cs typeface="Times New Roman" pitchFamily="18" charset="0"/>
              </a:rPr>
              <a:t>dependen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dirty="0" err="1">
                <a:cs typeface="Times New Roman" pitchFamily="18" charset="0"/>
              </a:rPr>
              <a:t>variabel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bebas</a:t>
            </a:r>
            <a:r>
              <a:rPr lang="en-US" dirty="0">
                <a:cs typeface="Times New Roman" pitchFamily="18" charset="0"/>
              </a:rPr>
              <a:t>)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variabel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nilainya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bergantung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variabel</a:t>
            </a:r>
            <a:r>
              <a:rPr lang="en-US" dirty="0">
                <a:cs typeface="Times New Roman" pitchFamily="18" charset="0"/>
              </a:rPr>
              <a:t> lain. </a:t>
            </a:r>
            <a:r>
              <a:rPr lang="en-US" dirty="0" err="1">
                <a:cs typeface="Times New Roman" pitchFamily="18" charset="0"/>
              </a:rPr>
              <a:t>Biasanya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dinyatakan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Y.</a:t>
            </a:r>
          </a:p>
          <a:p>
            <a:pPr algn="just">
              <a:lnSpc>
                <a:spcPct val="90000"/>
              </a:lnSpc>
            </a:pPr>
            <a:r>
              <a:rPr lang="en-US" i="1" dirty="0" err="1">
                <a:cs typeface="Times New Roman" pitchFamily="18" charset="0"/>
              </a:rPr>
              <a:t>Variabel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i="1" dirty="0" err="1">
                <a:cs typeface="Times New Roman" pitchFamily="18" charset="0"/>
              </a:rPr>
              <a:t>independen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dirty="0" err="1">
                <a:cs typeface="Times New Roman" pitchFamily="18" charset="0"/>
              </a:rPr>
              <a:t>variabel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bebas</a:t>
            </a:r>
            <a:r>
              <a:rPr lang="en-US" dirty="0">
                <a:cs typeface="Times New Roman" pitchFamily="18" charset="0"/>
              </a:rPr>
              <a:t>)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variabel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nilainya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bergantung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variabel</a:t>
            </a:r>
            <a:r>
              <a:rPr lang="en-US" dirty="0">
                <a:cs typeface="Times New Roman" pitchFamily="18" charset="0"/>
              </a:rPr>
              <a:t> lain. </a:t>
            </a:r>
            <a:r>
              <a:rPr lang="en-US" dirty="0" err="1">
                <a:cs typeface="Times New Roman" pitchFamily="18" charset="0"/>
              </a:rPr>
              <a:t>Biasanya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dinyatakan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X.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3581-E5FA-491A-B0FE-39284851E38D}" type="slidenum">
              <a:rPr lang="en-GB"/>
              <a:pPr/>
              <a:t>30</a:t>
            </a:fld>
            <a:endParaRPr lang="en-GB"/>
          </a:p>
        </p:txBody>
      </p:sp>
      <p:sp>
        <p:nvSpPr>
          <p:cNvPr id="49188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Uji Kecocokan Model</a:t>
            </a:r>
            <a:endParaRPr lang="en-GB" b="1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05000"/>
            <a:ext cx="7848600" cy="731838"/>
          </a:xfrm>
        </p:spPr>
        <p:txBody>
          <a:bodyPr/>
          <a:lstStyle/>
          <a:p>
            <a:pPr marL="571500" indent="-571500">
              <a:buClr>
                <a:schemeClr val="tx2"/>
              </a:buClr>
              <a:buSzTx/>
              <a:buFont typeface="Wingdings" pitchFamily="2" charset="2"/>
              <a:buAutoNum type="arabicPeriod" startAt="2"/>
            </a:pPr>
            <a:r>
              <a:rPr lang="en-US"/>
              <a:t>Tabel Analisis Ragam</a:t>
            </a:r>
            <a:r>
              <a:rPr lang="en-US" sz="2600"/>
              <a:t> </a:t>
            </a:r>
          </a:p>
          <a:p>
            <a:pPr marL="571500" indent="-571500">
              <a:buFont typeface="Wingdings" pitchFamily="2" charset="2"/>
              <a:buNone/>
            </a:pPr>
            <a:endParaRPr lang="en-GB" sz="2600"/>
          </a:p>
        </p:txBody>
      </p:sp>
      <p:graphicFrame>
        <p:nvGraphicFramePr>
          <p:cNvPr id="49204" name="Group 52"/>
          <p:cNvGraphicFramePr>
            <a:graphicFrameLocks noGrp="1"/>
          </p:cNvGraphicFramePr>
          <p:nvPr>
            <p:ph sz="half" idx="2"/>
          </p:nvPr>
        </p:nvGraphicFramePr>
        <p:xfrm>
          <a:off x="468313" y="2708275"/>
          <a:ext cx="8280400" cy="2804668"/>
        </p:xfrm>
        <a:graphic>
          <a:graphicData uri="http://schemas.openxmlformats.org/drawingml/2006/table">
            <a:tbl>
              <a:tblPr/>
              <a:tblGrid>
                <a:gridCol w="179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Komponen Regresi</a:t>
                      </a:r>
                      <a:endParaRPr kumimoji="0" lang="en-GB" sz="2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SS</a:t>
                      </a:r>
                      <a:endParaRPr kumimoji="0" lang="en-GB" sz="2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db</a:t>
                      </a:r>
                      <a:endParaRPr kumimoji="0" lang="en-GB" sz="2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MS</a:t>
                      </a:r>
                      <a:endParaRPr kumimoji="0" lang="en-GB" sz="2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2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hitung</a:t>
                      </a:r>
                      <a:endParaRPr kumimoji="0" lang="en-GB" sz="2200" b="1" i="0" u="none" strike="noStrike" cap="none" normalizeH="0" baseline="-2500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Regresi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JKR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JKR / k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JKR /k</a:t>
                      </a:r>
                      <a:endParaRPr kumimoji="0" lang="en-US" sz="2600" b="0" i="0" u="none" strike="noStrike" cap="none" normalizeH="0" baseline="3000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  <a:r>
                        <a:rPr kumimoji="0" lang="en-US" sz="2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GB" sz="2600" b="0" i="0" u="none" strike="noStrike" cap="none" normalizeH="0" baseline="3000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Galat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JKG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n – k – 1  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  <a:r>
                        <a:rPr kumimoji="0" lang="en-US" sz="2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 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= JKG / n-k-1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JKT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n – 1   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205" name="Line 53"/>
          <p:cNvSpPr>
            <a:spLocks noChangeShapeType="1"/>
          </p:cNvSpPr>
          <p:nvPr/>
        </p:nvSpPr>
        <p:spPr bwMode="auto">
          <a:xfrm>
            <a:off x="7480300" y="3978275"/>
            <a:ext cx="10795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7FFB-0531-47A3-89FC-B2B669E87578}" type="slidenum">
              <a:rPr lang="en-GB"/>
              <a:pPr/>
              <a:t>31</a:t>
            </a:fld>
            <a:endParaRPr lang="en-GB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Uji Kecocokan Model</a:t>
            </a:r>
            <a:endParaRPr lang="en-GB" b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05000"/>
            <a:ext cx="7778750" cy="4114800"/>
          </a:xfrm>
        </p:spPr>
        <p:txBody>
          <a:bodyPr/>
          <a:lstStyle/>
          <a:p>
            <a:pPr marL="571500" indent="-571500">
              <a:buClr>
                <a:schemeClr val="tx2"/>
              </a:buClr>
              <a:buSzTx/>
              <a:buFont typeface="Wingdings" pitchFamily="2" charset="2"/>
              <a:buAutoNum type="arabicPeriod" startAt="3"/>
            </a:pPr>
            <a:r>
              <a:rPr lang="en-US"/>
              <a:t>Pengambilan Keputusan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endParaRPr lang="en-US"/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ditolak jika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/>
              <a:t>pada taraf kepercayaan </a:t>
            </a:r>
            <a:r>
              <a:rPr lang="en-US">
                <a:sym typeface="Symbol" pitchFamily="18" charset="2"/>
              </a:rPr>
              <a:t></a:t>
            </a:r>
            <a:r>
              <a:rPr lang="en-US"/>
              <a:t> </a:t>
            </a:r>
            <a:endParaRPr lang="en-GB"/>
          </a:p>
          <a:p>
            <a:pPr marL="571500" indent="-571500">
              <a:buFont typeface="Wingdings" pitchFamily="2" charset="2"/>
              <a:buNone/>
            </a:pPr>
            <a:endParaRPr lang="en-GB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419475" y="2708275"/>
            <a:ext cx="4465638" cy="863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F</a:t>
            </a:r>
            <a:r>
              <a:rPr lang="en-US" sz="3600" baseline="-25000">
                <a:solidFill>
                  <a:schemeClr val="tx2"/>
                </a:solidFill>
              </a:rPr>
              <a:t>hitung</a:t>
            </a:r>
            <a:r>
              <a:rPr lang="en-US" sz="3600">
                <a:solidFill>
                  <a:schemeClr val="tx2"/>
                </a:solidFill>
              </a:rPr>
              <a:t> &gt; F</a:t>
            </a:r>
            <a:r>
              <a:rPr lang="en-US" sz="3600" baseline="-25000">
                <a:solidFill>
                  <a:schemeClr val="tx2"/>
                </a:solidFill>
              </a:rPr>
              <a:t>tabel(1 , n-k-1)</a:t>
            </a:r>
            <a:r>
              <a:rPr lang="en-US" sz="3600">
                <a:solidFill>
                  <a:schemeClr val="tx2"/>
                </a:solidFill>
              </a:rPr>
              <a:t> </a:t>
            </a:r>
            <a:endParaRPr lang="en-GB" sz="3600" baseline="-25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36CD-62B2-4E13-893B-E92D430CB097}" type="slidenum">
              <a:rPr lang="en-GB"/>
              <a:pPr/>
              <a:t>32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Uji Parsial Koefisien Regresi</a:t>
            </a:r>
            <a:endParaRPr lang="en-GB" sz="3800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05000"/>
            <a:ext cx="7994650" cy="4114800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/>
              <a:t>Tahapan Ujinya :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>
                <a:sym typeface="Symbol" pitchFamily="18" charset="2"/>
              </a:rPr>
              <a:t>Hipotesis =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		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: </a:t>
            </a:r>
            <a:r>
              <a:rPr lang="en-US" i="1">
                <a:sym typeface="Symbol" pitchFamily="18" charset="2"/>
              </a:rPr>
              <a:t></a:t>
            </a:r>
            <a:r>
              <a:rPr lang="en-US" i="1" baseline="-25000">
                <a:sym typeface="Symbol" pitchFamily="18" charset="2"/>
              </a:rPr>
              <a:t>j</a:t>
            </a:r>
            <a:r>
              <a:rPr lang="en-US">
                <a:sym typeface="Symbol" pitchFamily="18" charset="2"/>
              </a:rPr>
              <a:t>  0</a:t>
            </a:r>
          </a:p>
          <a:p>
            <a:pPr marL="571500" indent="-57150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		H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: </a:t>
            </a:r>
            <a:r>
              <a:rPr lang="en-US" i="1">
                <a:sym typeface="Symbol" pitchFamily="18" charset="2"/>
              </a:rPr>
              <a:t></a:t>
            </a:r>
            <a:r>
              <a:rPr lang="en-US" i="1" baseline="-25000">
                <a:sym typeface="Symbol" pitchFamily="18" charset="2"/>
              </a:rPr>
              <a:t>j</a:t>
            </a:r>
            <a:r>
              <a:rPr lang="en-US">
                <a:sym typeface="Symbol" pitchFamily="18" charset="2"/>
              </a:rPr>
              <a:t>  0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/>
              <a:t>     dimana </a:t>
            </a:r>
            <a:r>
              <a:rPr lang="en-US" i="1">
                <a:sym typeface="Symbol" pitchFamily="18" charset="2"/>
              </a:rPr>
              <a:t></a:t>
            </a:r>
            <a:r>
              <a:rPr lang="en-US" i="1" baseline="-25000">
                <a:sym typeface="Symbol" pitchFamily="18" charset="2"/>
              </a:rPr>
              <a:t>j 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merupakan koefisien yang akan diuji</a:t>
            </a:r>
            <a:r>
              <a:rPr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1B13-8668-4685-983B-42CE34B303BD}" type="slidenum">
              <a:rPr lang="en-GB"/>
              <a:pPr/>
              <a:t>33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Uji Parsial Koefisien Regresi</a:t>
            </a:r>
            <a:endParaRPr lang="en-GB" sz="3800" b="1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050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2. Statistik uji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Dimana 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</a:t>
            </a:r>
            <a:r>
              <a:rPr lang="en-US" i="1"/>
              <a:t>b</a:t>
            </a:r>
            <a:r>
              <a:rPr lang="en-US" i="1" baseline="-25000"/>
              <a:t>j</a:t>
            </a:r>
            <a:r>
              <a:rPr lang="en-US"/>
              <a:t> = nilai koefisien b</a:t>
            </a:r>
            <a:r>
              <a:rPr lang="en-US" baseline="-25000"/>
              <a:t>j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aseline="-25000"/>
              <a:t>		</a:t>
            </a:r>
            <a:r>
              <a:rPr lang="en-US" i="1"/>
              <a:t>s</a:t>
            </a:r>
            <a:r>
              <a:rPr lang="en-US"/>
              <a:t>  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</a:t>
            </a:r>
            <a:r>
              <a:rPr lang="en-US" i="1"/>
              <a:t>c</a:t>
            </a:r>
            <a:r>
              <a:rPr lang="en-US" i="1" baseline="-25000"/>
              <a:t>jj</a:t>
            </a:r>
            <a:r>
              <a:rPr lang="en-US"/>
              <a:t> = nilai matriks A</a:t>
            </a:r>
            <a:r>
              <a:rPr lang="en-US" baseline="30000"/>
              <a:t>-1</a:t>
            </a:r>
            <a:r>
              <a:rPr lang="en-US"/>
              <a:t> ke-</a:t>
            </a:r>
            <a:r>
              <a:rPr lang="en-US" i="1"/>
              <a:t>jj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600"/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55875" y="2492375"/>
          <a:ext cx="1944688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6" name="Equation" r:id="rId3" imgW="799920" imgH="558720" progId="Equation.3">
                  <p:embed/>
                </p:oleObj>
              </mc:Choice>
              <mc:Fallback>
                <p:oleObj name="Equation" r:id="rId3" imgW="79992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492375"/>
                        <a:ext cx="1944688" cy="135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52931816"/>
              </p:ext>
            </p:extLst>
          </p:nvPr>
        </p:nvGraphicFramePr>
        <p:xfrm>
          <a:off x="2112342" y="4343400"/>
          <a:ext cx="25193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7" name="Equation" r:id="rId5" imgW="1180800" imgH="253800" progId="Equation.3">
                  <p:embed/>
                </p:oleObj>
              </mc:Choice>
              <mc:Fallback>
                <p:oleObj name="Equation" r:id="rId5" imgW="11808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342" y="4343400"/>
                        <a:ext cx="2519362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776E-DF28-4B56-B0EC-A9E7604E862E}" type="slidenum">
              <a:rPr lang="en-GB"/>
              <a:pPr/>
              <a:t>34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Uji Parsial Koefisien Regresi</a:t>
            </a:r>
            <a:endParaRPr lang="en-GB" sz="3800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5000"/>
            <a:ext cx="792321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3. Pengambilan keputusan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endParaRPr lang="en-US"/>
          </a:p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ditolak jika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/>
              <a:t>pada taraf kepercayaan </a:t>
            </a:r>
            <a:r>
              <a:rPr lang="en-US">
                <a:sym typeface="Symbol" pitchFamily="18" charset="2"/>
              </a:rPr>
              <a:t></a:t>
            </a:r>
            <a:r>
              <a:rPr lang="en-US"/>
              <a:t> </a:t>
            </a:r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203575" y="2708275"/>
            <a:ext cx="4105275" cy="863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t</a:t>
            </a:r>
            <a:r>
              <a:rPr lang="en-US" sz="3600" baseline="-25000">
                <a:solidFill>
                  <a:schemeClr val="tx2"/>
                </a:solidFill>
              </a:rPr>
              <a:t>hitung</a:t>
            </a:r>
            <a:r>
              <a:rPr lang="en-US" sz="3600">
                <a:solidFill>
                  <a:schemeClr val="tx2"/>
                </a:solidFill>
              </a:rPr>
              <a:t> &gt; t </a:t>
            </a:r>
            <a:r>
              <a:rPr lang="en-US" sz="3600" baseline="-25000">
                <a:solidFill>
                  <a:schemeClr val="tx2"/>
                </a:solidFill>
                <a:sym typeface="Symbol" pitchFamily="18" charset="2"/>
              </a:rPr>
              <a:t>/2</a:t>
            </a:r>
            <a:r>
              <a:rPr lang="en-US" sz="3600" baseline="-25000">
                <a:solidFill>
                  <a:schemeClr val="tx2"/>
                </a:solidFill>
              </a:rPr>
              <a:t>(db= n-k-1)</a:t>
            </a:r>
            <a:r>
              <a:rPr lang="en-US" sz="3600">
                <a:solidFill>
                  <a:schemeClr val="tx2"/>
                </a:solidFill>
              </a:rPr>
              <a:t> </a:t>
            </a:r>
            <a:endParaRPr lang="en-GB" sz="3600" baseline="-25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9BA-89F4-4CDA-B9DA-A5457F99B76C}" type="slidenum">
              <a:rPr lang="en-GB"/>
              <a:pPr/>
              <a:t>35</a:t>
            </a:fld>
            <a:endParaRPr lang="en-GB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Pemilihan Model Terbaik</a:t>
            </a:r>
            <a:endParaRPr lang="en-GB" sz="3800" b="1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5000"/>
            <a:ext cx="7923212" cy="4114800"/>
          </a:xfrm>
        </p:spPr>
        <p:txBody>
          <a:bodyPr/>
          <a:lstStyle/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/>
              <a:t>All Possible Regression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600"/>
              <a:t>Tahapan pemilihan :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600"/>
              <a:t>Tuliskan semua kemungkinan model regresi dan kelompokkan menurut banyaknya variabel bebas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600"/>
              <a:t>Urutkan model regresi menurut besarnya R</a:t>
            </a:r>
            <a:r>
              <a:rPr lang="en-US" sz="2600" baseline="30000"/>
              <a:t>2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600"/>
              <a:t>Periksalah untuk setiap kelompok apakah terdapat suatu pola variabel yang konsisten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600"/>
              <a:t>Lakukan analisa terhadap kenaikan R</a:t>
            </a:r>
            <a:r>
              <a:rPr lang="en-US" sz="2600" baseline="30000"/>
              <a:t>2</a:t>
            </a:r>
            <a:r>
              <a:rPr lang="en-US" sz="2600"/>
              <a:t> pada tiap kelompok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AutoNum type="romanLcPeriod"/>
            </a:pPr>
            <a:endParaRPr lang="en-US" sz="26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6300-9BE6-47CA-9718-BDEEF97FE47D}" type="slidenum">
              <a:rPr lang="en-GB"/>
              <a:pPr/>
              <a:t>36</a:t>
            </a:fld>
            <a:endParaRPr lang="en-GB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Pemilihan Model Terbaik</a:t>
            </a:r>
            <a:endParaRPr lang="en-GB" sz="3800" b="1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8280400" cy="4114800"/>
          </a:xfrm>
        </p:spPr>
        <p:txBody>
          <a:bodyPr>
            <a:normAutofit lnSpcReduction="10000"/>
          </a:bodyPr>
          <a:lstStyle/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Contoh :</a:t>
            </a:r>
          </a:p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Akan dianalisis model regresi yang terdiri dari 4 variabel bebas</a:t>
            </a:r>
          </a:p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Pembagian kelompoknya</a:t>
            </a:r>
          </a:p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				Kelompok A terdiri dari koefisien intersep</a:t>
            </a:r>
          </a:p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                    		Kelompok B terdiri dari 1 variabel bebas</a:t>
            </a:r>
          </a:p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                    		</a:t>
            </a:r>
          </a:p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                                   Kelompok C terdiri dari 2 variabel bebas</a:t>
            </a:r>
          </a:p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                    		</a:t>
            </a:r>
          </a:p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                                   Kelompok D terdiri dari 3 variabel bebas</a:t>
            </a:r>
          </a:p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                    		</a:t>
            </a:r>
          </a:p>
          <a:p>
            <a:pPr marL="536575" indent="-536575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200"/>
              <a:t>                                   Kelompok E terdiri dari 4 variabel bebas</a:t>
            </a:r>
            <a:endParaRPr lang="en-GB" sz="2600"/>
          </a:p>
        </p:txBody>
      </p:sp>
      <p:graphicFrame>
        <p:nvGraphicFramePr>
          <p:cNvPr id="5837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16013" y="2708275"/>
          <a:ext cx="935037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8" name="Equation" r:id="rId3" imgW="495000" imgH="241200" progId="Equation.3">
                  <p:embed/>
                </p:oleObj>
              </mc:Choice>
              <mc:Fallback>
                <p:oleObj name="Equation" r:id="rId3" imgW="4950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708275"/>
                        <a:ext cx="935037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16013" y="3068638"/>
          <a:ext cx="19431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9" name="Equation" r:id="rId5" imgW="1002960" imgH="241200" progId="Equation.3">
                  <p:embed/>
                </p:oleObj>
              </mc:Choice>
              <mc:Fallback>
                <p:oleObj name="Equation" r:id="rId5" imgW="10029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068638"/>
                        <a:ext cx="19431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1116013" y="3544888"/>
          <a:ext cx="280828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0" name="Equation" r:id="rId7" imgW="1562040" imgH="266400" progId="Equation.3">
                  <p:embed/>
                </p:oleObj>
              </mc:Choice>
              <mc:Fallback>
                <p:oleObj name="Equation" r:id="rId7" imgW="156204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544888"/>
                        <a:ext cx="2808287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1116013" y="4343400"/>
          <a:ext cx="39608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1" name="Equation" r:id="rId9" imgW="2120760" imgH="266400" progId="Equation.3">
                  <p:embed/>
                </p:oleObj>
              </mc:Choice>
              <mc:Fallback>
                <p:oleObj name="Equation" r:id="rId9" imgW="212076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343400"/>
                        <a:ext cx="396081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1116013" y="5137150"/>
          <a:ext cx="49561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2" name="Equation" r:id="rId11" imgW="2654280" imgH="241200" progId="Equation.3">
                  <p:embed/>
                </p:oleObj>
              </mc:Choice>
              <mc:Fallback>
                <p:oleObj name="Equation" r:id="rId11" imgW="26542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137150"/>
                        <a:ext cx="49561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C44F-B204-4A17-915D-3E4E72413D01}" type="slidenum">
              <a:rPr lang="en-GB"/>
              <a:pPr/>
              <a:t>37</a:t>
            </a:fld>
            <a:endParaRPr lang="en-GB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Pemilihan Model Terbaik</a:t>
            </a:r>
            <a:endParaRPr lang="en-GB" sz="3800" b="1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28775"/>
            <a:ext cx="7777162" cy="4608513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400"/>
              <a:t>Persamaan regresi yang menduduki posisi utama dalam setiap kelompok adalah</a:t>
            </a:r>
          </a:p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400"/>
          </a:p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400"/>
          </a:p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400"/>
          </a:p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400"/>
          </a:p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400"/>
          </a:p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400"/>
          </a:p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400"/>
          </a:p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400"/>
          </a:p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400"/>
              <a:t>Persamaan terbaiknya adalah </a:t>
            </a:r>
            <a:r>
              <a:rPr lang="en-US" sz="2600" i="1"/>
              <a:t>Y</a:t>
            </a:r>
            <a:r>
              <a:rPr lang="en-US" sz="2600"/>
              <a:t> = </a:t>
            </a:r>
            <a:r>
              <a:rPr lang="en-US" sz="2600" i="1"/>
              <a:t>f</a:t>
            </a:r>
            <a:r>
              <a:rPr lang="en-US" sz="2600"/>
              <a:t>(</a:t>
            </a:r>
            <a:r>
              <a:rPr lang="en-US" sz="2600" i="1"/>
              <a:t>X</a:t>
            </a:r>
            <a:r>
              <a:rPr lang="en-US" sz="2600" i="1" baseline="-25000"/>
              <a:t>1</a:t>
            </a:r>
            <a:r>
              <a:rPr lang="en-US" sz="2600" i="1"/>
              <a:t> , X</a:t>
            </a:r>
            <a:r>
              <a:rPr lang="en-US" sz="2600" i="1" baseline="-25000"/>
              <a:t>4</a:t>
            </a:r>
            <a:r>
              <a:rPr lang="en-US" sz="2600"/>
              <a:t>) </a:t>
            </a:r>
            <a:endParaRPr lang="en-US" sz="2400"/>
          </a:p>
          <a:p>
            <a:pPr marL="0" indent="0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endParaRPr lang="en-GB" sz="2400"/>
          </a:p>
        </p:txBody>
      </p:sp>
      <p:graphicFrame>
        <p:nvGraphicFramePr>
          <p:cNvPr id="59500" name="Group 108"/>
          <p:cNvGraphicFramePr>
            <a:graphicFrameLocks noGrp="1"/>
          </p:cNvGraphicFramePr>
          <p:nvPr>
            <p:ph sz="half" idx="2"/>
          </p:nvPr>
        </p:nvGraphicFramePr>
        <p:xfrm>
          <a:off x="827088" y="2565400"/>
          <a:ext cx="6840537" cy="2926080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Kelompok</a:t>
                      </a:r>
                      <a:endParaRPr kumimoji="0" lang="en-GB" sz="2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Model Regresi</a:t>
                      </a:r>
                      <a:endParaRPr kumimoji="0" lang="en-GB" sz="2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2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GB" sz="2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67,5%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, 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97,9%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, 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 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97,2%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, 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, 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98,234%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= 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, 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, 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 X</a:t>
                      </a:r>
                      <a:r>
                        <a:rPr kumimoji="0" lang="en-US" sz="26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98,237%</a:t>
                      </a:r>
                      <a:endParaRPr kumimoji="0" lang="en-GB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8B28-06B5-43A7-B6B0-4F48188F34E9}" type="slidenum">
              <a:rPr lang="en-GB"/>
              <a:pPr/>
              <a:t>38</a:t>
            </a:fld>
            <a:endParaRPr lang="en-GB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Pemilihan Model Terbaik</a:t>
            </a:r>
            <a:endParaRPr lang="en-GB" sz="3800" b="1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5000"/>
            <a:ext cx="7923212" cy="4114800"/>
          </a:xfrm>
        </p:spPr>
        <p:txBody>
          <a:bodyPr/>
          <a:lstStyle/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AutoNum type="arabicPeriod" startAt="2"/>
            </a:pPr>
            <a:r>
              <a:rPr lang="en-US"/>
              <a:t>Backward Elimination Procedur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600"/>
              <a:t>Tahap pemilihannya :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600"/>
              <a:t>Tuliskan persamaan regresi yang mengandung semua variabel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600"/>
              <a:t>Hitung nilai t parsialnya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600"/>
              <a:t>Banding nilai t parsialnya </a:t>
            </a:r>
          </a:p>
          <a:p>
            <a:pPr marL="1409700" lvl="2" indent="-495300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lphaLcPeriod"/>
            </a:pPr>
            <a:r>
              <a:rPr lang="en-US" sz="2000"/>
              <a:t>Jika t</a:t>
            </a:r>
            <a:r>
              <a:rPr lang="en-US" sz="2000" baseline="-25000"/>
              <a:t>L</a:t>
            </a:r>
            <a:r>
              <a:rPr lang="en-US" sz="2000"/>
              <a:t> &lt; t</a:t>
            </a:r>
            <a:r>
              <a:rPr lang="en-US" sz="2000" baseline="-25000"/>
              <a:t>O</a:t>
            </a:r>
            <a:r>
              <a:rPr lang="en-US" sz="2000"/>
              <a:t> maka buang variabel L yang menghasilkan t</a:t>
            </a:r>
            <a:r>
              <a:rPr lang="en-US" sz="2000" baseline="-25000"/>
              <a:t>L</a:t>
            </a:r>
            <a:r>
              <a:rPr lang="en-US" sz="2000"/>
              <a:t>, kemudian hitung kembali persamaan regresi tanpa menyertakan variabel L</a:t>
            </a:r>
          </a:p>
          <a:p>
            <a:pPr marL="1409700" lvl="2" indent="-495300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lphaLcPeriod"/>
            </a:pPr>
            <a:r>
              <a:rPr lang="en-US" sz="2000"/>
              <a:t>Jika t</a:t>
            </a:r>
            <a:r>
              <a:rPr lang="en-US" sz="2000" baseline="-25000"/>
              <a:t>L</a:t>
            </a:r>
            <a:r>
              <a:rPr lang="en-US" sz="2000"/>
              <a:t> &gt; t</a:t>
            </a:r>
            <a:r>
              <a:rPr lang="en-US" sz="2000" baseline="-25000"/>
              <a:t>O</a:t>
            </a:r>
            <a:r>
              <a:rPr lang="en-US" sz="2000"/>
              <a:t> maka ambil persamaan regresi tersebut</a:t>
            </a:r>
            <a:endParaRPr lang="en-US" sz="2000" baseline="-25000"/>
          </a:p>
          <a:p>
            <a:pPr marL="1409700" lvl="2" indent="-495300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000"/>
          </a:p>
          <a:p>
            <a:pPr marL="619125" indent="-619125">
              <a:lnSpc>
                <a:spcPct val="90000"/>
              </a:lnSpc>
              <a:buFont typeface="Wingdings" pitchFamily="2" charset="2"/>
              <a:buNone/>
            </a:pPr>
            <a:endParaRPr lang="en-GB" sz="26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EAEA-A44E-49F6-9596-876226430C76}" type="slidenum">
              <a:rPr lang="en-GB"/>
              <a:pPr/>
              <a:t>39</a:t>
            </a:fld>
            <a:endParaRPr lang="en-GB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150938"/>
          </a:xfrm>
        </p:spPr>
        <p:txBody>
          <a:bodyPr/>
          <a:lstStyle/>
          <a:p>
            <a:r>
              <a:rPr lang="en-US" sz="3800" b="1"/>
              <a:t>Pemilihan Model Terbaik</a:t>
            </a:r>
            <a:endParaRPr lang="en-GB" sz="3800" b="1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8135938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000"/>
              <a:t>Contoh :</a:t>
            </a:r>
          </a:p>
          <a:p>
            <a:pPr marL="0" indent="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000"/>
              <a:t>Akan dianalisis model regresi yang terdiri dari 4 variabel bebas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/>
              <a:t>Model regresi yang mengandung semua variabel bebas</a:t>
            </a:r>
          </a:p>
          <a:p>
            <a:pPr marL="0" indent="0">
              <a:buFont typeface="Wingdings" pitchFamily="2" charset="2"/>
              <a:buNone/>
            </a:pPr>
            <a:endParaRPr lang="en-US" sz="2000"/>
          </a:p>
          <a:p>
            <a:pPr marL="0" indent="0">
              <a:buFont typeface="Wingdings" pitchFamily="2" charset="2"/>
              <a:buNone/>
            </a:pPr>
            <a:endParaRPr lang="en-US" sz="2600"/>
          </a:p>
          <a:p>
            <a:pPr marL="0" indent="0">
              <a:buFont typeface="Wingdings" pitchFamily="2" charset="2"/>
              <a:buNone/>
            </a:pPr>
            <a:r>
              <a:rPr lang="en-US" sz="2000"/>
              <a:t>Model terbaiknya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/>
              <a:t>Y = f(X</a:t>
            </a:r>
            <a:r>
              <a:rPr lang="en-US" sz="1800" baseline="-25000"/>
              <a:t>1</a:t>
            </a:r>
            <a:r>
              <a:rPr lang="en-US" sz="1800"/>
              <a:t>,X</a:t>
            </a:r>
            <a:r>
              <a:rPr lang="en-US" sz="1800" baseline="-25000"/>
              <a:t>2</a:t>
            </a:r>
            <a:r>
              <a:rPr lang="en-US" sz="1800"/>
              <a:t>)</a:t>
            </a:r>
            <a:endParaRPr lang="en-GB" sz="1800"/>
          </a:p>
          <a:p>
            <a:pPr marL="0" indent="0">
              <a:buFont typeface="Wingdings" pitchFamily="2" charset="2"/>
              <a:buNone/>
            </a:pPr>
            <a:endParaRPr lang="en-GB" sz="2000"/>
          </a:p>
        </p:txBody>
      </p:sp>
      <p:graphicFrame>
        <p:nvGraphicFramePr>
          <p:cNvPr id="6451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8313" y="2276475"/>
          <a:ext cx="41036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8" name="Equation" r:id="rId3" imgW="2654280" imgH="241200" progId="Equation.3">
                  <p:embed/>
                </p:oleObj>
              </mc:Choice>
              <mc:Fallback>
                <p:oleObj name="Equation" r:id="rId3" imgW="26542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276475"/>
                        <a:ext cx="4103687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73" name="Group 161"/>
          <p:cNvGraphicFramePr>
            <a:graphicFrameLocks noGrp="1"/>
          </p:cNvGraphicFramePr>
          <p:nvPr>
            <p:ph sz="quarter" idx="3"/>
          </p:nvPr>
        </p:nvGraphicFramePr>
        <p:xfrm>
          <a:off x="3132138" y="2682875"/>
          <a:ext cx="4535487" cy="3855720"/>
        </p:xfrm>
        <a:graphic>
          <a:graphicData uri="http://schemas.openxmlformats.org/drawingml/2006/table">
            <a:tbl>
              <a:tblPr/>
              <a:tblGrid>
                <a:gridCol w="2303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Persamaan Regersi</a:t>
                      </a:r>
                      <a:endParaRPr kumimoji="0" lang="en-GB" sz="17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t parsial</a:t>
                      </a:r>
                      <a:endParaRPr kumimoji="0" lang="en-GB" sz="17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endParaRPr kumimoji="0" lang="en-GB" sz="17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 = f(X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157,266*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                        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4,337*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                        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0,497*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                        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0,018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                        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0,041*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 = f(X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166,83*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                        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154,008*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                        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5,026*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                        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1,863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 = f(X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,X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229,5*</a:t>
                      </a:r>
                      <a:endParaRPr kumimoji="0" lang="en-GB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/>
              <a:t>ANALISIS REGRESI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1. </a:t>
            </a:r>
            <a:r>
              <a:rPr lang="en-US" dirty="0" err="1"/>
              <a:t>Regresi</a:t>
            </a:r>
            <a:r>
              <a:rPr lang="en-US" dirty="0"/>
              <a:t> linier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    </a:t>
            </a:r>
            <a:r>
              <a:rPr lang="en-US" dirty="0" err="1"/>
              <a:t>Regresi</a:t>
            </a:r>
            <a:r>
              <a:rPr lang="en-US" dirty="0"/>
              <a:t> linier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    a. </a:t>
            </a:r>
            <a:r>
              <a:rPr lang="en-US" dirty="0" err="1"/>
              <a:t>Regresi</a:t>
            </a:r>
            <a:r>
              <a:rPr lang="en-US" dirty="0"/>
              <a:t> linier </a:t>
            </a:r>
            <a:r>
              <a:rPr lang="en-US" dirty="0" err="1"/>
              <a:t>sederhana</a:t>
            </a:r>
            <a:r>
              <a:rPr lang="en-US" dirty="0"/>
              <a:t>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        * 1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(dependent) </a:t>
            </a:r>
            <a:r>
              <a:rPr lang="id-ID" dirty="0"/>
              <a:t>dan</a:t>
            </a:r>
            <a:r>
              <a:rPr lang="en-US" dirty="0"/>
              <a:t>   1 </a:t>
            </a:r>
            <a:r>
              <a:rPr lang="en-US" dirty="0" err="1"/>
              <a:t>variabel</a:t>
            </a:r>
            <a:r>
              <a:rPr lang="en-US" dirty="0"/>
              <a:t> </a:t>
            </a:r>
            <a:endParaRPr lang="id-ID" dirty="0"/>
          </a:p>
          <a:p>
            <a:pPr marL="273050" indent="892175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/>
              <a:t>bebas</a:t>
            </a:r>
            <a:r>
              <a:rPr lang="en-US" dirty="0"/>
              <a:t> (independent).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    b. </a:t>
            </a:r>
            <a:r>
              <a:rPr lang="en-US" dirty="0" err="1"/>
              <a:t>Regresi</a:t>
            </a:r>
            <a:r>
              <a:rPr lang="en-US" dirty="0"/>
              <a:t> linier </a:t>
            </a:r>
            <a:r>
              <a:rPr lang="en-US" dirty="0" err="1"/>
              <a:t>berganda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        * 1 </a:t>
            </a:r>
            <a:r>
              <a:rPr lang="en-US" dirty="0" err="1"/>
              <a:t>var</a:t>
            </a:r>
            <a:r>
              <a:rPr lang="id-ID" dirty="0"/>
              <a:t>iabel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id-ID" dirty="0"/>
              <a:t>  lebih dari 1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id-ID" dirty="0"/>
              <a:t>iabel</a:t>
            </a:r>
            <a:r>
              <a:rPr lang="en-US" dirty="0"/>
              <a:t> </a:t>
            </a:r>
            <a:r>
              <a:rPr lang="en-US" dirty="0" err="1"/>
              <a:t>bebas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2.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linier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DD82-81DE-4EEE-9928-1CBC6AA45F83}" type="slidenum">
              <a:rPr lang="en-GB"/>
              <a:pPr/>
              <a:t>40</a:t>
            </a:fld>
            <a:endParaRPr lang="en-GB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/>
          <a:lstStyle/>
          <a:p>
            <a:r>
              <a:rPr lang="en-US" sz="3800" b="1"/>
              <a:t>Pemilihan Model Terbaik</a:t>
            </a:r>
            <a:endParaRPr lang="en-GB" sz="3800" b="1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94650" cy="4114800"/>
          </a:xfrm>
        </p:spPr>
        <p:txBody>
          <a:bodyPr>
            <a:normAutofit lnSpcReduction="10000"/>
          </a:bodyPr>
          <a:lstStyle/>
          <a:p>
            <a:pPr marL="347663" indent="-347663">
              <a:buClr>
                <a:schemeClr val="tx2"/>
              </a:buClr>
              <a:buSzTx/>
              <a:buFont typeface="Wingdings" pitchFamily="2" charset="2"/>
              <a:buAutoNum type="arabicPeriod" startAt="3"/>
            </a:pPr>
            <a:r>
              <a:rPr lang="en-US" dirty="0"/>
              <a:t>  Stepwise Regression </a:t>
            </a:r>
            <a:r>
              <a:rPr lang="en-US" dirty="0" err="1"/>
              <a:t>Procedur</a:t>
            </a:r>
            <a:endParaRPr lang="en-GB" dirty="0"/>
          </a:p>
          <a:p>
            <a:pPr marL="347663" indent="-347663">
              <a:buFont typeface="Wingdings" pitchFamily="2" charset="2"/>
              <a:buNone/>
            </a:pPr>
            <a:r>
              <a:rPr lang="en-US" sz="2100" dirty="0" err="1"/>
              <a:t>Tahap</a:t>
            </a:r>
            <a:r>
              <a:rPr lang="en-US" sz="2100" dirty="0"/>
              <a:t> </a:t>
            </a:r>
            <a:r>
              <a:rPr lang="en-US" sz="2100" dirty="0" err="1"/>
              <a:t>pemilihannya</a:t>
            </a:r>
            <a:r>
              <a:rPr lang="en-US" sz="2100" dirty="0"/>
              <a:t> :</a:t>
            </a:r>
          </a:p>
          <a:p>
            <a:pPr marL="347663" indent="-347663"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100" dirty="0" err="1"/>
              <a:t>Hitung</a:t>
            </a:r>
            <a:r>
              <a:rPr lang="en-US" sz="2100" dirty="0"/>
              <a:t> </a:t>
            </a:r>
            <a:r>
              <a:rPr lang="en-US" sz="2100" dirty="0" err="1"/>
              <a:t>korelasi</a:t>
            </a:r>
            <a:r>
              <a:rPr lang="en-US" sz="2100" dirty="0"/>
              <a:t> </a:t>
            </a:r>
            <a:r>
              <a:rPr lang="en-US" sz="2100" dirty="0" err="1"/>
              <a:t>setiap</a:t>
            </a:r>
            <a:r>
              <a:rPr lang="en-US" sz="2100" dirty="0"/>
              <a:t> </a:t>
            </a:r>
            <a:r>
              <a:rPr lang="en-US" sz="2100" dirty="0" err="1"/>
              <a:t>variabel</a:t>
            </a:r>
            <a:r>
              <a:rPr lang="en-US" sz="2100" dirty="0"/>
              <a:t> </a:t>
            </a:r>
            <a:r>
              <a:rPr lang="en-US" sz="2100" dirty="0" err="1"/>
              <a:t>bebas</a:t>
            </a:r>
            <a:r>
              <a:rPr lang="en-US" sz="2100" dirty="0"/>
              <a:t> </a:t>
            </a:r>
            <a:r>
              <a:rPr lang="en-US" sz="2100" dirty="0" err="1"/>
              <a:t>terhadap</a:t>
            </a:r>
            <a:r>
              <a:rPr lang="en-US" sz="2100" dirty="0"/>
              <a:t> </a:t>
            </a:r>
            <a:r>
              <a:rPr lang="en-US" sz="2100" dirty="0" err="1"/>
              <a:t>variabel</a:t>
            </a:r>
            <a:r>
              <a:rPr lang="en-US" sz="2100" dirty="0"/>
              <a:t> Y. </a:t>
            </a:r>
            <a:r>
              <a:rPr lang="en-US" sz="2100" dirty="0" err="1"/>
              <a:t>Variabel</a:t>
            </a:r>
            <a:r>
              <a:rPr lang="en-US" sz="2100" dirty="0"/>
              <a:t> </a:t>
            </a:r>
            <a:r>
              <a:rPr lang="en-US" sz="2100" dirty="0" err="1"/>
              <a:t>bebas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nilai</a:t>
            </a:r>
            <a:r>
              <a:rPr lang="en-US" sz="2100" dirty="0"/>
              <a:t> </a:t>
            </a:r>
            <a:r>
              <a:rPr lang="en-US" sz="2100" dirty="0" err="1"/>
              <a:t>korelasi</a:t>
            </a:r>
            <a:r>
              <a:rPr lang="en-US" sz="2100" dirty="0"/>
              <a:t> </a:t>
            </a:r>
            <a:r>
              <a:rPr lang="en-US" sz="2100" dirty="0" err="1"/>
              <a:t>tertinggi</a:t>
            </a:r>
            <a:r>
              <a:rPr lang="en-US" sz="2100" dirty="0"/>
              <a:t> </a:t>
            </a:r>
            <a:r>
              <a:rPr lang="en-US" sz="2100" dirty="0" err="1"/>
              <a:t>masukkan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model </a:t>
            </a:r>
            <a:r>
              <a:rPr lang="en-US" sz="2100" dirty="0" err="1"/>
              <a:t>regresi</a:t>
            </a:r>
            <a:r>
              <a:rPr lang="en-US" sz="2100" dirty="0"/>
              <a:t> (</a:t>
            </a:r>
            <a:r>
              <a:rPr lang="en-US" sz="2100" dirty="0" err="1"/>
              <a:t>syarat</a:t>
            </a:r>
            <a:r>
              <a:rPr lang="en-US" sz="2100" dirty="0"/>
              <a:t> uji F </a:t>
            </a:r>
            <a:r>
              <a:rPr lang="en-US" sz="2100" dirty="0" err="1"/>
              <a:t>menunjukkan</a:t>
            </a:r>
            <a:r>
              <a:rPr lang="en-US" sz="2100" dirty="0"/>
              <a:t> </a:t>
            </a:r>
            <a:r>
              <a:rPr lang="en-US" sz="2100" dirty="0" err="1"/>
              <a:t>variabel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berpengaruh</a:t>
            </a:r>
            <a:r>
              <a:rPr lang="en-US" sz="2100" dirty="0"/>
              <a:t> </a:t>
            </a:r>
            <a:r>
              <a:rPr lang="en-US" sz="2100" dirty="0" err="1"/>
              <a:t>nyata</a:t>
            </a:r>
            <a:r>
              <a:rPr lang="en-US" sz="2100" dirty="0"/>
              <a:t>)</a:t>
            </a:r>
          </a:p>
          <a:p>
            <a:pPr marL="347663" indent="-347663"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100" dirty="0" err="1"/>
              <a:t>Hitung</a:t>
            </a:r>
            <a:r>
              <a:rPr lang="en-US" sz="2100" dirty="0"/>
              <a:t> </a:t>
            </a:r>
            <a:r>
              <a:rPr lang="en-US" sz="2100" dirty="0" err="1"/>
              <a:t>korelasi</a:t>
            </a:r>
            <a:r>
              <a:rPr lang="en-US" sz="2100" dirty="0"/>
              <a:t> </a:t>
            </a:r>
            <a:r>
              <a:rPr lang="en-US" sz="2100" dirty="0" err="1"/>
              <a:t>parsial</a:t>
            </a:r>
            <a:r>
              <a:rPr lang="en-US" sz="2100" dirty="0"/>
              <a:t> </a:t>
            </a:r>
            <a:r>
              <a:rPr lang="en-US" sz="2100" dirty="0" err="1"/>
              <a:t>setiap</a:t>
            </a:r>
            <a:r>
              <a:rPr lang="en-US" sz="2100" dirty="0"/>
              <a:t> </a:t>
            </a:r>
            <a:r>
              <a:rPr lang="en-US" sz="2100" dirty="0" err="1"/>
              <a:t>variabel</a:t>
            </a:r>
            <a:r>
              <a:rPr lang="en-US" sz="2100" dirty="0"/>
              <a:t> </a:t>
            </a:r>
            <a:r>
              <a:rPr lang="en-US" sz="2100" dirty="0" err="1"/>
              <a:t>bebas</a:t>
            </a:r>
            <a:r>
              <a:rPr lang="en-US" sz="2100" dirty="0"/>
              <a:t> </a:t>
            </a:r>
            <a:r>
              <a:rPr lang="en-US" sz="2100" dirty="0" err="1"/>
              <a:t>tanpa</a:t>
            </a:r>
            <a:r>
              <a:rPr lang="en-US" sz="2100" dirty="0"/>
              <a:t> </a:t>
            </a:r>
            <a:r>
              <a:rPr lang="en-US" sz="2100" dirty="0" err="1"/>
              <a:t>menyertakan</a:t>
            </a:r>
            <a:r>
              <a:rPr lang="en-US" sz="2100" dirty="0"/>
              <a:t> </a:t>
            </a:r>
            <a:r>
              <a:rPr lang="en-US" sz="2100" dirty="0" err="1"/>
              <a:t>variabel</a:t>
            </a:r>
            <a:r>
              <a:rPr lang="en-US" sz="2100" dirty="0"/>
              <a:t> </a:t>
            </a:r>
            <a:r>
              <a:rPr lang="en-US" sz="2100" dirty="0" err="1"/>
              <a:t>bebas</a:t>
            </a:r>
            <a:r>
              <a:rPr lang="en-US" sz="2100" dirty="0"/>
              <a:t> yang </a:t>
            </a:r>
            <a:r>
              <a:rPr lang="en-US" sz="2100" dirty="0" err="1"/>
              <a:t>telah</a:t>
            </a:r>
            <a:r>
              <a:rPr lang="en-US" sz="2100" dirty="0"/>
              <a:t> </a:t>
            </a:r>
            <a:r>
              <a:rPr lang="en-US" sz="2100" dirty="0" err="1"/>
              <a:t>mauk</a:t>
            </a:r>
            <a:r>
              <a:rPr lang="en-US" sz="2100" dirty="0"/>
              <a:t> model. Masukkan </a:t>
            </a:r>
            <a:r>
              <a:rPr lang="en-US" sz="2100" dirty="0" err="1"/>
              <a:t>variabel</a:t>
            </a:r>
            <a:r>
              <a:rPr lang="en-US" sz="2100" dirty="0"/>
              <a:t> </a:t>
            </a:r>
            <a:r>
              <a:rPr lang="en-US" sz="2100" dirty="0" err="1"/>
              <a:t>bebas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korelasi</a:t>
            </a:r>
            <a:r>
              <a:rPr lang="en-US" sz="2100" dirty="0"/>
              <a:t> </a:t>
            </a:r>
            <a:r>
              <a:rPr lang="en-US" sz="2100" dirty="0" err="1"/>
              <a:t>parsial</a:t>
            </a:r>
            <a:r>
              <a:rPr lang="en-US" sz="2100" dirty="0"/>
              <a:t> </a:t>
            </a:r>
            <a:r>
              <a:rPr lang="en-US" sz="2100" dirty="0" err="1"/>
              <a:t>tertinggi</a:t>
            </a:r>
            <a:r>
              <a:rPr lang="en-US" sz="2100" dirty="0"/>
              <a:t> </a:t>
            </a:r>
            <a:r>
              <a:rPr lang="en-US" sz="2100" dirty="0" err="1"/>
              <a:t>ke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model</a:t>
            </a:r>
          </a:p>
          <a:p>
            <a:pPr marL="347663" indent="-347663"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100" dirty="0" err="1"/>
              <a:t>Hitung</a:t>
            </a:r>
            <a:r>
              <a:rPr lang="en-US" sz="2100" dirty="0"/>
              <a:t> </a:t>
            </a:r>
            <a:r>
              <a:rPr lang="en-US" sz="2100" dirty="0" err="1"/>
              <a:t>nilai</a:t>
            </a:r>
            <a:r>
              <a:rPr lang="en-US" sz="2100" dirty="0"/>
              <a:t> t </a:t>
            </a:r>
            <a:r>
              <a:rPr lang="en-US" sz="2100" dirty="0" err="1"/>
              <a:t>parsial</a:t>
            </a:r>
            <a:r>
              <a:rPr lang="en-US" sz="2100" dirty="0"/>
              <a:t> </a:t>
            </a:r>
            <a:r>
              <a:rPr lang="en-US" sz="2100" dirty="0" err="1"/>
              <a:t>variabel</a:t>
            </a:r>
            <a:r>
              <a:rPr lang="en-US" sz="2100" dirty="0"/>
              <a:t> yang </a:t>
            </a:r>
            <a:r>
              <a:rPr lang="en-US" sz="2100" dirty="0" err="1"/>
              <a:t>telah</a:t>
            </a:r>
            <a:r>
              <a:rPr lang="en-US" sz="2100" dirty="0"/>
              <a:t> </a:t>
            </a:r>
            <a:r>
              <a:rPr lang="en-US" sz="2100" dirty="0" err="1"/>
              <a:t>masuk</a:t>
            </a:r>
            <a:r>
              <a:rPr lang="en-US" sz="2100" dirty="0"/>
              <a:t> model, </a:t>
            </a:r>
            <a:r>
              <a:rPr lang="en-US" sz="2100" dirty="0" err="1"/>
              <a:t>jika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berpengaruh</a:t>
            </a:r>
            <a:r>
              <a:rPr lang="en-US" sz="2100" dirty="0"/>
              <a:t> </a:t>
            </a:r>
            <a:r>
              <a:rPr lang="en-US" sz="2100" dirty="0" err="1"/>
              <a:t>nyata</a:t>
            </a:r>
            <a:r>
              <a:rPr lang="en-US" sz="2100" dirty="0"/>
              <a:t> </a:t>
            </a:r>
            <a:r>
              <a:rPr lang="en-US" sz="2100" dirty="0" err="1"/>
              <a:t>keluarkan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model</a:t>
            </a:r>
          </a:p>
          <a:p>
            <a:pPr marL="347663" indent="-347663">
              <a:buClr>
                <a:schemeClr val="tx2"/>
              </a:buClr>
              <a:buSzTx/>
              <a:buFont typeface="Wingdings" pitchFamily="2" charset="2"/>
              <a:buAutoNum type="romanLcPeriod"/>
            </a:pPr>
            <a:r>
              <a:rPr lang="en-US" sz="2100" dirty="0"/>
              <a:t>Kembali </a:t>
            </a:r>
            <a:r>
              <a:rPr lang="en-US" sz="2100" dirty="0" err="1"/>
              <a:t>ke</a:t>
            </a:r>
            <a:r>
              <a:rPr lang="en-US" sz="2100" dirty="0"/>
              <a:t> </a:t>
            </a:r>
            <a:r>
              <a:rPr lang="en-US" sz="2100" dirty="0" err="1"/>
              <a:t>langkah</a:t>
            </a:r>
            <a:r>
              <a:rPr lang="en-US" sz="2100" dirty="0"/>
              <a:t> ii</a:t>
            </a:r>
            <a:endParaRPr lang="en-GB" sz="21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C9A-082C-4686-8500-7EA1E0BE7894}" type="slidenum">
              <a:rPr lang="en-GB"/>
              <a:pPr/>
              <a:t>41</a:t>
            </a:fld>
            <a:endParaRPr lang="en-GB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Pemilihan Model Terbaik</a:t>
            </a:r>
            <a:endParaRPr lang="en-GB" b="1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266950"/>
            <a:ext cx="80645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/>
              <a:t>Contoh :</a:t>
            </a:r>
          </a:p>
          <a:p>
            <a:pPr marL="0" indent="0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400"/>
              <a:t>Akan dianalisis model regresi yang terdiri dari 4 variabel bebas</a:t>
            </a:r>
          </a:p>
          <a:p>
            <a:pPr marL="0" indent="0"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400"/>
          </a:p>
          <a:p>
            <a:pPr marL="0" indent="0"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400"/>
          </a:p>
          <a:p>
            <a:pPr marL="0" indent="0">
              <a:buFont typeface="Wingdings" pitchFamily="2" charset="2"/>
              <a:buNone/>
            </a:pPr>
            <a:endParaRPr lang="en-GB" sz="26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D890-3934-4AD0-8047-5EAF0B815865}" type="slidenum">
              <a:rPr lang="en-GB"/>
              <a:pPr/>
              <a:t>42</a:t>
            </a:fld>
            <a:endParaRPr lang="en-GB"/>
          </a:p>
        </p:txBody>
      </p:sp>
      <p:graphicFrame>
        <p:nvGraphicFramePr>
          <p:cNvPr id="71913" name="Group 233"/>
          <p:cNvGraphicFramePr>
            <a:graphicFrameLocks noGrp="1"/>
          </p:cNvGraphicFramePr>
          <p:nvPr>
            <p:ph idx="1"/>
          </p:nvPr>
        </p:nvGraphicFramePr>
        <p:xfrm>
          <a:off x="1920875" y="157163"/>
          <a:ext cx="6827838" cy="6595745"/>
        </p:xfrm>
        <a:graphic>
          <a:graphicData uri="http://schemas.openxmlformats.org/drawingml/2006/table">
            <a:tbl>
              <a:tblPr/>
              <a:tblGrid>
                <a:gridCol w="171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Model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Variabel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Korelasi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t parsial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iy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0,731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2y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0,816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3y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-0,535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4y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-0,821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 = f(X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22,798*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               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1y.4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0,915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2y.4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0,017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3y.4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0,801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 = f(X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176,627*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               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2y.14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0,358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= 108,223*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3y.14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0,320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= 159,295*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 = f(X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166,832*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= 154,008*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= 5,026*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= 1,863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3y.124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0,002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Y = f(X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229,504*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1914" name="Text Box 234"/>
          <p:cNvSpPr txBox="1">
            <a:spLocks noChangeArrowheads="1"/>
          </p:cNvSpPr>
          <p:nvPr/>
        </p:nvSpPr>
        <p:spPr bwMode="auto">
          <a:xfrm>
            <a:off x="179388" y="2420938"/>
            <a:ext cx="17637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Model terbaik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Y = f(X</a:t>
            </a:r>
            <a:r>
              <a:rPr lang="en-US" sz="2000" baseline="-25000">
                <a:solidFill>
                  <a:schemeClr val="tx2"/>
                </a:solidFill>
              </a:rPr>
              <a:t>1</a:t>
            </a:r>
            <a:r>
              <a:rPr lang="en-US" sz="2000">
                <a:solidFill>
                  <a:schemeClr val="tx2"/>
                </a:solidFill>
              </a:rPr>
              <a:t> , X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  <a:r>
              <a:rPr lang="en-US" sz="2000">
                <a:solidFill>
                  <a:schemeClr val="tx2"/>
                </a:solidFill>
              </a:rPr>
              <a:t>)</a:t>
            </a:r>
            <a:endParaRPr lang="en-GB" sz="2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Regresi Linear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70750" cy="1044575"/>
          </a:xfrm>
        </p:spPr>
        <p:txBody>
          <a:bodyPr/>
          <a:lstStyle/>
          <a:p>
            <a:r>
              <a:rPr lang="en-US" sz="4000" dirty="0" err="1">
                <a:solidFill>
                  <a:srgbClr val="0000FF"/>
                </a:solidFill>
              </a:rPr>
              <a:t>Regresi</a:t>
            </a:r>
            <a:r>
              <a:rPr lang="en-US" sz="4000" dirty="0">
                <a:solidFill>
                  <a:srgbClr val="0000FF"/>
                </a:solidFill>
              </a:rPr>
              <a:t> Linear Non Linear </a:t>
            </a:r>
          </a:p>
        </p:txBody>
      </p:sp>
      <p:graphicFrame>
        <p:nvGraphicFramePr>
          <p:cNvPr id="19763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11188" y="1628775"/>
          <a:ext cx="7345362" cy="463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8" name="Document" r:id="rId3" imgW="5871760" imgH="3706827" progId="Word.Document.8">
                  <p:embed/>
                </p:oleObj>
              </mc:Choice>
              <mc:Fallback>
                <p:oleObj name="Document" r:id="rId3" imgW="5871760" imgH="3706827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28775"/>
                        <a:ext cx="7345362" cy="463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Analisis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Korelasi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87398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147170"/>
              </p:ext>
            </p:extLst>
          </p:nvPr>
        </p:nvGraphicFramePr>
        <p:xfrm>
          <a:off x="381001" y="1066800"/>
          <a:ext cx="8458199" cy="528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2" name="Document" r:id="rId3" imgW="5728547" imgH="4120339" progId="Word.Document.8">
                  <p:embed/>
                </p:oleObj>
              </mc:Choice>
              <mc:Fallback>
                <p:oleObj name="Document" r:id="rId3" imgW="5728547" imgH="4120339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66800"/>
                        <a:ext cx="8458199" cy="5287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000"/>
              <a:t>Arti besar nilai r</a:t>
            </a:r>
          </a:p>
          <a:p>
            <a:r>
              <a:rPr lang="en-US" sz="2000" b="1"/>
              <a:t>Jika r = 1 atau mendekati 1 </a:t>
            </a:r>
            <a:r>
              <a:rPr lang="en-US" sz="2000"/>
              <a:t>maka hubungan antara 2 variabel sangat kuat secara positif yaitu hubungan yang terjadi searah yaitu apabila nilai X meningkat maka Y juga akan semakin meningkat dan sebaliknya.</a:t>
            </a:r>
          </a:p>
          <a:p>
            <a:endParaRPr lang="en-US" sz="800"/>
          </a:p>
          <a:p>
            <a:r>
              <a:rPr lang="en-US" sz="2000" b="1"/>
              <a:t>Jika r = -1 atau mendekati -1</a:t>
            </a:r>
            <a:r>
              <a:rPr lang="en-US" sz="2000"/>
              <a:t> maka hubungan antara 2 variabel sangat kuat secara negatif yaitu hubungan yang terjadi berbalik arah yaitu apabila nilai X meningkat maka akan diikuti dengan penurunan Y atau sebaliknya.</a:t>
            </a:r>
          </a:p>
          <a:p>
            <a:endParaRPr lang="en-US" sz="800"/>
          </a:p>
          <a:p>
            <a:r>
              <a:rPr lang="en-US" sz="2000" b="1"/>
              <a:t>Jika r = 0 atau mendekati 0</a:t>
            </a:r>
            <a:r>
              <a:rPr lang="en-US" sz="2000"/>
              <a:t> maka hubungan antara 2 variabel tidak ada atau lemah maka dapat dikatakan tidak terdapat hubungan antara X dan 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 err="1"/>
              <a:t>Koefisien</a:t>
            </a:r>
            <a:r>
              <a:rPr lang="en-US" sz="2700" dirty="0"/>
              <a:t> </a:t>
            </a:r>
            <a:r>
              <a:rPr lang="en-US" sz="2700" dirty="0" err="1"/>
              <a:t>Korelasi</a:t>
            </a:r>
            <a:endParaRPr lang="en-US" sz="2700" dirty="0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371600"/>
            <a:ext cx="8540750" cy="51054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en-US" sz="2800" b="1" dirty="0" err="1"/>
              <a:t>Berdasarkan</a:t>
            </a:r>
            <a:r>
              <a:rPr lang="en-US" sz="2800" b="1" dirty="0"/>
              <a:t> </a:t>
            </a:r>
            <a:r>
              <a:rPr lang="en-US" sz="2800" b="1" dirty="0" err="1"/>
              <a:t>nilai</a:t>
            </a:r>
            <a:r>
              <a:rPr lang="en-US" sz="2800" b="1" dirty="0"/>
              <a:t> </a:t>
            </a:r>
            <a:r>
              <a:rPr lang="en-US" sz="2800" b="1" dirty="0" err="1"/>
              <a:t>derajat</a:t>
            </a:r>
            <a:r>
              <a:rPr lang="en-US" sz="2800" b="1" dirty="0"/>
              <a:t> </a:t>
            </a:r>
            <a:r>
              <a:rPr lang="en-US" sz="2800" b="1" dirty="0" err="1"/>
              <a:t>korelasinya</a:t>
            </a:r>
            <a:r>
              <a:rPr lang="en-US" sz="2800" b="1" dirty="0"/>
              <a:t> </a:t>
            </a:r>
            <a:r>
              <a:rPr lang="en-US" sz="2800" b="1" dirty="0" err="1"/>
              <a:t>baik</a:t>
            </a:r>
            <a:r>
              <a:rPr lang="en-US" sz="2800" b="1" dirty="0"/>
              <a:t> </a:t>
            </a:r>
            <a:r>
              <a:rPr lang="en-US" sz="2800" b="1" dirty="0" err="1"/>
              <a:t>positif</a:t>
            </a:r>
            <a:r>
              <a:rPr lang="en-US" sz="2800" b="1" dirty="0"/>
              <a:t> </a:t>
            </a:r>
            <a:r>
              <a:rPr lang="en-US" sz="2800" b="1" dirty="0" err="1"/>
              <a:t>maupun</a:t>
            </a:r>
            <a:r>
              <a:rPr lang="en-US" sz="2800" b="1" dirty="0"/>
              <a:t> </a:t>
            </a:r>
            <a:r>
              <a:rPr lang="en-US" sz="2800" b="1" dirty="0" err="1"/>
              <a:t>negatif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:</a:t>
            </a:r>
          </a:p>
          <a:p>
            <a:pPr marL="517525" indent="-517525">
              <a:buFont typeface="Wingdings" pitchFamily="2" charset="2"/>
              <a:buChar char="ü"/>
              <a:defRPr/>
            </a:pPr>
            <a:r>
              <a:rPr lang="en-US" sz="2800" b="1" dirty="0"/>
              <a:t>0,7 – 1		:   </a:t>
            </a:r>
            <a:r>
              <a:rPr lang="en-US" sz="2800" b="1" dirty="0" err="1"/>
              <a:t>Kuat</a:t>
            </a:r>
            <a:r>
              <a:rPr lang="en-US" sz="2800" b="1" dirty="0"/>
              <a:t>/</a:t>
            </a:r>
            <a:r>
              <a:rPr lang="en-US" sz="2800" b="1" dirty="0" err="1"/>
              <a:t>erat</a:t>
            </a:r>
            <a:endParaRPr lang="en-US" sz="2800" b="1" dirty="0"/>
          </a:p>
          <a:p>
            <a:pPr marL="517525" indent="-517525">
              <a:buFont typeface="Wingdings" pitchFamily="2" charset="2"/>
              <a:buChar char="ü"/>
              <a:defRPr/>
            </a:pPr>
            <a:r>
              <a:rPr lang="en-US" sz="2800" b="1" dirty="0"/>
              <a:t>0,4 – 0,7   	:   </a:t>
            </a:r>
            <a:r>
              <a:rPr lang="en-US" sz="2800" b="1" dirty="0" err="1"/>
              <a:t>Sedang</a:t>
            </a:r>
            <a:endParaRPr lang="en-US" sz="2800" b="1" dirty="0"/>
          </a:p>
          <a:p>
            <a:pPr marL="517525" indent="-517525">
              <a:buFont typeface="Wingdings" pitchFamily="2" charset="2"/>
              <a:buChar char="ü"/>
              <a:defRPr/>
            </a:pPr>
            <a:r>
              <a:rPr lang="en-US" sz="2800" b="1" dirty="0"/>
              <a:t>0,2 – 0,4 	:   </a:t>
            </a:r>
            <a:r>
              <a:rPr lang="en-US" sz="2800" b="1" dirty="0" err="1"/>
              <a:t>Rendah</a:t>
            </a:r>
            <a:endParaRPr lang="en-US" sz="2800" b="1" dirty="0"/>
          </a:p>
          <a:p>
            <a:pPr marL="517525" indent="-517525" algn="just">
              <a:buFont typeface="Wingdings" pitchFamily="2" charset="2"/>
              <a:buChar char="ü"/>
              <a:defRPr/>
            </a:pPr>
            <a:r>
              <a:rPr lang="en-US" sz="2800" b="1" dirty="0"/>
              <a:t> &lt;  0,2</a:t>
            </a:r>
            <a:r>
              <a:rPr lang="en-US" sz="2800" dirty="0"/>
              <a:t>    </a:t>
            </a:r>
            <a:r>
              <a:rPr lang="id-ID" sz="2800" dirty="0"/>
              <a:t>	           </a:t>
            </a:r>
            <a:r>
              <a:rPr lang="en-US" sz="2800" b="1" dirty="0"/>
              <a:t>:</a:t>
            </a:r>
            <a:r>
              <a:rPr lang="id-ID" sz="2800" b="1" dirty="0"/>
              <a:t>  L</a:t>
            </a:r>
            <a:r>
              <a:rPr lang="en-US" sz="2800" b="1" dirty="0" err="1"/>
              <a:t>emah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diabaikan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endParaRPr lang="id-ID" sz="2800" b="1" dirty="0"/>
          </a:p>
          <a:p>
            <a:pPr marL="363538" indent="-363538" algn="just">
              <a:buFontTx/>
              <a:buNone/>
              <a:defRPr/>
            </a:pPr>
            <a:r>
              <a:rPr lang="en-US" sz="2800" b="1" dirty="0"/>
              <a:t>				   </a:t>
            </a:r>
            <a:r>
              <a:rPr lang="en-US" sz="2800" b="1" dirty="0" err="1"/>
              <a:t>dianggap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adanya</a:t>
            </a:r>
            <a:r>
              <a:rPr lang="en-US" sz="2800" b="1" dirty="0"/>
              <a:t> </a:t>
            </a:r>
            <a:endParaRPr lang="id-ID" sz="2800" b="1" dirty="0"/>
          </a:p>
          <a:p>
            <a:pPr marL="363538" indent="2689225" algn="just">
              <a:buFontTx/>
              <a:buNone/>
              <a:defRPr/>
            </a:pPr>
            <a:r>
              <a:rPr lang="en-US" sz="2800" b="1" dirty="0" err="1"/>
              <a:t>hubungan</a:t>
            </a:r>
            <a:r>
              <a:rPr lang="en-US" sz="2800" b="1" dirty="0"/>
              <a:t>  </a:t>
            </a:r>
            <a:r>
              <a:rPr lang="en-US" sz="2800" b="1" dirty="0" err="1"/>
              <a:t>antar</a:t>
            </a:r>
            <a:r>
              <a:rPr lang="en-US" sz="2800" b="1" dirty="0"/>
              <a:t>  2 </a:t>
            </a:r>
            <a:r>
              <a:rPr lang="en-US" sz="2800" b="1" dirty="0" err="1"/>
              <a:t>variabel</a:t>
            </a:r>
            <a:endParaRPr lang="en-US" sz="2800" b="1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sz="3600" b="1" i="1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36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 err="1"/>
              <a:t>Koefisien</a:t>
            </a:r>
            <a:r>
              <a:rPr lang="en-US" sz="2700" dirty="0"/>
              <a:t> </a:t>
            </a:r>
            <a:r>
              <a:rPr lang="en-US" sz="2700" dirty="0" err="1"/>
              <a:t>Korelasi</a:t>
            </a:r>
            <a:endParaRPr lang="en-US" sz="2700" dirty="0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500063" y="1600200"/>
            <a:ext cx="2743200" cy="1771650"/>
            <a:chOff x="2269" y="10140"/>
            <a:chExt cx="3600" cy="2309"/>
          </a:xfrm>
        </p:grpSpPr>
        <p:sp>
          <p:nvSpPr>
            <p:cNvPr id="17447" name="AutoShape 47"/>
            <p:cNvSpPr>
              <a:spLocks noChangeAspect="1" noChangeArrowheads="1" noTextEdit="1"/>
            </p:cNvSpPr>
            <p:nvPr/>
          </p:nvSpPr>
          <p:spPr bwMode="auto">
            <a:xfrm>
              <a:off x="2269" y="10140"/>
              <a:ext cx="3600" cy="2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6"/>
            <p:cNvSpPr>
              <a:spLocks noChangeArrowheads="1"/>
            </p:cNvSpPr>
            <p:nvPr/>
          </p:nvSpPr>
          <p:spPr bwMode="auto">
            <a:xfrm>
              <a:off x="2269" y="10167"/>
              <a:ext cx="3150" cy="221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4" name="Group 43"/>
            <p:cNvGrpSpPr>
              <a:grpSpLocks/>
            </p:cNvGrpSpPr>
            <p:nvPr/>
          </p:nvGrpSpPr>
          <p:grpSpPr bwMode="auto">
            <a:xfrm>
              <a:off x="2613" y="10391"/>
              <a:ext cx="2300" cy="1686"/>
              <a:chOff x="2347" y="1108"/>
              <a:chExt cx="1104" cy="815"/>
            </a:xfrm>
          </p:grpSpPr>
          <p:sp>
            <p:nvSpPr>
              <p:cNvPr id="17491" name="Line 45"/>
              <p:cNvSpPr>
                <a:spLocks noChangeShapeType="1"/>
              </p:cNvSpPr>
              <p:nvPr/>
            </p:nvSpPr>
            <p:spPr bwMode="auto">
              <a:xfrm>
                <a:off x="2351" y="1108"/>
                <a:ext cx="0" cy="8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92" name="Line 44"/>
              <p:cNvSpPr>
                <a:spLocks noChangeShapeType="1"/>
              </p:cNvSpPr>
              <p:nvPr/>
            </p:nvSpPr>
            <p:spPr bwMode="auto">
              <a:xfrm flipH="1">
                <a:off x="2347" y="1923"/>
                <a:ext cx="1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2273" y="10140"/>
              <a:ext cx="429" cy="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7451" name="Rectangle 41"/>
            <p:cNvSpPr>
              <a:spLocks noChangeArrowheads="1"/>
            </p:cNvSpPr>
            <p:nvPr/>
          </p:nvSpPr>
          <p:spPr bwMode="auto">
            <a:xfrm>
              <a:off x="4686" y="12015"/>
              <a:ext cx="429" cy="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7452" name="Rectangle 40"/>
            <p:cNvSpPr>
              <a:spLocks noChangeArrowheads="1"/>
            </p:cNvSpPr>
            <p:nvPr/>
          </p:nvSpPr>
          <p:spPr bwMode="auto">
            <a:xfrm>
              <a:off x="4409" y="10176"/>
              <a:ext cx="860" cy="4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ea typeface="Times New Roman" pitchFamily="18" charset="0"/>
                  <a:cs typeface="Symbol" pitchFamily="18" charset="2"/>
                </a:rPr>
                <a:t>r = 0</a:t>
              </a:r>
              <a:endParaRPr lang="en-US">
                <a:ea typeface="Times New Roman" pitchFamily="18" charset="0"/>
                <a:cs typeface="Symbol" pitchFamily="18" charset="2"/>
              </a:endParaRPr>
            </a:p>
          </p:txBody>
        </p: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2988" y="10595"/>
              <a:ext cx="1209" cy="1175"/>
              <a:chOff x="2527" y="1207"/>
              <a:chExt cx="580" cy="568"/>
            </a:xfrm>
          </p:grpSpPr>
          <p:sp>
            <p:nvSpPr>
              <p:cNvPr id="17454" name="Oval 39"/>
              <p:cNvSpPr>
                <a:spLocks noChangeArrowheads="1"/>
              </p:cNvSpPr>
              <p:nvPr/>
            </p:nvSpPr>
            <p:spPr bwMode="auto">
              <a:xfrm>
                <a:off x="2611" y="1636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55" name="Oval 38"/>
              <p:cNvSpPr>
                <a:spLocks noChangeArrowheads="1"/>
              </p:cNvSpPr>
              <p:nvPr/>
            </p:nvSpPr>
            <p:spPr bwMode="auto">
              <a:xfrm>
                <a:off x="2527" y="1480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56" name="Oval 37"/>
              <p:cNvSpPr>
                <a:spLocks noChangeArrowheads="1"/>
              </p:cNvSpPr>
              <p:nvPr/>
            </p:nvSpPr>
            <p:spPr bwMode="auto">
              <a:xfrm>
                <a:off x="2731" y="1738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57" name="Oval 36"/>
              <p:cNvSpPr>
                <a:spLocks noChangeArrowheads="1"/>
              </p:cNvSpPr>
              <p:nvPr/>
            </p:nvSpPr>
            <p:spPr bwMode="auto">
              <a:xfrm>
                <a:off x="2728" y="1402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58" name="Oval 35"/>
              <p:cNvSpPr>
                <a:spLocks noChangeArrowheads="1"/>
              </p:cNvSpPr>
              <p:nvPr/>
            </p:nvSpPr>
            <p:spPr bwMode="auto">
              <a:xfrm>
                <a:off x="2644" y="1462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59" name="Oval 34"/>
              <p:cNvSpPr>
                <a:spLocks noChangeArrowheads="1"/>
              </p:cNvSpPr>
              <p:nvPr/>
            </p:nvSpPr>
            <p:spPr bwMode="auto">
              <a:xfrm>
                <a:off x="2749" y="1288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60" name="Oval 33"/>
              <p:cNvSpPr>
                <a:spLocks noChangeArrowheads="1"/>
              </p:cNvSpPr>
              <p:nvPr/>
            </p:nvSpPr>
            <p:spPr bwMode="auto">
              <a:xfrm>
                <a:off x="2890" y="1564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61" name="Oval 32"/>
              <p:cNvSpPr>
                <a:spLocks noChangeArrowheads="1"/>
              </p:cNvSpPr>
              <p:nvPr/>
            </p:nvSpPr>
            <p:spPr bwMode="auto">
              <a:xfrm>
                <a:off x="2842" y="1300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62" name="Oval 31"/>
              <p:cNvSpPr>
                <a:spLocks noChangeArrowheads="1"/>
              </p:cNvSpPr>
              <p:nvPr/>
            </p:nvSpPr>
            <p:spPr bwMode="auto">
              <a:xfrm>
                <a:off x="2686" y="1387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63" name="Oval 30"/>
              <p:cNvSpPr>
                <a:spLocks noChangeArrowheads="1"/>
              </p:cNvSpPr>
              <p:nvPr/>
            </p:nvSpPr>
            <p:spPr bwMode="auto">
              <a:xfrm>
                <a:off x="2701" y="1582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64" name="Oval 29"/>
              <p:cNvSpPr>
                <a:spLocks noChangeArrowheads="1"/>
              </p:cNvSpPr>
              <p:nvPr/>
            </p:nvSpPr>
            <p:spPr bwMode="auto">
              <a:xfrm>
                <a:off x="2896" y="1408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65" name="Oval 28"/>
              <p:cNvSpPr>
                <a:spLocks noChangeArrowheads="1"/>
              </p:cNvSpPr>
              <p:nvPr/>
            </p:nvSpPr>
            <p:spPr bwMode="auto">
              <a:xfrm>
                <a:off x="2833" y="1732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66" name="Oval 27"/>
              <p:cNvSpPr>
                <a:spLocks noChangeArrowheads="1"/>
              </p:cNvSpPr>
              <p:nvPr/>
            </p:nvSpPr>
            <p:spPr bwMode="auto">
              <a:xfrm>
                <a:off x="2623" y="1576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67" name="Oval 26"/>
              <p:cNvSpPr>
                <a:spLocks noChangeArrowheads="1"/>
              </p:cNvSpPr>
              <p:nvPr/>
            </p:nvSpPr>
            <p:spPr bwMode="auto">
              <a:xfrm>
                <a:off x="3007" y="1366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68" name="Oval 25"/>
              <p:cNvSpPr>
                <a:spLocks noChangeArrowheads="1"/>
              </p:cNvSpPr>
              <p:nvPr/>
            </p:nvSpPr>
            <p:spPr bwMode="auto">
              <a:xfrm>
                <a:off x="2824" y="1498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69" name="Oval 24"/>
              <p:cNvSpPr>
                <a:spLocks noChangeArrowheads="1"/>
              </p:cNvSpPr>
              <p:nvPr/>
            </p:nvSpPr>
            <p:spPr bwMode="auto">
              <a:xfrm>
                <a:off x="2830" y="1414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70" name="Oval 23"/>
              <p:cNvSpPr>
                <a:spLocks noChangeArrowheads="1"/>
              </p:cNvSpPr>
              <p:nvPr/>
            </p:nvSpPr>
            <p:spPr bwMode="auto">
              <a:xfrm>
                <a:off x="2935" y="1285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71" name="Oval 22"/>
              <p:cNvSpPr>
                <a:spLocks noChangeArrowheads="1"/>
              </p:cNvSpPr>
              <p:nvPr/>
            </p:nvSpPr>
            <p:spPr bwMode="auto">
              <a:xfrm>
                <a:off x="2887" y="1669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72" name="Oval 21"/>
              <p:cNvSpPr>
                <a:spLocks noChangeArrowheads="1"/>
              </p:cNvSpPr>
              <p:nvPr/>
            </p:nvSpPr>
            <p:spPr bwMode="auto">
              <a:xfrm>
                <a:off x="2848" y="1207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73" name="Oval 20"/>
              <p:cNvSpPr>
                <a:spLocks noChangeArrowheads="1"/>
              </p:cNvSpPr>
              <p:nvPr/>
            </p:nvSpPr>
            <p:spPr bwMode="auto">
              <a:xfrm>
                <a:off x="2719" y="1465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74" name="Oval 19"/>
              <p:cNvSpPr>
                <a:spLocks noChangeArrowheads="1"/>
              </p:cNvSpPr>
              <p:nvPr/>
            </p:nvSpPr>
            <p:spPr bwMode="auto">
              <a:xfrm>
                <a:off x="2797" y="1678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75" name="Oval 18"/>
              <p:cNvSpPr>
                <a:spLocks noChangeArrowheads="1"/>
              </p:cNvSpPr>
              <p:nvPr/>
            </p:nvSpPr>
            <p:spPr bwMode="auto">
              <a:xfrm>
                <a:off x="2992" y="1504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76" name="Oval 17"/>
              <p:cNvSpPr>
                <a:spLocks noChangeArrowheads="1"/>
              </p:cNvSpPr>
              <p:nvPr/>
            </p:nvSpPr>
            <p:spPr bwMode="auto">
              <a:xfrm>
                <a:off x="3019" y="1594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77" name="Oval 16"/>
              <p:cNvSpPr>
                <a:spLocks noChangeArrowheads="1"/>
              </p:cNvSpPr>
              <p:nvPr/>
            </p:nvSpPr>
            <p:spPr bwMode="auto">
              <a:xfrm>
                <a:off x="3064" y="1477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78" name="Oval 15"/>
              <p:cNvSpPr>
                <a:spLocks noChangeArrowheads="1"/>
              </p:cNvSpPr>
              <p:nvPr/>
            </p:nvSpPr>
            <p:spPr bwMode="auto">
              <a:xfrm>
                <a:off x="2665" y="1690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79" name="Oval 14"/>
              <p:cNvSpPr>
                <a:spLocks noChangeArrowheads="1"/>
              </p:cNvSpPr>
              <p:nvPr/>
            </p:nvSpPr>
            <p:spPr bwMode="auto">
              <a:xfrm>
                <a:off x="2947" y="1720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80" name="Oval 13"/>
              <p:cNvSpPr>
                <a:spLocks noChangeArrowheads="1"/>
              </p:cNvSpPr>
              <p:nvPr/>
            </p:nvSpPr>
            <p:spPr bwMode="auto">
              <a:xfrm>
                <a:off x="3088" y="1600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81" name="Oval 12"/>
              <p:cNvSpPr>
                <a:spLocks noChangeArrowheads="1"/>
              </p:cNvSpPr>
              <p:nvPr/>
            </p:nvSpPr>
            <p:spPr bwMode="auto">
              <a:xfrm>
                <a:off x="3016" y="1690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82" name="Oval 11"/>
              <p:cNvSpPr>
                <a:spLocks noChangeArrowheads="1"/>
              </p:cNvSpPr>
              <p:nvPr/>
            </p:nvSpPr>
            <p:spPr bwMode="auto">
              <a:xfrm>
                <a:off x="2656" y="1303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83" name="Oval 10"/>
              <p:cNvSpPr>
                <a:spLocks noChangeArrowheads="1"/>
              </p:cNvSpPr>
              <p:nvPr/>
            </p:nvSpPr>
            <p:spPr bwMode="auto">
              <a:xfrm>
                <a:off x="3067" y="1354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84" name="Oval 9"/>
              <p:cNvSpPr>
                <a:spLocks noChangeArrowheads="1"/>
              </p:cNvSpPr>
              <p:nvPr/>
            </p:nvSpPr>
            <p:spPr bwMode="auto">
              <a:xfrm>
                <a:off x="2839" y="1612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85" name="Oval 8"/>
              <p:cNvSpPr>
                <a:spLocks noChangeArrowheads="1"/>
              </p:cNvSpPr>
              <p:nvPr/>
            </p:nvSpPr>
            <p:spPr bwMode="auto">
              <a:xfrm>
                <a:off x="2764" y="1528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86" name="Oval 7"/>
              <p:cNvSpPr>
                <a:spLocks noChangeArrowheads="1"/>
              </p:cNvSpPr>
              <p:nvPr/>
            </p:nvSpPr>
            <p:spPr bwMode="auto">
              <a:xfrm>
                <a:off x="2572" y="1354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87" name="Oval 6"/>
              <p:cNvSpPr>
                <a:spLocks noChangeArrowheads="1"/>
              </p:cNvSpPr>
              <p:nvPr/>
            </p:nvSpPr>
            <p:spPr bwMode="auto">
              <a:xfrm>
                <a:off x="2956" y="1621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88" name="Oval 5"/>
              <p:cNvSpPr>
                <a:spLocks noChangeArrowheads="1"/>
              </p:cNvSpPr>
              <p:nvPr/>
            </p:nvSpPr>
            <p:spPr bwMode="auto">
              <a:xfrm>
                <a:off x="2917" y="1474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89" name="Oval 4"/>
              <p:cNvSpPr>
                <a:spLocks noChangeArrowheads="1"/>
              </p:cNvSpPr>
              <p:nvPr/>
            </p:nvSpPr>
            <p:spPr bwMode="auto">
              <a:xfrm>
                <a:off x="2779" y="1336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90" name="Oval 3"/>
              <p:cNvSpPr>
                <a:spLocks noChangeArrowheads="1"/>
              </p:cNvSpPr>
              <p:nvPr/>
            </p:nvSpPr>
            <p:spPr bwMode="auto">
              <a:xfrm>
                <a:off x="2776" y="1603"/>
                <a:ext cx="19" cy="3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sp>
        <p:nvSpPr>
          <p:cNvPr id="17414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" name="Group 52"/>
          <p:cNvGrpSpPr>
            <a:grpSpLocks noChangeAspect="1"/>
          </p:cNvGrpSpPr>
          <p:nvPr/>
        </p:nvGrpSpPr>
        <p:grpSpPr bwMode="auto">
          <a:xfrm>
            <a:off x="3300413" y="1600200"/>
            <a:ext cx="2743200" cy="1771650"/>
            <a:chOff x="2269" y="10140"/>
            <a:chExt cx="3600" cy="2309"/>
          </a:xfrm>
        </p:grpSpPr>
        <p:sp>
          <p:nvSpPr>
            <p:cNvPr id="17422" name="AutoShape 77"/>
            <p:cNvSpPr>
              <a:spLocks noChangeAspect="1" noChangeArrowheads="1" noTextEdit="1"/>
            </p:cNvSpPr>
            <p:nvPr/>
          </p:nvSpPr>
          <p:spPr bwMode="auto">
            <a:xfrm>
              <a:off x="2269" y="10140"/>
              <a:ext cx="3600" cy="2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Rectangle 76"/>
            <p:cNvSpPr>
              <a:spLocks noChangeArrowheads="1"/>
            </p:cNvSpPr>
            <p:nvPr/>
          </p:nvSpPr>
          <p:spPr bwMode="auto">
            <a:xfrm>
              <a:off x="2269" y="10167"/>
              <a:ext cx="3450" cy="221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7" name="Group 73"/>
            <p:cNvGrpSpPr>
              <a:grpSpLocks/>
            </p:cNvGrpSpPr>
            <p:nvPr/>
          </p:nvGrpSpPr>
          <p:grpSpPr bwMode="auto">
            <a:xfrm>
              <a:off x="2613" y="10391"/>
              <a:ext cx="2300" cy="1686"/>
              <a:chOff x="571" y="1108"/>
              <a:chExt cx="1104" cy="815"/>
            </a:xfrm>
          </p:grpSpPr>
          <p:sp>
            <p:nvSpPr>
              <p:cNvPr id="17445" name="Line 75"/>
              <p:cNvSpPr>
                <a:spLocks noChangeShapeType="1"/>
              </p:cNvSpPr>
              <p:nvPr/>
            </p:nvSpPr>
            <p:spPr bwMode="auto">
              <a:xfrm>
                <a:off x="575" y="1108"/>
                <a:ext cx="0" cy="8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7446" name="Line 74"/>
              <p:cNvSpPr>
                <a:spLocks noChangeShapeType="1"/>
              </p:cNvSpPr>
              <p:nvPr/>
            </p:nvSpPr>
            <p:spPr bwMode="auto">
              <a:xfrm flipH="1">
                <a:off x="571" y="1923"/>
                <a:ext cx="1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17425" name="Rectangle 72"/>
            <p:cNvSpPr>
              <a:spLocks noChangeArrowheads="1"/>
            </p:cNvSpPr>
            <p:nvPr/>
          </p:nvSpPr>
          <p:spPr bwMode="auto">
            <a:xfrm>
              <a:off x="2273" y="10140"/>
              <a:ext cx="429" cy="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7426" name="Rectangle 71"/>
            <p:cNvSpPr>
              <a:spLocks noChangeArrowheads="1"/>
            </p:cNvSpPr>
            <p:nvPr/>
          </p:nvSpPr>
          <p:spPr bwMode="auto">
            <a:xfrm>
              <a:off x="4686" y="12015"/>
              <a:ext cx="429" cy="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7427" name="Rectangle 70"/>
            <p:cNvSpPr>
              <a:spLocks noChangeArrowheads="1"/>
            </p:cNvSpPr>
            <p:nvPr/>
          </p:nvSpPr>
          <p:spPr bwMode="auto">
            <a:xfrm>
              <a:off x="4315" y="10194"/>
              <a:ext cx="1104" cy="4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ea typeface="Times New Roman" pitchFamily="18" charset="0"/>
                  <a:cs typeface="Symbol" pitchFamily="18" charset="2"/>
                </a:rPr>
                <a:t>r = -1</a:t>
              </a:r>
              <a:endParaRPr lang="en-US">
                <a:ea typeface="Times New Roman" pitchFamily="18" charset="0"/>
                <a:cs typeface="Symbol" pitchFamily="18" charset="2"/>
              </a:endParaRPr>
            </a:p>
          </p:txBody>
        </p:sp>
        <p:grpSp>
          <p:nvGrpSpPr>
            <p:cNvPr id="8" name="Group 53"/>
            <p:cNvGrpSpPr>
              <a:grpSpLocks/>
            </p:cNvGrpSpPr>
            <p:nvPr/>
          </p:nvGrpSpPr>
          <p:grpSpPr bwMode="auto">
            <a:xfrm>
              <a:off x="2738" y="10643"/>
              <a:ext cx="1367" cy="1359"/>
              <a:chOff x="631" y="1230"/>
              <a:chExt cx="656" cy="657"/>
            </a:xfrm>
          </p:grpSpPr>
          <p:grpSp>
            <p:nvGrpSpPr>
              <p:cNvPr id="9" name="Group 62"/>
              <p:cNvGrpSpPr>
                <a:grpSpLocks/>
              </p:cNvGrpSpPr>
              <p:nvPr/>
            </p:nvGrpSpPr>
            <p:grpSpPr bwMode="auto">
              <a:xfrm>
                <a:off x="631" y="1230"/>
                <a:ext cx="605" cy="606"/>
                <a:chOff x="631" y="1230"/>
                <a:chExt cx="605" cy="606"/>
              </a:xfrm>
            </p:grpSpPr>
            <p:sp>
              <p:nvSpPr>
                <p:cNvPr id="17438" name="Oval 69"/>
                <p:cNvSpPr>
                  <a:spLocks noChangeArrowheads="1"/>
                </p:cNvSpPr>
                <p:nvPr/>
              </p:nvSpPr>
              <p:spPr bwMode="auto">
                <a:xfrm>
                  <a:off x="631" y="1230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39" name="Oval 68"/>
                <p:cNvSpPr>
                  <a:spLocks noChangeArrowheads="1"/>
                </p:cNvSpPr>
                <p:nvPr/>
              </p:nvSpPr>
              <p:spPr bwMode="auto">
                <a:xfrm>
                  <a:off x="727" y="1326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40" name="Oval 67"/>
                <p:cNvSpPr>
                  <a:spLocks noChangeArrowheads="1"/>
                </p:cNvSpPr>
                <p:nvPr/>
              </p:nvSpPr>
              <p:spPr bwMode="auto">
                <a:xfrm>
                  <a:off x="823" y="1422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41" name="Oval 66"/>
                <p:cNvSpPr>
                  <a:spLocks noChangeArrowheads="1"/>
                </p:cNvSpPr>
                <p:nvPr/>
              </p:nvSpPr>
              <p:spPr bwMode="auto">
                <a:xfrm>
                  <a:off x="919" y="1518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42" name="Oval 65"/>
                <p:cNvSpPr>
                  <a:spLocks noChangeArrowheads="1"/>
                </p:cNvSpPr>
                <p:nvPr/>
              </p:nvSpPr>
              <p:spPr bwMode="auto">
                <a:xfrm>
                  <a:off x="1015" y="1614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43" name="Oval 64"/>
                <p:cNvSpPr>
                  <a:spLocks noChangeArrowheads="1"/>
                </p:cNvSpPr>
                <p:nvPr/>
              </p:nvSpPr>
              <p:spPr bwMode="auto">
                <a:xfrm>
                  <a:off x="1111" y="1710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44" name="Oval 63"/>
                <p:cNvSpPr>
                  <a:spLocks noChangeArrowheads="1"/>
                </p:cNvSpPr>
                <p:nvPr/>
              </p:nvSpPr>
              <p:spPr bwMode="auto">
                <a:xfrm>
                  <a:off x="1207" y="1806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54"/>
              <p:cNvGrpSpPr>
                <a:grpSpLocks/>
              </p:cNvGrpSpPr>
              <p:nvPr/>
            </p:nvGrpSpPr>
            <p:grpSpPr bwMode="auto">
              <a:xfrm>
                <a:off x="682" y="1281"/>
                <a:ext cx="605" cy="606"/>
                <a:chOff x="682" y="1281"/>
                <a:chExt cx="605" cy="606"/>
              </a:xfrm>
            </p:grpSpPr>
            <p:sp>
              <p:nvSpPr>
                <p:cNvPr id="17431" name="Oval 61"/>
                <p:cNvSpPr>
                  <a:spLocks noChangeArrowheads="1"/>
                </p:cNvSpPr>
                <p:nvPr/>
              </p:nvSpPr>
              <p:spPr bwMode="auto">
                <a:xfrm>
                  <a:off x="682" y="1281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32" name="Oval 60"/>
                <p:cNvSpPr>
                  <a:spLocks noChangeArrowheads="1"/>
                </p:cNvSpPr>
                <p:nvPr/>
              </p:nvSpPr>
              <p:spPr bwMode="auto">
                <a:xfrm>
                  <a:off x="778" y="1377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33" name="Oval 59"/>
                <p:cNvSpPr>
                  <a:spLocks noChangeArrowheads="1"/>
                </p:cNvSpPr>
                <p:nvPr/>
              </p:nvSpPr>
              <p:spPr bwMode="auto">
                <a:xfrm>
                  <a:off x="874" y="1473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34" name="Oval 58"/>
                <p:cNvSpPr>
                  <a:spLocks noChangeArrowheads="1"/>
                </p:cNvSpPr>
                <p:nvPr/>
              </p:nvSpPr>
              <p:spPr bwMode="auto">
                <a:xfrm>
                  <a:off x="970" y="1569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35" name="Oval 57"/>
                <p:cNvSpPr>
                  <a:spLocks noChangeArrowheads="1"/>
                </p:cNvSpPr>
                <p:nvPr/>
              </p:nvSpPr>
              <p:spPr bwMode="auto">
                <a:xfrm>
                  <a:off x="1066" y="1665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36" name="Oval 56"/>
                <p:cNvSpPr>
                  <a:spLocks noChangeArrowheads="1"/>
                </p:cNvSpPr>
                <p:nvPr/>
              </p:nvSpPr>
              <p:spPr bwMode="auto">
                <a:xfrm>
                  <a:off x="1162" y="1761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17437" name="Oval 55"/>
                <p:cNvSpPr>
                  <a:spLocks noChangeArrowheads="1"/>
                </p:cNvSpPr>
                <p:nvPr/>
              </p:nvSpPr>
              <p:spPr bwMode="auto">
                <a:xfrm>
                  <a:off x="1258" y="1857"/>
                  <a:ext cx="29" cy="30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17416" name="Picture 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1600200"/>
            <a:ext cx="2514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8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00413" y="3671888"/>
            <a:ext cx="2762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8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3" y="3671888"/>
            <a:ext cx="24860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8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3671888"/>
            <a:ext cx="2628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rgbClr val="0000FF"/>
                </a:solidFill>
              </a:rPr>
              <a:t>Uji </a:t>
            </a:r>
            <a:r>
              <a:rPr lang="en-US" dirty="0" err="1">
                <a:solidFill>
                  <a:srgbClr val="0000FF"/>
                </a:solidFill>
              </a:rPr>
              <a:t>Korelasi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8944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33400" y="1196975"/>
          <a:ext cx="8229600" cy="524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6" name="Document" r:id="rId3" imgW="5728547" imgH="4349267" progId="Word.Document.8">
                  <p:embed/>
                </p:oleObj>
              </mc:Choice>
              <mc:Fallback>
                <p:oleObj name="Document" r:id="rId3" imgW="5728547" imgH="4349267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96975"/>
                        <a:ext cx="8229600" cy="524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id-ID" dirty="0">
                <a:solidFill>
                  <a:srgbClr val="0000FF"/>
                </a:solidFill>
              </a:rPr>
              <a:t>Contoh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9149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90525" y="1219200"/>
          <a:ext cx="8313738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0" name="Document" r:id="rId3" imgW="4761729" imgH="2297793" progId="Word.Document.8">
                  <p:embed/>
                </p:oleObj>
              </mc:Choice>
              <mc:Fallback>
                <p:oleObj name="Document" r:id="rId3" imgW="4761729" imgH="229779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219200"/>
                        <a:ext cx="8313738" cy="401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id-ID" sz="3600" dirty="0">
                <a:solidFill>
                  <a:schemeClr val="tx1"/>
                </a:solidFill>
              </a:rPr>
              <a:t>Contoh penggunaan analisis regresi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5254752"/>
          </a:xfrm>
        </p:spPr>
        <p:txBody>
          <a:bodyPr/>
          <a:lstStyle/>
          <a:p>
            <a:pPr marL="514350" indent="-514350" algn="just" eaLnBrk="1" hangingPunct="1">
              <a:lnSpc>
                <a:spcPct val="90000"/>
              </a:lnSpc>
              <a:buSzPct val="104000"/>
              <a:buFont typeface="+mj-lt"/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(</a:t>
            </a:r>
            <a:r>
              <a:rPr lang="en-US" dirty="0" err="1"/>
              <a:t>Gultom</a:t>
            </a:r>
            <a:r>
              <a:rPr lang="en-US" dirty="0"/>
              <a:t>).</a:t>
            </a:r>
          </a:p>
          <a:p>
            <a:pPr marL="514350" indent="-514350" algn="just" eaLnBrk="1" hangingPunct="1">
              <a:lnSpc>
                <a:spcPct val="90000"/>
              </a:lnSpc>
              <a:buSzPct val="104000"/>
              <a:buFont typeface="+mj-lt"/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.</a:t>
            </a:r>
          </a:p>
          <a:p>
            <a:pPr marL="514350" indent="-514350" algn="just" eaLnBrk="1" hangingPunct="1">
              <a:lnSpc>
                <a:spcPct val="90000"/>
              </a:lnSpc>
              <a:buSzPct val="104000"/>
              <a:buFont typeface="+mj-lt"/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.</a:t>
            </a:r>
          </a:p>
          <a:p>
            <a:pPr marL="514350" indent="-514350" algn="just" eaLnBrk="1" hangingPunct="1">
              <a:lnSpc>
                <a:spcPct val="90000"/>
              </a:lnSpc>
              <a:buSzPct val="104000"/>
              <a:buFont typeface="+mj-lt"/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.</a:t>
            </a:r>
          </a:p>
          <a:p>
            <a:pPr marL="514350" indent="-514350" algn="just" eaLnBrk="1" hangingPunct="1">
              <a:lnSpc>
                <a:spcPct val="90000"/>
              </a:lnSpc>
              <a:buSzPct val="104000"/>
              <a:buFont typeface="+mj-lt"/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bank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endParaRPr lang="en-US" dirty="0"/>
          </a:p>
          <a:p>
            <a:pPr marL="514350" indent="-514350" algn="just" eaLnBrk="1" hangingPunct="1">
              <a:lnSpc>
                <a:spcPct val="90000"/>
              </a:lnSpc>
              <a:buSzPct val="104000"/>
              <a:buFont typeface="+mj-lt"/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periklanan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volume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449263" indent="-449263" algn="just"/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Langkah pertama dalam menganalisa relasi antar variabel adalah dengan membuat diagram pencar (</a:t>
            </a:r>
            <a:r>
              <a:rPr lang="sv-S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scatter diagram</a:t>
            </a:r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yang menggambarkan titik-titik plot dari data yang diperoleh.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Diagram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berguna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melihat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berguna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persamaan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4"/>
          <p:cNvGrpSpPr>
            <a:grpSpLocks/>
          </p:cNvGrpSpPr>
          <p:nvPr/>
        </p:nvGrpSpPr>
        <p:grpSpPr bwMode="auto">
          <a:xfrm>
            <a:off x="1514475" y="2290763"/>
            <a:ext cx="5865813" cy="2794000"/>
            <a:chOff x="954" y="1443"/>
            <a:chExt cx="2544" cy="1080"/>
          </a:xfrm>
        </p:grpSpPr>
        <p:sp>
          <p:nvSpPr>
            <p:cNvPr id="142340" name="Freeform 4"/>
            <p:cNvSpPr>
              <a:spLocks/>
            </p:cNvSpPr>
            <p:nvPr/>
          </p:nvSpPr>
          <p:spPr bwMode="auto">
            <a:xfrm>
              <a:off x="954" y="1443"/>
              <a:ext cx="1197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20"/>
                </a:cxn>
                <a:cxn ang="0">
                  <a:pos x="2992" y="2520"/>
                </a:cxn>
              </a:cxnLst>
              <a:rect l="0" t="0" r="r" b="b"/>
              <a:pathLst>
                <a:path w="2992" h="2520">
                  <a:moveTo>
                    <a:pt x="0" y="0"/>
                  </a:moveTo>
                  <a:lnTo>
                    <a:pt x="0" y="2520"/>
                  </a:lnTo>
                  <a:lnTo>
                    <a:pt x="2992" y="252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1" name="Freeform 5"/>
            <p:cNvSpPr>
              <a:spLocks/>
            </p:cNvSpPr>
            <p:nvPr/>
          </p:nvSpPr>
          <p:spPr bwMode="auto">
            <a:xfrm>
              <a:off x="2301" y="1443"/>
              <a:ext cx="1197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20"/>
                </a:cxn>
                <a:cxn ang="0">
                  <a:pos x="2992" y="2520"/>
                </a:cxn>
              </a:cxnLst>
              <a:rect l="0" t="0" r="r" b="b"/>
              <a:pathLst>
                <a:path w="2992" h="2520">
                  <a:moveTo>
                    <a:pt x="0" y="0"/>
                  </a:moveTo>
                  <a:lnTo>
                    <a:pt x="0" y="2520"/>
                  </a:lnTo>
                  <a:lnTo>
                    <a:pt x="2992" y="252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2" name="Oval 6"/>
            <p:cNvSpPr>
              <a:spLocks noChangeAspect="1" noChangeArrowheads="1"/>
            </p:cNvSpPr>
            <p:nvPr/>
          </p:nvSpPr>
          <p:spPr bwMode="auto">
            <a:xfrm>
              <a:off x="1179" y="209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3" name="Oval 7"/>
            <p:cNvSpPr>
              <a:spLocks noChangeAspect="1" noChangeArrowheads="1"/>
            </p:cNvSpPr>
            <p:nvPr/>
          </p:nvSpPr>
          <p:spPr bwMode="auto">
            <a:xfrm>
              <a:off x="1200" y="218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4" name="Oval 8"/>
            <p:cNvSpPr>
              <a:spLocks noChangeAspect="1" noChangeArrowheads="1"/>
            </p:cNvSpPr>
            <p:nvPr/>
          </p:nvSpPr>
          <p:spPr bwMode="auto">
            <a:xfrm>
              <a:off x="1298" y="2134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5" name="Oval 9"/>
            <p:cNvSpPr>
              <a:spLocks noChangeAspect="1" noChangeArrowheads="1"/>
            </p:cNvSpPr>
            <p:nvPr/>
          </p:nvSpPr>
          <p:spPr bwMode="auto">
            <a:xfrm>
              <a:off x="1392" y="201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6" name="Oval 10"/>
            <p:cNvSpPr>
              <a:spLocks noChangeAspect="1" noChangeArrowheads="1"/>
            </p:cNvSpPr>
            <p:nvPr/>
          </p:nvSpPr>
          <p:spPr bwMode="auto">
            <a:xfrm>
              <a:off x="1488" y="194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7" name="Oval 11"/>
            <p:cNvSpPr>
              <a:spLocks noChangeAspect="1" noChangeArrowheads="1"/>
            </p:cNvSpPr>
            <p:nvPr/>
          </p:nvSpPr>
          <p:spPr bwMode="auto">
            <a:xfrm>
              <a:off x="1584" y="187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8" name="Oval 12"/>
            <p:cNvSpPr>
              <a:spLocks noChangeAspect="1" noChangeArrowheads="1"/>
            </p:cNvSpPr>
            <p:nvPr/>
          </p:nvSpPr>
          <p:spPr bwMode="auto">
            <a:xfrm>
              <a:off x="1680" y="180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9" name="Oval 13"/>
            <p:cNvSpPr>
              <a:spLocks noChangeAspect="1" noChangeArrowheads="1"/>
            </p:cNvSpPr>
            <p:nvPr/>
          </p:nvSpPr>
          <p:spPr bwMode="auto">
            <a:xfrm>
              <a:off x="1852" y="168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0" name="Oval 14"/>
            <p:cNvSpPr>
              <a:spLocks noChangeAspect="1" noChangeArrowheads="1"/>
            </p:cNvSpPr>
            <p:nvPr/>
          </p:nvSpPr>
          <p:spPr bwMode="auto">
            <a:xfrm>
              <a:off x="1254" y="209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1" name="Oval 15"/>
            <p:cNvSpPr>
              <a:spLocks noChangeAspect="1" noChangeArrowheads="1"/>
            </p:cNvSpPr>
            <p:nvPr/>
          </p:nvSpPr>
          <p:spPr bwMode="auto">
            <a:xfrm>
              <a:off x="1254" y="201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2" name="Oval 16"/>
            <p:cNvSpPr>
              <a:spLocks noChangeAspect="1" noChangeArrowheads="1"/>
            </p:cNvSpPr>
            <p:nvPr/>
          </p:nvSpPr>
          <p:spPr bwMode="auto">
            <a:xfrm>
              <a:off x="1316" y="2014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3" name="Oval 17"/>
            <p:cNvSpPr>
              <a:spLocks noChangeAspect="1" noChangeArrowheads="1"/>
            </p:cNvSpPr>
            <p:nvPr/>
          </p:nvSpPr>
          <p:spPr bwMode="auto">
            <a:xfrm>
              <a:off x="1822" y="165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4" name="Oval 18"/>
            <p:cNvSpPr>
              <a:spLocks noChangeAspect="1" noChangeArrowheads="1"/>
            </p:cNvSpPr>
            <p:nvPr/>
          </p:nvSpPr>
          <p:spPr bwMode="auto">
            <a:xfrm>
              <a:off x="1523" y="187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5" name="Oval 19"/>
            <p:cNvSpPr>
              <a:spLocks noChangeAspect="1" noChangeArrowheads="1"/>
            </p:cNvSpPr>
            <p:nvPr/>
          </p:nvSpPr>
          <p:spPr bwMode="auto">
            <a:xfrm>
              <a:off x="1448" y="193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6" name="Oval 20"/>
            <p:cNvSpPr>
              <a:spLocks noChangeAspect="1" noChangeArrowheads="1"/>
            </p:cNvSpPr>
            <p:nvPr/>
          </p:nvSpPr>
          <p:spPr bwMode="auto">
            <a:xfrm>
              <a:off x="1104" y="218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7" name="Oval 21"/>
            <p:cNvSpPr>
              <a:spLocks noChangeAspect="1" noChangeArrowheads="1"/>
            </p:cNvSpPr>
            <p:nvPr/>
          </p:nvSpPr>
          <p:spPr bwMode="auto">
            <a:xfrm>
              <a:off x="1149" y="216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8" name="Oval 22"/>
            <p:cNvSpPr>
              <a:spLocks noChangeAspect="1" noChangeArrowheads="1"/>
            </p:cNvSpPr>
            <p:nvPr/>
          </p:nvSpPr>
          <p:spPr bwMode="auto">
            <a:xfrm>
              <a:off x="1598" y="180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9" name="Oval 23"/>
            <p:cNvSpPr>
              <a:spLocks noChangeAspect="1" noChangeArrowheads="1"/>
            </p:cNvSpPr>
            <p:nvPr/>
          </p:nvSpPr>
          <p:spPr bwMode="auto">
            <a:xfrm>
              <a:off x="1328" y="206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60" name="Oval 24"/>
            <p:cNvSpPr>
              <a:spLocks noChangeAspect="1" noChangeArrowheads="1"/>
            </p:cNvSpPr>
            <p:nvPr/>
          </p:nvSpPr>
          <p:spPr bwMode="auto">
            <a:xfrm>
              <a:off x="1373" y="194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61" name="Oval 25"/>
            <p:cNvSpPr>
              <a:spLocks noChangeAspect="1" noChangeArrowheads="1"/>
            </p:cNvSpPr>
            <p:nvPr/>
          </p:nvSpPr>
          <p:spPr bwMode="auto">
            <a:xfrm>
              <a:off x="1523" y="180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62" name="Oval 26"/>
            <p:cNvSpPr>
              <a:spLocks noChangeAspect="1" noChangeArrowheads="1"/>
            </p:cNvSpPr>
            <p:nvPr/>
          </p:nvSpPr>
          <p:spPr bwMode="auto">
            <a:xfrm>
              <a:off x="1451" y="187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63" name="Oval 27"/>
            <p:cNvSpPr>
              <a:spLocks noChangeAspect="1" noChangeArrowheads="1"/>
            </p:cNvSpPr>
            <p:nvPr/>
          </p:nvSpPr>
          <p:spPr bwMode="auto">
            <a:xfrm>
              <a:off x="1640" y="173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64" name="Oval 28"/>
            <p:cNvSpPr>
              <a:spLocks noChangeAspect="1" noChangeArrowheads="1"/>
            </p:cNvSpPr>
            <p:nvPr/>
          </p:nvSpPr>
          <p:spPr bwMode="auto">
            <a:xfrm>
              <a:off x="1672" y="170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65" name="Oval 29"/>
            <p:cNvSpPr>
              <a:spLocks noChangeAspect="1" noChangeArrowheads="1"/>
            </p:cNvSpPr>
            <p:nvPr/>
          </p:nvSpPr>
          <p:spPr bwMode="auto">
            <a:xfrm>
              <a:off x="1747" y="173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66" name="Oval 30"/>
            <p:cNvSpPr>
              <a:spLocks noChangeAspect="1" noChangeArrowheads="1"/>
            </p:cNvSpPr>
            <p:nvPr/>
          </p:nvSpPr>
          <p:spPr bwMode="auto">
            <a:xfrm>
              <a:off x="1747" y="165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67" name="Oval 31"/>
            <p:cNvSpPr>
              <a:spLocks noChangeAspect="1" noChangeArrowheads="1"/>
            </p:cNvSpPr>
            <p:nvPr/>
          </p:nvSpPr>
          <p:spPr bwMode="auto">
            <a:xfrm>
              <a:off x="1897" y="156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68" name="Oval 32"/>
            <p:cNvSpPr>
              <a:spLocks noChangeAspect="1" noChangeArrowheads="1"/>
            </p:cNvSpPr>
            <p:nvPr/>
          </p:nvSpPr>
          <p:spPr bwMode="auto">
            <a:xfrm>
              <a:off x="1672" y="165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69" name="Oval 33"/>
            <p:cNvSpPr>
              <a:spLocks noChangeAspect="1" noChangeArrowheads="1"/>
            </p:cNvSpPr>
            <p:nvPr/>
          </p:nvSpPr>
          <p:spPr bwMode="auto">
            <a:xfrm>
              <a:off x="1801" y="158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70" name="Oval 34"/>
            <p:cNvSpPr>
              <a:spLocks noChangeAspect="1" noChangeArrowheads="1"/>
            </p:cNvSpPr>
            <p:nvPr/>
          </p:nvSpPr>
          <p:spPr bwMode="auto">
            <a:xfrm>
              <a:off x="1858" y="158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71" name="Oval 35"/>
            <p:cNvSpPr>
              <a:spLocks noChangeAspect="1" noChangeArrowheads="1"/>
            </p:cNvSpPr>
            <p:nvPr/>
          </p:nvSpPr>
          <p:spPr bwMode="auto">
            <a:xfrm>
              <a:off x="1900" y="162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72" name="Line 36"/>
            <p:cNvSpPr>
              <a:spLocks noChangeShapeType="1"/>
            </p:cNvSpPr>
            <p:nvPr/>
          </p:nvSpPr>
          <p:spPr bwMode="auto">
            <a:xfrm flipV="1">
              <a:off x="1098" y="1554"/>
              <a:ext cx="852" cy="6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73" name="Oval 37"/>
            <p:cNvSpPr>
              <a:spLocks noChangeAspect="1" noChangeArrowheads="1"/>
            </p:cNvSpPr>
            <p:nvPr/>
          </p:nvSpPr>
          <p:spPr bwMode="auto">
            <a:xfrm>
              <a:off x="2604" y="162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74" name="Oval 38"/>
            <p:cNvSpPr>
              <a:spLocks noChangeAspect="1" noChangeArrowheads="1"/>
            </p:cNvSpPr>
            <p:nvPr/>
          </p:nvSpPr>
          <p:spPr bwMode="auto">
            <a:xfrm>
              <a:off x="2679" y="172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75" name="Oval 39"/>
            <p:cNvSpPr>
              <a:spLocks noChangeAspect="1" noChangeArrowheads="1"/>
            </p:cNvSpPr>
            <p:nvPr/>
          </p:nvSpPr>
          <p:spPr bwMode="auto">
            <a:xfrm>
              <a:off x="2940" y="197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76" name="Oval 40"/>
            <p:cNvSpPr>
              <a:spLocks noChangeAspect="1" noChangeArrowheads="1"/>
            </p:cNvSpPr>
            <p:nvPr/>
          </p:nvSpPr>
          <p:spPr bwMode="auto">
            <a:xfrm>
              <a:off x="3043" y="198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77" name="Oval 41"/>
            <p:cNvSpPr>
              <a:spLocks noChangeAspect="1" noChangeArrowheads="1"/>
            </p:cNvSpPr>
            <p:nvPr/>
          </p:nvSpPr>
          <p:spPr bwMode="auto">
            <a:xfrm>
              <a:off x="2842" y="171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78" name="Oval 42"/>
            <p:cNvSpPr>
              <a:spLocks noChangeAspect="1" noChangeArrowheads="1"/>
            </p:cNvSpPr>
            <p:nvPr/>
          </p:nvSpPr>
          <p:spPr bwMode="auto">
            <a:xfrm>
              <a:off x="2937" y="183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79" name="Oval 43"/>
            <p:cNvSpPr>
              <a:spLocks noChangeAspect="1" noChangeArrowheads="1"/>
            </p:cNvSpPr>
            <p:nvPr/>
          </p:nvSpPr>
          <p:spPr bwMode="auto">
            <a:xfrm>
              <a:off x="3038" y="189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80" name="Oval 44"/>
            <p:cNvSpPr>
              <a:spLocks noChangeAspect="1" noChangeArrowheads="1"/>
            </p:cNvSpPr>
            <p:nvPr/>
          </p:nvSpPr>
          <p:spPr bwMode="auto">
            <a:xfrm>
              <a:off x="3180" y="200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81" name="Oval 45"/>
            <p:cNvSpPr>
              <a:spLocks noChangeAspect="1" noChangeArrowheads="1"/>
            </p:cNvSpPr>
            <p:nvPr/>
          </p:nvSpPr>
          <p:spPr bwMode="auto">
            <a:xfrm>
              <a:off x="2586" y="168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82" name="Oval 46"/>
            <p:cNvSpPr>
              <a:spLocks noChangeAspect="1" noChangeArrowheads="1"/>
            </p:cNvSpPr>
            <p:nvPr/>
          </p:nvSpPr>
          <p:spPr bwMode="auto">
            <a:xfrm>
              <a:off x="2514" y="162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83" name="Oval 47"/>
            <p:cNvSpPr>
              <a:spLocks noChangeAspect="1" noChangeArrowheads="1"/>
            </p:cNvSpPr>
            <p:nvPr/>
          </p:nvSpPr>
          <p:spPr bwMode="auto">
            <a:xfrm>
              <a:off x="3246" y="212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84" name="Oval 48"/>
            <p:cNvSpPr>
              <a:spLocks noChangeAspect="1" noChangeArrowheads="1"/>
            </p:cNvSpPr>
            <p:nvPr/>
          </p:nvSpPr>
          <p:spPr bwMode="auto">
            <a:xfrm>
              <a:off x="3144" y="193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85" name="Oval 49"/>
            <p:cNvSpPr>
              <a:spLocks noChangeAspect="1" noChangeArrowheads="1"/>
            </p:cNvSpPr>
            <p:nvPr/>
          </p:nvSpPr>
          <p:spPr bwMode="auto">
            <a:xfrm>
              <a:off x="2876" y="183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86" name="Oval 50"/>
            <p:cNvSpPr>
              <a:spLocks noChangeAspect="1" noChangeArrowheads="1"/>
            </p:cNvSpPr>
            <p:nvPr/>
          </p:nvSpPr>
          <p:spPr bwMode="auto">
            <a:xfrm>
              <a:off x="2904" y="187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87" name="Oval 51"/>
            <p:cNvSpPr>
              <a:spLocks noChangeAspect="1" noChangeArrowheads="1"/>
            </p:cNvSpPr>
            <p:nvPr/>
          </p:nvSpPr>
          <p:spPr bwMode="auto">
            <a:xfrm>
              <a:off x="2586" y="157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88" name="Oval 52"/>
            <p:cNvSpPr>
              <a:spLocks noChangeAspect="1" noChangeArrowheads="1"/>
            </p:cNvSpPr>
            <p:nvPr/>
          </p:nvSpPr>
          <p:spPr bwMode="auto">
            <a:xfrm>
              <a:off x="2610" y="166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89" name="Oval 53"/>
            <p:cNvSpPr>
              <a:spLocks noChangeAspect="1" noChangeArrowheads="1"/>
            </p:cNvSpPr>
            <p:nvPr/>
          </p:nvSpPr>
          <p:spPr bwMode="auto">
            <a:xfrm>
              <a:off x="2712" y="175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90" name="Oval 54"/>
            <p:cNvSpPr>
              <a:spLocks noChangeAspect="1" noChangeArrowheads="1"/>
            </p:cNvSpPr>
            <p:nvPr/>
          </p:nvSpPr>
          <p:spPr bwMode="auto">
            <a:xfrm>
              <a:off x="2754" y="181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91" name="Oval 55"/>
            <p:cNvSpPr>
              <a:spLocks noChangeAspect="1" noChangeArrowheads="1"/>
            </p:cNvSpPr>
            <p:nvPr/>
          </p:nvSpPr>
          <p:spPr bwMode="auto">
            <a:xfrm>
              <a:off x="2970" y="183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92" name="Oval 56"/>
            <p:cNvSpPr>
              <a:spLocks noChangeAspect="1" noChangeArrowheads="1"/>
            </p:cNvSpPr>
            <p:nvPr/>
          </p:nvSpPr>
          <p:spPr bwMode="auto">
            <a:xfrm>
              <a:off x="2876" y="176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93" name="Oval 57"/>
            <p:cNvSpPr>
              <a:spLocks noChangeAspect="1" noChangeArrowheads="1"/>
            </p:cNvSpPr>
            <p:nvPr/>
          </p:nvSpPr>
          <p:spPr bwMode="auto">
            <a:xfrm>
              <a:off x="2804" y="183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94" name="Oval 58"/>
            <p:cNvSpPr>
              <a:spLocks noChangeAspect="1" noChangeArrowheads="1"/>
            </p:cNvSpPr>
            <p:nvPr/>
          </p:nvSpPr>
          <p:spPr bwMode="auto">
            <a:xfrm>
              <a:off x="2940" y="192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95" name="Oval 59"/>
            <p:cNvSpPr>
              <a:spLocks noChangeAspect="1" noChangeArrowheads="1"/>
            </p:cNvSpPr>
            <p:nvPr/>
          </p:nvSpPr>
          <p:spPr bwMode="auto">
            <a:xfrm>
              <a:off x="3118" y="210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96" name="Oval 60"/>
            <p:cNvSpPr>
              <a:spLocks noChangeAspect="1" noChangeArrowheads="1"/>
            </p:cNvSpPr>
            <p:nvPr/>
          </p:nvSpPr>
          <p:spPr bwMode="auto">
            <a:xfrm>
              <a:off x="3084" y="200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97" name="Oval 61"/>
            <p:cNvSpPr>
              <a:spLocks noChangeAspect="1" noChangeArrowheads="1"/>
            </p:cNvSpPr>
            <p:nvPr/>
          </p:nvSpPr>
          <p:spPr bwMode="auto">
            <a:xfrm>
              <a:off x="2742" y="169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98" name="Oval 62"/>
            <p:cNvSpPr>
              <a:spLocks noChangeAspect="1" noChangeArrowheads="1"/>
            </p:cNvSpPr>
            <p:nvPr/>
          </p:nvSpPr>
          <p:spPr bwMode="auto">
            <a:xfrm>
              <a:off x="2490" y="159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99" name="Oval 63"/>
            <p:cNvSpPr>
              <a:spLocks noChangeAspect="1" noChangeArrowheads="1"/>
            </p:cNvSpPr>
            <p:nvPr/>
          </p:nvSpPr>
          <p:spPr bwMode="auto">
            <a:xfrm>
              <a:off x="2688" y="164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00" name="Oval 64"/>
            <p:cNvSpPr>
              <a:spLocks noChangeAspect="1" noChangeArrowheads="1"/>
            </p:cNvSpPr>
            <p:nvPr/>
          </p:nvSpPr>
          <p:spPr bwMode="auto">
            <a:xfrm>
              <a:off x="3273" y="205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01" name="Oval 65"/>
            <p:cNvSpPr>
              <a:spLocks noChangeAspect="1" noChangeArrowheads="1"/>
            </p:cNvSpPr>
            <p:nvPr/>
          </p:nvSpPr>
          <p:spPr bwMode="auto">
            <a:xfrm>
              <a:off x="3092" y="195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02" name="Oval 66"/>
            <p:cNvSpPr>
              <a:spLocks noChangeAspect="1" noChangeArrowheads="1"/>
            </p:cNvSpPr>
            <p:nvPr/>
          </p:nvSpPr>
          <p:spPr bwMode="auto">
            <a:xfrm>
              <a:off x="3315" y="211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03" name="Line 67"/>
            <p:cNvSpPr>
              <a:spLocks noChangeShapeType="1"/>
            </p:cNvSpPr>
            <p:nvPr/>
          </p:nvSpPr>
          <p:spPr bwMode="auto">
            <a:xfrm>
              <a:off x="2525" y="1587"/>
              <a:ext cx="823" cy="5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04" name="Oval 68"/>
            <p:cNvSpPr>
              <a:spLocks noChangeAspect="1" noChangeArrowheads="1"/>
            </p:cNvSpPr>
            <p:nvPr/>
          </p:nvSpPr>
          <p:spPr bwMode="auto">
            <a:xfrm>
              <a:off x="1458" y="197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05" name="Oval 69"/>
            <p:cNvSpPr>
              <a:spLocks noChangeAspect="1" noChangeArrowheads="1"/>
            </p:cNvSpPr>
            <p:nvPr/>
          </p:nvSpPr>
          <p:spPr bwMode="auto">
            <a:xfrm>
              <a:off x="1554" y="190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06" name="Oval 70"/>
            <p:cNvSpPr>
              <a:spLocks noChangeAspect="1" noChangeArrowheads="1"/>
            </p:cNvSpPr>
            <p:nvPr/>
          </p:nvSpPr>
          <p:spPr bwMode="auto">
            <a:xfrm>
              <a:off x="1650" y="183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07" name="Oval 71"/>
            <p:cNvSpPr>
              <a:spLocks noChangeAspect="1" noChangeArrowheads="1"/>
            </p:cNvSpPr>
            <p:nvPr/>
          </p:nvSpPr>
          <p:spPr bwMode="auto">
            <a:xfrm>
              <a:off x="1746" y="176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08" name="Oval 72"/>
            <p:cNvSpPr>
              <a:spLocks noChangeAspect="1" noChangeArrowheads="1"/>
            </p:cNvSpPr>
            <p:nvPr/>
          </p:nvSpPr>
          <p:spPr bwMode="auto">
            <a:xfrm>
              <a:off x="1888" y="161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09" name="Oval 73"/>
            <p:cNvSpPr>
              <a:spLocks noChangeAspect="1" noChangeArrowheads="1"/>
            </p:cNvSpPr>
            <p:nvPr/>
          </p:nvSpPr>
          <p:spPr bwMode="auto">
            <a:xfrm>
              <a:off x="1589" y="183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10" name="Oval 74"/>
            <p:cNvSpPr>
              <a:spLocks noChangeAspect="1" noChangeArrowheads="1"/>
            </p:cNvSpPr>
            <p:nvPr/>
          </p:nvSpPr>
          <p:spPr bwMode="auto">
            <a:xfrm>
              <a:off x="1514" y="189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11" name="Oval 75"/>
            <p:cNvSpPr>
              <a:spLocks noChangeAspect="1" noChangeArrowheads="1"/>
            </p:cNvSpPr>
            <p:nvPr/>
          </p:nvSpPr>
          <p:spPr bwMode="auto">
            <a:xfrm>
              <a:off x="1664" y="176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12" name="Oval 76"/>
            <p:cNvSpPr>
              <a:spLocks noChangeAspect="1" noChangeArrowheads="1"/>
            </p:cNvSpPr>
            <p:nvPr/>
          </p:nvSpPr>
          <p:spPr bwMode="auto">
            <a:xfrm>
              <a:off x="1589" y="176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13" name="Oval 77"/>
            <p:cNvSpPr>
              <a:spLocks noChangeAspect="1" noChangeArrowheads="1"/>
            </p:cNvSpPr>
            <p:nvPr/>
          </p:nvSpPr>
          <p:spPr bwMode="auto">
            <a:xfrm>
              <a:off x="1517" y="183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14" name="Oval 78"/>
            <p:cNvSpPr>
              <a:spLocks noChangeAspect="1" noChangeArrowheads="1"/>
            </p:cNvSpPr>
            <p:nvPr/>
          </p:nvSpPr>
          <p:spPr bwMode="auto">
            <a:xfrm>
              <a:off x="1706" y="168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15" name="Oval 79"/>
            <p:cNvSpPr>
              <a:spLocks noChangeAspect="1" noChangeArrowheads="1"/>
            </p:cNvSpPr>
            <p:nvPr/>
          </p:nvSpPr>
          <p:spPr bwMode="auto">
            <a:xfrm>
              <a:off x="1738" y="166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16" name="Oval 80"/>
            <p:cNvSpPr>
              <a:spLocks noChangeAspect="1" noChangeArrowheads="1"/>
            </p:cNvSpPr>
            <p:nvPr/>
          </p:nvSpPr>
          <p:spPr bwMode="auto">
            <a:xfrm>
              <a:off x="1813" y="168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17" name="Oval 81"/>
            <p:cNvSpPr>
              <a:spLocks noChangeAspect="1" noChangeArrowheads="1"/>
            </p:cNvSpPr>
            <p:nvPr/>
          </p:nvSpPr>
          <p:spPr bwMode="auto">
            <a:xfrm>
              <a:off x="1813" y="161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18" name="Oval 82"/>
            <p:cNvSpPr>
              <a:spLocks noChangeAspect="1" noChangeArrowheads="1"/>
            </p:cNvSpPr>
            <p:nvPr/>
          </p:nvSpPr>
          <p:spPr bwMode="auto">
            <a:xfrm>
              <a:off x="1738" y="161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19" name="Oval 83"/>
            <p:cNvSpPr>
              <a:spLocks noChangeAspect="1" noChangeArrowheads="1"/>
            </p:cNvSpPr>
            <p:nvPr/>
          </p:nvSpPr>
          <p:spPr bwMode="auto">
            <a:xfrm>
              <a:off x="1224" y="2140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20" name="Oval 84"/>
            <p:cNvSpPr>
              <a:spLocks noChangeAspect="1" noChangeArrowheads="1"/>
            </p:cNvSpPr>
            <p:nvPr/>
          </p:nvSpPr>
          <p:spPr bwMode="auto">
            <a:xfrm>
              <a:off x="1320" y="206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21" name="Oval 85"/>
            <p:cNvSpPr>
              <a:spLocks noChangeAspect="1" noChangeArrowheads="1"/>
            </p:cNvSpPr>
            <p:nvPr/>
          </p:nvSpPr>
          <p:spPr bwMode="auto">
            <a:xfrm>
              <a:off x="1086" y="221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22" name="Oval 86"/>
            <p:cNvSpPr>
              <a:spLocks noChangeAspect="1" noChangeArrowheads="1"/>
            </p:cNvSpPr>
            <p:nvPr/>
          </p:nvSpPr>
          <p:spPr bwMode="auto">
            <a:xfrm>
              <a:off x="1086" y="2140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23" name="Oval 87"/>
            <p:cNvSpPr>
              <a:spLocks noChangeAspect="1" noChangeArrowheads="1"/>
            </p:cNvSpPr>
            <p:nvPr/>
          </p:nvSpPr>
          <p:spPr bwMode="auto">
            <a:xfrm>
              <a:off x="1148" y="213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24" name="Oval 88"/>
            <p:cNvSpPr>
              <a:spLocks noChangeAspect="1" noChangeArrowheads="1"/>
            </p:cNvSpPr>
            <p:nvPr/>
          </p:nvSpPr>
          <p:spPr bwMode="auto">
            <a:xfrm>
              <a:off x="1280" y="2056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25" name="Oval 89"/>
            <p:cNvSpPr>
              <a:spLocks noChangeAspect="1" noChangeArrowheads="1"/>
            </p:cNvSpPr>
            <p:nvPr/>
          </p:nvSpPr>
          <p:spPr bwMode="auto">
            <a:xfrm>
              <a:off x="1160" y="218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26" name="Oval 90"/>
            <p:cNvSpPr>
              <a:spLocks noChangeAspect="1" noChangeArrowheads="1"/>
            </p:cNvSpPr>
            <p:nvPr/>
          </p:nvSpPr>
          <p:spPr bwMode="auto">
            <a:xfrm>
              <a:off x="1205" y="206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27" name="Oval 91"/>
            <p:cNvSpPr>
              <a:spLocks noChangeAspect="1" noChangeArrowheads="1"/>
            </p:cNvSpPr>
            <p:nvPr/>
          </p:nvSpPr>
          <p:spPr bwMode="auto">
            <a:xfrm>
              <a:off x="1290" y="209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28" name="Oval 92"/>
            <p:cNvSpPr>
              <a:spLocks noChangeAspect="1" noChangeArrowheads="1"/>
            </p:cNvSpPr>
            <p:nvPr/>
          </p:nvSpPr>
          <p:spPr bwMode="auto">
            <a:xfrm>
              <a:off x="1386" y="2026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29" name="Oval 93"/>
            <p:cNvSpPr>
              <a:spLocks noChangeAspect="1" noChangeArrowheads="1"/>
            </p:cNvSpPr>
            <p:nvPr/>
          </p:nvSpPr>
          <p:spPr bwMode="auto">
            <a:xfrm>
              <a:off x="2958" y="184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30" name="Oval 94"/>
            <p:cNvSpPr>
              <a:spLocks noChangeAspect="1" noChangeArrowheads="1"/>
            </p:cNvSpPr>
            <p:nvPr/>
          </p:nvSpPr>
          <p:spPr bwMode="auto">
            <a:xfrm>
              <a:off x="3033" y="195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31" name="Oval 95"/>
            <p:cNvSpPr>
              <a:spLocks noChangeAspect="1" noChangeArrowheads="1"/>
            </p:cNvSpPr>
            <p:nvPr/>
          </p:nvSpPr>
          <p:spPr bwMode="auto">
            <a:xfrm>
              <a:off x="3294" y="219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32" name="Oval 96"/>
            <p:cNvSpPr>
              <a:spLocks noChangeAspect="1" noChangeArrowheads="1"/>
            </p:cNvSpPr>
            <p:nvPr/>
          </p:nvSpPr>
          <p:spPr bwMode="auto">
            <a:xfrm>
              <a:off x="3196" y="193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33" name="Oval 97"/>
            <p:cNvSpPr>
              <a:spLocks noChangeAspect="1" noChangeArrowheads="1"/>
            </p:cNvSpPr>
            <p:nvPr/>
          </p:nvSpPr>
          <p:spPr bwMode="auto">
            <a:xfrm>
              <a:off x="3291" y="206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34" name="Oval 98"/>
            <p:cNvSpPr>
              <a:spLocks noChangeAspect="1" noChangeArrowheads="1"/>
            </p:cNvSpPr>
            <p:nvPr/>
          </p:nvSpPr>
          <p:spPr bwMode="auto">
            <a:xfrm>
              <a:off x="2940" y="191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35" name="Oval 99"/>
            <p:cNvSpPr>
              <a:spLocks noChangeAspect="1" noChangeArrowheads="1"/>
            </p:cNvSpPr>
            <p:nvPr/>
          </p:nvSpPr>
          <p:spPr bwMode="auto">
            <a:xfrm>
              <a:off x="2868" y="185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36" name="Oval 100"/>
            <p:cNvSpPr>
              <a:spLocks noChangeAspect="1" noChangeArrowheads="1"/>
            </p:cNvSpPr>
            <p:nvPr/>
          </p:nvSpPr>
          <p:spPr bwMode="auto">
            <a:xfrm>
              <a:off x="3230" y="206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37" name="Oval 101"/>
            <p:cNvSpPr>
              <a:spLocks noChangeAspect="1" noChangeArrowheads="1"/>
            </p:cNvSpPr>
            <p:nvPr/>
          </p:nvSpPr>
          <p:spPr bwMode="auto">
            <a:xfrm>
              <a:off x="3258" y="210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38" name="Oval 102"/>
            <p:cNvSpPr>
              <a:spLocks noChangeAspect="1" noChangeArrowheads="1"/>
            </p:cNvSpPr>
            <p:nvPr/>
          </p:nvSpPr>
          <p:spPr bwMode="auto">
            <a:xfrm>
              <a:off x="2940" y="180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39" name="Oval 103"/>
            <p:cNvSpPr>
              <a:spLocks noChangeAspect="1" noChangeArrowheads="1"/>
            </p:cNvSpPr>
            <p:nvPr/>
          </p:nvSpPr>
          <p:spPr bwMode="auto">
            <a:xfrm>
              <a:off x="2964" y="189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40" name="Oval 104"/>
            <p:cNvSpPr>
              <a:spLocks noChangeAspect="1" noChangeArrowheads="1"/>
            </p:cNvSpPr>
            <p:nvPr/>
          </p:nvSpPr>
          <p:spPr bwMode="auto">
            <a:xfrm>
              <a:off x="3066" y="198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41" name="Oval 105"/>
            <p:cNvSpPr>
              <a:spLocks noChangeAspect="1" noChangeArrowheads="1"/>
            </p:cNvSpPr>
            <p:nvPr/>
          </p:nvSpPr>
          <p:spPr bwMode="auto">
            <a:xfrm>
              <a:off x="3108" y="204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42" name="Oval 106"/>
            <p:cNvSpPr>
              <a:spLocks noChangeAspect="1" noChangeArrowheads="1"/>
            </p:cNvSpPr>
            <p:nvPr/>
          </p:nvSpPr>
          <p:spPr bwMode="auto">
            <a:xfrm>
              <a:off x="3324" y="205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43" name="Oval 107"/>
            <p:cNvSpPr>
              <a:spLocks noChangeAspect="1" noChangeArrowheads="1"/>
            </p:cNvSpPr>
            <p:nvPr/>
          </p:nvSpPr>
          <p:spPr bwMode="auto">
            <a:xfrm>
              <a:off x="3230" y="199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44" name="Oval 108"/>
            <p:cNvSpPr>
              <a:spLocks noChangeAspect="1" noChangeArrowheads="1"/>
            </p:cNvSpPr>
            <p:nvPr/>
          </p:nvSpPr>
          <p:spPr bwMode="auto">
            <a:xfrm>
              <a:off x="3158" y="206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45" name="Oval 109"/>
            <p:cNvSpPr>
              <a:spLocks noChangeAspect="1" noChangeArrowheads="1"/>
            </p:cNvSpPr>
            <p:nvPr/>
          </p:nvSpPr>
          <p:spPr bwMode="auto">
            <a:xfrm>
              <a:off x="3294" y="214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46" name="Oval 110"/>
            <p:cNvSpPr>
              <a:spLocks noChangeAspect="1" noChangeArrowheads="1"/>
            </p:cNvSpPr>
            <p:nvPr/>
          </p:nvSpPr>
          <p:spPr bwMode="auto">
            <a:xfrm>
              <a:off x="3096" y="192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47" name="Oval 111"/>
            <p:cNvSpPr>
              <a:spLocks noChangeAspect="1" noChangeArrowheads="1"/>
            </p:cNvSpPr>
            <p:nvPr/>
          </p:nvSpPr>
          <p:spPr bwMode="auto">
            <a:xfrm>
              <a:off x="2844" y="181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48" name="Oval 112"/>
            <p:cNvSpPr>
              <a:spLocks noChangeAspect="1" noChangeArrowheads="1"/>
            </p:cNvSpPr>
            <p:nvPr/>
          </p:nvSpPr>
          <p:spPr bwMode="auto">
            <a:xfrm>
              <a:off x="3042" y="187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49" name="Oval 113"/>
            <p:cNvSpPr>
              <a:spLocks noChangeAspect="1" noChangeArrowheads="1"/>
            </p:cNvSpPr>
            <p:nvPr/>
          </p:nvSpPr>
          <p:spPr bwMode="auto">
            <a:xfrm>
              <a:off x="2728" y="171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50" name="Oval 114"/>
            <p:cNvSpPr>
              <a:spLocks noChangeAspect="1" noChangeArrowheads="1"/>
            </p:cNvSpPr>
            <p:nvPr/>
          </p:nvSpPr>
          <p:spPr bwMode="auto">
            <a:xfrm>
              <a:off x="2803" y="182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51" name="Oval 115"/>
            <p:cNvSpPr>
              <a:spLocks noChangeAspect="1" noChangeArrowheads="1"/>
            </p:cNvSpPr>
            <p:nvPr/>
          </p:nvSpPr>
          <p:spPr bwMode="auto">
            <a:xfrm>
              <a:off x="3064" y="206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52" name="Oval 116"/>
            <p:cNvSpPr>
              <a:spLocks noChangeAspect="1" noChangeArrowheads="1"/>
            </p:cNvSpPr>
            <p:nvPr/>
          </p:nvSpPr>
          <p:spPr bwMode="auto">
            <a:xfrm>
              <a:off x="2966" y="180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53" name="Oval 117"/>
            <p:cNvSpPr>
              <a:spLocks noChangeAspect="1" noChangeArrowheads="1"/>
            </p:cNvSpPr>
            <p:nvPr/>
          </p:nvSpPr>
          <p:spPr bwMode="auto">
            <a:xfrm>
              <a:off x="3060" y="193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54" name="Oval 118"/>
            <p:cNvSpPr>
              <a:spLocks noChangeAspect="1" noChangeArrowheads="1"/>
            </p:cNvSpPr>
            <p:nvPr/>
          </p:nvSpPr>
          <p:spPr bwMode="auto">
            <a:xfrm>
              <a:off x="2710" y="178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55" name="Oval 119"/>
            <p:cNvSpPr>
              <a:spLocks noChangeAspect="1" noChangeArrowheads="1"/>
            </p:cNvSpPr>
            <p:nvPr/>
          </p:nvSpPr>
          <p:spPr bwMode="auto">
            <a:xfrm>
              <a:off x="2638" y="172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56" name="Oval 120"/>
            <p:cNvSpPr>
              <a:spLocks noChangeAspect="1" noChangeArrowheads="1"/>
            </p:cNvSpPr>
            <p:nvPr/>
          </p:nvSpPr>
          <p:spPr bwMode="auto">
            <a:xfrm>
              <a:off x="2999" y="193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57" name="Oval 121"/>
            <p:cNvSpPr>
              <a:spLocks noChangeAspect="1" noChangeArrowheads="1"/>
            </p:cNvSpPr>
            <p:nvPr/>
          </p:nvSpPr>
          <p:spPr bwMode="auto">
            <a:xfrm>
              <a:off x="3028" y="197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58" name="Oval 122"/>
            <p:cNvSpPr>
              <a:spLocks noChangeAspect="1" noChangeArrowheads="1"/>
            </p:cNvSpPr>
            <p:nvPr/>
          </p:nvSpPr>
          <p:spPr bwMode="auto">
            <a:xfrm>
              <a:off x="2710" y="167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59" name="Oval 123"/>
            <p:cNvSpPr>
              <a:spLocks noChangeAspect="1" noChangeArrowheads="1"/>
            </p:cNvSpPr>
            <p:nvPr/>
          </p:nvSpPr>
          <p:spPr bwMode="auto">
            <a:xfrm>
              <a:off x="2734" y="176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60" name="Oval 124"/>
            <p:cNvSpPr>
              <a:spLocks noChangeAspect="1" noChangeArrowheads="1"/>
            </p:cNvSpPr>
            <p:nvPr/>
          </p:nvSpPr>
          <p:spPr bwMode="auto">
            <a:xfrm>
              <a:off x="2836" y="185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61" name="Oval 125"/>
            <p:cNvSpPr>
              <a:spLocks noChangeAspect="1" noChangeArrowheads="1"/>
            </p:cNvSpPr>
            <p:nvPr/>
          </p:nvSpPr>
          <p:spPr bwMode="auto">
            <a:xfrm>
              <a:off x="2878" y="191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62" name="Oval 126"/>
            <p:cNvSpPr>
              <a:spLocks noChangeAspect="1" noChangeArrowheads="1"/>
            </p:cNvSpPr>
            <p:nvPr/>
          </p:nvSpPr>
          <p:spPr bwMode="auto">
            <a:xfrm>
              <a:off x="3094" y="192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63" name="Oval 127"/>
            <p:cNvSpPr>
              <a:spLocks noChangeAspect="1" noChangeArrowheads="1"/>
            </p:cNvSpPr>
            <p:nvPr/>
          </p:nvSpPr>
          <p:spPr bwMode="auto">
            <a:xfrm>
              <a:off x="2999" y="186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64" name="Oval 128"/>
            <p:cNvSpPr>
              <a:spLocks noChangeAspect="1" noChangeArrowheads="1"/>
            </p:cNvSpPr>
            <p:nvPr/>
          </p:nvSpPr>
          <p:spPr bwMode="auto">
            <a:xfrm>
              <a:off x="2928" y="193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65" name="Oval 129"/>
            <p:cNvSpPr>
              <a:spLocks noChangeAspect="1" noChangeArrowheads="1"/>
            </p:cNvSpPr>
            <p:nvPr/>
          </p:nvSpPr>
          <p:spPr bwMode="auto">
            <a:xfrm>
              <a:off x="3064" y="201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66" name="Oval 130"/>
            <p:cNvSpPr>
              <a:spLocks noChangeAspect="1" noChangeArrowheads="1"/>
            </p:cNvSpPr>
            <p:nvPr/>
          </p:nvSpPr>
          <p:spPr bwMode="auto">
            <a:xfrm>
              <a:off x="2866" y="179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67" name="Oval 131"/>
            <p:cNvSpPr>
              <a:spLocks noChangeAspect="1" noChangeArrowheads="1"/>
            </p:cNvSpPr>
            <p:nvPr/>
          </p:nvSpPr>
          <p:spPr bwMode="auto">
            <a:xfrm>
              <a:off x="2614" y="168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68" name="Oval 132"/>
            <p:cNvSpPr>
              <a:spLocks noChangeAspect="1" noChangeArrowheads="1"/>
            </p:cNvSpPr>
            <p:nvPr/>
          </p:nvSpPr>
          <p:spPr bwMode="auto">
            <a:xfrm>
              <a:off x="2812" y="174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69" name="Oval 133"/>
            <p:cNvSpPr>
              <a:spLocks noChangeAspect="1" noChangeArrowheads="1"/>
            </p:cNvSpPr>
            <p:nvPr/>
          </p:nvSpPr>
          <p:spPr bwMode="auto">
            <a:xfrm>
              <a:off x="2624" y="158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70" name="Oval 134"/>
            <p:cNvSpPr>
              <a:spLocks noChangeAspect="1" noChangeArrowheads="1"/>
            </p:cNvSpPr>
            <p:nvPr/>
          </p:nvSpPr>
          <p:spPr bwMode="auto">
            <a:xfrm>
              <a:off x="2690" y="1700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71" name="Oval 135"/>
            <p:cNvSpPr>
              <a:spLocks noChangeAspect="1" noChangeArrowheads="1"/>
            </p:cNvSpPr>
            <p:nvPr/>
          </p:nvSpPr>
          <p:spPr bwMode="auto">
            <a:xfrm>
              <a:off x="2562" y="168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72" name="Oval 136"/>
            <p:cNvSpPr>
              <a:spLocks noChangeAspect="1" noChangeArrowheads="1"/>
            </p:cNvSpPr>
            <p:nvPr/>
          </p:nvSpPr>
          <p:spPr bwMode="auto">
            <a:xfrm>
              <a:off x="2528" y="1585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73" name="Oval 137"/>
            <p:cNvSpPr>
              <a:spLocks noChangeAspect="1" noChangeArrowheads="1"/>
            </p:cNvSpPr>
            <p:nvPr/>
          </p:nvSpPr>
          <p:spPr bwMode="auto">
            <a:xfrm>
              <a:off x="2717" y="163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74" name="Oval 138"/>
            <p:cNvSpPr>
              <a:spLocks noChangeAspect="1" noChangeArrowheads="1"/>
            </p:cNvSpPr>
            <p:nvPr/>
          </p:nvSpPr>
          <p:spPr bwMode="auto">
            <a:xfrm>
              <a:off x="2536" y="153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75" name="Oval 139"/>
            <p:cNvSpPr>
              <a:spLocks noChangeAspect="1" noChangeArrowheads="1"/>
            </p:cNvSpPr>
            <p:nvPr/>
          </p:nvSpPr>
          <p:spPr bwMode="auto">
            <a:xfrm>
              <a:off x="2759" y="169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76" name="Oval 140"/>
            <p:cNvSpPr>
              <a:spLocks noChangeAspect="1" noChangeArrowheads="1"/>
            </p:cNvSpPr>
            <p:nvPr/>
          </p:nvSpPr>
          <p:spPr bwMode="auto">
            <a:xfrm>
              <a:off x="2738" y="177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77" name="Oval 141"/>
            <p:cNvSpPr>
              <a:spLocks noChangeAspect="1" noChangeArrowheads="1"/>
            </p:cNvSpPr>
            <p:nvPr/>
          </p:nvSpPr>
          <p:spPr bwMode="auto">
            <a:xfrm>
              <a:off x="2734" y="164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78" name="Oval 142"/>
            <p:cNvSpPr>
              <a:spLocks noChangeAspect="1" noChangeArrowheads="1"/>
            </p:cNvSpPr>
            <p:nvPr/>
          </p:nvSpPr>
          <p:spPr bwMode="auto">
            <a:xfrm>
              <a:off x="2673" y="164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79" name="Oval 143"/>
            <p:cNvSpPr>
              <a:spLocks noChangeAspect="1" noChangeArrowheads="1"/>
            </p:cNvSpPr>
            <p:nvPr/>
          </p:nvSpPr>
          <p:spPr bwMode="auto">
            <a:xfrm>
              <a:off x="2702" y="168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80" name="Oval 144"/>
            <p:cNvSpPr>
              <a:spLocks noChangeAspect="1" noChangeArrowheads="1"/>
            </p:cNvSpPr>
            <p:nvPr/>
          </p:nvSpPr>
          <p:spPr bwMode="auto">
            <a:xfrm>
              <a:off x="2510" y="1567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81" name="Oval 145"/>
            <p:cNvSpPr>
              <a:spLocks noChangeAspect="1" noChangeArrowheads="1"/>
            </p:cNvSpPr>
            <p:nvPr/>
          </p:nvSpPr>
          <p:spPr bwMode="auto">
            <a:xfrm>
              <a:off x="2552" y="162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82" name="Oval 146"/>
            <p:cNvSpPr>
              <a:spLocks noChangeAspect="1" noChangeArrowheads="1"/>
            </p:cNvSpPr>
            <p:nvPr/>
          </p:nvSpPr>
          <p:spPr bwMode="auto">
            <a:xfrm>
              <a:off x="2768" y="163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83" name="Oval 147"/>
            <p:cNvSpPr>
              <a:spLocks noChangeAspect="1" noChangeArrowheads="1"/>
            </p:cNvSpPr>
            <p:nvPr/>
          </p:nvSpPr>
          <p:spPr bwMode="auto">
            <a:xfrm>
              <a:off x="2673" y="1571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84" name="Oval 148"/>
            <p:cNvSpPr>
              <a:spLocks noChangeAspect="1" noChangeArrowheads="1"/>
            </p:cNvSpPr>
            <p:nvPr/>
          </p:nvSpPr>
          <p:spPr bwMode="auto">
            <a:xfrm>
              <a:off x="2602" y="1643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85" name="Oval 149"/>
            <p:cNvSpPr>
              <a:spLocks noChangeAspect="1" noChangeArrowheads="1"/>
            </p:cNvSpPr>
            <p:nvPr/>
          </p:nvSpPr>
          <p:spPr bwMode="auto">
            <a:xfrm>
              <a:off x="2738" y="1729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86" name="Oval 150"/>
            <p:cNvSpPr>
              <a:spLocks noChangeAspect="1" noChangeArrowheads="1"/>
            </p:cNvSpPr>
            <p:nvPr/>
          </p:nvSpPr>
          <p:spPr bwMode="auto">
            <a:xfrm>
              <a:off x="2507" y="164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87" name="Oval 151"/>
            <p:cNvSpPr>
              <a:spLocks noChangeAspect="1" noChangeArrowheads="1"/>
            </p:cNvSpPr>
            <p:nvPr/>
          </p:nvSpPr>
          <p:spPr bwMode="auto">
            <a:xfrm>
              <a:off x="2507" y="159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488" name="Text Box 152"/>
            <p:cNvSpPr txBox="1">
              <a:spLocks noChangeArrowheads="1"/>
            </p:cNvSpPr>
            <p:nvPr/>
          </p:nvSpPr>
          <p:spPr bwMode="auto">
            <a:xfrm>
              <a:off x="1328" y="2379"/>
              <a:ext cx="449" cy="14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ja-JP" sz="1400">
                  <a:latin typeface="Arial Narrow" pitchFamily="34" charset="0"/>
                  <a:ea typeface="Batang" pitchFamily="18" charset="-127"/>
                </a:rPr>
                <a:t>Linier positif</a:t>
              </a:r>
              <a:endParaRPr lang="en-US" sz="1400"/>
            </a:p>
          </p:txBody>
        </p:sp>
        <p:sp>
          <p:nvSpPr>
            <p:cNvPr id="142489" name="Text Box 153"/>
            <p:cNvSpPr txBox="1">
              <a:spLocks noChangeArrowheads="1"/>
            </p:cNvSpPr>
            <p:nvPr/>
          </p:nvSpPr>
          <p:spPr bwMode="auto">
            <a:xfrm>
              <a:off x="2675" y="2379"/>
              <a:ext cx="472" cy="14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ja-JP" sz="1400">
                  <a:latin typeface="Arial Narrow" pitchFamily="34" charset="0"/>
                  <a:ea typeface="Batang" pitchFamily="18" charset="-127"/>
                </a:rPr>
                <a:t>Linier negatif</a:t>
              </a:r>
              <a:endParaRPr lang="en-US" sz="140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1"/>
          <p:cNvGrpSpPr>
            <a:grpSpLocks/>
          </p:cNvGrpSpPr>
          <p:nvPr/>
        </p:nvGrpSpPr>
        <p:grpSpPr bwMode="auto">
          <a:xfrm>
            <a:off x="1908175" y="2349500"/>
            <a:ext cx="5184775" cy="2663825"/>
            <a:chOff x="954" y="1758"/>
            <a:chExt cx="2544" cy="1080"/>
          </a:xfrm>
        </p:grpSpPr>
        <p:sp>
          <p:nvSpPr>
            <p:cNvPr id="143364" name="Freeform 4"/>
            <p:cNvSpPr>
              <a:spLocks/>
            </p:cNvSpPr>
            <p:nvPr/>
          </p:nvSpPr>
          <p:spPr bwMode="auto">
            <a:xfrm>
              <a:off x="954" y="1758"/>
              <a:ext cx="1197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20"/>
                </a:cxn>
                <a:cxn ang="0">
                  <a:pos x="2992" y="2520"/>
                </a:cxn>
              </a:cxnLst>
              <a:rect l="0" t="0" r="r" b="b"/>
              <a:pathLst>
                <a:path w="2992" h="2520">
                  <a:moveTo>
                    <a:pt x="0" y="0"/>
                  </a:moveTo>
                  <a:lnTo>
                    <a:pt x="0" y="2520"/>
                  </a:lnTo>
                  <a:lnTo>
                    <a:pt x="2992" y="252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65" name="Freeform 5"/>
            <p:cNvSpPr>
              <a:spLocks/>
            </p:cNvSpPr>
            <p:nvPr/>
          </p:nvSpPr>
          <p:spPr bwMode="auto">
            <a:xfrm>
              <a:off x="2301" y="1758"/>
              <a:ext cx="1197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20"/>
                </a:cxn>
                <a:cxn ang="0">
                  <a:pos x="2992" y="2520"/>
                </a:cxn>
              </a:cxnLst>
              <a:rect l="0" t="0" r="r" b="b"/>
              <a:pathLst>
                <a:path w="2992" h="2520">
                  <a:moveTo>
                    <a:pt x="0" y="0"/>
                  </a:moveTo>
                  <a:lnTo>
                    <a:pt x="0" y="2520"/>
                  </a:lnTo>
                  <a:lnTo>
                    <a:pt x="2992" y="252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66" name="Freeform 6"/>
            <p:cNvSpPr>
              <a:spLocks/>
            </p:cNvSpPr>
            <p:nvPr/>
          </p:nvSpPr>
          <p:spPr bwMode="auto">
            <a:xfrm>
              <a:off x="1104" y="1796"/>
              <a:ext cx="1008" cy="596"/>
            </a:xfrm>
            <a:custGeom>
              <a:avLst/>
              <a:gdLst/>
              <a:ahLst/>
              <a:cxnLst>
                <a:cxn ang="0">
                  <a:pos x="0" y="1489"/>
                </a:cxn>
                <a:cxn ang="0">
                  <a:pos x="569" y="1449"/>
                </a:cxn>
                <a:cxn ang="0">
                  <a:pos x="1154" y="1365"/>
                </a:cxn>
                <a:cxn ang="0">
                  <a:pos x="1709" y="1110"/>
                </a:cxn>
                <a:cxn ang="0">
                  <a:pos x="2054" y="825"/>
                </a:cxn>
                <a:cxn ang="0">
                  <a:pos x="2354" y="450"/>
                </a:cxn>
                <a:cxn ang="0">
                  <a:pos x="2519" y="0"/>
                </a:cxn>
              </a:cxnLst>
              <a:rect l="0" t="0" r="r" b="b"/>
              <a:pathLst>
                <a:path w="2519" h="1489">
                  <a:moveTo>
                    <a:pt x="0" y="1489"/>
                  </a:moveTo>
                  <a:cubicBezTo>
                    <a:pt x="95" y="1482"/>
                    <a:pt x="377" y="1470"/>
                    <a:pt x="569" y="1449"/>
                  </a:cubicBezTo>
                  <a:cubicBezTo>
                    <a:pt x="761" y="1428"/>
                    <a:pt x="964" y="1422"/>
                    <a:pt x="1154" y="1365"/>
                  </a:cubicBezTo>
                  <a:cubicBezTo>
                    <a:pt x="1344" y="1308"/>
                    <a:pt x="1559" y="1200"/>
                    <a:pt x="1709" y="1110"/>
                  </a:cubicBezTo>
                  <a:cubicBezTo>
                    <a:pt x="1859" y="1020"/>
                    <a:pt x="1947" y="935"/>
                    <a:pt x="2054" y="825"/>
                  </a:cubicBezTo>
                  <a:cubicBezTo>
                    <a:pt x="2161" y="715"/>
                    <a:pt x="2277" y="587"/>
                    <a:pt x="2354" y="450"/>
                  </a:cubicBezTo>
                  <a:cubicBezTo>
                    <a:pt x="2431" y="313"/>
                    <a:pt x="2485" y="94"/>
                    <a:pt x="2519" y="0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67" name="Oval 7"/>
            <p:cNvSpPr>
              <a:spLocks noChangeAspect="1" noChangeArrowheads="1"/>
            </p:cNvSpPr>
            <p:nvPr/>
          </p:nvSpPr>
          <p:spPr bwMode="auto">
            <a:xfrm>
              <a:off x="1830" y="219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68" name="Oval 8"/>
            <p:cNvSpPr>
              <a:spLocks noChangeAspect="1" noChangeArrowheads="1"/>
            </p:cNvSpPr>
            <p:nvPr/>
          </p:nvSpPr>
          <p:spPr bwMode="auto">
            <a:xfrm>
              <a:off x="1308" y="237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69" name="Oval 9"/>
            <p:cNvSpPr>
              <a:spLocks noChangeAspect="1" noChangeArrowheads="1"/>
            </p:cNvSpPr>
            <p:nvPr/>
          </p:nvSpPr>
          <p:spPr bwMode="auto">
            <a:xfrm>
              <a:off x="1554" y="228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70" name="Oval 10"/>
            <p:cNvSpPr>
              <a:spLocks noChangeAspect="1" noChangeArrowheads="1"/>
            </p:cNvSpPr>
            <p:nvPr/>
          </p:nvSpPr>
          <p:spPr bwMode="auto">
            <a:xfrm>
              <a:off x="1657" y="230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71" name="Oval 11"/>
            <p:cNvSpPr>
              <a:spLocks noChangeAspect="1" noChangeArrowheads="1"/>
            </p:cNvSpPr>
            <p:nvPr/>
          </p:nvSpPr>
          <p:spPr bwMode="auto">
            <a:xfrm>
              <a:off x="1688" y="222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72" name="Oval 12"/>
            <p:cNvSpPr>
              <a:spLocks noChangeAspect="1" noChangeArrowheads="1"/>
            </p:cNvSpPr>
            <p:nvPr/>
          </p:nvSpPr>
          <p:spPr bwMode="auto">
            <a:xfrm>
              <a:off x="1626" y="2270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73" name="Oval 13"/>
            <p:cNvSpPr>
              <a:spLocks noChangeAspect="1" noChangeArrowheads="1"/>
            </p:cNvSpPr>
            <p:nvPr/>
          </p:nvSpPr>
          <p:spPr bwMode="auto">
            <a:xfrm>
              <a:off x="1702" y="2190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74" name="Oval 14"/>
            <p:cNvSpPr>
              <a:spLocks noChangeAspect="1" noChangeArrowheads="1"/>
            </p:cNvSpPr>
            <p:nvPr/>
          </p:nvSpPr>
          <p:spPr bwMode="auto">
            <a:xfrm>
              <a:off x="2002" y="211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75" name="Oval 15"/>
            <p:cNvSpPr>
              <a:spLocks noChangeAspect="1" noChangeArrowheads="1"/>
            </p:cNvSpPr>
            <p:nvPr/>
          </p:nvSpPr>
          <p:spPr bwMode="auto">
            <a:xfrm>
              <a:off x="1179" y="240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76" name="Oval 16"/>
            <p:cNvSpPr>
              <a:spLocks noChangeAspect="1" noChangeArrowheads="1"/>
            </p:cNvSpPr>
            <p:nvPr/>
          </p:nvSpPr>
          <p:spPr bwMode="auto">
            <a:xfrm>
              <a:off x="1179" y="233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77" name="Oval 17"/>
            <p:cNvSpPr>
              <a:spLocks noChangeAspect="1" noChangeArrowheads="1"/>
            </p:cNvSpPr>
            <p:nvPr/>
          </p:nvSpPr>
          <p:spPr bwMode="auto">
            <a:xfrm>
              <a:off x="1927" y="204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78" name="Oval 18"/>
            <p:cNvSpPr>
              <a:spLocks noChangeAspect="1" noChangeArrowheads="1"/>
            </p:cNvSpPr>
            <p:nvPr/>
          </p:nvSpPr>
          <p:spPr bwMode="auto">
            <a:xfrm>
              <a:off x="1758" y="2254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79" name="Oval 19"/>
            <p:cNvSpPr>
              <a:spLocks noChangeAspect="1" noChangeArrowheads="1"/>
            </p:cNvSpPr>
            <p:nvPr/>
          </p:nvSpPr>
          <p:spPr bwMode="auto">
            <a:xfrm>
              <a:off x="1403" y="233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80" name="Oval 20"/>
            <p:cNvSpPr>
              <a:spLocks noChangeAspect="1" noChangeArrowheads="1"/>
            </p:cNvSpPr>
            <p:nvPr/>
          </p:nvSpPr>
          <p:spPr bwMode="auto">
            <a:xfrm>
              <a:off x="1403" y="238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81" name="Oval 21"/>
            <p:cNvSpPr>
              <a:spLocks noChangeAspect="1" noChangeArrowheads="1"/>
            </p:cNvSpPr>
            <p:nvPr/>
          </p:nvSpPr>
          <p:spPr bwMode="auto">
            <a:xfrm>
              <a:off x="1962" y="207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82" name="Oval 22"/>
            <p:cNvSpPr>
              <a:spLocks noChangeAspect="1" noChangeArrowheads="1"/>
            </p:cNvSpPr>
            <p:nvPr/>
          </p:nvSpPr>
          <p:spPr bwMode="auto">
            <a:xfrm>
              <a:off x="1254" y="240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83" name="Oval 23"/>
            <p:cNvSpPr>
              <a:spLocks noChangeAspect="1" noChangeArrowheads="1"/>
            </p:cNvSpPr>
            <p:nvPr/>
          </p:nvSpPr>
          <p:spPr bwMode="auto">
            <a:xfrm>
              <a:off x="1478" y="233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84" name="Oval 24"/>
            <p:cNvSpPr>
              <a:spLocks noChangeAspect="1" noChangeArrowheads="1"/>
            </p:cNvSpPr>
            <p:nvPr/>
          </p:nvSpPr>
          <p:spPr bwMode="auto">
            <a:xfrm>
              <a:off x="1209" y="236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85" name="Oval 25"/>
            <p:cNvSpPr>
              <a:spLocks noChangeAspect="1" noChangeArrowheads="1"/>
            </p:cNvSpPr>
            <p:nvPr/>
          </p:nvSpPr>
          <p:spPr bwMode="auto">
            <a:xfrm>
              <a:off x="2004" y="1940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86" name="Oval 26"/>
            <p:cNvSpPr>
              <a:spLocks noChangeAspect="1" noChangeArrowheads="1"/>
            </p:cNvSpPr>
            <p:nvPr/>
          </p:nvSpPr>
          <p:spPr bwMode="auto">
            <a:xfrm>
              <a:off x="1343" y="230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87" name="Oval 27"/>
            <p:cNvSpPr>
              <a:spLocks noChangeAspect="1" noChangeArrowheads="1"/>
            </p:cNvSpPr>
            <p:nvPr/>
          </p:nvSpPr>
          <p:spPr bwMode="auto">
            <a:xfrm>
              <a:off x="1254" y="233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88" name="Oval 28"/>
            <p:cNvSpPr>
              <a:spLocks noChangeAspect="1" noChangeArrowheads="1"/>
            </p:cNvSpPr>
            <p:nvPr/>
          </p:nvSpPr>
          <p:spPr bwMode="auto">
            <a:xfrm>
              <a:off x="1561" y="236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89" name="Oval 29"/>
            <p:cNvSpPr>
              <a:spLocks noChangeAspect="1" noChangeArrowheads="1"/>
            </p:cNvSpPr>
            <p:nvPr/>
          </p:nvSpPr>
          <p:spPr bwMode="auto">
            <a:xfrm>
              <a:off x="1927" y="211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90" name="Oval 30"/>
            <p:cNvSpPr>
              <a:spLocks noChangeAspect="1" noChangeArrowheads="1"/>
            </p:cNvSpPr>
            <p:nvPr/>
          </p:nvSpPr>
          <p:spPr bwMode="auto">
            <a:xfrm>
              <a:off x="1843" y="213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91" name="Oval 31"/>
            <p:cNvSpPr>
              <a:spLocks noChangeAspect="1" noChangeArrowheads="1"/>
            </p:cNvSpPr>
            <p:nvPr/>
          </p:nvSpPr>
          <p:spPr bwMode="auto">
            <a:xfrm>
              <a:off x="1864" y="2040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92" name="Oval 32"/>
            <p:cNvSpPr>
              <a:spLocks noChangeAspect="1" noChangeArrowheads="1"/>
            </p:cNvSpPr>
            <p:nvPr/>
          </p:nvSpPr>
          <p:spPr bwMode="auto">
            <a:xfrm>
              <a:off x="1104" y="240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93" name="Oval 33"/>
            <p:cNvSpPr>
              <a:spLocks noChangeAspect="1" noChangeArrowheads="1"/>
            </p:cNvSpPr>
            <p:nvPr/>
          </p:nvSpPr>
          <p:spPr bwMode="auto">
            <a:xfrm>
              <a:off x="1768" y="216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94" name="Oval 34"/>
            <p:cNvSpPr>
              <a:spLocks noChangeAspect="1" noChangeArrowheads="1"/>
            </p:cNvSpPr>
            <p:nvPr/>
          </p:nvSpPr>
          <p:spPr bwMode="auto">
            <a:xfrm>
              <a:off x="2002" y="197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95" name="Oval 35"/>
            <p:cNvSpPr>
              <a:spLocks noChangeAspect="1" noChangeArrowheads="1"/>
            </p:cNvSpPr>
            <p:nvPr/>
          </p:nvSpPr>
          <p:spPr bwMode="auto">
            <a:xfrm>
              <a:off x="1706" y="2274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96" name="Oval 36"/>
            <p:cNvSpPr>
              <a:spLocks noChangeAspect="1" noChangeArrowheads="1"/>
            </p:cNvSpPr>
            <p:nvPr/>
          </p:nvSpPr>
          <p:spPr bwMode="auto">
            <a:xfrm>
              <a:off x="2076" y="197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97" name="Oval 37"/>
            <p:cNvSpPr>
              <a:spLocks noChangeAspect="1" noChangeArrowheads="1"/>
            </p:cNvSpPr>
            <p:nvPr/>
          </p:nvSpPr>
          <p:spPr bwMode="auto">
            <a:xfrm>
              <a:off x="1439" y="239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98" name="Oval 38"/>
            <p:cNvSpPr>
              <a:spLocks noChangeAspect="1" noChangeArrowheads="1"/>
            </p:cNvSpPr>
            <p:nvPr/>
          </p:nvSpPr>
          <p:spPr bwMode="auto">
            <a:xfrm>
              <a:off x="1626" y="234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399" name="Oval 39"/>
            <p:cNvSpPr>
              <a:spLocks noChangeAspect="1" noChangeArrowheads="1"/>
            </p:cNvSpPr>
            <p:nvPr/>
          </p:nvSpPr>
          <p:spPr bwMode="auto">
            <a:xfrm>
              <a:off x="1911" y="217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00" name="Oval 40"/>
            <p:cNvSpPr>
              <a:spLocks noChangeAspect="1" noChangeArrowheads="1"/>
            </p:cNvSpPr>
            <p:nvPr/>
          </p:nvSpPr>
          <p:spPr bwMode="auto">
            <a:xfrm>
              <a:off x="1968" y="199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01" name="Oval 41"/>
            <p:cNvSpPr>
              <a:spLocks noChangeAspect="1" noChangeArrowheads="1"/>
            </p:cNvSpPr>
            <p:nvPr/>
          </p:nvSpPr>
          <p:spPr bwMode="auto">
            <a:xfrm>
              <a:off x="1535" y="231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02" name="Oval 42"/>
            <p:cNvSpPr>
              <a:spLocks noChangeAspect="1" noChangeArrowheads="1"/>
            </p:cNvSpPr>
            <p:nvPr/>
          </p:nvSpPr>
          <p:spPr bwMode="auto">
            <a:xfrm>
              <a:off x="1406" y="234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03" name="Oval 43"/>
            <p:cNvSpPr>
              <a:spLocks noChangeAspect="1" noChangeArrowheads="1"/>
            </p:cNvSpPr>
            <p:nvPr/>
          </p:nvSpPr>
          <p:spPr bwMode="auto">
            <a:xfrm>
              <a:off x="1406" y="226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04" name="Oval 44"/>
            <p:cNvSpPr>
              <a:spLocks noChangeAspect="1" noChangeArrowheads="1"/>
            </p:cNvSpPr>
            <p:nvPr/>
          </p:nvSpPr>
          <p:spPr bwMode="auto">
            <a:xfrm>
              <a:off x="1630" y="226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05" name="Oval 45"/>
            <p:cNvSpPr>
              <a:spLocks noChangeAspect="1" noChangeArrowheads="1"/>
            </p:cNvSpPr>
            <p:nvPr/>
          </p:nvSpPr>
          <p:spPr bwMode="auto">
            <a:xfrm>
              <a:off x="1630" y="231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06" name="Oval 46"/>
            <p:cNvSpPr>
              <a:spLocks noChangeAspect="1" noChangeArrowheads="1"/>
            </p:cNvSpPr>
            <p:nvPr/>
          </p:nvSpPr>
          <p:spPr bwMode="auto">
            <a:xfrm>
              <a:off x="1481" y="234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07" name="Oval 47"/>
            <p:cNvSpPr>
              <a:spLocks noChangeAspect="1" noChangeArrowheads="1"/>
            </p:cNvSpPr>
            <p:nvPr/>
          </p:nvSpPr>
          <p:spPr bwMode="auto">
            <a:xfrm>
              <a:off x="1436" y="229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08" name="Oval 48"/>
            <p:cNvSpPr>
              <a:spLocks noChangeAspect="1" noChangeArrowheads="1"/>
            </p:cNvSpPr>
            <p:nvPr/>
          </p:nvSpPr>
          <p:spPr bwMode="auto">
            <a:xfrm>
              <a:off x="1570" y="223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09" name="Oval 49"/>
            <p:cNvSpPr>
              <a:spLocks noChangeAspect="1" noChangeArrowheads="1"/>
            </p:cNvSpPr>
            <p:nvPr/>
          </p:nvSpPr>
          <p:spPr bwMode="auto">
            <a:xfrm>
              <a:off x="1481" y="226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10" name="Oval 50"/>
            <p:cNvSpPr>
              <a:spLocks noChangeAspect="1" noChangeArrowheads="1"/>
            </p:cNvSpPr>
            <p:nvPr/>
          </p:nvSpPr>
          <p:spPr bwMode="auto">
            <a:xfrm>
              <a:off x="1331" y="234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11" name="Oval 51"/>
            <p:cNvSpPr>
              <a:spLocks noChangeAspect="1" noChangeArrowheads="1"/>
            </p:cNvSpPr>
            <p:nvPr/>
          </p:nvSpPr>
          <p:spPr bwMode="auto">
            <a:xfrm>
              <a:off x="1666" y="2334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12" name="Oval 52"/>
            <p:cNvSpPr>
              <a:spLocks noChangeAspect="1" noChangeArrowheads="1"/>
            </p:cNvSpPr>
            <p:nvPr/>
          </p:nvSpPr>
          <p:spPr bwMode="auto">
            <a:xfrm>
              <a:off x="1837" y="221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13" name="Oval 53"/>
            <p:cNvSpPr>
              <a:spLocks noChangeAspect="1" noChangeArrowheads="1"/>
            </p:cNvSpPr>
            <p:nvPr/>
          </p:nvSpPr>
          <p:spPr bwMode="auto">
            <a:xfrm>
              <a:off x="1708" y="224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14" name="Oval 54"/>
            <p:cNvSpPr>
              <a:spLocks noChangeAspect="1" noChangeArrowheads="1"/>
            </p:cNvSpPr>
            <p:nvPr/>
          </p:nvSpPr>
          <p:spPr bwMode="auto">
            <a:xfrm>
              <a:off x="1708" y="217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15" name="Oval 55"/>
            <p:cNvSpPr>
              <a:spLocks noChangeAspect="1" noChangeArrowheads="1"/>
            </p:cNvSpPr>
            <p:nvPr/>
          </p:nvSpPr>
          <p:spPr bwMode="auto">
            <a:xfrm>
              <a:off x="1933" y="217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16" name="Oval 56"/>
            <p:cNvSpPr>
              <a:spLocks noChangeAspect="1" noChangeArrowheads="1"/>
            </p:cNvSpPr>
            <p:nvPr/>
          </p:nvSpPr>
          <p:spPr bwMode="auto">
            <a:xfrm>
              <a:off x="2052" y="203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17" name="Oval 57"/>
            <p:cNvSpPr>
              <a:spLocks noChangeAspect="1" noChangeArrowheads="1"/>
            </p:cNvSpPr>
            <p:nvPr/>
          </p:nvSpPr>
          <p:spPr bwMode="auto">
            <a:xfrm>
              <a:off x="1783" y="224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18" name="Oval 58"/>
            <p:cNvSpPr>
              <a:spLocks noChangeAspect="1" noChangeArrowheads="1"/>
            </p:cNvSpPr>
            <p:nvPr/>
          </p:nvSpPr>
          <p:spPr bwMode="auto">
            <a:xfrm>
              <a:off x="1738" y="220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19" name="Oval 59"/>
            <p:cNvSpPr>
              <a:spLocks noChangeAspect="1" noChangeArrowheads="1"/>
            </p:cNvSpPr>
            <p:nvPr/>
          </p:nvSpPr>
          <p:spPr bwMode="auto">
            <a:xfrm>
              <a:off x="1873" y="214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20" name="Oval 60"/>
            <p:cNvSpPr>
              <a:spLocks noChangeAspect="1" noChangeArrowheads="1"/>
            </p:cNvSpPr>
            <p:nvPr/>
          </p:nvSpPr>
          <p:spPr bwMode="auto">
            <a:xfrm>
              <a:off x="1783" y="217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21" name="Oval 61"/>
            <p:cNvSpPr>
              <a:spLocks noChangeAspect="1" noChangeArrowheads="1"/>
            </p:cNvSpPr>
            <p:nvPr/>
          </p:nvSpPr>
          <p:spPr bwMode="auto">
            <a:xfrm>
              <a:off x="1634" y="224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22" name="Oval 62"/>
            <p:cNvSpPr>
              <a:spLocks noChangeAspect="1" noChangeArrowheads="1"/>
            </p:cNvSpPr>
            <p:nvPr/>
          </p:nvSpPr>
          <p:spPr bwMode="auto">
            <a:xfrm>
              <a:off x="1777" y="230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23" name="Oval 63"/>
            <p:cNvSpPr>
              <a:spLocks noChangeAspect="1" noChangeArrowheads="1"/>
            </p:cNvSpPr>
            <p:nvPr/>
          </p:nvSpPr>
          <p:spPr bwMode="auto">
            <a:xfrm>
              <a:off x="2031" y="183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24" name="Oval 64"/>
            <p:cNvSpPr>
              <a:spLocks noChangeAspect="1" noChangeArrowheads="1"/>
            </p:cNvSpPr>
            <p:nvPr/>
          </p:nvSpPr>
          <p:spPr bwMode="auto">
            <a:xfrm>
              <a:off x="2053" y="182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25" name="Oval 65"/>
            <p:cNvSpPr>
              <a:spLocks noChangeAspect="1" noChangeArrowheads="1"/>
            </p:cNvSpPr>
            <p:nvPr/>
          </p:nvSpPr>
          <p:spPr bwMode="auto">
            <a:xfrm>
              <a:off x="2053" y="187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26" name="Oval 66"/>
            <p:cNvSpPr>
              <a:spLocks noChangeAspect="1" noChangeArrowheads="1"/>
            </p:cNvSpPr>
            <p:nvPr/>
          </p:nvSpPr>
          <p:spPr bwMode="auto">
            <a:xfrm>
              <a:off x="2089" y="189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27" name="Oval 67"/>
            <p:cNvSpPr>
              <a:spLocks noChangeAspect="1" noChangeArrowheads="1"/>
            </p:cNvSpPr>
            <p:nvPr/>
          </p:nvSpPr>
          <p:spPr bwMode="auto">
            <a:xfrm>
              <a:off x="1828" y="222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28" name="Oval 68"/>
            <p:cNvSpPr>
              <a:spLocks noChangeAspect="1" noChangeArrowheads="1"/>
            </p:cNvSpPr>
            <p:nvPr/>
          </p:nvSpPr>
          <p:spPr bwMode="auto">
            <a:xfrm>
              <a:off x="1850" y="221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29" name="Oval 69"/>
            <p:cNvSpPr>
              <a:spLocks noChangeAspect="1" noChangeArrowheads="1"/>
            </p:cNvSpPr>
            <p:nvPr/>
          </p:nvSpPr>
          <p:spPr bwMode="auto">
            <a:xfrm>
              <a:off x="1850" y="226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30" name="Oval 70"/>
            <p:cNvSpPr>
              <a:spLocks noChangeAspect="1" noChangeArrowheads="1"/>
            </p:cNvSpPr>
            <p:nvPr/>
          </p:nvSpPr>
          <p:spPr bwMode="auto">
            <a:xfrm>
              <a:off x="1958" y="213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31" name="Oval 71"/>
            <p:cNvSpPr>
              <a:spLocks noChangeAspect="1" noChangeArrowheads="1"/>
            </p:cNvSpPr>
            <p:nvPr/>
          </p:nvSpPr>
          <p:spPr bwMode="auto">
            <a:xfrm>
              <a:off x="1885" y="222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32" name="Freeform 72"/>
            <p:cNvSpPr>
              <a:spLocks/>
            </p:cNvSpPr>
            <p:nvPr/>
          </p:nvSpPr>
          <p:spPr bwMode="auto">
            <a:xfrm>
              <a:off x="2430" y="1838"/>
              <a:ext cx="962" cy="6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3" y="546"/>
                </a:cxn>
                <a:cxn ang="0">
                  <a:pos x="600" y="990"/>
                </a:cxn>
                <a:cxn ang="0">
                  <a:pos x="1140" y="1260"/>
                </a:cxn>
                <a:cxn ang="0">
                  <a:pos x="1785" y="1380"/>
                </a:cxn>
                <a:cxn ang="0">
                  <a:pos x="2220" y="1365"/>
                </a:cxn>
              </a:cxnLst>
              <a:rect l="0" t="0" r="r" b="b"/>
              <a:pathLst>
                <a:path w="2220" h="1397">
                  <a:moveTo>
                    <a:pt x="0" y="0"/>
                  </a:moveTo>
                  <a:cubicBezTo>
                    <a:pt x="34" y="91"/>
                    <a:pt x="103" y="381"/>
                    <a:pt x="203" y="546"/>
                  </a:cubicBezTo>
                  <a:cubicBezTo>
                    <a:pt x="303" y="711"/>
                    <a:pt x="444" y="871"/>
                    <a:pt x="600" y="990"/>
                  </a:cubicBezTo>
                  <a:cubicBezTo>
                    <a:pt x="756" y="1109"/>
                    <a:pt x="943" y="1195"/>
                    <a:pt x="1140" y="1260"/>
                  </a:cubicBezTo>
                  <a:cubicBezTo>
                    <a:pt x="1337" y="1325"/>
                    <a:pt x="1605" y="1363"/>
                    <a:pt x="1785" y="1380"/>
                  </a:cubicBezTo>
                  <a:cubicBezTo>
                    <a:pt x="1965" y="1397"/>
                    <a:pt x="2130" y="1368"/>
                    <a:pt x="2220" y="1365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33" name="Oval 73"/>
            <p:cNvSpPr>
              <a:spLocks noChangeAspect="1" noChangeArrowheads="1"/>
            </p:cNvSpPr>
            <p:nvPr/>
          </p:nvSpPr>
          <p:spPr bwMode="auto">
            <a:xfrm>
              <a:off x="2415" y="195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34" name="Oval 74"/>
            <p:cNvSpPr>
              <a:spLocks noChangeAspect="1" noChangeArrowheads="1"/>
            </p:cNvSpPr>
            <p:nvPr/>
          </p:nvSpPr>
          <p:spPr bwMode="auto">
            <a:xfrm>
              <a:off x="2442" y="188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35" name="Oval 75"/>
            <p:cNvSpPr>
              <a:spLocks noChangeAspect="1" noChangeArrowheads="1"/>
            </p:cNvSpPr>
            <p:nvPr/>
          </p:nvSpPr>
          <p:spPr bwMode="auto">
            <a:xfrm>
              <a:off x="2484" y="195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36" name="Oval 76"/>
            <p:cNvSpPr>
              <a:spLocks noChangeAspect="1" noChangeArrowheads="1"/>
            </p:cNvSpPr>
            <p:nvPr/>
          </p:nvSpPr>
          <p:spPr bwMode="auto">
            <a:xfrm>
              <a:off x="2460" y="189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37" name="Oval 77"/>
            <p:cNvSpPr>
              <a:spLocks noChangeAspect="1" noChangeArrowheads="1"/>
            </p:cNvSpPr>
            <p:nvPr/>
          </p:nvSpPr>
          <p:spPr bwMode="auto">
            <a:xfrm>
              <a:off x="2398" y="189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38" name="Oval 78"/>
            <p:cNvSpPr>
              <a:spLocks noChangeAspect="1" noChangeArrowheads="1"/>
            </p:cNvSpPr>
            <p:nvPr/>
          </p:nvSpPr>
          <p:spPr bwMode="auto">
            <a:xfrm>
              <a:off x="2427" y="193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39" name="Oval 79"/>
            <p:cNvSpPr>
              <a:spLocks noChangeAspect="1" noChangeArrowheads="1"/>
            </p:cNvSpPr>
            <p:nvPr/>
          </p:nvSpPr>
          <p:spPr bwMode="auto">
            <a:xfrm>
              <a:off x="2493" y="189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40" name="Oval 80"/>
            <p:cNvSpPr>
              <a:spLocks noChangeAspect="1" noChangeArrowheads="1"/>
            </p:cNvSpPr>
            <p:nvPr/>
          </p:nvSpPr>
          <p:spPr bwMode="auto">
            <a:xfrm>
              <a:off x="2456" y="206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41" name="Oval 81"/>
            <p:cNvSpPr>
              <a:spLocks noChangeAspect="1" noChangeArrowheads="1"/>
            </p:cNvSpPr>
            <p:nvPr/>
          </p:nvSpPr>
          <p:spPr bwMode="auto">
            <a:xfrm>
              <a:off x="2483" y="199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42" name="Oval 82"/>
            <p:cNvSpPr>
              <a:spLocks noChangeAspect="1" noChangeArrowheads="1"/>
            </p:cNvSpPr>
            <p:nvPr/>
          </p:nvSpPr>
          <p:spPr bwMode="auto">
            <a:xfrm>
              <a:off x="2525" y="206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43" name="Oval 83"/>
            <p:cNvSpPr>
              <a:spLocks noChangeAspect="1" noChangeArrowheads="1"/>
            </p:cNvSpPr>
            <p:nvPr/>
          </p:nvSpPr>
          <p:spPr bwMode="auto">
            <a:xfrm>
              <a:off x="2501" y="200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44" name="Oval 84"/>
            <p:cNvSpPr>
              <a:spLocks noChangeAspect="1" noChangeArrowheads="1"/>
            </p:cNvSpPr>
            <p:nvPr/>
          </p:nvSpPr>
          <p:spPr bwMode="auto">
            <a:xfrm>
              <a:off x="2440" y="200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45" name="Oval 85"/>
            <p:cNvSpPr>
              <a:spLocks noChangeAspect="1" noChangeArrowheads="1"/>
            </p:cNvSpPr>
            <p:nvPr/>
          </p:nvSpPr>
          <p:spPr bwMode="auto">
            <a:xfrm>
              <a:off x="2468" y="205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46" name="Oval 86"/>
            <p:cNvSpPr>
              <a:spLocks noChangeAspect="1" noChangeArrowheads="1"/>
            </p:cNvSpPr>
            <p:nvPr/>
          </p:nvSpPr>
          <p:spPr bwMode="auto">
            <a:xfrm>
              <a:off x="2534" y="200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47" name="Oval 87"/>
            <p:cNvSpPr>
              <a:spLocks noChangeAspect="1" noChangeArrowheads="1"/>
            </p:cNvSpPr>
            <p:nvPr/>
          </p:nvSpPr>
          <p:spPr bwMode="auto">
            <a:xfrm>
              <a:off x="2511" y="2120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48" name="Oval 88"/>
            <p:cNvSpPr>
              <a:spLocks noChangeAspect="1" noChangeArrowheads="1"/>
            </p:cNvSpPr>
            <p:nvPr/>
          </p:nvSpPr>
          <p:spPr bwMode="auto">
            <a:xfrm>
              <a:off x="2580" y="211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49" name="Oval 89"/>
            <p:cNvSpPr>
              <a:spLocks noChangeAspect="1" noChangeArrowheads="1"/>
            </p:cNvSpPr>
            <p:nvPr/>
          </p:nvSpPr>
          <p:spPr bwMode="auto">
            <a:xfrm>
              <a:off x="2523" y="210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50" name="Oval 90"/>
            <p:cNvSpPr>
              <a:spLocks noChangeAspect="1" noChangeArrowheads="1"/>
            </p:cNvSpPr>
            <p:nvPr/>
          </p:nvSpPr>
          <p:spPr bwMode="auto">
            <a:xfrm>
              <a:off x="2552" y="223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51" name="Oval 91"/>
            <p:cNvSpPr>
              <a:spLocks noChangeAspect="1" noChangeArrowheads="1"/>
            </p:cNvSpPr>
            <p:nvPr/>
          </p:nvSpPr>
          <p:spPr bwMode="auto">
            <a:xfrm>
              <a:off x="2579" y="216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52" name="Oval 92"/>
            <p:cNvSpPr>
              <a:spLocks noChangeAspect="1" noChangeArrowheads="1"/>
            </p:cNvSpPr>
            <p:nvPr/>
          </p:nvSpPr>
          <p:spPr bwMode="auto">
            <a:xfrm>
              <a:off x="2621" y="223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53" name="Oval 93"/>
            <p:cNvSpPr>
              <a:spLocks noChangeAspect="1" noChangeArrowheads="1"/>
            </p:cNvSpPr>
            <p:nvPr/>
          </p:nvSpPr>
          <p:spPr bwMode="auto">
            <a:xfrm>
              <a:off x="2597" y="217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54" name="Oval 94"/>
            <p:cNvSpPr>
              <a:spLocks noChangeAspect="1" noChangeArrowheads="1"/>
            </p:cNvSpPr>
            <p:nvPr/>
          </p:nvSpPr>
          <p:spPr bwMode="auto">
            <a:xfrm>
              <a:off x="2536" y="217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55" name="Oval 95"/>
            <p:cNvSpPr>
              <a:spLocks noChangeAspect="1" noChangeArrowheads="1"/>
            </p:cNvSpPr>
            <p:nvPr/>
          </p:nvSpPr>
          <p:spPr bwMode="auto">
            <a:xfrm>
              <a:off x="2564" y="2220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56" name="Oval 96"/>
            <p:cNvSpPr>
              <a:spLocks noChangeAspect="1" noChangeArrowheads="1"/>
            </p:cNvSpPr>
            <p:nvPr/>
          </p:nvSpPr>
          <p:spPr bwMode="auto">
            <a:xfrm>
              <a:off x="2630" y="217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57" name="Oval 97"/>
            <p:cNvSpPr>
              <a:spLocks noChangeAspect="1" noChangeArrowheads="1"/>
            </p:cNvSpPr>
            <p:nvPr/>
          </p:nvSpPr>
          <p:spPr bwMode="auto">
            <a:xfrm>
              <a:off x="2673" y="223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58" name="Oval 98"/>
            <p:cNvSpPr>
              <a:spLocks noChangeAspect="1" noChangeArrowheads="1"/>
            </p:cNvSpPr>
            <p:nvPr/>
          </p:nvSpPr>
          <p:spPr bwMode="auto">
            <a:xfrm>
              <a:off x="2646" y="234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59" name="Oval 99"/>
            <p:cNvSpPr>
              <a:spLocks noChangeAspect="1" noChangeArrowheads="1"/>
            </p:cNvSpPr>
            <p:nvPr/>
          </p:nvSpPr>
          <p:spPr bwMode="auto">
            <a:xfrm>
              <a:off x="2641" y="225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60" name="Oval 100"/>
            <p:cNvSpPr>
              <a:spLocks noChangeAspect="1" noChangeArrowheads="1"/>
            </p:cNvSpPr>
            <p:nvPr/>
          </p:nvSpPr>
          <p:spPr bwMode="auto">
            <a:xfrm>
              <a:off x="2748" y="229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61" name="Oval 101"/>
            <p:cNvSpPr>
              <a:spLocks noChangeAspect="1" noChangeArrowheads="1"/>
            </p:cNvSpPr>
            <p:nvPr/>
          </p:nvSpPr>
          <p:spPr bwMode="auto">
            <a:xfrm>
              <a:off x="2696" y="231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62" name="Oval 102"/>
            <p:cNvSpPr>
              <a:spLocks noChangeAspect="1" noChangeArrowheads="1"/>
            </p:cNvSpPr>
            <p:nvPr/>
          </p:nvSpPr>
          <p:spPr bwMode="auto">
            <a:xfrm>
              <a:off x="2637" y="231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63" name="Oval 103"/>
            <p:cNvSpPr>
              <a:spLocks noChangeAspect="1" noChangeArrowheads="1"/>
            </p:cNvSpPr>
            <p:nvPr/>
          </p:nvSpPr>
          <p:spPr bwMode="auto">
            <a:xfrm>
              <a:off x="2670" y="234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64" name="Oval 104"/>
            <p:cNvSpPr>
              <a:spLocks noChangeAspect="1" noChangeArrowheads="1"/>
            </p:cNvSpPr>
            <p:nvPr/>
          </p:nvSpPr>
          <p:spPr bwMode="auto">
            <a:xfrm>
              <a:off x="2700" y="2280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65" name="Oval 105"/>
            <p:cNvSpPr>
              <a:spLocks noChangeAspect="1" noChangeArrowheads="1"/>
            </p:cNvSpPr>
            <p:nvPr/>
          </p:nvSpPr>
          <p:spPr bwMode="auto">
            <a:xfrm>
              <a:off x="2646" y="223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66" name="Oval 106"/>
            <p:cNvSpPr>
              <a:spLocks noChangeAspect="1" noChangeArrowheads="1"/>
            </p:cNvSpPr>
            <p:nvPr/>
          </p:nvSpPr>
          <p:spPr bwMode="auto">
            <a:xfrm>
              <a:off x="2664" y="229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67" name="Oval 107"/>
            <p:cNvSpPr>
              <a:spLocks noChangeAspect="1" noChangeArrowheads="1"/>
            </p:cNvSpPr>
            <p:nvPr/>
          </p:nvSpPr>
          <p:spPr bwMode="auto">
            <a:xfrm>
              <a:off x="2603" y="229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68" name="Oval 108"/>
            <p:cNvSpPr>
              <a:spLocks noChangeAspect="1" noChangeArrowheads="1"/>
            </p:cNvSpPr>
            <p:nvPr/>
          </p:nvSpPr>
          <p:spPr bwMode="auto">
            <a:xfrm>
              <a:off x="2631" y="233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69" name="Oval 109"/>
            <p:cNvSpPr>
              <a:spLocks noChangeAspect="1" noChangeArrowheads="1"/>
            </p:cNvSpPr>
            <p:nvPr/>
          </p:nvSpPr>
          <p:spPr bwMode="auto">
            <a:xfrm>
              <a:off x="2697" y="228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70" name="Oval 110"/>
            <p:cNvSpPr>
              <a:spLocks noChangeAspect="1" noChangeArrowheads="1"/>
            </p:cNvSpPr>
            <p:nvPr/>
          </p:nvSpPr>
          <p:spPr bwMode="auto">
            <a:xfrm>
              <a:off x="2745" y="240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71" name="Oval 111"/>
            <p:cNvSpPr>
              <a:spLocks noChangeAspect="1" noChangeArrowheads="1"/>
            </p:cNvSpPr>
            <p:nvPr/>
          </p:nvSpPr>
          <p:spPr bwMode="auto">
            <a:xfrm>
              <a:off x="2739" y="226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72" name="Oval 112"/>
            <p:cNvSpPr>
              <a:spLocks noChangeAspect="1" noChangeArrowheads="1"/>
            </p:cNvSpPr>
            <p:nvPr/>
          </p:nvSpPr>
          <p:spPr bwMode="auto">
            <a:xfrm>
              <a:off x="2723" y="226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73" name="Oval 113"/>
            <p:cNvSpPr>
              <a:spLocks noChangeAspect="1" noChangeArrowheads="1"/>
            </p:cNvSpPr>
            <p:nvPr/>
          </p:nvSpPr>
          <p:spPr bwMode="auto">
            <a:xfrm>
              <a:off x="2740" y="240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74" name="Oval 114"/>
            <p:cNvSpPr>
              <a:spLocks noChangeAspect="1" noChangeArrowheads="1"/>
            </p:cNvSpPr>
            <p:nvPr/>
          </p:nvSpPr>
          <p:spPr bwMode="auto">
            <a:xfrm>
              <a:off x="2735" y="231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75" name="Oval 115"/>
            <p:cNvSpPr>
              <a:spLocks noChangeAspect="1" noChangeArrowheads="1"/>
            </p:cNvSpPr>
            <p:nvPr/>
          </p:nvSpPr>
          <p:spPr bwMode="auto">
            <a:xfrm>
              <a:off x="2841" y="235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76" name="Oval 116"/>
            <p:cNvSpPr>
              <a:spLocks noChangeAspect="1" noChangeArrowheads="1"/>
            </p:cNvSpPr>
            <p:nvPr/>
          </p:nvSpPr>
          <p:spPr bwMode="auto">
            <a:xfrm>
              <a:off x="2789" y="237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77" name="Oval 117"/>
            <p:cNvSpPr>
              <a:spLocks noChangeAspect="1" noChangeArrowheads="1"/>
            </p:cNvSpPr>
            <p:nvPr/>
          </p:nvSpPr>
          <p:spPr bwMode="auto">
            <a:xfrm>
              <a:off x="2730" y="237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78" name="Oval 118"/>
            <p:cNvSpPr>
              <a:spLocks noChangeAspect="1" noChangeArrowheads="1"/>
            </p:cNvSpPr>
            <p:nvPr/>
          </p:nvSpPr>
          <p:spPr bwMode="auto">
            <a:xfrm>
              <a:off x="2763" y="240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79" name="Oval 119"/>
            <p:cNvSpPr>
              <a:spLocks noChangeAspect="1" noChangeArrowheads="1"/>
            </p:cNvSpPr>
            <p:nvPr/>
          </p:nvSpPr>
          <p:spPr bwMode="auto">
            <a:xfrm>
              <a:off x="2793" y="234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80" name="Oval 120"/>
            <p:cNvSpPr>
              <a:spLocks noChangeAspect="1" noChangeArrowheads="1"/>
            </p:cNvSpPr>
            <p:nvPr/>
          </p:nvSpPr>
          <p:spPr bwMode="auto">
            <a:xfrm>
              <a:off x="2739" y="229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81" name="Oval 121"/>
            <p:cNvSpPr>
              <a:spLocks noChangeAspect="1" noChangeArrowheads="1"/>
            </p:cNvSpPr>
            <p:nvPr/>
          </p:nvSpPr>
          <p:spPr bwMode="auto">
            <a:xfrm>
              <a:off x="2758" y="235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82" name="Oval 122"/>
            <p:cNvSpPr>
              <a:spLocks noChangeAspect="1" noChangeArrowheads="1"/>
            </p:cNvSpPr>
            <p:nvPr/>
          </p:nvSpPr>
          <p:spPr bwMode="auto">
            <a:xfrm>
              <a:off x="2725" y="2396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83" name="Oval 123"/>
            <p:cNvSpPr>
              <a:spLocks noChangeAspect="1" noChangeArrowheads="1"/>
            </p:cNvSpPr>
            <p:nvPr/>
          </p:nvSpPr>
          <p:spPr bwMode="auto">
            <a:xfrm>
              <a:off x="2791" y="234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84" name="Oval 124"/>
            <p:cNvSpPr>
              <a:spLocks noChangeAspect="1" noChangeArrowheads="1"/>
            </p:cNvSpPr>
            <p:nvPr/>
          </p:nvSpPr>
          <p:spPr bwMode="auto">
            <a:xfrm>
              <a:off x="2922" y="2400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85" name="Oval 125"/>
            <p:cNvSpPr>
              <a:spLocks noChangeAspect="1" noChangeArrowheads="1"/>
            </p:cNvSpPr>
            <p:nvPr/>
          </p:nvSpPr>
          <p:spPr bwMode="auto">
            <a:xfrm>
              <a:off x="3025" y="2416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86" name="Oval 126"/>
            <p:cNvSpPr>
              <a:spLocks noChangeAspect="1" noChangeArrowheads="1"/>
            </p:cNvSpPr>
            <p:nvPr/>
          </p:nvSpPr>
          <p:spPr bwMode="auto">
            <a:xfrm>
              <a:off x="2994" y="2384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87" name="Oval 127"/>
            <p:cNvSpPr>
              <a:spLocks noChangeAspect="1" noChangeArrowheads="1"/>
            </p:cNvSpPr>
            <p:nvPr/>
          </p:nvSpPr>
          <p:spPr bwMode="auto">
            <a:xfrm>
              <a:off x="2846" y="244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88" name="Oval 128"/>
            <p:cNvSpPr>
              <a:spLocks noChangeAspect="1" noChangeArrowheads="1"/>
            </p:cNvSpPr>
            <p:nvPr/>
          </p:nvSpPr>
          <p:spPr bwMode="auto">
            <a:xfrm>
              <a:off x="2929" y="247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89" name="Oval 129"/>
            <p:cNvSpPr>
              <a:spLocks noChangeAspect="1" noChangeArrowheads="1"/>
            </p:cNvSpPr>
            <p:nvPr/>
          </p:nvSpPr>
          <p:spPr bwMode="auto">
            <a:xfrm>
              <a:off x="2824" y="240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90" name="Oval 130"/>
            <p:cNvSpPr>
              <a:spLocks noChangeAspect="1" noChangeArrowheads="1"/>
            </p:cNvSpPr>
            <p:nvPr/>
          </p:nvSpPr>
          <p:spPr bwMode="auto">
            <a:xfrm>
              <a:off x="2994" y="246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91" name="Oval 131"/>
            <p:cNvSpPr>
              <a:spLocks noChangeAspect="1" noChangeArrowheads="1"/>
            </p:cNvSpPr>
            <p:nvPr/>
          </p:nvSpPr>
          <p:spPr bwMode="auto">
            <a:xfrm>
              <a:off x="2903" y="242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92" name="Oval 132"/>
            <p:cNvSpPr>
              <a:spLocks noChangeAspect="1" noChangeArrowheads="1"/>
            </p:cNvSpPr>
            <p:nvPr/>
          </p:nvSpPr>
          <p:spPr bwMode="auto">
            <a:xfrm>
              <a:off x="2998" y="238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93" name="Oval 133"/>
            <p:cNvSpPr>
              <a:spLocks noChangeAspect="1" noChangeArrowheads="1"/>
            </p:cNvSpPr>
            <p:nvPr/>
          </p:nvSpPr>
          <p:spPr bwMode="auto">
            <a:xfrm>
              <a:off x="2998" y="243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94" name="Oval 134"/>
            <p:cNvSpPr>
              <a:spLocks noChangeAspect="1" noChangeArrowheads="1"/>
            </p:cNvSpPr>
            <p:nvPr/>
          </p:nvSpPr>
          <p:spPr bwMode="auto">
            <a:xfrm>
              <a:off x="2849" y="245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95" name="Oval 135"/>
            <p:cNvSpPr>
              <a:spLocks noChangeAspect="1" noChangeArrowheads="1"/>
            </p:cNvSpPr>
            <p:nvPr/>
          </p:nvSpPr>
          <p:spPr bwMode="auto">
            <a:xfrm>
              <a:off x="2938" y="235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96" name="Oval 136"/>
            <p:cNvSpPr>
              <a:spLocks noChangeAspect="1" noChangeArrowheads="1"/>
            </p:cNvSpPr>
            <p:nvPr/>
          </p:nvSpPr>
          <p:spPr bwMode="auto">
            <a:xfrm>
              <a:off x="2849" y="238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97" name="Oval 137"/>
            <p:cNvSpPr>
              <a:spLocks noChangeAspect="1" noChangeArrowheads="1"/>
            </p:cNvSpPr>
            <p:nvPr/>
          </p:nvSpPr>
          <p:spPr bwMode="auto">
            <a:xfrm>
              <a:off x="3002" y="235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98" name="Oval 138"/>
            <p:cNvSpPr>
              <a:spLocks noChangeAspect="1" noChangeArrowheads="1"/>
            </p:cNvSpPr>
            <p:nvPr/>
          </p:nvSpPr>
          <p:spPr bwMode="auto">
            <a:xfrm>
              <a:off x="3007" y="249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499" name="Oval 139"/>
            <p:cNvSpPr>
              <a:spLocks noChangeAspect="1" noChangeArrowheads="1"/>
            </p:cNvSpPr>
            <p:nvPr/>
          </p:nvSpPr>
          <p:spPr bwMode="auto">
            <a:xfrm>
              <a:off x="3148" y="243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00" name="Oval 140"/>
            <p:cNvSpPr>
              <a:spLocks noChangeAspect="1" noChangeArrowheads="1"/>
            </p:cNvSpPr>
            <p:nvPr/>
          </p:nvSpPr>
          <p:spPr bwMode="auto">
            <a:xfrm>
              <a:off x="3072" y="2476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01" name="Oval 141"/>
            <p:cNvSpPr>
              <a:spLocks noChangeAspect="1" noChangeArrowheads="1"/>
            </p:cNvSpPr>
            <p:nvPr/>
          </p:nvSpPr>
          <p:spPr bwMode="auto">
            <a:xfrm>
              <a:off x="3013" y="247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02" name="Oval 142"/>
            <p:cNvSpPr>
              <a:spLocks noChangeAspect="1" noChangeArrowheads="1"/>
            </p:cNvSpPr>
            <p:nvPr/>
          </p:nvSpPr>
          <p:spPr bwMode="auto">
            <a:xfrm>
              <a:off x="3088" y="247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03" name="Oval 143"/>
            <p:cNvSpPr>
              <a:spLocks noChangeAspect="1" noChangeArrowheads="1"/>
            </p:cNvSpPr>
            <p:nvPr/>
          </p:nvSpPr>
          <p:spPr bwMode="auto">
            <a:xfrm>
              <a:off x="3006" y="2396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04" name="Oval 144"/>
            <p:cNvSpPr>
              <a:spLocks noChangeAspect="1" noChangeArrowheads="1"/>
            </p:cNvSpPr>
            <p:nvPr/>
          </p:nvSpPr>
          <p:spPr bwMode="auto">
            <a:xfrm>
              <a:off x="3040" y="244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05" name="Oval 145"/>
            <p:cNvSpPr>
              <a:spLocks noChangeAspect="1" noChangeArrowheads="1"/>
            </p:cNvSpPr>
            <p:nvPr/>
          </p:nvSpPr>
          <p:spPr bwMode="auto">
            <a:xfrm>
              <a:off x="3104" y="2486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06" name="Oval 146"/>
            <p:cNvSpPr>
              <a:spLocks noChangeAspect="1" noChangeArrowheads="1"/>
            </p:cNvSpPr>
            <p:nvPr/>
          </p:nvSpPr>
          <p:spPr bwMode="auto">
            <a:xfrm>
              <a:off x="3154" y="246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07" name="Oval 147"/>
            <p:cNvSpPr>
              <a:spLocks noChangeAspect="1" noChangeArrowheads="1"/>
            </p:cNvSpPr>
            <p:nvPr/>
          </p:nvSpPr>
          <p:spPr bwMode="auto">
            <a:xfrm>
              <a:off x="3030" y="247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08" name="Oval 148"/>
            <p:cNvSpPr>
              <a:spLocks noChangeAspect="1" noChangeArrowheads="1"/>
            </p:cNvSpPr>
            <p:nvPr/>
          </p:nvSpPr>
          <p:spPr bwMode="auto">
            <a:xfrm>
              <a:off x="2976" y="242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09" name="Oval 149"/>
            <p:cNvSpPr>
              <a:spLocks noChangeAspect="1" noChangeArrowheads="1"/>
            </p:cNvSpPr>
            <p:nvPr/>
          </p:nvSpPr>
          <p:spPr bwMode="auto">
            <a:xfrm>
              <a:off x="2923" y="238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10" name="Oval 150"/>
            <p:cNvSpPr>
              <a:spLocks noChangeAspect="1" noChangeArrowheads="1"/>
            </p:cNvSpPr>
            <p:nvPr/>
          </p:nvSpPr>
          <p:spPr bwMode="auto">
            <a:xfrm>
              <a:off x="3088" y="245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11" name="Oval 151"/>
            <p:cNvSpPr>
              <a:spLocks noChangeAspect="1" noChangeArrowheads="1"/>
            </p:cNvSpPr>
            <p:nvPr/>
          </p:nvSpPr>
          <p:spPr bwMode="auto">
            <a:xfrm>
              <a:off x="3103" y="241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12" name="Oval 152"/>
            <p:cNvSpPr>
              <a:spLocks noChangeAspect="1" noChangeArrowheads="1"/>
            </p:cNvSpPr>
            <p:nvPr/>
          </p:nvSpPr>
          <p:spPr bwMode="auto">
            <a:xfrm>
              <a:off x="3182" y="245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13" name="Oval 153"/>
            <p:cNvSpPr>
              <a:spLocks noChangeAspect="1" noChangeArrowheads="1"/>
            </p:cNvSpPr>
            <p:nvPr/>
          </p:nvSpPr>
          <p:spPr bwMode="auto">
            <a:xfrm>
              <a:off x="3168" y="239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14" name="Oval 154"/>
            <p:cNvSpPr>
              <a:spLocks noChangeAspect="1" noChangeArrowheads="1"/>
            </p:cNvSpPr>
            <p:nvPr/>
          </p:nvSpPr>
          <p:spPr bwMode="auto">
            <a:xfrm>
              <a:off x="3031" y="249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15" name="Oval 155"/>
            <p:cNvSpPr>
              <a:spLocks noChangeAspect="1" noChangeArrowheads="1"/>
            </p:cNvSpPr>
            <p:nvPr/>
          </p:nvSpPr>
          <p:spPr bwMode="auto">
            <a:xfrm>
              <a:off x="2971" y="2466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16" name="Oval 156"/>
            <p:cNvSpPr>
              <a:spLocks noChangeAspect="1" noChangeArrowheads="1"/>
            </p:cNvSpPr>
            <p:nvPr/>
          </p:nvSpPr>
          <p:spPr bwMode="auto">
            <a:xfrm>
              <a:off x="3109" y="247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17" name="Oval 157"/>
            <p:cNvSpPr>
              <a:spLocks noChangeAspect="1" noChangeArrowheads="1"/>
            </p:cNvSpPr>
            <p:nvPr/>
          </p:nvSpPr>
          <p:spPr bwMode="auto">
            <a:xfrm>
              <a:off x="3109" y="2400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18" name="Oval 158"/>
            <p:cNvSpPr>
              <a:spLocks noChangeAspect="1" noChangeArrowheads="1"/>
            </p:cNvSpPr>
            <p:nvPr/>
          </p:nvSpPr>
          <p:spPr bwMode="auto">
            <a:xfrm>
              <a:off x="3139" y="2430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19" name="Oval 159"/>
            <p:cNvSpPr>
              <a:spLocks noChangeAspect="1" noChangeArrowheads="1"/>
            </p:cNvSpPr>
            <p:nvPr/>
          </p:nvSpPr>
          <p:spPr bwMode="auto">
            <a:xfrm>
              <a:off x="3034" y="247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20" name="Oval 160"/>
            <p:cNvSpPr>
              <a:spLocks noChangeAspect="1" noChangeArrowheads="1"/>
            </p:cNvSpPr>
            <p:nvPr/>
          </p:nvSpPr>
          <p:spPr bwMode="auto">
            <a:xfrm>
              <a:off x="3136" y="244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21" name="Oval 161"/>
            <p:cNvSpPr>
              <a:spLocks noChangeAspect="1" noChangeArrowheads="1"/>
            </p:cNvSpPr>
            <p:nvPr/>
          </p:nvSpPr>
          <p:spPr bwMode="auto">
            <a:xfrm>
              <a:off x="3188" y="245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22" name="Oval 162"/>
            <p:cNvSpPr>
              <a:spLocks noChangeAspect="1" noChangeArrowheads="1"/>
            </p:cNvSpPr>
            <p:nvPr/>
          </p:nvSpPr>
          <p:spPr bwMode="auto">
            <a:xfrm>
              <a:off x="3014" y="2420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23" name="Oval 163"/>
            <p:cNvSpPr>
              <a:spLocks noChangeAspect="1" noChangeArrowheads="1"/>
            </p:cNvSpPr>
            <p:nvPr/>
          </p:nvSpPr>
          <p:spPr bwMode="auto">
            <a:xfrm>
              <a:off x="3136" y="236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24" name="Oval 164"/>
            <p:cNvSpPr>
              <a:spLocks noChangeAspect="1" noChangeArrowheads="1"/>
            </p:cNvSpPr>
            <p:nvPr/>
          </p:nvSpPr>
          <p:spPr bwMode="auto">
            <a:xfrm>
              <a:off x="3064" y="244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25" name="Oval 165"/>
            <p:cNvSpPr>
              <a:spLocks noChangeAspect="1" noChangeArrowheads="1"/>
            </p:cNvSpPr>
            <p:nvPr/>
          </p:nvSpPr>
          <p:spPr bwMode="auto">
            <a:xfrm>
              <a:off x="3152" y="243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26" name="Oval 166"/>
            <p:cNvSpPr>
              <a:spLocks noChangeAspect="1" noChangeArrowheads="1"/>
            </p:cNvSpPr>
            <p:nvPr/>
          </p:nvSpPr>
          <p:spPr bwMode="auto">
            <a:xfrm>
              <a:off x="3104" y="242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27" name="Oval 167"/>
            <p:cNvSpPr>
              <a:spLocks noChangeAspect="1" noChangeArrowheads="1"/>
            </p:cNvSpPr>
            <p:nvPr/>
          </p:nvSpPr>
          <p:spPr bwMode="auto">
            <a:xfrm>
              <a:off x="3063" y="243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28" name="Oval 168"/>
            <p:cNvSpPr>
              <a:spLocks noChangeAspect="1" noChangeArrowheads="1"/>
            </p:cNvSpPr>
            <p:nvPr/>
          </p:nvSpPr>
          <p:spPr bwMode="auto">
            <a:xfrm>
              <a:off x="3096" y="246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29" name="Oval 169"/>
            <p:cNvSpPr>
              <a:spLocks noChangeAspect="1" noChangeArrowheads="1"/>
            </p:cNvSpPr>
            <p:nvPr/>
          </p:nvSpPr>
          <p:spPr bwMode="auto">
            <a:xfrm>
              <a:off x="3126" y="2396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30" name="Oval 170"/>
            <p:cNvSpPr>
              <a:spLocks noChangeAspect="1" noChangeArrowheads="1"/>
            </p:cNvSpPr>
            <p:nvPr/>
          </p:nvSpPr>
          <p:spPr bwMode="auto">
            <a:xfrm>
              <a:off x="3072" y="234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31" name="Oval 171"/>
            <p:cNvSpPr>
              <a:spLocks noChangeAspect="1" noChangeArrowheads="1"/>
            </p:cNvSpPr>
            <p:nvPr/>
          </p:nvSpPr>
          <p:spPr bwMode="auto">
            <a:xfrm>
              <a:off x="3236" y="2460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32" name="Oval 172"/>
            <p:cNvSpPr>
              <a:spLocks noChangeAspect="1" noChangeArrowheads="1"/>
            </p:cNvSpPr>
            <p:nvPr/>
          </p:nvSpPr>
          <p:spPr bwMode="auto">
            <a:xfrm>
              <a:off x="3182" y="248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33" name="Oval 173"/>
            <p:cNvSpPr>
              <a:spLocks noChangeAspect="1" noChangeArrowheads="1"/>
            </p:cNvSpPr>
            <p:nvPr/>
          </p:nvSpPr>
          <p:spPr bwMode="auto">
            <a:xfrm>
              <a:off x="3243" y="250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34" name="Oval 174"/>
            <p:cNvSpPr>
              <a:spLocks noChangeAspect="1" noChangeArrowheads="1"/>
            </p:cNvSpPr>
            <p:nvPr/>
          </p:nvSpPr>
          <p:spPr bwMode="auto">
            <a:xfrm>
              <a:off x="3235" y="2460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35" name="Oval 175"/>
            <p:cNvSpPr>
              <a:spLocks noChangeAspect="1" noChangeArrowheads="1"/>
            </p:cNvSpPr>
            <p:nvPr/>
          </p:nvSpPr>
          <p:spPr bwMode="auto">
            <a:xfrm>
              <a:off x="3308" y="241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36" name="Oval 176"/>
            <p:cNvSpPr>
              <a:spLocks noChangeAspect="1" noChangeArrowheads="1"/>
            </p:cNvSpPr>
            <p:nvPr/>
          </p:nvSpPr>
          <p:spPr bwMode="auto">
            <a:xfrm>
              <a:off x="3224" y="2424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37" name="Oval 177"/>
            <p:cNvSpPr>
              <a:spLocks noChangeAspect="1" noChangeArrowheads="1"/>
            </p:cNvSpPr>
            <p:nvPr/>
          </p:nvSpPr>
          <p:spPr bwMode="auto">
            <a:xfrm>
              <a:off x="3173" y="243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38" name="Oval 178"/>
            <p:cNvSpPr>
              <a:spLocks noChangeAspect="1" noChangeArrowheads="1"/>
            </p:cNvSpPr>
            <p:nvPr/>
          </p:nvSpPr>
          <p:spPr bwMode="auto">
            <a:xfrm>
              <a:off x="3292" y="247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39" name="Oval 179"/>
            <p:cNvSpPr>
              <a:spLocks noChangeAspect="1" noChangeArrowheads="1"/>
            </p:cNvSpPr>
            <p:nvPr/>
          </p:nvSpPr>
          <p:spPr bwMode="auto">
            <a:xfrm>
              <a:off x="3242" y="247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40" name="Oval 180"/>
            <p:cNvSpPr>
              <a:spLocks noChangeAspect="1" noChangeArrowheads="1"/>
            </p:cNvSpPr>
            <p:nvPr/>
          </p:nvSpPr>
          <p:spPr bwMode="auto">
            <a:xfrm>
              <a:off x="3314" y="246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41" name="Oval 181"/>
            <p:cNvSpPr>
              <a:spLocks noChangeAspect="1" noChangeArrowheads="1"/>
            </p:cNvSpPr>
            <p:nvPr/>
          </p:nvSpPr>
          <p:spPr bwMode="auto">
            <a:xfrm>
              <a:off x="3254" y="2434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42" name="Oval 182"/>
            <p:cNvSpPr>
              <a:spLocks noChangeAspect="1" noChangeArrowheads="1"/>
            </p:cNvSpPr>
            <p:nvPr/>
          </p:nvSpPr>
          <p:spPr bwMode="auto">
            <a:xfrm>
              <a:off x="3188" y="243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43" name="Oval 183"/>
            <p:cNvSpPr>
              <a:spLocks noChangeAspect="1" noChangeArrowheads="1"/>
            </p:cNvSpPr>
            <p:nvPr/>
          </p:nvSpPr>
          <p:spPr bwMode="auto">
            <a:xfrm>
              <a:off x="3233" y="2485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44" name="Oval 184"/>
            <p:cNvSpPr>
              <a:spLocks noChangeAspect="1" noChangeArrowheads="1"/>
            </p:cNvSpPr>
            <p:nvPr/>
          </p:nvSpPr>
          <p:spPr bwMode="auto">
            <a:xfrm>
              <a:off x="3231" y="250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45" name="Oval 185"/>
            <p:cNvSpPr>
              <a:spLocks noChangeAspect="1" noChangeArrowheads="1"/>
            </p:cNvSpPr>
            <p:nvPr/>
          </p:nvSpPr>
          <p:spPr bwMode="auto">
            <a:xfrm>
              <a:off x="3339" y="242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46" name="Oval 186"/>
            <p:cNvSpPr>
              <a:spLocks noChangeAspect="1" noChangeArrowheads="1"/>
            </p:cNvSpPr>
            <p:nvPr/>
          </p:nvSpPr>
          <p:spPr bwMode="auto">
            <a:xfrm>
              <a:off x="3202" y="2476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47" name="Oval 187"/>
            <p:cNvSpPr>
              <a:spLocks noChangeAspect="1" noChangeArrowheads="1"/>
            </p:cNvSpPr>
            <p:nvPr/>
          </p:nvSpPr>
          <p:spPr bwMode="auto">
            <a:xfrm>
              <a:off x="3235" y="247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48" name="Oval 188"/>
            <p:cNvSpPr>
              <a:spLocks noChangeAspect="1" noChangeArrowheads="1"/>
            </p:cNvSpPr>
            <p:nvPr/>
          </p:nvSpPr>
          <p:spPr bwMode="auto">
            <a:xfrm>
              <a:off x="3205" y="2442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49" name="Oval 189"/>
            <p:cNvSpPr>
              <a:spLocks noChangeAspect="1" noChangeArrowheads="1"/>
            </p:cNvSpPr>
            <p:nvPr/>
          </p:nvSpPr>
          <p:spPr bwMode="auto">
            <a:xfrm>
              <a:off x="3230" y="2450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50" name="Oval 190"/>
            <p:cNvSpPr>
              <a:spLocks noChangeAspect="1" noChangeArrowheads="1"/>
            </p:cNvSpPr>
            <p:nvPr/>
          </p:nvSpPr>
          <p:spPr bwMode="auto">
            <a:xfrm>
              <a:off x="2451" y="202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51" name="Oval 191"/>
            <p:cNvSpPr>
              <a:spLocks noChangeAspect="1" noChangeArrowheads="1"/>
            </p:cNvSpPr>
            <p:nvPr/>
          </p:nvSpPr>
          <p:spPr bwMode="auto">
            <a:xfrm>
              <a:off x="2502" y="202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52" name="Oval 192"/>
            <p:cNvSpPr>
              <a:spLocks noChangeAspect="1" noChangeArrowheads="1"/>
            </p:cNvSpPr>
            <p:nvPr/>
          </p:nvSpPr>
          <p:spPr bwMode="auto">
            <a:xfrm>
              <a:off x="2476" y="214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53" name="Oval 193"/>
            <p:cNvSpPr>
              <a:spLocks noChangeAspect="1" noChangeArrowheads="1"/>
            </p:cNvSpPr>
            <p:nvPr/>
          </p:nvSpPr>
          <p:spPr bwMode="auto">
            <a:xfrm>
              <a:off x="2471" y="205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54" name="Oval 194"/>
            <p:cNvSpPr>
              <a:spLocks noChangeAspect="1" noChangeArrowheads="1"/>
            </p:cNvSpPr>
            <p:nvPr/>
          </p:nvSpPr>
          <p:spPr bwMode="auto">
            <a:xfrm>
              <a:off x="2577" y="209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55" name="Oval 195"/>
            <p:cNvSpPr>
              <a:spLocks noChangeAspect="1" noChangeArrowheads="1"/>
            </p:cNvSpPr>
            <p:nvPr/>
          </p:nvSpPr>
          <p:spPr bwMode="auto">
            <a:xfrm>
              <a:off x="2525" y="211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56" name="Oval 196"/>
            <p:cNvSpPr>
              <a:spLocks noChangeAspect="1" noChangeArrowheads="1"/>
            </p:cNvSpPr>
            <p:nvPr/>
          </p:nvSpPr>
          <p:spPr bwMode="auto">
            <a:xfrm>
              <a:off x="2466" y="211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57" name="Oval 197"/>
            <p:cNvSpPr>
              <a:spLocks noChangeAspect="1" noChangeArrowheads="1"/>
            </p:cNvSpPr>
            <p:nvPr/>
          </p:nvSpPr>
          <p:spPr bwMode="auto">
            <a:xfrm>
              <a:off x="2499" y="2142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58" name="Oval 198"/>
            <p:cNvSpPr>
              <a:spLocks noChangeAspect="1" noChangeArrowheads="1"/>
            </p:cNvSpPr>
            <p:nvPr/>
          </p:nvSpPr>
          <p:spPr bwMode="auto">
            <a:xfrm>
              <a:off x="2529" y="2076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59" name="Oval 199"/>
            <p:cNvSpPr>
              <a:spLocks noChangeAspect="1" noChangeArrowheads="1"/>
            </p:cNvSpPr>
            <p:nvPr/>
          </p:nvSpPr>
          <p:spPr bwMode="auto">
            <a:xfrm>
              <a:off x="2475" y="202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60" name="Oval 200"/>
            <p:cNvSpPr>
              <a:spLocks noChangeAspect="1" noChangeArrowheads="1"/>
            </p:cNvSpPr>
            <p:nvPr/>
          </p:nvSpPr>
          <p:spPr bwMode="auto">
            <a:xfrm>
              <a:off x="2494" y="208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61" name="Oval 201"/>
            <p:cNvSpPr>
              <a:spLocks noChangeAspect="1" noChangeArrowheads="1"/>
            </p:cNvSpPr>
            <p:nvPr/>
          </p:nvSpPr>
          <p:spPr bwMode="auto">
            <a:xfrm>
              <a:off x="2432" y="2087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62" name="Oval 202"/>
            <p:cNvSpPr>
              <a:spLocks noChangeAspect="1" noChangeArrowheads="1"/>
            </p:cNvSpPr>
            <p:nvPr/>
          </p:nvSpPr>
          <p:spPr bwMode="auto">
            <a:xfrm>
              <a:off x="2461" y="2131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63" name="Oval 203"/>
            <p:cNvSpPr>
              <a:spLocks noChangeAspect="1" noChangeArrowheads="1"/>
            </p:cNvSpPr>
            <p:nvPr/>
          </p:nvSpPr>
          <p:spPr bwMode="auto">
            <a:xfrm>
              <a:off x="2527" y="208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64" name="Oval 204"/>
            <p:cNvSpPr>
              <a:spLocks noChangeAspect="1" noChangeArrowheads="1"/>
            </p:cNvSpPr>
            <p:nvPr/>
          </p:nvSpPr>
          <p:spPr bwMode="auto">
            <a:xfrm>
              <a:off x="2569" y="2058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65" name="Oval 205"/>
            <p:cNvSpPr>
              <a:spLocks noChangeAspect="1" noChangeArrowheads="1"/>
            </p:cNvSpPr>
            <p:nvPr/>
          </p:nvSpPr>
          <p:spPr bwMode="auto">
            <a:xfrm>
              <a:off x="2552" y="2064"/>
              <a:ext cx="30" cy="28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66" name="Oval 206"/>
            <p:cNvSpPr>
              <a:spLocks noChangeAspect="1" noChangeArrowheads="1"/>
            </p:cNvSpPr>
            <p:nvPr/>
          </p:nvSpPr>
          <p:spPr bwMode="auto">
            <a:xfrm>
              <a:off x="2564" y="2113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67" name="Oval 207"/>
            <p:cNvSpPr>
              <a:spLocks noChangeAspect="1" noChangeArrowheads="1"/>
            </p:cNvSpPr>
            <p:nvPr/>
          </p:nvSpPr>
          <p:spPr bwMode="auto">
            <a:xfrm>
              <a:off x="2569" y="2089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68" name="Oval 208"/>
            <p:cNvSpPr>
              <a:spLocks noChangeAspect="1" noChangeArrowheads="1"/>
            </p:cNvSpPr>
            <p:nvPr/>
          </p:nvSpPr>
          <p:spPr bwMode="auto">
            <a:xfrm>
              <a:off x="2587" y="2148"/>
              <a:ext cx="30" cy="29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3569" name="Text Box 209"/>
            <p:cNvSpPr txBox="1">
              <a:spLocks noChangeArrowheads="1"/>
            </p:cNvSpPr>
            <p:nvPr/>
          </p:nvSpPr>
          <p:spPr bwMode="auto">
            <a:xfrm>
              <a:off x="1254" y="2694"/>
              <a:ext cx="598" cy="14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ja-JP" sz="1200">
                  <a:latin typeface="Arial Narrow" pitchFamily="34" charset="0"/>
                  <a:ea typeface="Batang" pitchFamily="18" charset="-127"/>
                </a:rPr>
                <a:t>Curvelinier positif</a:t>
              </a:r>
              <a:endParaRPr lang="en-US" sz="1200"/>
            </a:p>
          </p:txBody>
        </p:sp>
        <p:sp>
          <p:nvSpPr>
            <p:cNvPr id="143570" name="Text Box 210"/>
            <p:cNvSpPr txBox="1">
              <a:spLocks noChangeArrowheads="1"/>
            </p:cNvSpPr>
            <p:nvPr/>
          </p:nvSpPr>
          <p:spPr bwMode="auto">
            <a:xfrm>
              <a:off x="2600" y="2694"/>
              <a:ext cx="598" cy="14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ja-JP" sz="1200">
                  <a:latin typeface="Arial Narrow" pitchFamily="34" charset="0"/>
                  <a:ea typeface="Batang" pitchFamily="18" charset="-127"/>
                </a:rPr>
                <a:t>Curvelinier negatif</a:t>
              </a:r>
              <a:endParaRPr lang="en-US" sz="120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696200" cy="914400"/>
          </a:xfrm>
        </p:spPr>
        <p:txBody>
          <a:bodyPr/>
          <a:lstStyle/>
          <a:p>
            <a:r>
              <a:rPr lang="en-US" sz="3200" b="1" dirty="0" err="1">
                <a:cs typeface="Times New Roman" pitchFamily="18" charset="0"/>
              </a:rPr>
              <a:t>Analisis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Regresi</a:t>
            </a:r>
            <a:r>
              <a:rPr lang="en-US" sz="3200" b="1" dirty="0">
                <a:cs typeface="Times New Roman" pitchFamily="18" charset="0"/>
              </a:rPr>
              <a:t> Linier </a:t>
            </a:r>
            <a:r>
              <a:rPr lang="en-US" sz="3200" b="1" dirty="0" err="1">
                <a:cs typeface="Times New Roman" pitchFamily="18" charset="0"/>
              </a:rPr>
              <a:t>Sederhana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GB" dirty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>
                <a:cs typeface="Times New Roman" pitchFamily="18" charset="0"/>
              </a:rPr>
              <a:t>Suatu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persamaan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garis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lurus</a:t>
            </a:r>
            <a:r>
              <a:rPr lang="en-US" sz="2800" dirty="0">
                <a:cs typeface="Times New Roman" pitchFamily="18" charset="0"/>
              </a:rPr>
              <a:t> yang </a:t>
            </a:r>
            <a:r>
              <a:rPr lang="en-US" sz="2800" dirty="0" err="1">
                <a:cs typeface="Times New Roman" pitchFamily="18" charset="0"/>
              </a:rPr>
              <a:t>menyatakan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hubungan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antara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sebuah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variabel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bebas</a:t>
            </a:r>
            <a:r>
              <a:rPr lang="en-US" sz="2800" dirty="0">
                <a:cs typeface="Times New Roman" pitchFamily="18" charset="0"/>
              </a:rPr>
              <a:t> X </a:t>
            </a:r>
            <a:r>
              <a:rPr lang="en-US" sz="2800" dirty="0" err="1">
                <a:cs typeface="Times New Roman" pitchFamily="18" charset="0"/>
              </a:rPr>
              <a:t>dan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sebuah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variabel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tidak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bebas</a:t>
            </a:r>
            <a:r>
              <a:rPr lang="en-US" sz="2800" dirty="0">
                <a:cs typeface="Times New Roman" pitchFamily="18" charset="0"/>
              </a:rPr>
              <a:t> Y, </a:t>
            </a:r>
            <a:r>
              <a:rPr lang="en-US" sz="2800" dirty="0" err="1">
                <a:cs typeface="Times New Roman" pitchFamily="18" charset="0"/>
              </a:rPr>
              <a:t>dan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digunakan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untuk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memperkirakan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nilai</a:t>
            </a:r>
            <a:r>
              <a:rPr lang="en-US" sz="2800" dirty="0">
                <a:cs typeface="Times New Roman" pitchFamily="18" charset="0"/>
              </a:rPr>
              <a:t> Y </a:t>
            </a:r>
            <a:r>
              <a:rPr lang="en-US" sz="2800" dirty="0" err="1">
                <a:cs typeface="Times New Roman" pitchFamily="18" charset="0"/>
              </a:rPr>
              <a:t>berdasarkan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nilai</a:t>
            </a:r>
            <a:r>
              <a:rPr lang="en-US" sz="2800" dirty="0">
                <a:cs typeface="Times New Roman" pitchFamily="18" charset="0"/>
              </a:rPr>
              <a:t> X </a:t>
            </a:r>
            <a:r>
              <a:rPr lang="en-US" sz="2800" dirty="0" err="1">
                <a:cs typeface="Times New Roman" pitchFamily="18" charset="0"/>
              </a:rPr>
              <a:t>disebut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sebagai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persamaan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regresi</a:t>
            </a:r>
            <a:r>
              <a:rPr lang="en-GB" sz="2800" dirty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609</TotalTime>
  <Words>1666</Words>
  <Application>Microsoft Office PowerPoint</Application>
  <PresentationFormat>On-screen Show (4:3)</PresentationFormat>
  <Paragraphs>351</Paragraphs>
  <Slides>49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63" baseType="lpstr">
      <vt:lpstr>Arial</vt:lpstr>
      <vt:lpstr>Arial Narrow</vt:lpstr>
      <vt:lpstr>Calibri</vt:lpstr>
      <vt:lpstr>Constantia</vt:lpstr>
      <vt:lpstr>Goudy Stout</vt:lpstr>
      <vt:lpstr>Times New Roman</vt:lpstr>
      <vt:lpstr>Wingdings</vt:lpstr>
      <vt:lpstr>Wingdings 2</vt:lpstr>
      <vt:lpstr>Wingdings 3</vt:lpstr>
      <vt:lpstr>Flow</vt:lpstr>
      <vt:lpstr>1_Flow</vt:lpstr>
      <vt:lpstr>Equation.3</vt:lpstr>
      <vt:lpstr>Equation</vt:lpstr>
      <vt:lpstr>Document</vt:lpstr>
      <vt:lpstr>ANALISIS REGRESI &amp; KORELASI</vt:lpstr>
      <vt:lpstr>PENDAHULUAN</vt:lpstr>
      <vt:lpstr>PowerPoint Presentation</vt:lpstr>
      <vt:lpstr>ANALISIS REGRESI</vt:lpstr>
      <vt:lpstr>Contoh penggunaan analisis regresi</vt:lpstr>
      <vt:lpstr>PowerPoint Presentation</vt:lpstr>
      <vt:lpstr>PowerPoint Presentation</vt:lpstr>
      <vt:lpstr>PowerPoint Presentation</vt:lpstr>
      <vt:lpstr>Analisis Regresi Linier Sederhana  </vt:lpstr>
      <vt:lpstr>Metode kuadrat terkecil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Uji Koefisien regresi</vt:lpstr>
      <vt:lpstr>Contoh</vt:lpstr>
      <vt:lpstr>PowerPoint Presentation</vt:lpstr>
      <vt:lpstr>Regresi Linier Berganda</vt:lpstr>
      <vt:lpstr>Regresi Linier Berganda</vt:lpstr>
      <vt:lpstr>Menaksir Koefisien Regresi Dengan Menggunakan Matriks</vt:lpstr>
      <vt:lpstr>Menaksir Koefisien Regresi Dengan Menggunakan Matriks</vt:lpstr>
      <vt:lpstr>Menaksir Koefisien Regresi Dengan Menggunakan Matriks</vt:lpstr>
      <vt:lpstr>Menaksir Koefisien Regresi Dengan Menggunakan Matriks</vt:lpstr>
      <vt:lpstr>Metode Pendugaan Parameter Regresi</vt:lpstr>
      <vt:lpstr>Metode Pendugaan Parameter Regresi</vt:lpstr>
      <vt:lpstr>Metode Pendugaan Parameter Regresi</vt:lpstr>
      <vt:lpstr>Uji Kecocokan Model</vt:lpstr>
      <vt:lpstr>Uji Kecocokan Model</vt:lpstr>
      <vt:lpstr>Uji Kecocokan Model</vt:lpstr>
      <vt:lpstr>Uji Kecocokan Model</vt:lpstr>
      <vt:lpstr>Uji Parsial Koefisien Regresi</vt:lpstr>
      <vt:lpstr>Uji Parsial Koefisien Regresi</vt:lpstr>
      <vt:lpstr>Uji Parsial Koefisien Regresi</vt:lpstr>
      <vt:lpstr>Pemilihan Model Terbaik</vt:lpstr>
      <vt:lpstr>Pemilihan Model Terbaik</vt:lpstr>
      <vt:lpstr>Pemilihan Model Terbaik</vt:lpstr>
      <vt:lpstr>Pemilihan Model Terbaik</vt:lpstr>
      <vt:lpstr>Pemilihan Model Terbaik</vt:lpstr>
      <vt:lpstr>Pemilihan Model Terbaik</vt:lpstr>
      <vt:lpstr>Pemilihan Model Terbaik</vt:lpstr>
      <vt:lpstr>PowerPoint Presentation</vt:lpstr>
      <vt:lpstr>Regresi Linear Non Linear </vt:lpstr>
      <vt:lpstr>Analisis Korelasi</vt:lpstr>
      <vt:lpstr>Koefisien Korelasi</vt:lpstr>
      <vt:lpstr>PowerPoint Presentation</vt:lpstr>
      <vt:lpstr>Koefisien Korelasi</vt:lpstr>
      <vt:lpstr>Uji Korelasi</vt:lpstr>
      <vt:lpstr>Contoh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Regresi Dan Korelasi Linear</dc:title>
  <dc:creator>4U</dc:creator>
  <cp:lastModifiedBy>wiharto</cp:lastModifiedBy>
  <cp:revision>24</cp:revision>
  <dcterms:created xsi:type="dcterms:W3CDTF">2011-12-17T00:47:54Z</dcterms:created>
  <dcterms:modified xsi:type="dcterms:W3CDTF">2021-10-13T13:06:22Z</dcterms:modified>
</cp:coreProperties>
</file>