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flow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68475" y="3482975"/>
            <a:ext cx="5322888" cy="588963"/>
          </a:xfrm>
        </p:spPr>
        <p:txBody>
          <a:bodyPr/>
          <a:lstStyle>
            <a:lvl1pPr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319088"/>
            <a:ext cx="2195512" cy="6134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319088"/>
            <a:ext cx="6438900" cy="6134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650" y="319088"/>
            <a:ext cx="56800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79388" y="1392238"/>
            <a:ext cx="8786812" cy="506095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650" y="319088"/>
            <a:ext cx="56800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392238"/>
            <a:ext cx="8786812" cy="50609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650" y="319088"/>
            <a:ext cx="56800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79388" y="1392238"/>
            <a:ext cx="8786812" cy="50609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92238"/>
            <a:ext cx="4316412" cy="5060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2238"/>
            <a:ext cx="4318000" cy="5060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flower1_h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1004888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17650" y="319088"/>
            <a:ext cx="56800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310" tIns="32155" rIns="64310" bIns="321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Heading Comes Here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92238"/>
            <a:ext cx="8786812" cy="506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310" tIns="32155" rIns="64310" bIns="32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4277" name="Picture 5" descr="flower1_h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484938"/>
            <a:ext cx="9144000" cy="373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defTabSz="642938" rtl="0" eaLnBrk="1" fontAlgn="base" hangingPunct="1">
        <a:spcBef>
          <a:spcPct val="0"/>
        </a:spcBef>
        <a:spcAft>
          <a:spcPct val="0"/>
        </a:spcAft>
        <a:defRPr sz="2300">
          <a:solidFill>
            <a:srgbClr val="003399"/>
          </a:solidFill>
          <a:latin typeface="+mj-lt"/>
          <a:ea typeface="+mj-ea"/>
          <a:cs typeface="+mj-cs"/>
        </a:defRPr>
      </a:lvl1pPr>
      <a:lvl2pPr algn="ctr" defTabSz="642938" rtl="0" eaLnBrk="1" fontAlgn="base" hangingPunct="1">
        <a:spcBef>
          <a:spcPct val="0"/>
        </a:spcBef>
        <a:spcAft>
          <a:spcPct val="0"/>
        </a:spcAft>
        <a:defRPr sz="2300">
          <a:solidFill>
            <a:srgbClr val="003399"/>
          </a:solidFill>
          <a:latin typeface="Arial" charset="0"/>
          <a:cs typeface="Arial" charset="0"/>
        </a:defRPr>
      </a:lvl2pPr>
      <a:lvl3pPr algn="ctr" defTabSz="642938" rtl="0" eaLnBrk="1" fontAlgn="base" hangingPunct="1">
        <a:spcBef>
          <a:spcPct val="0"/>
        </a:spcBef>
        <a:spcAft>
          <a:spcPct val="0"/>
        </a:spcAft>
        <a:defRPr sz="2300">
          <a:solidFill>
            <a:srgbClr val="003399"/>
          </a:solidFill>
          <a:latin typeface="Arial" charset="0"/>
          <a:cs typeface="Arial" charset="0"/>
        </a:defRPr>
      </a:lvl3pPr>
      <a:lvl4pPr algn="ctr" defTabSz="642938" rtl="0" eaLnBrk="1" fontAlgn="base" hangingPunct="1">
        <a:spcBef>
          <a:spcPct val="0"/>
        </a:spcBef>
        <a:spcAft>
          <a:spcPct val="0"/>
        </a:spcAft>
        <a:defRPr sz="2300">
          <a:solidFill>
            <a:srgbClr val="003399"/>
          </a:solidFill>
          <a:latin typeface="Arial" charset="0"/>
          <a:cs typeface="Arial" charset="0"/>
        </a:defRPr>
      </a:lvl4pPr>
      <a:lvl5pPr algn="ctr" defTabSz="642938" rtl="0" eaLnBrk="1" fontAlgn="base" hangingPunct="1">
        <a:spcBef>
          <a:spcPct val="0"/>
        </a:spcBef>
        <a:spcAft>
          <a:spcPct val="0"/>
        </a:spcAft>
        <a:defRPr sz="2300">
          <a:solidFill>
            <a:srgbClr val="003399"/>
          </a:solidFill>
          <a:latin typeface="Arial" charset="0"/>
          <a:cs typeface="Arial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2300">
          <a:solidFill>
            <a:srgbClr val="003399"/>
          </a:solidFill>
          <a:latin typeface="Arial" charset="0"/>
          <a:cs typeface="Arial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2300">
          <a:solidFill>
            <a:srgbClr val="003399"/>
          </a:solidFill>
          <a:latin typeface="Arial" charset="0"/>
          <a:cs typeface="Arial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2300">
          <a:solidFill>
            <a:srgbClr val="003399"/>
          </a:solidFill>
          <a:latin typeface="Arial" charset="0"/>
          <a:cs typeface="Arial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2300">
          <a:solidFill>
            <a:srgbClr val="003399"/>
          </a:solidFill>
          <a:latin typeface="Arial" charset="0"/>
          <a:cs typeface="Arial" charset="0"/>
        </a:defRPr>
      </a:lvl9pPr>
    </p:titleStyle>
    <p:bodyStyle>
      <a:lvl1pPr marL="241300" indent="-241300" algn="l" defTabSz="642938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rgbClr val="003399"/>
          </a:solidFill>
          <a:latin typeface="+mn-lt"/>
          <a:ea typeface="+mn-ea"/>
          <a:cs typeface="+mn-cs"/>
        </a:defRPr>
      </a:lvl1pPr>
      <a:lvl2pPr marL="522288" indent="-200025" algn="l" defTabSz="6429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399"/>
          </a:solidFill>
          <a:latin typeface="+mn-lt"/>
          <a:cs typeface="+mn-cs"/>
        </a:defRPr>
      </a:lvl2pPr>
      <a:lvl3pPr marL="803275" indent="-160338" algn="l" defTabSz="642938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003399"/>
          </a:solidFill>
          <a:latin typeface="+mn-lt"/>
          <a:cs typeface="+mn-cs"/>
        </a:defRPr>
      </a:lvl3pPr>
      <a:lvl4pPr marL="1125538" indent="-160338" algn="l" defTabSz="642938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3399"/>
          </a:solidFill>
          <a:latin typeface="+mn-lt"/>
          <a:cs typeface="+mn-cs"/>
        </a:defRPr>
      </a:lvl4pPr>
      <a:lvl5pPr marL="1446213" indent="-160338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  <a:cs typeface="+mn-cs"/>
        </a:defRPr>
      </a:lvl5pPr>
      <a:lvl6pPr marL="1903413" indent="-160338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  <a:cs typeface="+mn-cs"/>
        </a:defRPr>
      </a:lvl6pPr>
      <a:lvl7pPr marL="2360613" indent="-160338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  <a:cs typeface="+mn-cs"/>
        </a:defRPr>
      </a:lvl7pPr>
      <a:lvl8pPr marL="2817813" indent="-160338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  <a:cs typeface="+mn-cs"/>
        </a:defRPr>
      </a:lvl8pPr>
      <a:lvl9pPr marL="3275013" indent="-160338" algn="l" defTabSz="642938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4857849"/>
            <a:ext cx="6259909" cy="587375"/>
          </a:xfrm>
          <a:noFill/>
          <a:ln/>
        </p:spPr>
        <p:txBody>
          <a:bodyPr/>
          <a:lstStyle/>
          <a:p>
            <a:r>
              <a:rPr lang="en-US" sz="4000" dirty="0" smtClean="0">
                <a:latin typeface="Bauhaus 93" pitchFamily="82" charset="0"/>
              </a:rPr>
              <a:t>MEMILIH PASANGAN HIDUP</a:t>
            </a:r>
            <a:endParaRPr lang="en-US" sz="4000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94" y="980728"/>
            <a:ext cx="7086798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MENYATAKAN CINTA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04864"/>
            <a:ext cx="5616748" cy="3456384"/>
          </a:xfrm>
        </p:spPr>
        <p:txBody>
          <a:bodyPr/>
          <a:lstStyle/>
          <a:p>
            <a:r>
              <a:rPr lang="en-US" sz="2800" dirty="0" err="1" smtClean="0">
                <a:latin typeface="Candara" pitchFamily="34" charset="0"/>
              </a:rPr>
              <a:t>Nyatakan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dengan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jelas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sopan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bijaksana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penuh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hormat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err="1" smtClean="0">
                <a:latin typeface="Candara" pitchFamily="34" charset="0"/>
              </a:rPr>
              <a:t>Jangan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langsung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menuntut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jawaban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Candara" pitchFamily="34" charset="0"/>
              </a:rPr>
              <a:t>YA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atau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andara" pitchFamily="34" charset="0"/>
              </a:rPr>
              <a:t>TIDAK</a:t>
            </a:r>
          </a:p>
          <a:p>
            <a:r>
              <a:rPr lang="en-US" sz="2800" dirty="0" err="1" smtClean="0">
                <a:latin typeface="Candara" pitchFamily="34" charset="0"/>
              </a:rPr>
              <a:t>Jangan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mengancam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nanti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jawabannya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dengan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sabar</a:t>
            </a:r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</p:txBody>
      </p:sp>
      <p:pic>
        <p:nvPicPr>
          <p:cNvPr id="1026" name="Picture 2" descr="http://t3.gstatic.com/images?q=tbn:ANd9GcSYQfZY9E6pIxQ119qg8IlazVcLcfPeh2Nsk8NL47BirEnej5a3SEEO0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2896"/>
            <a:ext cx="333991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6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94" y="980728"/>
            <a:ext cx="8584054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JIKA JAWABANNYA: </a:t>
            </a:r>
            <a:r>
              <a:rPr lang="en-US" sz="3600" b="1" dirty="0" smtClean="0">
                <a:solidFill>
                  <a:srgbClr val="FF0000"/>
                </a:solidFill>
                <a:latin typeface="Berlin Sans FB" pitchFamily="34" charset="0"/>
              </a:rPr>
              <a:t>MENOLAK</a:t>
            </a:r>
            <a:endParaRPr lang="en-US" sz="36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04864"/>
            <a:ext cx="5328592" cy="3456384"/>
          </a:xfrm>
        </p:spPr>
        <p:txBody>
          <a:bodyPr/>
          <a:lstStyle/>
          <a:p>
            <a:r>
              <a:rPr lang="en-US" sz="2800" dirty="0" err="1" smtClean="0">
                <a:latin typeface="Candara" pitchFamily="34" charset="0"/>
              </a:rPr>
              <a:t>Tetap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tenang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jangan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putus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asa</a:t>
            </a:r>
            <a:endParaRPr lang="en-US" sz="2800" dirty="0" smtClean="0">
              <a:latin typeface="Candara" pitchFamily="34" charset="0"/>
            </a:endParaRPr>
          </a:p>
          <a:p>
            <a:pPr algn="just"/>
            <a:r>
              <a:rPr lang="en-US" sz="2800" dirty="0" err="1" smtClean="0">
                <a:latin typeface="Candara" pitchFamily="34" charset="0"/>
              </a:rPr>
              <a:t>Jangan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mengancam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si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dia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dengan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cara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apapun</a:t>
            </a:r>
            <a:endParaRPr lang="en-US" sz="2800" dirty="0" smtClean="0">
              <a:latin typeface="Candara" pitchFamily="34" charset="0"/>
            </a:endParaRPr>
          </a:p>
          <a:p>
            <a:pPr algn="just"/>
            <a:r>
              <a:rPr lang="en-US" sz="2800" dirty="0" err="1" smtClean="0">
                <a:latin typeface="Candara" pitchFamily="34" charset="0"/>
              </a:rPr>
              <a:t>Jangan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mengambil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jalan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pintas</a:t>
            </a:r>
            <a:r>
              <a:rPr lang="en-US" sz="2800" dirty="0" smtClean="0">
                <a:latin typeface="Candara" pitchFamily="34" charset="0"/>
              </a:rPr>
              <a:t> (</a:t>
            </a:r>
            <a:r>
              <a:rPr lang="en-US" sz="2800" dirty="0" err="1" smtClean="0">
                <a:latin typeface="Candara" pitchFamily="34" charset="0"/>
              </a:rPr>
              <a:t>bunuh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diri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ndak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pacaran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ndak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mau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menikah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maen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dukun</a:t>
            </a:r>
            <a:r>
              <a:rPr lang="en-US" sz="2800" dirty="0" smtClean="0">
                <a:latin typeface="Candara" pitchFamily="34" charset="0"/>
              </a:rPr>
              <a:t> “</a:t>
            </a:r>
            <a:r>
              <a:rPr lang="en-US" sz="2800" dirty="0" err="1" smtClean="0">
                <a:latin typeface="Candara" pitchFamily="34" charset="0"/>
              </a:rPr>
              <a:t>kalah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rupo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menang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dupo</a:t>
            </a:r>
            <a:r>
              <a:rPr lang="en-US" sz="2800" dirty="0" smtClean="0">
                <a:latin typeface="Candara" pitchFamily="34" charset="0"/>
              </a:rPr>
              <a:t>”, </a:t>
            </a:r>
            <a:r>
              <a:rPr lang="en-US" sz="2800" dirty="0" err="1" smtClean="0">
                <a:latin typeface="Candara" pitchFamily="34" charset="0"/>
              </a:rPr>
              <a:t>dll</a:t>
            </a:r>
            <a:r>
              <a:rPr lang="en-US" sz="2800" dirty="0" smtClean="0">
                <a:latin typeface="Candara" pitchFamily="34" charset="0"/>
              </a:rPr>
              <a:t>)</a:t>
            </a: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</p:txBody>
      </p:sp>
      <p:pic>
        <p:nvPicPr>
          <p:cNvPr id="2050" name="Picture 2" descr="http://t1.gstatic.com/images?q=tbn:ANd9GcT11GCEKXkVgJYdN_CKu7ay0ehtBaq_uen95UkeWhdGYzoKM2JWN_0_8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316834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8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94" y="980728"/>
            <a:ext cx="8584054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JIKA JAWABANNYA: </a:t>
            </a:r>
            <a:r>
              <a:rPr lang="en-US" sz="3600" b="1" dirty="0" smtClean="0">
                <a:solidFill>
                  <a:srgbClr val="00B050"/>
                </a:solidFill>
                <a:latin typeface="Berlin Sans FB" pitchFamily="34" charset="0"/>
              </a:rPr>
              <a:t>IYA</a:t>
            </a:r>
            <a:endParaRPr lang="en-US" sz="3600" b="1" dirty="0">
              <a:solidFill>
                <a:srgbClr val="00B050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564904"/>
            <a:ext cx="5328592" cy="3456384"/>
          </a:xfrm>
        </p:spPr>
        <p:txBody>
          <a:bodyPr/>
          <a:lstStyle/>
          <a:p>
            <a:r>
              <a:rPr lang="en-US" sz="2800" dirty="0" err="1" smtClean="0">
                <a:latin typeface="Candara" pitchFamily="34" charset="0"/>
              </a:rPr>
              <a:t>Bersyukur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smtClean="0">
                <a:latin typeface="Candara" pitchFamily="34" charset="0"/>
              </a:rPr>
              <a:t>Sharing </a:t>
            </a:r>
            <a:r>
              <a:rPr lang="en-US" sz="2800" dirty="0" err="1" smtClean="0">
                <a:latin typeface="Candara" pitchFamily="34" charset="0"/>
              </a:rPr>
              <a:t>dengan</a:t>
            </a:r>
            <a:r>
              <a:rPr lang="en-US" sz="2800" dirty="0" smtClean="0">
                <a:latin typeface="Candara" pitchFamily="34" charset="0"/>
              </a:rPr>
              <a:t> orang </a:t>
            </a:r>
            <a:r>
              <a:rPr lang="en-US" sz="2800" dirty="0" err="1" smtClean="0">
                <a:latin typeface="Candara" pitchFamily="34" charset="0"/>
              </a:rPr>
              <a:t>tua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err="1" smtClean="0">
                <a:latin typeface="Candara" pitchFamily="34" charset="0"/>
              </a:rPr>
              <a:t>Tetap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disiplin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dalam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waktu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tugas-tugas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lainnya</a:t>
            </a:r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</p:txBody>
      </p:sp>
      <p:pic>
        <p:nvPicPr>
          <p:cNvPr id="3074" name="Picture 2" descr="http://t1.gstatic.com/images?q=tbn:ANd9GcQ4v6v7oxxEk6Ptm7x_dVIRWu-wNVUJ2nPYELTt7SDcD5cNGBCRL4uhl5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2420888"/>
            <a:ext cx="357159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3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94" y="980728"/>
            <a:ext cx="8584054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PRINSIP BERPACARAN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8840"/>
            <a:ext cx="5328592" cy="3456384"/>
          </a:xfrm>
        </p:spPr>
        <p:txBody>
          <a:bodyPr/>
          <a:lstStyle/>
          <a:p>
            <a:r>
              <a:rPr lang="en-US" sz="2800" dirty="0" err="1" smtClean="0">
                <a:latin typeface="Candara" pitchFamily="34" charset="0"/>
              </a:rPr>
              <a:t>Saling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mengenal</a:t>
            </a:r>
            <a:r>
              <a:rPr lang="en-US" sz="2800" dirty="0" smtClean="0">
                <a:latin typeface="Candara" pitchFamily="34" charset="0"/>
              </a:rPr>
              <a:t> (</a:t>
            </a:r>
            <a:r>
              <a:rPr lang="en-US" sz="2800" dirty="0" err="1" smtClean="0">
                <a:latin typeface="Candara" pitchFamily="34" charset="0"/>
              </a:rPr>
              <a:t>kekuatan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kelemahan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kepribadian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dll</a:t>
            </a:r>
            <a:r>
              <a:rPr lang="en-US" sz="2800" dirty="0" smtClean="0">
                <a:latin typeface="Candara" pitchFamily="34" charset="0"/>
              </a:rPr>
              <a:t>)</a:t>
            </a:r>
          </a:p>
          <a:p>
            <a:r>
              <a:rPr lang="en-US" sz="2800" dirty="0" err="1" smtClean="0">
                <a:latin typeface="Candara" pitchFamily="34" charset="0"/>
              </a:rPr>
              <a:t>Saling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menghormati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menghargai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err="1" smtClean="0">
                <a:latin typeface="Candara" pitchFamily="34" charset="0"/>
              </a:rPr>
              <a:t>Saling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menjaga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kekudusan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err="1" smtClean="0">
                <a:latin typeface="Candara" pitchFamily="34" charset="0"/>
              </a:rPr>
              <a:t>Aktif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belajar</a:t>
            </a:r>
            <a:r>
              <a:rPr lang="en-US" sz="2800" dirty="0" smtClean="0">
                <a:latin typeface="Candara" pitchFamily="34" charset="0"/>
              </a:rPr>
              <a:t> FT </a:t>
            </a:r>
            <a:r>
              <a:rPr lang="en-US" sz="2800" dirty="0" err="1" smtClean="0">
                <a:latin typeface="Candara" pitchFamily="34" charset="0"/>
              </a:rPr>
              <a:t>dan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melayani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Tuhan</a:t>
            </a:r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</p:txBody>
      </p:sp>
      <p:pic>
        <p:nvPicPr>
          <p:cNvPr id="2" name="Picture 2" descr="http://t2.gstatic.com/images?q=tbn:ANd9GcRBnMvtJxbzLQkYCwkpc-WriSeG1n0pJ21Jgn2yI_efZIfW_gTsfY7sC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76872"/>
            <a:ext cx="312193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1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94" y="980728"/>
            <a:ext cx="8584054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ETIKA BERPACARAN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896" y="1988840"/>
            <a:ext cx="5328592" cy="3456384"/>
          </a:xfrm>
        </p:spPr>
        <p:txBody>
          <a:bodyPr/>
          <a:lstStyle/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</p:txBody>
      </p:sp>
      <p:pic>
        <p:nvPicPr>
          <p:cNvPr id="5122" name="Picture 2" descr="http://t1.gstatic.com/images?q=tbn:ANd9GcRKGSjyqZLVUaZw8RlNPRNSUniT5JubtUK4jujZW2ge4wq7IuA-s14f0m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48" y="1988840"/>
            <a:ext cx="385756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63888" y="2204864"/>
            <a:ext cx="532859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310" tIns="32155" rIns="64310" bIns="32155" numCol="1" anchor="t" anchorCtr="0" compatLnSpc="1">
            <a:prstTxWarp prst="textNoShape">
              <a:avLst/>
            </a:prstTxWarp>
          </a:bodyPr>
          <a:lstStyle>
            <a:lvl1pPr marL="241300" indent="-241300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3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522288" indent="-200025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99"/>
                </a:solidFill>
                <a:latin typeface="+mn-lt"/>
                <a:cs typeface="+mn-cs"/>
              </a:defRPr>
            </a:lvl2pPr>
            <a:lvl3pPr marL="803275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003399"/>
                </a:solidFill>
                <a:latin typeface="+mn-lt"/>
                <a:cs typeface="+mn-cs"/>
              </a:defRPr>
            </a:lvl3pPr>
            <a:lvl4pPr marL="1125538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3399"/>
                </a:solidFill>
                <a:latin typeface="+mn-lt"/>
                <a:cs typeface="+mn-cs"/>
              </a:defRPr>
            </a:lvl4pPr>
            <a:lvl5pPr marL="14462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5pPr>
            <a:lvl6pPr marL="19034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6pPr>
            <a:lvl7pPr marL="23606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7pPr>
            <a:lvl8pPr marL="28178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8pPr>
            <a:lvl9pPr marL="32750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9pPr>
          </a:lstStyle>
          <a:p>
            <a:r>
              <a:rPr lang="en-US" sz="2800" dirty="0" err="1" smtClean="0">
                <a:latin typeface="Candara" pitchFamily="34" charset="0"/>
              </a:rPr>
              <a:t>Tidak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boleh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membawa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pacar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masuk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kamar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tidur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err="1" smtClean="0">
                <a:latin typeface="Candara" pitchFamily="34" charset="0"/>
              </a:rPr>
              <a:t>Bergantian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membayar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ketika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makan</a:t>
            </a:r>
            <a:r>
              <a:rPr lang="en-US" sz="2800" dirty="0" smtClean="0">
                <a:latin typeface="Candara" pitchFamily="34" charset="0"/>
              </a:rPr>
              <a:t>/</a:t>
            </a:r>
            <a:r>
              <a:rPr lang="en-US" sz="2800" dirty="0" err="1" smtClean="0">
                <a:latin typeface="Candara" pitchFamily="34" charset="0"/>
              </a:rPr>
              <a:t>kendaraan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err="1" smtClean="0">
                <a:latin typeface="Candara" pitchFamily="34" charset="0"/>
              </a:rPr>
              <a:t>Tidak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boleh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kontak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fisik</a:t>
            </a:r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dan</a:t>
            </a:r>
            <a:r>
              <a:rPr lang="en-US" sz="2800" dirty="0" smtClean="0">
                <a:latin typeface="Candara" pitchFamily="34" charset="0"/>
              </a:rPr>
              <a:t> sex </a:t>
            </a:r>
            <a:r>
              <a:rPr lang="en-US" sz="2800" dirty="0" err="1" smtClean="0">
                <a:latin typeface="Candara" pitchFamily="34" charset="0"/>
              </a:rPr>
              <a:t>pra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nikah</a:t>
            </a: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FontTx/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6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94" y="980728"/>
            <a:ext cx="8584054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PENYIMPANGAN BERPACARAN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896" y="1988840"/>
            <a:ext cx="5328592" cy="3456384"/>
          </a:xfrm>
        </p:spPr>
        <p:txBody>
          <a:bodyPr/>
          <a:lstStyle/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</p:txBody>
      </p:sp>
      <p:pic>
        <p:nvPicPr>
          <p:cNvPr id="6146" name="Picture 2" descr="http://t2.gstatic.com/images?q=tbn:ANd9GcSYjS2W-QDtESGXm26B_WKhaLmts7IcjqLQHco454somiORKkTdoHYu4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204864"/>
            <a:ext cx="244448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63888" y="2204864"/>
            <a:ext cx="532859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310" tIns="32155" rIns="64310" bIns="32155" numCol="1" anchor="t" anchorCtr="0" compatLnSpc="1">
            <a:prstTxWarp prst="textNoShape">
              <a:avLst/>
            </a:prstTxWarp>
          </a:bodyPr>
          <a:lstStyle>
            <a:lvl1pPr marL="241300" indent="-241300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3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522288" indent="-200025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99"/>
                </a:solidFill>
                <a:latin typeface="+mn-lt"/>
                <a:cs typeface="+mn-cs"/>
              </a:defRPr>
            </a:lvl2pPr>
            <a:lvl3pPr marL="803275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003399"/>
                </a:solidFill>
                <a:latin typeface="+mn-lt"/>
                <a:cs typeface="+mn-cs"/>
              </a:defRPr>
            </a:lvl3pPr>
            <a:lvl4pPr marL="1125538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3399"/>
                </a:solidFill>
                <a:latin typeface="+mn-lt"/>
                <a:cs typeface="+mn-cs"/>
              </a:defRPr>
            </a:lvl4pPr>
            <a:lvl5pPr marL="14462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5pPr>
            <a:lvl6pPr marL="19034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6pPr>
            <a:lvl7pPr marL="23606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7pPr>
            <a:lvl8pPr marL="28178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8pPr>
            <a:lvl9pPr marL="32750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Candara" pitchFamily="34" charset="0"/>
              </a:rPr>
              <a:t>Sex </a:t>
            </a:r>
            <a:r>
              <a:rPr lang="en-US" sz="2800" b="1" dirty="0" err="1" smtClean="0">
                <a:solidFill>
                  <a:srgbClr val="FF0000"/>
                </a:solidFill>
                <a:latin typeface="Candara" pitchFamily="34" charset="0"/>
              </a:rPr>
              <a:t>Pra</a:t>
            </a:r>
            <a:r>
              <a:rPr lang="en-US" sz="2800" b="1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ndara" pitchFamily="34" charset="0"/>
              </a:rPr>
              <a:t>Nikah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akibatnya</a:t>
            </a:r>
            <a:r>
              <a:rPr lang="en-US" sz="2800" dirty="0" smtClean="0">
                <a:latin typeface="Candara" pitchFamily="34" charset="0"/>
              </a:rPr>
              <a:t>:</a:t>
            </a:r>
          </a:p>
          <a:p>
            <a:pPr lvl="1"/>
            <a:r>
              <a:rPr lang="en-US" sz="2500" dirty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Dosa</a:t>
            </a:r>
            <a:r>
              <a:rPr lang="en-US" sz="2500" dirty="0" smtClean="0">
                <a:latin typeface="Candara" pitchFamily="34" charset="0"/>
              </a:rPr>
              <a:t>/</a:t>
            </a:r>
            <a:r>
              <a:rPr lang="en-US" sz="2500" dirty="0" err="1" smtClean="0">
                <a:latin typeface="Candara" pitchFamily="34" charset="0"/>
              </a:rPr>
              <a:t>tdk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mendptkan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bagian</a:t>
            </a:r>
            <a:r>
              <a:rPr lang="en-US" sz="2500" dirty="0" smtClean="0">
                <a:latin typeface="Candara" pitchFamily="34" charset="0"/>
              </a:rPr>
              <a:t> KA (</a:t>
            </a:r>
            <a:r>
              <a:rPr lang="en-US" sz="2500" dirty="0" err="1" smtClean="0">
                <a:latin typeface="Candara" pitchFamily="34" charset="0"/>
              </a:rPr>
              <a:t>Cerita</a:t>
            </a:r>
            <a:r>
              <a:rPr lang="en-US" sz="2500" dirty="0" smtClean="0">
                <a:latin typeface="Candara" pitchFamily="34" charset="0"/>
              </a:rPr>
              <a:t> : </a:t>
            </a:r>
            <a:r>
              <a:rPr lang="en-US" sz="2500" dirty="0" err="1" smtClean="0">
                <a:latin typeface="Candara" pitchFamily="34" charset="0"/>
              </a:rPr>
              <a:t>Susetya</a:t>
            </a:r>
            <a:r>
              <a:rPr lang="en-US" sz="2500" dirty="0" smtClean="0">
                <a:latin typeface="Candara" pitchFamily="34" charset="0"/>
              </a:rPr>
              <a:t>)</a:t>
            </a:r>
          </a:p>
          <a:p>
            <a:pPr lvl="1"/>
            <a:r>
              <a:rPr lang="en-US" sz="2500" dirty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Perasaan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bersalah</a:t>
            </a:r>
            <a:r>
              <a:rPr lang="en-US" sz="2500" dirty="0" smtClean="0">
                <a:latin typeface="Candara" pitchFamily="34" charset="0"/>
              </a:rPr>
              <a:t>/</a:t>
            </a:r>
            <a:r>
              <a:rPr lang="en-US" sz="2500" dirty="0" err="1" smtClean="0">
                <a:latin typeface="Candara" pitchFamily="34" charset="0"/>
              </a:rPr>
              <a:t>perobekan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jiwa</a:t>
            </a:r>
            <a:r>
              <a:rPr lang="en-US" sz="2500" dirty="0" smtClean="0">
                <a:latin typeface="Candara" pitchFamily="34" charset="0"/>
              </a:rPr>
              <a:t>/</a:t>
            </a:r>
            <a:r>
              <a:rPr lang="en-US" sz="2500" dirty="0" err="1" smtClean="0">
                <a:latin typeface="Candara" pitchFamily="34" charset="0"/>
              </a:rPr>
              <a:t>fisik</a:t>
            </a:r>
            <a:r>
              <a:rPr lang="en-US" sz="2500" dirty="0" smtClean="0">
                <a:latin typeface="Candara" pitchFamily="34" charset="0"/>
              </a:rPr>
              <a:t>/</a:t>
            </a:r>
            <a:r>
              <a:rPr lang="en-US" sz="2500" dirty="0" err="1" smtClean="0">
                <a:latin typeface="Candara" pitchFamily="34" charset="0"/>
              </a:rPr>
              <a:t>cemas</a:t>
            </a:r>
            <a:endParaRPr lang="en-US" sz="2500" dirty="0" smtClean="0">
              <a:latin typeface="Candara" pitchFamily="34" charset="0"/>
            </a:endParaRPr>
          </a:p>
          <a:p>
            <a:pPr lvl="1"/>
            <a:r>
              <a:rPr lang="en-US" sz="2500" dirty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Kurang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menghargai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dan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menghormati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satu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dengan</a:t>
            </a:r>
            <a:r>
              <a:rPr lang="en-US" sz="2500" dirty="0" smtClean="0">
                <a:latin typeface="Candara" pitchFamily="34" charset="0"/>
              </a:rPr>
              <a:t> yang lain </a:t>
            </a:r>
          </a:p>
          <a:p>
            <a:pPr lvl="1"/>
            <a:r>
              <a:rPr lang="en-US" sz="2500" dirty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Menjadi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batu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sandungan</a:t>
            </a:r>
            <a:endParaRPr lang="en-US" sz="25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FontTx/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94" y="1287909"/>
            <a:ext cx="8584054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TINGGAL ANDA MEMILIH</a:t>
            </a:r>
            <a:b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</a:br>
            <a:r>
              <a:rPr lang="en-US" sz="3600" b="1" dirty="0" err="1" smtClean="0">
                <a:solidFill>
                  <a:schemeClr val="accent2"/>
                </a:solidFill>
                <a:latin typeface="Berlin Sans FB" pitchFamily="34" charset="0"/>
              </a:rPr>
              <a:t>Surga</a:t>
            </a:r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Berlin Sans FB" pitchFamily="34" charset="0"/>
              </a:rPr>
              <a:t>atau</a:t>
            </a:r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3600" b="1" dirty="0" err="1" smtClean="0">
                <a:solidFill>
                  <a:schemeClr val="accent2"/>
                </a:solidFill>
                <a:latin typeface="Berlin Sans FB" pitchFamily="34" charset="0"/>
              </a:rPr>
              <a:t>neraka</a:t>
            </a:r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 ???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896" y="1988840"/>
            <a:ext cx="5328592" cy="3456384"/>
          </a:xfrm>
        </p:spPr>
        <p:txBody>
          <a:bodyPr/>
          <a:lstStyle/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</p:txBody>
      </p:sp>
      <p:pic>
        <p:nvPicPr>
          <p:cNvPr id="7170" name="Picture 2" descr="http://osolihin.files.wordpress.com/2010/11/surga-nera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571559"/>
            <a:ext cx="5655756" cy="424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64088" y="3140968"/>
            <a:ext cx="352839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310" tIns="32155" rIns="64310" bIns="32155" numCol="1" anchor="t" anchorCtr="0" compatLnSpc="1">
            <a:prstTxWarp prst="textNoShape">
              <a:avLst/>
            </a:prstTxWarp>
          </a:bodyPr>
          <a:lstStyle>
            <a:lvl1pPr marL="241300" indent="-241300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3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522288" indent="-200025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99"/>
                </a:solidFill>
                <a:latin typeface="+mn-lt"/>
                <a:cs typeface="+mn-cs"/>
              </a:defRPr>
            </a:lvl2pPr>
            <a:lvl3pPr marL="803275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003399"/>
                </a:solidFill>
                <a:latin typeface="+mn-lt"/>
                <a:cs typeface="+mn-cs"/>
              </a:defRPr>
            </a:lvl3pPr>
            <a:lvl4pPr marL="1125538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3399"/>
                </a:solidFill>
                <a:latin typeface="+mn-lt"/>
                <a:cs typeface="+mn-cs"/>
              </a:defRPr>
            </a:lvl4pPr>
            <a:lvl5pPr marL="14462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5pPr>
            <a:lvl6pPr marL="19034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6pPr>
            <a:lvl7pPr marL="23606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7pPr>
            <a:lvl8pPr marL="28178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8pPr>
            <a:lvl9pPr marL="3275013" indent="-160338" algn="l" defTabSz="6429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99"/>
                </a:solidFill>
                <a:latin typeface="+mn-lt"/>
                <a:cs typeface="+mn-cs"/>
              </a:defRPr>
            </a:lvl9pPr>
          </a:lstStyle>
          <a:p>
            <a:pPr lvl="1"/>
            <a:r>
              <a:rPr lang="en-US" sz="2500" dirty="0" err="1" smtClean="0">
                <a:latin typeface="Candara" pitchFamily="34" charset="0"/>
              </a:rPr>
              <a:t>Bila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menghendaki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suatu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pernikahan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kristen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maka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harus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memulainya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berpacaran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dan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menjalani</a:t>
            </a:r>
            <a:r>
              <a:rPr lang="en-US" sz="2500" dirty="0" smtClean="0">
                <a:latin typeface="Candara" pitchFamily="34" charset="0"/>
              </a:rPr>
              <a:t>  </a:t>
            </a:r>
            <a:r>
              <a:rPr lang="en-US" sz="2500" dirty="0" err="1" smtClean="0">
                <a:latin typeface="Candara" pitchFamily="34" charset="0"/>
              </a:rPr>
              <a:t>sesuai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kehendak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Tuhan</a:t>
            </a:r>
            <a:endParaRPr lang="en-US" sz="25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  <a:p>
            <a:pPr marL="0" indent="0">
              <a:buFontTx/>
              <a:buNone/>
            </a:pPr>
            <a:endParaRPr lang="en-US" sz="2800" dirty="0" smtClean="0">
              <a:latin typeface="Candara" pitchFamily="34" charset="0"/>
            </a:endParaRPr>
          </a:p>
          <a:p>
            <a:endParaRPr lang="en-US" sz="2800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8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4857849"/>
            <a:ext cx="6259909" cy="587375"/>
          </a:xfrm>
          <a:noFill/>
          <a:ln/>
        </p:spPr>
        <p:txBody>
          <a:bodyPr/>
          <a:lstStyle/>
          <a:p>
            <a:r>
              <a:rPr lang="en-US" sz="4000" dirty="0" smtClean="0">
                <a:latin typeface="Bauhaus 93" pitchFamily="82" charset="0"/>
              </a:rPr>
              <a:t>GOD BLESS US</a:t>
            </a:r>
            <a:endParaRPr lang="en-US" sz="40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PENGANTAR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Pepatah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mengatakan</a:t>
            </a:r>
            <a:r>
              <a:rPr lang="en-US" sz="3200" dirty="0" smtClean="0">
                <a:latin typeface="Candara" pitchFamily="34" charset="0"/>
              </a:rPr>
              <a:t> “</a:t>
            </a:r>
            <a:r>
              <a:rPr lang="en-US" sz="3200" dirty="0" err="1" smtClean="0">
                <a:latin typeface="Candara" pitchFamily="34" charset="0"/>
              </a:rPr>
              <a:t>benar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memilih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teman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hidup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menciptakan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surga</a:t>
            </a:r>
            <a:r>
              <a:rPr lang="en-US" sz="3200" dirty="0" smtClean="0">
                <a:latin typeface="Candara" pitchFamily="34" charset="0"/>
              </a:rPr>
              <a:t> di </a:t>
            </a:r>
            <a:r>
              <a:rPr lang="en-US" sz="3200" dirty="0" err="1" smtClean="0">
                <a:latin typeface="Candara" pitchFamily="34" charset="0"/>
              </a:rPr>
              <a:t>bumi</a:t>
            </a:r>
            <a:r>
              <a:rPr lang="en-US" sz="3200" dirty="0" smtClean="0">
                <a:latin typeface="Candara" pitchFamily="34" charset="0"/>
              </a:rPr>
              <a:t>, </a:t>
            </a:r>
            <a:r>
              <a:rPr lang="en-US" sz="3200" dirty="0" err="1" smtClean="0">
                <a:latin typeface="Candara" pitchFamily="34" charset="0"/>
              </a:rPr>
              <a:t>sebaliknya</a:t>
            </a:r>
            <a:r>
              <a:rPr lang="en-US" sz="3200" dirty="0" smtClean="0">
                <a:latin typeface="Candara" pitchFamily="34" charset="0"/>
              </a:rPr>
              <a:t>, </a:t>
            </a:r>
            <a:r>
              <a:rPr lang="en-US" sz="3200" dirty="0" err="1" smtClean="0">
                <a:latin typeface="Candara" pitchFamily="34" charset="0"/>
              </a:rPr>
              <a:t>salah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memilih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teman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hidup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menciptakan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neraka</a:t>
            </a:r>
            <a:r>
              <a:rPr lang="en-US" sz="3200" dirty="0" smtClean="0">
                <a:latin typeface="Candara" pitchFamily="34" charset="0"/>
              </a:rPr>
              <a:t> di </a:t>
            </a:r>
            <a:r>
              <a:rPr lang="en-US" sz="3200" dirty="0" err="1" smtClean="0">
                <a:latin typeface="Candara" pitchFamily="34" charset="0"/>
              </a:rPr>
              <a:t>bumi</a:t>
            </a:r>
            <a:r>
              <a:rPr lang="en-US" sz="3200" dirty="0" smtClean="0">
                <a:latin typeface="Candara" pitchFamily="34" charset="0"/>
              </a:rPr>
              <a:t>”</a:t>
            </a:r>
          </a:p>
          <a:p>
            <a:r>
              <a:rPr lang="en-US" sz="3200" dirty="0">
                <a:latin typeface="Candara" pitchFamily="34" charset="0"/>
              </a:rPr>
              <a:t> </a:t>
            </a:r>
            <a:r>
              <a:rPr lang="en-US" sz="3200" dirty="0" smtClean="0">
                <a:latin typeface="Candara" pitchFamily="34" charset="0"/>
              </a:rPr>
              <a:t>Di </a:t>
            </a:r>
            <a:r>
              <a:rPr lang="en-US" sz="3200" dirty="0" err="1" smtClean="0">
                <a:latin typeface="Candara" pitchFamily="34" charset="0"/>
              </a:rPr>
              <a:t>Alkitab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tidak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dijelaskan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tentang</a:t>
            </a:r>
            <a:r>
              <a:rPr lang="en-US" sz="3200" dirty="0" smtClean="0">
                <a:latin typeface="Candara" pitchFamily="34" charset="0"/>
              </a:rPr>
              <a:t>  PACARAN </a:t>
            </a:r>
            <a:r>
              <a:rPr lang="en-US" sz="3200" dirty="0" err="1" smtClean="0">
                <a:latin typeface="Candara" pitchFamily="34" charset="0"/>
              </a:rPr>
              <a:t>tetapi</a:t>
            </a:r>
            <a:r>
              <a:rPr lang="en-US" sz="3200" dirty="0" smtClean="0">
                <a:latin typeface="Candara" pitchFamily="34" charset="0"/>
              </a:rPr>
              <a:t> PERNIKAHAN</a:t>
            </a:r>
          </a:p>
          <a:p>
            <a:r>
              <a:rPr lang="en-US" sz="3200" dirty="0">
                <a:latin typeface="Candara" pitchFamily="34" charset="0"/>
              </a:rPr>
              <a:t> </a:t>
            </a:r>
            <a:r>
              <a:rPr lang="en-US" sz="3200" dirty="0" smtClean="0">
                <a:latin typeface="Candara" pitchFamily="34" charset="0"/>
              </a:rPr>
              <a:t>Ada </a:t>
            </a:r>
            <a:r>
              <a:rPr lang="en-US" sz="3200" dirty="0" err="1" smtClean="0">
                <a:latin typeface="Candara" pitchFamily="34" charset="0"/>
              </a:rPr>
              <a:t>prinsip-prinsip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Alkitab</a:t>
            </a:r>
            <a:r>
              <a:rPr lang="en-US" sz="3200" dirty="0" smtClean="0">
                <a:latin typeface="Candara" pitchFamily="34" charset="0"/>
              </a:rPr>
              <a:t> yang </a:t>
            </a:r>
          </a:p>
          <a:p>
            <a:pPr marL="0" indent="0">
              <a:buNone/>
            </a:pPr>
            <a:r>
              <a:rPr lang="en-US" sz="3200" dirty="0">
                <a:latin typeface="Candara" pitchFamily="34" charset="0"/>
              </a:rPr>
              <a:t> </a:t>
            </a:r>
            <a:r>
              <a:rPr lang="en-US" sz="3200" dirty="0" smtClean="0">
                <a:latin typeface="Candara" pitchFamily="34" charset="0"/>
              </a:rPr>
              <a:t>  </a:t>
            </a:r>
            <a:r>
              <a:rPr lang="en-US" sz="3200" dirty="0" err="1" smtClean="0">
                <a:latin typeface="Candara" pitchFamily="34" charset="0"/>
              </a:rPr>
              <a:t>dapat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diterapkan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dalam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hal</a:t>
            </a:r>
            <a:r>
              <a:rPr lang="en-US" sz="3200" dirty="0" smtClean="0">
                <a:latin typeface="Candara" pitchFamily="34" charset="0"/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latin typeface="Candara" pitchFamily="34" charset="0"/>
              </a:rPr>
              <a:t> </a:t>
            </a:r>
            <a:r>
              <a:rPr lang="en-US" sz="3200" dirty="0" smtClean="0">
                <a:latin typeface="Candara" pitchFamily="34" charset="0"/>
              </a:rPr>
              <a:t>  </a:t>
            </a:r>
            <a:r>
              <a:rPr lang="en-US" sz="3200" dirty="0" err="1" smtClean="0">
                <a:latin typeface="Candara" pitchFamily="34" charset="0"/>
              </a:rPr>
              <a:t>berpacaran</a:t>
            </a:r>
            <a:endParaRPr lang="en-US" sz="3200" dirty="0">
              <a:latin typeface="Candara" pitchFamily="34" charset="0"/>
            </a:endParaRPr>
          </a:p>
        </p:txBody>
      </p:sp>
      <p:pic>
        <p:nvPicPr>
          <p:cNvPr id="1026" name="Picture 2" descr="http://t0.gstatic.com/images?q=tbn:ANd9GcTXzQ1RbH3nSFwDbDSgfo4xeC0GJUiYVVh7sQtP24qLcymGQPGMUZrp49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150" y="4149080"/>
            <a:ext cx="2541293" cy="189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PACARAN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Pacaran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adalah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satu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tahapan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antara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pemuda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dan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pemudi</a:t>
            </a:r>
            <a:r>
              <a:rPr lang="en-US" sz="3200" dirty="0" smtClean="0">
                <a:latin typeface="Candara" pitchFamily="34" charset="0"/>
              </a:rPr>
              <a:t> Kristen </a:t>
            </a:r>
            <a:r>
              <a:rPr lang="en-US" sz="3200" dirty="0" err="1" smtClean="0">
                <a:latin typeface="Candara" pitchFamily="34" charset="0"/>
              </a:rPr>
              <a:t>menuju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pernikahan</a:t>
            </a:r>
            <a:endParaRPr lang="en-US" sz="3200" dirty="0" smtClean="0">
              <a:latin typeface="Candara" pitchFamily="34" charset="0"/>
            </a:endParaRPr>
          </a:p>
          <a:p>
            <a:r>
              <a:rPr lang="en-US" sz="3200" dirty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Prinsip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Pernikahan</a:t>
            </a:r>
            <a:r>
              <a:rPr lang="en-US" sz="3200" dirty="0" smtClean="0">
                <a:latin typeface="Candara" pitchFamily="34" charset="0"/>
              </a:rPr>
              <a:t> Kristen</a:t>
            </a:r>
          </a:p>
          <a:p>
            <a:pPr lvl="1"/>
            <a:r>
              <a:rPr lang="en-US" sz="2900" dirty="0">
                <a:latin typeface="Candara" pitchFamily="34" charset="0"/>
              </a:rPr>
              <a:t> </a:t>
            </a:r>
            <a:r>
              <a:rPr lang="en-US" sz="2900" dirty="0" err="1" smtClean="0">
                <a:latin typeface="Candara" pitchFamily="34" charset="0"/>
              </a:rPr>
              <a:t>Secara</a:t>
            </a:r>
            <a:r>
              <a:rPr lang="en-US" sz="2900" dirty="0" smtClean="0">
                <a:latin typeface="Candara" pitchFamily="34" charset="0"/>
              </a:rPr>
              <a:t> </a:t>
            </a:r>
            <a:r>
              <a:rPr lang="en-US" sz="2900" dirty="0" err="1" smtClean="0">
                <a:latin typeface="Candara" pitchFamily="34" charset="0"/>
              </a:rPr>
              <a:t>Teologis</a:t>
            </a:r>
            <a:r>
              <a:rPr lang="en-US" sz="2900" dirty="0" smtClean="0">
                <a:latin typeface="Candara" pitchFamily="34" charset="0"/>
              </a:rPr>
              <a:t> </a:t>
            </a:r>
          </a:p>
          <a:p>
            <a:pPr marL="322263" lvl="1" indent="0">
              <a:buNone/>
            </a:pPr>
            <a:r>
              <a:rPr lang="en-US" sz="2900" dirty="0">
                <a:latin typeface="Candara" pitchFamily="34" charset="0"/>
              </a:rPr>
              <a:t> </a:t>
            </a:r>
            <a:r>
              <a:rPr lang="en-US" sz="2900" dirty="0" smtClean="0">
                <a:latin typeface="Candara" pitchFamily="34" charset="0"/>
              </a:rPr>
              <a:t>   (Allah </a:t>
            </a:r>
            <a:r>
              <a:rPr lang="en-US" sz="2900" dirty="0" err="1" smtClean="0">
                <a:latin typeface="Candara" pitchFamily="34" charset="0"/>
              </a:rPr>
              <a:t>berinisiatif</a:t>
            </a:r>
            <a:r>
              <a:rPr lang="en-US" sz="2900" dirty="0" smtClean="0">
                <a:latin typeface="Candara" pitchFamily="34" charset="0"/>
              </a:rPr>
              <a:t>=</a:t>
            </a:r>
            <a:r>
              <a:rPr lang="en-US" sz="2900" dirty="0" err="1" smtClean="0">
                <a:latin typeface="Candara" pitchFamily="34" charset="0"/>
              </a:rPr>
              <a:t>Kej</a:t>
            </a:r>
            <a:r>
              <a:rPr lang="en-US" sz="2900" dirty="0" smtClean="0">
                <a:latin typeface="Candara" pitchFamily="34" charset="0"/>
              </a:rPr>
              <a:t> 2:18-25)</a:t>
            </a:r>
          </a:p>
          <a:p>
            <a:pPr lvl="1"/>
            <a:r>
              <a:rPr lang="en-US" sz="2900" dirty="0">
                <a:latin typeface="Candara" pitchFamily="34" charset="0"/>
              </a:rPr>
              <a:t> </a:t>
            </a:r>
            <a:r>
              <a:rPr lang="en-US" sz="2900" dirty="0" err="1" smtClean="0">
                <a:latin typeface="Candara" pitchFamily="34" charset="0"/>
              </a:rPr>
              <a:t>Secara</a:t>
            </a:r>
            <a:r>
              <a:rPr lang="en-US" sz="2900" dirty="0" smtClean="0">
                <a:latin typeface="Candara" pitchFamily="34" charset="0"/>
              </a:rPr>
              <a:t> </a:t>
            </a:r>
            <a:r>
              <a:rPr lang="en-US" sz="2900" dirty="0" err="1" smtClean="0">
                <a:latin typeface="Candara" pitchFamily="34" charset="0"/>
              </a:rPr>
              <a:t>Psikologis</a:t>
            </a:r>
            <a:endParaRPr lang="en-US" sz="2900" dirty="0" smtClean="0">
              <a:latin typeface="Candara" pitchFamily="34" charset="0"/>
            </a:endParaRPr>
          </a:p>
          <a:p>
            <a:pPr marL="322263" lvl="1" indent="0">
              <a:buNone/>
            </a:pPr>
            <a:r>
              <a:rPr lang="en-US" sz="2900" dirty="0">
                <a:latin typeface="Candara" pitchFamily="34" charset="0"/>
              </a:rPr>
              <a:t> </a:t>
            </a:r>
            <a:r>
              <a:rPr lang="en-US" sz="2900" dirty="0" smtClean="0">
                <a:latin typeface="Candara" pitchFamily="34" charset="0"/>
              </a:rPr>
              <a:t>  (</a:t>
            </a:r>
            <a:r>
              <a:rPr lang="en-US" sz="2900" dirty="0" err="1" smtClean="0">
                <a:latin typeface="Candara" pitchFamily="34" charset="0"/>
              </a:rPr>
              <a:t>suami</a:t>
            </a:r>
            <a:r>
              <a:rPr lang="en-US" sz="2900" dirty="0" smtClean="0">
                <a:latin typeface="Candara" pitchFamily="34" charset="0"/>
              </a:rPr>
              <a:t>/</a:t>
            </a:r>
            <a:r>
              <a:rPr lang="en-US" sz="2900" dirty="0" err="1" smtClean="0">
                <a:latin typeface="Candara" pitchFamily="34" charset="0"/>
              </a:rPr>
              <a:t>makna,istri</a:t>
            </a:r>
            <a:r>
              <a:rPr lang="en-US" sz="2900" dirty="0" smtClean="0">
                <a:latin typeface="Candara" pitchFamily="34" charset="0"/>
              </a:rPr>
              <a:t>/rasa </a:t>
            </a:r>
            <a:r>
              <a:rPr lang="en-US" sz="2900" dirty="0" err="1" smtClean="0">
                <a:latin typeface="Candara" pitchFamily="34" charset="0"/>
              </a:rPr>
              <a:t>aman</a:t>
            </a:r>
            <a:r>
              <a:rPr lang="en-US" sz="2900" dirty="0" smtClean="0">
                <a:latin typeface="Candara" pitchFamily="34" charset="0"/>
              </a:rPr>
              <a:t>)</a:t>
            </a:r>
          </a:p>
          <a:p>
            <a:pPr lvl="1"/>
            <a:r>
              <a:rPr lang="en-US" sz="2900" dirty="0">
                <a:latin typeface="Candara" pitchFamily="34" charset="0"/>
              </a:rPr>
              <a:t> </a:t>
            </a:r>
            <a:r>
              <a:rPr lang="en-US" sz="2900" dirty="0" err="1" smtClean="0">
                <a:latin typeface="Candara" pitchFamily="34" charset="0"/>
              </a:rPr>
              <a:t>Secara</a:t>
            </a:r>
            <a:r>
              <a:rPr lang="en-US" sz="2900" dirty="0" smtClean="0">
                <a:latin typeface="Candara" pitchFamily="34" charset="0"/>
              </a:rPr>
              <a:t> </a:t>
            </a:r>
            <a:r>
              <a:rPr lang="en-US" sz="2900" dirty="0" err="1" smtClean="0">
                <a:latin typeface="Candara" pitchFamily="34" charset="0"/>
              </a:rPr>
              <a:t>Sosiologis</a:t>
            </a:r>
            <a:endParaRPr lang="en-US" sz="2900" dirty="0" smtClean="0">
              <a:latin typeface="Candara" pitchFamily="34" charset="0"/>
            </a:endParaRPr>
          </a:p>
          <a:p>
            <a:pPr marL="322263" lvl="1" indent="0">
              <a:buNone/>
            </a:pPr>
            <a:r>
              <a:rPr lang="en-US" sz="2900" dirty="0">
                <a:latin typeface="Candara" pitchFamily="34" charset="0"/>
              </a:rPr>
              <a:t> </a:t>
            </a:r>
            <a:r>
              <a:rPr lang="en-US" sz="2900" dirty="0" smtClean="0">
                <a:latin typeface="Candara" pitchFamily="34" charset="0"/>
              </a:rPr>
              <a:t> (</a:t>
            </a:r>
            <a:r>
              <a:rPr lang="en-US" sz="2900" dirty="0" err="1" smtClean="0">
                <a:latin typeface="Candara" pitchFamily="34" charset="0"/>
              </a:rPr>
              <a:t>diakui</a:t>
            </a:r>
            <a:r>
              <a:rPr lang="en-US" sz="2900" dirty="0" smtClean="0">
                <a:latin typeface="Candara" pitchFamily="34" charset="0"/>
              </a:rPr>
              <a:t>/</a:t>
            </a:r>
            <a:r>
              <a:rPr lang="en-US" sz="2900" dirty="0" err="1" smtClean="0">
                <a:latin typeface="Candara" pitchFamily="34" charset="0"/>
              </a:rPr>
              <a:t>diterima</a:t>
            </a:r>
            <a:r>
              <a:rPr lang="en-US" sz="2900" dirty="0" smtClean="0">
                <a:latin typeface="Candara" pitchFamily="34" charset="0"/>
              </a:rPr>
              <a:t> </a:t>
            </a:r>
            <a:r>
              <a:rPr lang="en-US" sz="2900" dirty="0" err="1" smtClean="0">
                <a:latin typeface="Candara" pitchFamily="34" charset="0"/>
              </a:rPr>
              <a:t>msyarakat</a:t>
            </a:r>
            <a:r>
              <a:rPr lang="en-US" sz="2900" dirty="0" smtClean="0">
                <a:latin typeface="Candara" pitchFamily="34" charset="0"/>
              </a:rPr>
              <a:t>)</a:t>
            </a:r>
          </a:p>
        </p:txBody>
      </p:sp>
      <p:pic>
        <p:nvPicPr>
          <p:cNvPr id="2050" name="Picture 2" descr="http://t0.gstatic.com/images?q=tbn:ANd9GcST7j6uh0K3d3Dbbx_Y6BNMU-yJvkk5-ykR7frzMdDs0Ad8LedU0zG5lZ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2952328" cy="359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3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SECARA TEOLOGIS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Pernikahan</a:t>
            </a:r>
            <a:r>
              <a:rPr lang="en-US" sz="2800" dirty="0" smtClean="0">
                <a:latin typeface="Candara" pitchFamily="34" charset="0"/>
              </a:rPr>
              <a:t> Kristen </a:t>
            </a:r>
            <a:r>
              <a:rPr lang="en-US" sz="2800" dirty="0" err="1" smtClean="0">
                <a:latin typeface="Candara" pitchFamily="34" charset="0"/>
              </a:rPr>
              <a:t>adalah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persekutuan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antara</a:t>
            </a:r>
            <a:r>
              <a:rPr lang="en-US" sz="2800" dirty="0" smtClean="0">
                <a:latin typeface="Candara" pitchFamily="34" charset="0"/>
              </a:rPr>
              <a:t> SEORANG LAKI-LAKI </a:t>
            </a:r>
            <a:r>
              <a:rPr lang="en-US" sz="2800" dirty="0" err="1" smtClean="0">
                <a:latin typeface="Candara" pitchFamily="34" charset="0"/>
              </a:rPr>
              <a:t>dengan</a:t>
            </a:r>
            <a:r>
              <a:rPr lang="en-US" sz="2800" dirty="0" smtClean="0">
                <a:latin typeface="Candara" pitchFamily="34" charset="0"/>
              </a:rPr>
              <a:t> SEORANG PEREMPUAN </a:t>
            </a:r>
            <a:r>
              <a:rPr lang="en-US" sz="2800" dirty="0" err="1" smtClean="0">
                <a:latin typeface="Candara" pitchFamily="34" charset="0"/>
              </a:rPr>
              <a:t>berdasarkan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ketetapan</a:t>
            </a:r>
            <a:r>
              <a:rPr lang="en-US" sz="2800" dirty="0" smtClean="0">
                <a:latin typeface="Candara" pitchFamily="34" charset="0"/>
              </a:rPr>
              <a:t> Allah yang </a:t>
            </a:r>
            <a:r>
              <a:rPr lang="en-US" sz="2800" dirty="0" err="1" smtClean="0">
                <a:latin typeface="Candara" pitchFamily="34" charset="0"/>
              </a:rPr>
              <a:t>dikuatkan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dengan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janji-janji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baik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kepada</a:t>
            </a:r>
            <a:r>
              <a:rPr lang="en-US" sz="2800" dirty="0" smtClean="0">
                <a:latin typeface="Candara" pitchFamily="34" charset="0"/>
              </a:rPr>
              <a:t> Allah </a:t>
            </a:r>
            <a:r>
              <a:rPr lang="en-US" sz="2800" dirty="0" err="1" smtClean="0">
                <a:latin typeface="Candara" pitchFamily="34" charset="0"/>
              </a:rPr>
              <a:t>maupun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diantara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dua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pihak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err="1" smtClean="0">
                <a:latin typeface="Candara" pitchFamily="34" charset="0"/>
              </a:rPr>
              <a:t>Tujuaan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menikah</a:t>
            </a:r>
            <a:r>
              <a:rPr lang="en-US" sz="2800" dirty="0" smtClean="0">
                <a:latin typeface="Candara" pitchFamily="34" charset="0"/>
              </a:rPr>
              <a:t>: </a:t>
            </a:r>
            <a:r>
              <a:rPr lang="en-US" sz="2800" dirty="0" err="1" smtClean="0">
                <a:latin typeface="Candara" pitchFamily="34" charset="0"/>
              </a:rPr>
              <a:t>menyelesaikan</a:t>
            </a:r>
            <a:r>
              <a:rPr lang="en-US" sz="2800" dirty="0" smtClean="0">
                <a:latin typeface="Candara" pitchFamily="34" charset="0"/>
              </a:rPr>
              <a:t> problem </a:t>
            </a:r>
            <a:r>
              <a:rPr lang="en-US" sz="2800" dirty="0" err="1" smtClean="0">
                <a:latin typeface="Candara" pitchFamily="34" charset="0"/>
              </a:rPr>
              <a:t>kesendirian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memenuhi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kebutuhan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seksual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menurunkan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keturunan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melambangkan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hubungan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Tuhan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gereja</a:t>
            </a:r>
            <a:r>
              <a:rPr lang="en-US" sz="2800" dirty="0" smtClean="0">
                <a:latin typeface="Candara" pitchFamily="34" charset="0"/>
              </a:rPr>
              <a:t>-NYA</a:t>
            </a:r>
          </a:p>
          <a:p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Sifat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pernikahan</a:t>
            </a:r>
            <a:r>
              <a:rPr lang="en-US" sz="2800" dirty="0" smtClean="0">
                <a:latin typeface="Candara" pitchFamily="34" charset="0"/>
              </a:rPr>
              <a:t> Kristen: </a:t>
            </a:r>
            <a:r>
              <a:rPr lang="en-US" sz="2800" dirty="0" err="1" smtClean="0">
                <a:latin typeface="Candara" pitchFamily="34" charset="0"/>
              </a:rPr>
              <a:t>Monogami</a:t>
            </a:r>
            <a:r>
              <a:rPr lang="en-US" sz="2800" dirty="0" smtClean="0">
                <a:latin typeface="Candara" pitchFamily="34" charset="0"/>
              </a:rPr>
              <a:t>, kudus, </a:t>
            </a:r>
            <a:r>
              <a:rPr lang="en-US" sz="2800" dirty="0" err="1" smtClean="0">
                <a:latin typeface="Candara" pitchFamily="34" charset="0"/>
              </a:rPr>
              <a:t>berlaku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seumur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hidup</a:t>
            </a:r>
            <a:r>
              <a:rPr lang="en-US" sz="2800" dirty="0">
                <a:latin typeface="Candara" pitchFamily="34" charset="0"/>
              </a:rPr>
              <a:t>.</a:t>
            </a:r>
            <a:endParaRPr lang="en-US" sz="2800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SECARA PSIKOLOGIS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Secara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Psikologis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menikah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memenuhi</a:t>
            </a:r>
            <a:r>
              <a:rPr lang="en-US" sz="2800" dirty="0" smtClean="0">
                <a:latin typeface="Candara" pitchFamily="34" charset="0"/>
              </a:rPr>
              <a:t> 3 </a:t>
            </a:r>
            <a:r>
              <a:rPr lang="en-US" sz="2800" dirty="0" err="1" smtClean="0">
                <a:latin typeface="Candara" pitchFamily="34" charset="0"/>
              </a:rPr>
              <a:t>kesatuan</a:t>
            </a:r>
            <a:r>
              <a:rPr lang="en-US" sz="2800" dirty="0" smtClean="0">
                <a:latin typeface="Candara" pitchFamily="34" charset="0"/>
              </a:rPr>
              <a:t>:</a:t>
            </a:r>
          </a:p>
          <a:p>
            <a:pPr lvl="1"/>
            <a:r>
              <a:rPr lang="en-US" sz="2500" dirty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Kesatuan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roh</a:t>
            </a:r>
            <a:r>
              <a:rPr lang="en-US" sz="2500" dirty="0" smtClean="0">
                <a:latin typeface="Candara" pitchFamily="34" charset="0"/>
              </a:rPr>
              <a:t> </a:t>
            </a:r>
          </a:p>
          <a:p>
            <a:pPr lvl="1"/>
            <a:r>
              <a:rPr lang="en-US" sz="2500" dirty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Kesatuan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jiwa</a:t>
            </a:r>
            <a:r>
              <a:rPr lang="en-US" sz="2500" dirty="0" smtClean="0">
                <a:latin typeface="Candara" pitchFamily="34" charset="0"/>
              </a:rPr>
              <a:t> </a:t>
            </a:r>
          </a:p>
          <a:p>
            <a:pPr lvl="1"/>
            <a:r>
              <a:rPr lang="en-US" sz="2500" dirty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Kesatuan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Tubuh</a:t>
            </a:r>
            <a:endParaRPr lang="en-US" sz="2500" dirty="0" smtClean="0">
              <a:latin typeface="Candara" pitchFamily="34" charset="0"/>
            </a:endParaRPr>
          </a:p>
          <a:p>
            <a:pPr marL="322263" lvl="1" indent="0">
              <a:buNone/>
            </a:pPr>
            <a:endParaRPr lang="en-US" sz="2500" dirty="0">
              <a:latin typeface="Candara" pitchFamily="34" charset="0"/>
            </a:endParaRPr>
          </a:p>
          <a:p>
            <a:pPr marL="322263" lvl="1" indent="0">
              <a:buNone/>
            </a:pPr>
            <a:r>
              <a:rPr lang="en-US" sz="2500" dirty="0" err="1" smtClean="0">
                <a:latin typeface="Candara" pitchFamily="34" charset="0"/>
              </a:rPr>
              <a:t>Catatan</a:t>
            </a:r>
            <a:r>
              <a:rPr lang="en-US" sz="2500" dirty="0" smtClean="0">
                <a:latin typeface="Candara" pitchFamily="34" charset="0"/>
              </a:rPr>
              <a:t>: </a:t>
            </a:r>
            <a:r>
              <a:rPr lang="en-US" sz="2500" dirty="0" err="1" smtClean="0">
                <a:latin typeface="Candara" pitchFamily="34" charset="0"/>
              </a:rPr>
              <a:t>betapa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ngerinya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menikah</a:t>
            </a:r>
            <a:r>
              <a:rPr lang="en-US" sz="2500" dirty="0" smtClean="0">
                <a:latin typeface="Candara" pitchFamily="34" charset="0"/>
              </a:rPr>
              <a:t> </a:t>
            </a:r>
          </a:p>
          <a:p>
            <a:pPr marL="322263" lvl="1" indent="0">
              <a:buNone/>
            </a:pPr>
            <a:r>
              <a:rPr lang="en-US" sz="2500" dirty="0" err="1" smtClean="0">
                <a:latin typeface="Candara" pitchFamily="34" charset="0"/>
              </a:rPr>
              <a:t>dengan</a:t>
            </a:r>
            <a:r>
              <a:rPr lang="en-US" sz="2500" dirty="0" smtClean="0">
                <a:latin typeface="Candara" pitchFamily="34" charset="0"/>
              </a:rPr>
              <a:t> orang yang </a:t>
            </a:r>
            <a:r>
              <a:rPr lang="en-US" sz="2500" dirty="0" err="1" smtClean="0">
                <a:latin typeface="Candara" pitchFamily="34" charset="0"/>
              </a:rPr>
              <a:t>tidak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seiman</a:t>
            </a:r>
            <a:r>
              <a:rPr lang="en-US" sz="2500" dirty="0" smtClean="0">
                <a:latin typeface="Candara" pitchFamily="34" charset="0"/>
              </a:rPr>
              <a:t>, </a:t>
            </a:r>
          </a:p>
          <a:p>
            <a:pPr marL="322263" lvl="1" indent="0">
              <a:buNone/>
            </a:pPr>
            <a:r>
              <a:rPr lang="en-US" sz="2500" dirty="0" err="1" smtClean="0">
                <a:latin typeface="Candara" pitchFamily="34" charset="0"/>
              </a:rPr>
              <a:t>sebab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tidak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ada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kesatuan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roh</a:t>
            </a:r>
            <a:endParaRPr lang="en-US" sz="2500" dirty="0" smtClean="0">
              <a:latin typeface="Candara" pitchFamily="34" charset="0"/>
            </a:endParaRPr>
          </a:p>
        </p:txBody>
      </p:sp>
      <p:pic>
        <p:nvPicPr>
          <p:cNvPr id="3074" name="Picture 2" descr="http://t2.gstatic.com/images?q=tbn:ANd9GcQdG1ItoI2dS0ac6iGDuAFB-6m1k-LP0YsiPQvx-AUFn6afoNsVC2xgBSK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846" y="3798435"/>
            <a:ext cx="350715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0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086798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SECARA SOSIOLOGI </a:t>
            </a:r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KRISTEN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Keluarga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adalah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lembaga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masyarakat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terkecil</a:t>
            </a:r>
            <a:r>
              <a:rPr lang="en-US" sz="2800" dirty="0" smtClean="0">
                <a:latin typeface="Candara" pitchFamily="34" charset="0"/>
              </a:rPr>
              <a:t> (</a:t>
            </a:r>
            <a:r>
              <a:rPr lang="en-US" sz="2800" dirty="0" err="1" smtClean="0">
                <a:latin typeface="Candara" pitchFamily="34" charset="0"/>
              </a:rPr>
              <a:t>ada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relasi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komunikasi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interaksi</a:t>
            </a:r>
            <a:r>
              <a:rPr lang="en-US" sz="2800" dirty="0" smtClean="0">
                <a:latin typeface="Candara" pitchFamily="34" charset="0"/>
              </a:rPr>
              <a:t>)</a:t>
            </a:r>
          </a:p>
          <a:p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Keluarga</a:t>
            </a:r>
            <a:r>
              <a:rPr lang="en-US" sz="2800" dirty="0" smtClean="0">
                <a:latin typeface="Candara" pitchFamily="34" charset="0"/>
              </a:rPr>
              <a:t> Kristen </a:t>
            </a:r>
            <a:r>
              <a:rPr lang="en-US" sz="2800" dirty="0" err="1" smtClean="0">
                <a:latin typeface="Candara" pitchFamily="34" charset="0"/>
              </a:rPr>
              <a:t>berperan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sebagai</a:t>
            </a:r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smtClean="0">
                <a:latin typeface="Candara" pitchFamily="34" charset="0"/>
              </a:rPr>
              <a:t>   </a:t>
            </a:r>
            <a:r>
              <a:rPr lang="en-US" sz="2800" dirty="0" err="1" smtClean="0">
                <a:latin typeface="Candara" pitchFamily="34" charset="0"/>
              </a:rPr>
              <a:t>garam</a:t>
            </a:r>
            <a:r>
              <a:rPr lang="en-US" sz="2800" dirty="0" smtClean="0">
                <a:latin typeface="Candara" pitchFamily="34" charset="0"/>
              </a:rPr>
              <a:t> &amp; </a:t>
            </a:r>
            <a:r>
              <a:rPr lang="en-US" sz="2800" dirty="0" err="1" smtClean="0">
                <a:latin typeface="Candara" pitchFamily="34" charset="0"/>
              </a:rPr>
              <a:t>terang</a:t>
            </a:r>
            <a:r>
              <a:rPr lang="en-US" sz="2800" dirty="0" smtClean="0">
                <a:latin typeface="Candara" pitchFamily="34" charset="0"/>
              </a:rPr>
              <a:t> di </a:t>
            </a:r>
            <a:r>
              <a:rPr lang="en-US" sz="2800" dirty="0" err="1" smtClean="0">
                <a:latin typeface="Candara" pitchFamily="34" charset="0"/>
              </a:rPr>
              <a:t>masyarakat</a:t>
            </a:r>
            <a:endParaRPr lang="en-US" sz="2800" dirty="0">
              <a:latin typeface="Candara" pitchFamily="34" charset="0"/>
            </a:endParaRPr>
          </a:p>
          <a:p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Anak-anak</a:t>
            </a:r>
            <a:r>
              <a:rPr lang="en-US" sz="2800" dirty="0" smtClean="0">
                <a:latin typeface="Candara" pitchFamily="34" charset="0"/>
              </a:rPr>
              <a:t> yang </a:t>
            </a:r>
            <a:r>
              <a:rPr lang="en-US" sz="2800" dirty="0" err="1" smtClean="0">
                <a:latin typeface="Candara" pitchFamily="34" charset="0"/>
              </a:rPr>
              <a:t>lahir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dalam</a:t>
            </a:r>
            <a:r>
              <a:rPr lang="en-US" sz="2800" dirty="0" smtClean="0">
                <a:latin typeface="Candara" pitchFamily="34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smtClean="0">
                <a:latin typeface="Candara" pitchFamily="34" charset="0"/>
              </a:rPr>
              <a:t>   </a:t>
            </a:r>
            <a:r>
              <a:rPr lang="en-US" sz="2800" dirty="0" err="1" smtClean="0">
                <a:latin typeface="Candara" pitchFamily="34" charset="0"/>
              </a:rPr>
              <a:t>keluarga</a:t>
            </a:r>
            <a:r>
              <a:rPr lang="en-US" sz="2800" dirty="0" smtClean="0">
                <a:latin typeface="Candara" pitchFamily="34" charset="0"/>
              </a:rPr>
              <a:t> yang </a:t>
            </a:r>
            <a:r>
              <a:rPr lang="en-US" sz="2800" dirty="0" err="1" smtClean="0">
                <a:latin typeface="Candara" pitchFamily="34" charset="0"/>
              </a:rPr>
              <a:t>sah</a:t>
            </a:r>
            <a:r>
              <a:rPr lang="en-US" sz="2800" dirty="0" smtClean="0">
                <a:latin typeface="Candara" pitchFamily="34" charset="0"/>
              </a:rPr>
              <a:t> di </a:t>
            </a:r>
            <a:r>
              <a:rPr lang="en-US" sz="2800" dirty="0" err="1" smtClean="0">
                <a:latin typeface="Candara" pitchFamily="34" charset="0"/>
              </a:rPr>
              <a:t>masayarakat</a:t>
            </a:r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smtClean="0">
                <a:latin typeface="Candara" pitchFamily="34" charset="0"/>
              </a:rPr>
              <a:t>   </a:t>
            </a:r>
            <a:r>
              <a:rPr lang="en-US" sz="2800" dirty="0" err="1" smtClean="0">
                <a:latin typeface="Candara" pitchFamily="34" charset="0"/>
              </a:rPr>
              <a:t>akan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memenuhi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kebutuhan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anak</a:t>
            </a:r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smtClean="0">
                <a:latin typeface="Candara" pitchFamily="34" charset="0"/>
              </a:rPr>
              <a:t>   </a:t>
            </a:r>
            <a:r>
              <a:rPr lang="en-US" sz="2800" dirty="0" err="1" smtClean="0">
                <a:latin typeface="Candara" pitchFamily="34" charset="0"/>
              </a:rPr>
              <a:t>untuk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diterima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diakui</a:t>
            </a:r>
            <a:endParaRPr lang="en-US" sz="2800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smtClean="0">
                <a:latin typeface="Candara" pitchFamily="34" charset="0"/>
              </a:rPr>
              <a:t>   (</a:t>
            </a:r>
            <a:r>
              <a:rPr lang="en-US" sz="2800" dirty="0" err="1" smtClean="0">
                <a:latin typeface="Candara" pitchFamily="34" charset="0"/>
              </a:rPr>
              <a:t>bahayanya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kumpul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kebo</a:t>
            </a:r>
            <a:r>
              <a:rPr lang="en-US" sz="2800" dirty="0" smtClean="0">
                <a:latin typeface="Candara" pitchFamily="34" charset="0"/>
              </a:rPr>
              <a:t> di </a:t>
            </a:r>
            <a:r>
              <a:rPr lang="en-US" sz="2800" dirty="0" err="1" smtClean="0">
                <a:latin typeface="Candara" pitchFamily="34" charset="0"/>
              </a:rPr>
              <a:t>masyarakat</a:t>
            </a:r>
            <a:r>
              <a:rPr lang="en-US" sz="2800" dirty="0" smtClean="0">
                <a:latin typeface="Candara" pitchFamily="34" charset="0"/>
              </a:rPr>
              <a:t>)</a:t>
            </a:r>
          </a:p>
        </p:txBody>
      </p:sp>
      <p:pic>
        <p:nvPicPr>
          <p:cNvPr id="2" name="Picture 2" descr="http://t3.gstatic.com/images?q=tbn:ANd9GcS3CCjd5j-10Yqe7c-ZcXP2xx-R36rYkuSsQt-ISnosGsRZMHeCcoLIM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20888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0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7229" y="1268760"/>
            <a:ext cx="7086798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TAHAP PERGAULAN MENUJU PERNIKAHAN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76872"/>
            <a:ext cx="5400724" cy="2108770"/>
          </a:xfrm>
        </p:spPr>
        <p:txBody>
          <a:bodyPr/>
          <a:lstStyle/>
          <a:p>
            <a:r>
              <a:rPr lang="en-US" sz="2800" b="1" dirty="0">
                <a:latin typeface="Candara" pitchFamily="34" charset="0"/>
              </a:rPr>
              <a:t> </a:t>
            </a:r>
            <a:r>
              <a:rPr lang="en-US" sz="2800" b="1" dirty="0" smtClean="0">
                <a:latin typeface="Candara" pitchFamily="34" charset="0"/>
              </a:rPr>
              <a:t>PERGAULAN BIASA (</a:t>
            </a:r>
            <a:r>
              <a:rPr lang="en-US" sz="2800" b="1" dirty="0" err="1" smtClean="0">
                <a:latin typeface="Candara" pitchFamily="34" charset="0"/>
              </a:rPr>
              <a:t>kenalan,rekreasi,belajar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tdk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mengikat</a:t>
            </a:r>
            <a:r>
              <a:rPr lang="en-US" sz="2800" b="1" dirty="0" smtClean="0">
                <a:latin typeface="Candara" pitchFamily="34" charset="0"/>
              </a:rPr>
              <a:t>)</a:t>
            </a:r>
          </a:p>
          <a:p>
            <a:r>
              <a:rPr lang="en-US" sz="2800" b="1" dirty="0">
                <a:latin typeface="Candara" pitchFamily="34" charset="0"/>
              </a:rPr>
              <a:t> </a:t>
            </a:r>
            <a:r>
              <a:rPr lang="en-US" sz="2800" b="1" dirty="0" smtClean="0">
                <a:latin typeface="Candara" pitchFamily="34" charset="0"/>
              </a:rPr>
              <a:t>PERGAULAN BERPACARAN (</a:t>
            </a:r>
            <a:r>
              <a:rPr lang="en-US" sz="2800" b="1" dirty="0" err="1" smtClean="0">
                <a:latin typeface="Candara" pitchFamily="34" charset="0"/>
              </a:rPr>
              <a:t>komunikasi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satu-satu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yng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berlawanan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jenis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ada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unsur</a:t>
            </a:r>
            <a:r>
              <a:rPr lang="en-US" sz="2800" b="1" dirty="0" smtClean="0">
                <a:latin typeface="Candara" pitchFamily="34" charset="0"/>
              </a:rPr>
              <a:t> </a:t>
            </a:r>
            <a:r>
              <a:rPr lang="en-US" sz="2800" b="1" dirty="0" err="1" smtClean="0">
                <a:latin typeface="Candara" pitchFamily="34" charset="0"/>
              </a:rPr>
              <a:t>cinta</a:t>
            </a:r>
            <a:r>
              <a:rPr lang="en-US" sz="2800" b="1" dirty="0" smtClean="0">
                <a:latin typeface="Candara" pitchFamily="34" charset="0"/>
              </a:rPr>
              <a:t>)</a:t>
            </a:r>
          </a:p>
          <a:p>
            <a:r>
              <a:rPr lang="en-US" sz="2800" b="1" dirty="0">
                <a:latin typeface="Candara" pitchFamily="34" charset="0"/>
              </a:rPr>
              <a:t> </a:t>
            </a:r>
            <a:r>
              <a:rPr lang="en-US" sz="2800" b="1" dirty="0" smtClean="0">
                <a:latin typeface="Candara" pitchFamily="34" charset="0"/>
              </a:rPr>
              <a:t>PERGAULAN BERTUNANGAN/</a:t>
            </a:r>
          </a:p>
          <a:p>
            <a:r>
              <a:rPr lang="en-US" sz="2800" b="1" dirty="0" smtClean="0">
                <a:latin typeface="Candara" pitchFamily="34" charset="0"/>
              </a:rPr>
              <a:t>PERGAULAN NIKAH</a:t>
            </a:r>
          </a:p>
        </p:txBody>
      </p:sp>
      <p:pic>
        <p:nvPicPr>
          <p:cNvPr id="6146" name="Picture 2" descr="http://t0.gstatic.com/images?q=tbn:ANd9GcQsycItD9kIIeUZNINiY_0jalhr9YMbugS_8GLwSFjDhi346xe1T9sL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6832"/>
            <a:ext cx="280831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8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7229" y="1340768"/>
            <a:ext cx="7086798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MEMILIH TEMAN HIDUP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32856"/>
            <a:ext cx="5616748" cy="3456384"/>
          </a:xfrm>
        </p:spPr>
        <p:txBody>
          <a:bodyPr/>
          <a:lstStyle/>
          <a:p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Perhatikan</a:t>
            </a:r>
            <a:r>
              <a:rPr lang="en-US" sz="2800" dirty="0" smtClean="0">
                <a:latin typeface="Candara" pitchFamily="34" charset="0"/>
              </a:rPr>
              <a:t> 4 </a:t>
            </a:r>
            <a:r>
              <a:rPr lang="en-US" sz="2800" dirty="0" err="1" smtClean="0">
                <a:latin typeface="Candara" pitchFamily="34" charset="0"/>
              </a:rPr>
              <a:t>kehendak</a:t>
            </a:r>
            <a:r>
              <a:rPr lang="en-US" sz="2800" dirty="0" smtClean="0">
                <a:latin typeface="Candara" pitchFamily="34" charset="0"/>
              </a:rPr>
              <a:t> (Allah/</a:t>
            </a:r>
            <a:r>
              <a:rPr lang="en-US" sz="2800" dirty="0" err="1" smtClean="0">
                <a:latin typeface="Candara" pitchFamily="34" charset="0"/>
              </a:rPr>
              <a:t>Ef</a:t>
            </a:r>
            <a:r>
              <a:rPr lang="en-US" sz="2800" dirty="0" smtClean="0">
                <a:latin typeface="Candara" pitchFamily="34" charset="0"/>
              </a:rPr>
              <a:t> 5:17, </a:t>
            </a:r>
            <a:r>
              <a:rPr lang="en-US" sz="2800" dirty="0" err="1" smtClean="0">
                <a:latin typeface="Candara" pitchFamily="34" charset="0"/>
              </a:rPr>
              <a:t>Iblis</a:t>
            </a:r>
            <a:r>
              <a:rPr lang="en-US" sz="2800" dirty="0" smtClean="0">
                <a:latin typeface="Candara" pitchFamily="34" charset="0"/>
              </a:rPr>
              <a:t>/2 Tim 2:26, </a:t>
            </a:r>
            <a:r>
              <a:rPr lang="en-US" sz="2800" dirty="0" err="1" smtClean="0">
                <a:latin typeface="Candara" pitchFamily="34" charset="0"/>
              </a:rPr>
              <a:t>manusia</a:t>
            </a:r>
            <a:r>
              <a:rPr lang="en-US" sz="2800" dirty="0" smtClean="0">
                <a:latin typeface="Candara" pitchFamily="34" charset="0"/>
              </a:rPr>
              <a:t>/1 Pet 4:2,3, </a:t>
            </a:r>
            <a:r>
              <a:rPr lang="en-US" sz="2800" dirty="0" err="1" smtClean="0">
                <a:latin typeface="Candara" pitchFamily="34" charset="0"/>
              </a:rPr>
              <a:t>diri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sendiri</a:t>
            </a:r>
            <a:r>
              <a:rPr lang="en-US" sz="2800" dirty="0" smtClean="0">
                <a:latin typeface="Candara" pitchFamily="34" charset="0"/>
              </a:rPr>
              <a:t>/</a:t>
            </a:r>
            <a:r>
              <a:rPr lang="en-US" sz="2800" dirty="0" err="1" smtClean="0">
                <a:latin typeface="Candara" pitchFamily="34" charset="0"/>
              </a:rPr>
              <a:t>yoh</a:t>
            </a:r>
            <a:r>
              <a:rPr lang="en-US" sz="2800" dirty="0" smtClean="0">
                <a:latin typeface="Candara" pitchFamily="34" charset="0"/>
              </a:rPr>
              <a:t> 6:38). </a:t>
            </a:r>
            <a:r>
              <a:rPr lang="en-US" sz="2800" dirty="0" err="1" smtClean="0">
                <a:latin typeface="Candara" pitchFamily="34" charset="0"/>
              </a:rPr>
              <a:t>Kehendak</a:t>
            </a:r>
            <a:r>
              <a:rPr lang="en-US" sz="2800" dirty="0" smtClean="0">
                <a:latin typeface="Candara" pitchFamily="34" charset="0"/>
              </a:rPr>
              <a:t> Allah </a:t>
            </a:r>
            <a:r>
              <a:rPr lang="en-US" sz="2800" dirty="0" err="1" smtClean="0">
                <a:latin typeface="Candara" pitchFamily="34" charset="0"/>
              </a:rPr>
              <a:t>harus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ditaati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Prinsip</a:t>
            </a:r>
            <a:r>
              <a:rPr lang="en-US" sz="2800" dirty="0" smtClean="0">
                <a:latin typeface="Candara" pitchFamily="34" charset="0"/>
              </a:rPr>
              <a:t>: </a:t>
            </a:r>
            <a:r>
              <a:rPr lang="en-US" sz="2800" dirty="0" err="1" smtClean="0">
                <a:latin typeface="Candara" pitchFamily="34" charset="0"/>
              </a:rPr>
              <a:t>seiman</a:t>
            </a:r>
            <a:r>
              <a:rPr lang="en-US" sz="2800" dirty="0" smtClean="0">
                <a:latin typeface="Candara" pitchFamily="34" charset="0"/>
              </a:rPr>
              <a:t>/II Tim 6:14-16, </a:t>
            </a:r>
            <a:r>
              <a:rPr lang="en-US" sz="2800" dirty="0" err="1" smtClean="0">
                <a:latin typeface="Candara" pitchFamily="34" charset="0"/>
              </a:rPr>
              <a:t>sudah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lahir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baru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bertumbuh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rohaninya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tujuan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hdp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masih</a:t>
            </a:r>
            <a:r>
              <a:rPr lang="en-US" sz="2800" dirty="0" smtClean="0">
                <a:latin typeface="Candara" pitchFamily="34" charset="0"/>
              </a:rPr>
              <a:t> “</a:t>
            </a:r>
            <a:r>
              <a:rPr lang="en-US" sz="2800" dirty="0" err="1" smtClean="0">
                <a:latin typeface="Candara" pitchFamily="34" charset="0"/>
              </a:rPr>
              <a:t>sendirian</a:t>
            </a:r>
            <a:r>
              <a:rPr lang="en-US" sz="2800" dirty="0" smtClean="0">
                <a:latin typeface="Candara" pitchFamily="34" charset="0"/>
              </a:rPr>
              <a:t>”, </a:t>
            </a:r>
            <a:r>
              <a:rPr lang="en-US" sz="2800" dirty="0" err="1" smtClean="0">
                <a:latin typeface="Candara" pitchFamily="34" charset="0"/>
              </a:rPr>
              <a:t>saling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mencintai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umur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perhatikan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nasehat</a:t>
            </a:r>
            <a:r>
              <a:rPr lang="en-US" sz="2800" dirty="0" smtClean="0">
                <a:latin typeface="Candara" pitchFamily="34" charset="0"/>
              </a:rPr>
              <a:t> orang </a:t>
            </a:r>
            <a:r>
              <a:rPr lang="en-US" sz="2800" dirty="0" err="1" smtClean="0">
                <a:latin typeface="Candara" pitchFamily="34" charset="0"/>
              </a:rPr>
              <a:t>tua</a:t>
            </a:r>
            <a:endParaRPr lang="en-US" sz="2800" dirty="0" smtClean="0">
              <a:latin typeface="Candara" pitchFamily="34" charset="0"/>
            </a:endParaRPr>
          </a:p>
        </p:txBody>
      </p:sp>
      <p:pic>
        <p:nvPicPr>
          <p:cNvPr id="7170" name="Picture 2" descr="http://t0.gstatic.com/images?q=tbn:ANd9GcS3w8cuJtiymfeTyWewFBk_q7_xFvtsPP927M_tTFC8vuo7DSzyfFgyq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852936"/>
            <a:ext cx="288031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1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94" y="980728"/>
            <a:ext cx="7086798" cy="62892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  <a:latin typeface="Berlin Sans FB" pitchFamily="34" charset="0"/>
              </a:rPr>
              <a:t>JATUH CINTA</a:t>
            </a:r>
            <a:endParaRPr lang="en-US" sz="3600" b="1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44824"/>
            <a:ext cx="5616748" cy="3456384"/>
          </a:xfrm>
        </p:spPr>
        <p:txBody>
          <a:bodyPr/>
          <a:lstStyle/>
          <a:p>
            <a:r>
              <a:rPr lang="en-US" sz="2800" dirty="0" smtClean="0">
                <a:latin typeface="Candara" pitchFamily="34" charset="0"/>
              </a:rPr>
              <a:t>Baca </a:t>
            </a:r>
            <a:r>
              <a:rPr lang="en-US" sz="2800" dirty="0" err="1" smtClean="0">
                <a:latin typeface="Candara" pitchFamily="34" charset="0"/>
              </a:rPr>
              <a:t>Kej</a:t>
            </a:r>
            <a:r>
              <a:rPr lang="en-US" sz="2800" dirty="0" smtClean="0">
                <a:latin typeface="Candara" pitchFamily="34" charset="0"/>
              </a:rPr>
              <a:t> 29:20</a:t>
            </a:r>
          </a:p>
          <a:p>
            <a:r>
              <a:rPr lang="en-US" sz="2800" dirty="0" err="1" smtClean="0">
                <a:latin typeface="Candara" pitchFamily="34" charset="0"/>
              </a:rPr>
              <a:t>Jatuh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cinta</a:t>
            </a:r>
            <a:r>
              <a:rPr lang="en-US" sz="2800" dirty="0" smtClean="0">
                <a:latin typeface="Candara" pitchFamily="34" charset="0"/>
              </a:rPr>
              <a:t>: </a:t>
            </a:r>
            <a:r>
              <a:rPr lang="en-US" sz="2800" dirty="0" err="1" smtClean="0">
                <a:latin typeface="Candara" pitchFamily="34" charset="0"/>
              </a:rPr>
              <a:t>wajar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indah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berkat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err="1" smtClean="0">
                <a:latin typeface="Candara" pitchFamily="34" charset="0"/>
              </a:rPr>
              <a:t>Tanda</a:t>
            </a:r>
            <a:r>
              <a:rPr lang="en-US" sz="2800" dirty="0" smtClean="0">
                <a:latin typeface="Candara" pitchFamily="34" charset="0"/>
              </a:rPr>
              <a:t>: </a:t>
            </a:r>
            <a:r>
              <a:rPr lang="en-US" sz="2800" dirty="0" err="1" smtClean="0">
                <a:latin typeface="Candara" pitchFamily="34" charset="0"/>
              </a:rPr>
              <a:t>gugup</a:t>
            </a:r>
            <a:r>
              <a:rPr lang="en-US" sz="2800" dirty="0" smtClean="0">
                <a:latin typeface="Candara" pitchFamily="34" charset="0"/>
              </a:rPr>
              <a:t> &amp; </a:t>
            </a:r>
            <a:r>
              <a:rPr lang="en-US" sz="2800" dirty="0" err="1" smtClean="0">
                <a:latin typeface="Candara" pitchFamily="34" charset="0"/>
              </a:rPr>
              <a:t>senang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ketemu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si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dia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suka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berdandan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suka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menceritakan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si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dia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tidak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bisa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tidur</a:t>
            </a:r>
            <a:r>
              <a:rPr lang="en-US" sz="2800" dirty="0" smtClean="0">
                <a:latin typeface="Candara" pitchFamily="34" charset="0"/>
              </a:rPr>
              <a:t>,  </a:t>
            </a:r>
            <a:r>
              <a:rPr lang="en-US" sz="2800" dirty="0" err="1" smtClean="0">
                <a:latin typeface="Candara" pitchFamily="34" charset="0"/>
              </a:rPr>
              <a:t>senang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menulis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puisi</a:t>
            </a:r>
            <a:r>
              <a:rPr lang="en-US" sz="2800" dirty="0" smtClean="0">
                <a:latin typeface="Candara" pitchFamily="34" charset="0"/>
              </a:rPr>
              <a:t>, </a:t>
            </a:r>
            <a:r>
              <a:rPr lang="en-US" sz="2800" dirty="0" err="1" smtClean="0">
                <a:latin typeface="Candara" pitchFamily="34" charset="0"/>
              </a:rPr>
              <a:t>pipi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memerah</a:t>
            </a:r>
            <a:endParaRPr lang="en-US" sz="2800" dirty="0" smtClean="0">
              <a:latin typeface="Candara" pitchFamily="34" charset="0"/>
            </a:endParaRPr>
          </a:p>
        </p:txBody>
      </p:sp>
      <p:pic>
        <p:nvPicPr>
          <p:cNvPr id="8194" name="Picture 2" descr="http://t1.gstatic.com/images?q=tbn:ANd9GcSVryHTIn2tofPHlRMSNkmZ3AstVarGQZGqR23UgdtTdcGzXWyclolawZ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442" y="980728"/>
            <a:ext cx="3008903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9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er1_dt">
  <a:themeElements>
    <a:clrScheme name="bk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k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0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k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flower1_dt</Template>
  <TotalTime>199</TotalTime>
  <Words>559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flower1_dt</vt:lpstr>
      <vt:lpstr>MEMILIH PASANGAN HIDUP</vt:lpstr>
      <vt:lpstr>PENGANTAR</vt:lpstr>
      <vt:lpstr>PACARAN</vt:lpstr>
      <vt:lpstr>SECARA TEOLOGIS</vt:lpstr>
      <vt:lpstr>SECARA PSIKOLOGIS</vt:lpstr>
      <vt:lpstr>SECARA SOSIOLOGI KRISTEN</vt:lpstr>
      <vt:lpstr>TAHAP PERGAULAN MENUJU PERNIKAHAN</vt:lpstr>
      <vt:lpstr>MEMILIH TEMAN HIDUP</vt:lpstr>
      <vt:lpstr>JATUH CINTA</vt:lpstr>
      <vt:lpstr>MENYATAKAN CINTA</vt:lpstr>
      <vt:lpstr>JIKA JAWABANNYA: MENOLAK</vt:lpstr>
      <vt:lpstr>JIKA JAWABANNYA: IYA</vt:lpstr>
      <vt:lpstr>PRINSIP BERPACARAN</vt:lpstr>
      <vt:lpstr>ETIKA BERPACARAN</vt:lpstr>
      <vt:lpstr>PENYIMPANGAN BERPACARAN</vt:lpstr>
      <vt:lpstr>TINGGAL ANDA MEMILIH Surga atau neraka ???</vt:lpstr>
      <vt:lpstr>GOD BLESS 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Presentation!</dc:title>
  <dc:creator>Efi</dc:creator>
  <cp:lastModifiedBy>ismail - [2010]</cp:lastModifiedBy>
  <cp:revision>22</cp:revision>
  <dcterms:created xsi:type="dcterms:W3CDTF">2010-11-03T16:04:16Z</dcterms:created>
  <dcterms:modified xsi:type="dcterms:W3CDTF">2011-12-09T21:25:16Z</dcterms:modified>
</cp:coreProperties>
</file>