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260" r:id="rId2"/>
    <p:sldId id="315" r:id="rId3"/>
    <p:sldId id="316" r:id="rId4"/>
    <p:sldId id="317" r:id="rId5"/>
    <p:sldId id="319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20" r:id="rId14"/>
    <p:sldId id="331" r:id="rId15"/>
    <p:sldId id="332" r:id="rId16"/>
    <p:sldId id="333" r:id="rId17"/>
    <p:sldId id="330" r:id="rId18"/>
    <p:sldId id="334" r:id="rId19"/>
    <p:sldId id="335" r:id="rId20"/>
    <p:sldId id="336" r:id="rId21"/>
    <p:sldId id="318" r:id="rId22"/>
    <p:sldId id="322" r:id="rId23"/>
    <p:sldId id="338" r:id="rId24"/>
    <p:sldId id="337" r:id="rId25"/>
    <p:sldId id="339" r:id="rId26"/>
    <p:sldId id="340" r:id="rId27"/>
    <p:sldId id="341" r:id="rId28"/>
    <p:sldId id="342" r:id="rId29"/>
  </p:sldIdLst>
  <p:sldSz cx="9144000" cy="5143500" type="screen16x9"/>
  <p:notesSz cx="6858000" cy="9945688"/>
  <p:embeddedFontLst>
    <p:embeddedFont>
      <p:font typeface="Barlow" panose="00000500000000000000" pitchFamily="2" charset="0"/>
      <p:regular r:id="rId32"/>
      <p:bold r:id="rId33"/>
      <p:italic r:id="rId34"/>
      <p:boldItalic r:id="rId35"/>
    </p:embeddedFont>
    <p:embeddedFont>
      <p:font typeface="Barlow Light" panose="00000400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iriam Libre" panose="00000500000000000000" pitchFamily="2" charset="-79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62915D-1D75-48D8-B93A-2E7930FC7B57}">
  <a:tblStyle styleId="{2F62915D-1D75-48D8-B93A-2E7930FC7B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4" d="100"/>
          <a:sy n="94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7005B-5AFA-4BCE-935D-8B32D624D3AA}" type="datetimeFigureOut">
              <a:rPr lang="id-ID" smtClean="0"/>
              <a:t>29/02/2024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D439B-C76A-4D25-B0D0-2300CF31D75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49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957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ctrTitle"/>
          </p:nvPr>
        </p:nvSpPr>
        <p:spPr>
          <a:xfrm>
            <a:off x="611560" y="295350"/>
            <a:ext cx="6768752" cy="22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2400" b="1" dirty="0">
                <a:solidFill>
                  <a:schemeClr val="accent1">
                    <a:lumMod val="50000"/>
                  </a:schemeClr>
                </a:solidFill>
              </a:rPr>
              <a:t>Topik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Hakikat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Pendidikan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1870266" y="2571750"/>
            <a:ext cx="3891300" cy="1009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dirty="0">
                <a:solidFill>
                  <a:schemeClr val="bg1"/>
                </a:solidFill>
              </a:rPr>
              <a:t>Disampaikan Oleh 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Dr. </a:t>
            </a:r>
            <a:r>
              <a:rPr lang="id-ID" sz="1800" b="1" dirty="0">
                <a:solidFill>
                  <a:schemeClr val="bg1"/>
                </a:solidFill>
              </a:rPr>
              <a:t>Sri Sumarni, MT., ST.</a:t>
            </a:r>
            <a:endParaRPr lang="en-US" sz="18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8040F-8DB3-4716-ACFF-2FDDB2DA5F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AC98E-F6C2-4101-8D08-E4A5D920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Keterlibatan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endParaRPr lang="en-ID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1392D-317F-4F2B-9E23-731C427A8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terlibat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aktif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pembelajaran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cenderung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mencapai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hasil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lebih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Oleh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karena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menciptakan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mendukung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partisipasi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memotivasi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sangat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penting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1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F7DC4-4922-49C8-AD03-62BC11FF6A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E89E2-4A92-43B4-8953-6B560010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Kualifikasi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endParaRPr lang="en-ID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7A875-1919-4997-91FE-E00F589B5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Instruktur</a:t>
            </a:r>
            <a:r>
              <a:rPr lang="en-ID" dirty="0"/>
              <a:t> yang </a:t>
            </a:r>
            <a:r>
              <a:rPr lang="en-ID" dirty="0" err="1"/>
              <a:t>berkualitas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pengalaman</a:t>
            </a:r>
            <a:r>
              <a:rPr lang="en-ID" dirty="0"/>
              <a:t> </a:t>
            </a:r>
            <a:r>
              <a:rPr lang="en-ID" dirty="0" err="1"/>
              <a:t>industri</a:t>
            </a:r>
            <a:r>
              <a:rPr lang="en-ID" dirty="0"/>
              <a:t> yang </a:t>
            </a:r>
            <a:r>
              <a:rPr lang="en-ID" dirty="0" err="1"/>
              <a:t>relevan</a:t>
            </a:r>
            <a:r>
              <a:rPr lang="en-ID" dirty="0"/>
              <a:t> dan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mengajar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sangat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kejuruan</a:t>
            </a:r>
            <a:r>
              <a:rPr lang="en-ID" dirty="0"/>
              <a:t> yang </a:t>
            </a:r>
            <a:r>
              <a:rPr lang="en-ID" dirty="0" err="1"/>
              <a:t>berkualitas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15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8BDDD8-6B1F-4BF8-ABDB-9247627898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97A7EC-DC47-49E7-8744-361B1FEE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32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1">
                    <a:lumMod val="50000"/>
                  </a:schemeClr>
                </a:solidFill>
              </a:rPr>
              <a:t>Relevan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CEAD9-5E8A-40DF-90A8-E574FB5D8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diperbarui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mencerminkan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terbaru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teknologi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relevan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up-to-date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memastikan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bahwa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dilengkapi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dibutuhkan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sukses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karir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27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AEE85-CDBC-4065-98A6-4DC8C2DBB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D2C1F-A21F-4559-A6C5-183C8858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6563072" cy="857400"/>
          </a:xfrm>
        </p:spPr>
        <p:txBody>
          <a:bodyPr/>
          <a:lstStyle/>
          <a:p>
            <a:b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Faktor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Internal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Penentu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Keberhasilan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Peserta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Didik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80871-3B3B-4460-A3F8-5542FE445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Motivasi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Minat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Kemampuan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endParaRPr lang="en-ID" sz="1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4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E2323-E2A5-4B9F-A1E3-146D8475B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419F53-09B4-42AA-BB4A-D254D044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Motivasi</a:t>
            </a: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EB3-0834-4010-8AA8-B4AEE073C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5554960" cy="3180900"/>
          </a:xfrm>
        </p:spPr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Motivasi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internal sangat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penting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menentukan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seberapa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mencapai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Motivasi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berasal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keinginan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meraih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kesuksesan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pribadi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minat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bidang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tertentu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dorongan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meningkatkan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pengetahuan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1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1F1138-7854-4074-8F73-7A8C2B79EF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AFDF63-B502-4CD9-9D21-8A36DAC7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Minat</a:t>
            </a:r>
            <a:endParaRPr lang="en-ID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E9FC4-61D5-4539-8EAA-1FCAB58A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5482952" cy="3180900"/>
          </a:xfrm>
        </p:spPr>
        <p:txBody>
          <a:bodyPr/>
          <a:lstStyle/>
          <a:p>
            <a:pPr algn="just"/>
            <a:r>
              <a:rPr lang="en-ID" dirty="0" err="1"/>
              <a:t>Minat</a:t>
            </a:r>
            <a:r>
              <a:rPr lang="en-ID" dirty="0"/>
              <a:t> </a:t>
            </a:r>
            <a:r>
              <a:rPr lang="en-ID" dirty="0" err="1"/>
              <a:t>siswa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subjek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keterlibatan</a:t>
            </a:r>
            <a:r>
              <a:rPr lang="en-ID" dirty="0"/>
              <a:t> dan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Siswa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minat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cenderung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dan </a:t>
            </a:r>
            <a:r>
              <a:rPr lang="en-ID" dirty="0" err="1"/>
              <a:t>termotivasi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yang </a:t>
            </a:r>
            <a:r>
              <a:rPr lang="en-ID" dirty="0" err="1"/>
              <a:t>diajarkan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44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25573-880C-4720-81F7-A65DD9A0C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F2184-ACEF-488B-A473-77D3E7FA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Kemampuan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8B3E0-8A66-4D63-8B3F-50459742C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/>
              <a:t>Kemampuan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</a:t>
            </a:r>
            <a:r>
              <a:rPr lang="en-ID" sz="1800" dirty="0" err="1"/>
              <a:t>mencakup</a:t>
            </a:r>
            <a:r>
              <a:rPr lang="en-ID" sz="1800" dirty="0"/>
              <a:t> </a:t>
            </a:r>
            <a:r>
              <a:rPr lang="en-ID" sz="1800" dirty="0" err="1"/>
              <a:t>berbagai</a:t>
            </a:r>
            <a:r>
              <a:rPr lang="en-ID" sz="1800" dirty="0"/>
              <a:t> </a:t>
            </a:r>
            <a:r>
              <a:rPr lang="en-ID" sz="1800" dirty="0" err="1"/>
              <a:t>faktor</a:t>
            </a:r>
            <a:r>
              <a:rPr lang="en-ID" sz="1800" dirty="0"/>
              <a:t> </a:t>
            </a:r>
            <a:r>
              <a:rPr lang="en-ID" sz="1800" dirty="0" err="1"/>
              <a:t>seperti</a:t>
            </a:r>
            <a:r>
              <a:rPr lang="en-ID" sz="1800" dirty="0"/>
              <a:t> </a:t>
            </a:r>
            <a:r>
              <a:rPr lang="en-ID" sz="1800" dirty="0" err="1"/>
              <a:t>kemampuan</a:t>
            </a:r>
            <a:r>
              <a:rPr lang="en-ID" sz="1800" dirty="0"/>
              <a:t> </a:t>
            </a:r>
            <a:r>
              <a:rPr lang="en-ID" sz="1800" dirty="0" err="1"/>
              <a:t>kognitif</a:t>
            </a:r>
            <a:r>
              <a:rPr lang="en-ID" sz="1800" dirty="0"/>
              <a:t>, </a:t>
            </a:r>
            <a:r>
              <a:rPr lang="en-ID" sz="1800" dirty="0" err="1"/>
              <a:t>pemecahan</a:t>
            </a:r>
            <a:r>
              <a:rPr lang="en-ID" sz="1800" dirty="0"/>
              <a:t> </a:t>
            </a:r>
            <a:r>
              <a:rPr lang="en-ID" sz="1800" dirty="0" err="1"/>
              <a:t>masalah</a:t>
            </a:r>
            <a:r>
              <a:rPr lang="en-ID" sz="1800" dirty="0"/>
              <a:t>, dan </a:t>
            </a:r>
            <a:r>
              <a:rPr lang="en-ID" sz="1800" dirty="0" err="1"/>
              <a:t>keterampilan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. </a:t>
            </a:r>
          </a:p>
          <a:p>
            <a:pPr algn="just"/>
            <a:r>
              <a:rPr lang="en-ID" sz="1800" dirty="0" err="1"/>
              <a:t>Siswa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kemampuan</a:t>
            </a:r>
            <a:r>
              <a:rPr lang="en-ID" sz="1800" dirty="0"/>
              <a:t> </a:t>
            </a:r>
            <a:r>
              <a:rPr lang="en-ID" sz="1800" dirty="0" err="1"/>
              <a:t>belajar</a:t>
            </a:r>
            <a:r>
              <a:rPr lang="en-ID" sz="1800" dirty="0"/>
              <a:t> yang </a:t>
            </a:r>
            <a:r>
              <a:rPr lang="en-ID" sz="1800" dirty="0" err="1"/>
              <a:t>baik</a:t>
            </a:r>
            <a:r>
              <a:rPr lang="en-ID" sz="1800" dirty="0"/>
              <a:t> </a:t>
            </a:r>
            <a:r>
              <a:rPr lang="en-ID" sz="1800" dirty="0" err="1"/>
              <a:t>mungkin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cepat</a:t>
            </a:r>
            <a:r>
              <a:rPr lang="en-ID" sz="1800" dirty="0"/>
              <a:t> </a:t>
            </a:r>
            <a:r>
              <a:rPr lang="en-ID" sz="1800" dirty="0" err="1"/>
              <a:t>memahami</a:t>
            </a:r>
            <a:r>
              <a:rPr lang="en-ID" sz="1800" dirty="0"/>
              <a:t> </a:t>
            </a:r>
            <a:r>
              <a:rPr lang="en-ID" sz="1800" dirty="0" err="1"/>
              <a:t>konsep-konsep</a:t>
            </a:r>
            <a:r>
              <a:rPr lang="en-ID" sz="1800" dirty="0"/>
              <a:t> yang </a:t>
            </a:r>
            <a:r>
              <a:rPr lang="en-ID" sz="1800" dirty="0" err="1"/>
              <a:t>diajarkan</a:t>
            </a:r>
            <a:r>
              <a:rPr lang="en-ID" sz="1800" dirty="0"/>
              <a:t> dan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mengatasi</a:t>
            </a:r>
            <a:r>
              <a:rPr lang="en-ID" sz="1800" dirty="0"/>
              <a:t> </a:t>
            </a:r>
            <a:r>
              <a:rPr lang="en-ID" sz="1800" dirty="0" err="1"/>
              <a:t>tantangan</a:t>
            </a:r>
            <a:r>
              <a:rPr lang="en-ID" sz="1800" dirty="0"/>
              <a:t> yang </a:t>
            </a:r>
            <a:r>
              <a:rPr lang="en-ID" sz="1800" dirty="0" err="1"/>
              <a:t>muncul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proses </a:t>
            </a:r>
            <a:r>
              <a:rPr lang="en-ID" sz="1800" dirty="0" err="1"/>
              <a:t>pembelajaran</a:t>
            </a:r>
            <a:r>
              <a:rPr lang="en-ID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50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AEE85-CDBC-4065-98A6-4DC8C2DBB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D2C1F-A21F-4559-A6C5-183C8858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6563072" cy="857400"/>
          </a:xfrm>
        </p:spPr>
        <p:txBody>
          <a:bodyPr/>
          <a:lstStyle/>
          <a:p>
            <a:b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Faktor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Eksternal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Penentu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Keberhasilan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Peserta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Didik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80871-3B3B-4460-A3F8-5542FE445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Dukungan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Keluarga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Kondusif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Bimbingan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dan Mentor</a:t>
            </a:r>
          </a:p>
          <a:p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peduli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berpengalaman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menjadi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sumber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inspirasi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motivasi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bagi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ID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ID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03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460D9-6EFC-4221-A1B5-405939D0F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D865D-54D8-48BC-A20F-88A8467A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Dukungan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Keluarga</a:t>
            </a:r>
            <a:endParaRPr lang="en-ID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EF345-C938-4588-880B-386BCB9DC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Dukungan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keluarga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sangat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penting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menciptakan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mendukung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Dukungan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bisa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berupa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dorongan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moral,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bantuan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finansial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dukungan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praktis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hal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waktu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fasilitas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0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E0D99-0208-42D8-90B2-1AD8F198B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D9A5FB-E2F1-41F4-B307-46BE2D76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6779096" cy="857400"/>
          </a:xfrm>
        </p:spPr>
        <p:txBody>
          <a:bodyPr/>
          <a:lstStyle/>
          <a:p>
            <a:pPr algn="just"/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Kondusif</a:t>
            </a:r>
            <a:endParaRPr lang="en-ID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64334-2E89-43F5-B826-649A0E5ED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kondusif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mencakup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fasilitas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memadai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suasana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nyaman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budaya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belajar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positif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lembaga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Lingkungan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mendukung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meningkatkan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konsentrasi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motivasi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kinerja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3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119174-7173-4A82-A373-3480DF4041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EFBC46-D2F9-4E08-B086-34D6FF21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6954"/>
            <a:ext cx="5138700" cy="857400"/>
          </a:xfrm>
        </p:spPr>
        <p:txBody>
          <a:bodyPr/>
          <a:lstStyle/>
          <a:p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Konsep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Pendidikan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EB541-67CC-4BF8-8895-A239177C21E4}"/>
              </a:ext>
            </a:extLst>
          </p:cNvPr>
          <p:cNvSpPr txBox="1"/>
          <p:nvPr/>
        </p:nvSpPr>
        <p:spPr>
          <a:xfrm>
            <a:off x="323528" y="1305335"/>
            <a:ext cx="55446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suatu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mempersiapkan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individu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agar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pengetahuan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sikap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diperlukan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bidang-bidang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tertentu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seperti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teknik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teknologi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kerajinan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Pendidikan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menghasilkan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tenaga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kerja</a:t>
            </a:r>
            <a:r>
              <a:rPr lang="en-ID" sz="1800" dirty="0">
                <a:solidFill>
                  <a:srgbClr val="FF0000"/>
                </a:solidFill>
              </a:rPr>
              <a:t> yang </a:t>
            </a:r>
            <a:r>
              <a:rPr lang="en-ID" sz="1800" dirty="0" err="1">
                <a:solidFill>
                  <a:srgbClr val="FF0000"/>
                </a:solidFill>
              </a:rPr>
              <a:t>siap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pakai</a:t>
            </a:r>
            <a:r>
              <a:rPr lang="en-ID" sz="1800" dirty="0">
                <a:solidFill>
                  <a:srgbClr val="FF0000"/>
                </a:solidFill>
              </a:rPr>
              <a:t> dan </a:t>
            </a:r>
            <a:r>
              <a:rPr lang="en-ID" sz="1800" dirty="0" err="1">
                <a:solidFill>
                  <a:srgbClr val="FF0000"/>
                </a:solidFill>
              </a:rPr>
              <a:t>dapat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berkontribusi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dalam</a:t>
            </a:r>
            <a:r>
              <a:rPr lang="en-ID" sz="1800" dirty="0">
                <a:solidFill>
                  <a:srgbClr val="FF0000"/>
                </a:solidFill>
              </a:rPr>
              <a:t> dunia </a:t>
            </a:r>
            <a:r>
              <a:rPr lang="en-ID" sz="1800" dirty="0" err="1">
                <a:solidFill>
                  <a:srgbClr val="FF0000"/>
                </a:solidFill>
              </a:rPr>
              <a:t>industri</a:t>
            </a:r>
            <a:r>
              <a:rPr lang="en-ID" sz="1800" dirty="0">
                <a:solidFill>
                  <a:srgbClr val="FF0000"/>
                </a:solidFill>
              </a:rPr>
              <a:t> dan pasar </a:t>
            </a:r>
            <a:r>
              <a:rPr lang="en-ID" sz="1800" dirty="0" err="1">
                <a:solidFill>
                  <a:srgbClr val="FF0000"/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8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CFF54B-6D1E-4A70-875E-5E66390819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2723CD-3E4F-472B-87D2-33B0D8C1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6203032" cy="857400"/>
          </a:xfrm>
        </p:spPr>
        <p:txBody>
          <a:bodyPr/>
          <a:lstStyle/>
          <a:p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Bimbingan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dan Mentor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A6B21-87F4-40FF-B7D0-826B259DA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Dukungan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bimbingan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mentor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membantu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memahami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materi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mengatasi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kesulitan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mengembangkan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diperlukan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peduli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berpengalaman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menjadi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sumber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inspirasi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motivasi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93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406A0-ABE8-4BD2-A509-CC5B257EC6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6B49C-186C-4A51-BE77-EFFF1D4B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58" y="118680"/>
            <a:ext cx="7023230" cy="857400"/>
          </a:xfrm>
        </p:spPr>
        <p:txBody>
          <a:bodyPr/>
          <a:lstStyle/>
          <a:p>
            <a:pPr algn="just"/>
            <a:b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Karakteristik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b="1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endParaRPr lang="en-ID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E529B-4FD3-4D95-ABD6-4AAFF7299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58" y="981300"/>
            <a:ext cx="5832648" cy="3894706"/>
          </a:xfrm>
        </p:spPr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sejumlah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karakteristik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membedakannya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lembaga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lainnya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Beberapa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karakteristik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utama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relevan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industry.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berpengalaman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fasilitas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Peralatan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memadai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pembelajaran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praktis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Koneksi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dunia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memfasilitasi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magang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penempatan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8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220DF-EE12-4F5A-965C-F002B3C7A7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0C0D9-F390-47B0-9E65-D5AF629A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Relevan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92E4-19CA-49CB-A452-67E77A1AD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dirancang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memperhatikan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pasar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lokal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maupun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global. 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harus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selaras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perkembangan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teknologi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pasar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tenaga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sehingga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mendapatkan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sesuai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tuntutan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41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28B15B-EFAB-4494-8187-2EFC8389EA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C18B8F-DBC7-4CA9-8C29-BB93B6B0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6203032" cy="857400"/>
          </a:xfrm>
        </p:spPr>
        <p:txBody>
          <a:bodyPr/>
          <a:lstStyle/>
          <a:p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Berpengalaman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Terlatih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2A2BF-2BE6-4EFD-8836-CE9E95F32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pengalaman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relevan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serta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mengajar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mampu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memberikan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bimbingan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efektif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kepada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mengintegrasikan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pengalaman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praktis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pembelajaran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007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77318-F81D-4491-8DDD-3136EAB0C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36D992-BFF9-4D2D-8C82-9148D2D8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Fasilitas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Peralatan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Modern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C2A41-717E-42D5-913D-647D4B580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dilengkapi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fasilitas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peralatan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modern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memadai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mendukung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pembelajaran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praktis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Hal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termasuk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laboratorium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workshop,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perangkat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lunak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terkini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peralatan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di dunia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nyata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12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B187BA-8BCC-4283-A4DF-4F425A192D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0D170C-8C64-4EFE-9562-35A2073C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Kemitraan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D1FBA-7A77-4A8F-8765-BAC7C414B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menjalin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kemitraan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erat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lokal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maupun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regional.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Kemitraan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memungkinkan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terlibat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magang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praktik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proyek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kolaboratif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memungkinkan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mendapatkan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pengalaman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berharga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membangun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jaringan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profesional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795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67E92-A1A7-40A8-8760-C5D08B17E2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3367B6-56FE-4455-A0DF-5411D7DD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Pemantauan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Evaluasi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Berkelanjutan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9E0E6-AEFC-4F34-877B-DE663064F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melakukan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pemantauan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evaluasi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berkelanjutan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terhadap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program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kinerja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Hal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memungkinkan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mengidentifikasi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area-area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perlu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ditingkatkan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menyesuaikan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pendekatan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pembelajaran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sesuai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716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D0D41-919A-4009-A2D9-57391A0709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E5F914-BBA0-433A-A15B-3040BEFC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Keterlibatan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Dukungan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Akademik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D1AF-DB74-4562-A6E0-EDB2D0DA2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mendorong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keterlibatan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aktif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pembelajaran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memberikan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dukungan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akademik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diperlukan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memastikan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kesuksesan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Hal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bisa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berupa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layanan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dorongan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bimbingan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akademik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program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458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3C7A7-D142-4C12-9390-0EA0ACA03E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8C0602-2856-4F23-BD5D-A3B84697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86975"/>
            <a:ext cx="6408712" cy="857400"/>
          </a:xfrm>
        </p:spPr>
        <p:txBody>
          <a:bodyPr/>
          <a:lstStyle/>
          <a:p>
            <a:pPr algn="just"/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Orientasi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pada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Penerapan</a:t>
            </a:r>
            <a:r>
              <a:rPr lang="en-ID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endParaRPr lang="en-ID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E910-45ED-4071-BD94-D9485469F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hanya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fokus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pada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teori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tetapi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juga pada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penerapan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praktis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situasi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dunia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nyata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memberikan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kesempatan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mengembangkan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praktis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diperlukan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sukses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karir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mereka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6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8385E-20BC-4F8F-9A5F-A74D2B3C8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614AF6-8163-440B-8205-A3B9A61F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6"/>
            <a:ext cx="5138700" cy="857400"/>
          </a:xfrm>
        </p:spPr>
        <p:txBody>
          <a:bodyPr/>
          <a:lstStyle/>
          <a:p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Tujuan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Pendidikan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Kejuruan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Secara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Umum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2352-71D8-4D99-97A0-39F2E01210C2}"/>
              </a:ext>
            </a:extLst>
          </p:cNvPr>
          <p:cNvSpPr txBox="1"/>
          <p:nvPr/>
        </p:nvSpPr>
        <p:spPr>
          <a:xfrm>
            <a:off x="457200" y="1419622"/>
            <a:ext cx="54109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utama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secara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umum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adalah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menyediakan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keterampilan</a:t>
            </a:r>
            <a:r>
              <a:rPr lang="en-ID" sz="1800" dirty="0">
                <a:solidFill>
                  <a:srgbClr val="FF0000"/>
                </a:solidFill>
              </a:rPr>
              <a:t> dan </a:t>
            </a:r>
            <a:r>
              <a:rPr lang="en-ID" sz="1800" dirty="0" err="1">
                <a:solidFill>
                  <a:srgbClr val="FF0000"/>
                </a:solidFill>
              </a:rPr>
              <a:t>pengetahuan</a:t>
            </a:r>
            <a:r>
              <a:rPr lang="en-ID" sz="1800" dirty="0">
                <a:solidFill>
                  <a:srgbClr val="FF0000"/>
                </a:solidFill>
              </a:rPr>
              <a:t> yang </a:t>
            </a:r>
            <a:r>
              <a:rPr lang="en-ID" sz="1800" dirty="0" err="1">
                <a:solidFill>
                  <a:srgbClr val="FF0000"/>
                </a:solidFill>
              </a:rPr>
              <a:t>dibutuhkan</a:t>
            </a:r>
            <a:r>
              <a:rPr lang="en-ID" sz="1800" dirty="0">
                <a:solidFill>
                  <a:srgbClr val="FF0000"/>
                </a:solidFill>
              </a:rPr>
              <a:t> oleh pasar </a:t>
            </a:r>
            <a:r>
              <a:rPr lang="en-ID" sz="1800" dirty="0" err="1">
                <a:solidFill>
                  <a:srgbClr val="FF0000"/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Hal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meliputi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pengembangan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keterampilan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praktis</a:t>
            </a:r>
            <a:r>
              <a:rPr lang="en-ID" sz="1800" dirty="0">
                <a:solidFill>
                  <a:srgbClr val="FF0000"/>
                </a:solidFill>
              </a:rPr>
              <a:t>, </a:t>
            </a:r>
            <a:r>
              <a:rPr lang="en-ID" sz="1800" dirty="0" err="1">
                <a:solidFill>
                  <a:srgbClr val="FF0000"/>
                </a:solidFill>
              </a:rPr>
              <a:t>pemahaman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teoritis</a:t>
            </a:r>
            <a:r>
              <a:rPr lang="en-ID" sz="1800" dirty="0">
                <a:solidFill>
                  <a:srgbClr val="FF0000"/>
                </a:solidFill>
              </a:rPr>
              <a:t>, dan </a:t>
            </a:r>
            <a:r>
              <a:rPr lang="en-ID" sz="1800" dirty="0" err="1">
                <a:solidFill>
                  <a:srgbClr val="FF0000"/>
                </a:solidFill>
              </a:rPr>
              <a:t>sikap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profesional</a:t>
            </a:r>
            <a:r>
              <a:rPr lang="en-ID" sz="1800" dirty="0">
                <a:solidFill>
                  <a:srgbClr val="FF0000"/>
                </a:solidFill>
              </a:rPr>
              <a:t> yang </a:t>
            </a:r>
            <a:r>
              <a:rPr lang="en-ID" sz="1800" dirty="0" err="1">
                <a:solidFill>
                  <a:srgbClr val="FF0000"/>
                </a:solidFill>
              </a:rPr>
              <a:t>diperlukan</a:t>
            </a:r>
            <a:r>
              <a:rPr lang="en-ID" sz="1800" dirty="0">
                <a:solidFill>
                  <a:srgbClr val="FF0000"/>
                </a:solidFill>
              </a:rPr>
              <a:t> </a:t>
            </a:r>
            <a:r>
              <a:rPr lang="en-ID" sz="1800" dirty="0" err="1">
                <a:solidFill>
                  <a:srgbClr val="FF0000"/>
                </a:solidFill>
              </a:rPr>
              <a:t>dalam</a:t>
            </a:r>
            <a:r>
              <a:rPr lang="en-ID" sz="1800" dirty="0">
                <a:solidFill>
                  <a:srgbClr val="FF0000"/>
                </a:solidFill>
              </a:rPr>
              <a:t> dunia </a:t>
            </a:r>
            <a:r>
              <a:rPr lang="en-ID" sz="1800" dirty="0" err="1">
                <a:solidFill>
                  <a:srgbClr val="FF0000"/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34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4341F-C0A5-4EBE-9ECB-CCE301A4E1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45AF6C-C948-42BE-8588-E5EACE3D5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Pendidikan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Secara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Spesifik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2B4D3-C636-4991-B697-1F0A2EEB4D20}"/>
              </a:ext>
            </a:extLst>
          </p:cNvPr>
          <p:cNvSpPr txBox="1"/>
          <p:nvPr/>
        </p:nvSpPr>
        <p:spPr>
          <a:xfrm>
            <a:off x="457200" y="1663809"/>
            <a:ext cx="5410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Tujuan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secara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spesifik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bervariasi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tergantung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pada program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tetapi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umumnya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termasuk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penyediaan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pelatihan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teknis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relevan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tertentu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persiapan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sertifikasi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lisensi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tertentu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pengembangan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keterampilan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interpersonal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kepemimpinan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diperlukan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sukses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karier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88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6C75E-37B5-44E4-A611-A2C7C7EE8A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6481C-9A34-4C02-86FC-DBD0400D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Faktor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Penentu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Kualitas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Pendidikan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endParaRPr lang="en-ID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2FCF1-D574-4376-B4CB-EF49EEF3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5554960" cy="3180900"/>
          </a:xfrm>
        </p:spPr>
        <p:txBody>
          <a:bodyPr/>
          <a:lstStyle/>
          <a:p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Instruksional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design</a:t>
            </a:r>
          </a:p>
          <a:p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Fasilitas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peralatan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memadai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Koneksi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erat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antara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lembaga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dunia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Evaluasi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Umpan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Balik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Keterlibatan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Kualifikasi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kompetensi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relevan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industry</a:t>
            </a:r>
          </a:p>
        </p:txBody>
      </p:sp>
    </p:spTree>
    <p:extLst>
      <p:ext uri="{BB962C8B-B14F-4D97-AF65-F5344CB8AC3E}">
        <p14:creationId xmlns:p14="http://schemas.microsoft.com/office/powerpoint/2010/main" val="65716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7A9D8-566D-45EA-BF98-C12196E17B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0DAADA-B1B9-41A5-A51C-474F0AB3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5842992" cy="857400"/>
          </a:xfrm>
        </p:spPr>
        <p:txBody>
          <a:bodyPr/>
          <a:lstStyle/>
          <a:p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Kualitas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accent1">
                    <a:lumMod val="50000"/>
                  </a:schemeClr>
                </a:solidFill>
              </a:rPr>
              <a:t>Instruksional</a:t>
            </a:r>
            <a:r>
              <a:rPr lang="en-ID" b="1" dirty="0">
                <a:solidFill>
                  <a:schemeClr val="accent1">
                    <a:lumMod val="50000"/>
                  </a:schemeClr>
                </a:solidFill>
              </a:rPr>
              <a:t>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6EDFC-5FE8-4528-A8F5-BCE65A21F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7350"/>
            <a:ext cx="5698976" cy="3180900"/>
          </a:xfrm>
        </p:spPr>
        <p:txBody>
          <a:bodyPr/>
          <a:lstStyle/>
          <a:p>
            <a:pPr algn="just"/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metode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pengajaran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desain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endParaRPr lang="en-ID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keterlibatan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76200" indent="0" algn="just">
              <a:buNone/>
            </a:pP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Instruksi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harus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dirancang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memenuhi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secara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efektif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mempertimbangkan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tantangan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kemampuan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individu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serta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pasar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tenaga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ID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7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EA188-A8DF-40E6-BB7D-88FDCD8020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81588A-F893-4837-8AE0-C8631F5E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Peralatan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Sumber</a:t>
            </a:r>
            <a:r>
              <a:rPr lang="en-ID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b="1" dirty="0" err="1">
                <a:solidFill>
                  <a:schemeClr val="accent1">
                    <a:lumMod val="50000"/>
                  </a:schemeClr>
                </a:solidFill>
              </a:rPr>
              <a:t>Daya</a:t>
            </a:r>
            <a:endParaRPr lang="en-ID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0757A-8021-4212-B963-CF2864DD1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Fasilitas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fisik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peralatan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teknologi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tersedia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memainkan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penting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pendidikan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Sekolah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kejuruan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berkualitas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akses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peralatan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modern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sumber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diperlukan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melatih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sesuai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tuntutan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2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0526E4-1FEC-4B01-A025-9AC233C995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4EDDC-04A6-411C-A234-BE2FC7DB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Kemitraan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endParaRPr lang="en-ID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62146-F6B4-4821-9E00-C92027532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Kerjasama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erat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membantu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memastikan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bahwa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kurikulum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program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pelatihan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mencerminkan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pasar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tenaga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kerja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Melalui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magang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kunjungan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partisipasi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langsung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profesional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mendapatkan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pemahaman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lebih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tentang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kebutuhan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praktik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terkini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ID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00A1F6-1817-45FD-B8BE-5136202CE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A25976-049D-4543-8AFC-1D9844E5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975"/>
            <a:ext cx="5554960" cy="857400"/>
          </a:xfrm>
        </p:spPr>
        <p:txBody>
          <a:bodyPr/>
          <a:lstStyle/>
          <a:p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Evaluasi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Umpan</a:t>
            </a:r>
            <a:r>
              <a:rPr lang="en-ID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2800" dirty="0" err="1">
                <a:solidFill>
                  <a:schemeClr val="accent1">
                    <a:lumMod val="50000"/>
                  </a:schemeClr>
                </a:solidFill>
              </a:rPr>
              <a:t>Balik</a:t>
            </a:r>
            <a:endParaRPr lang="en-ID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C4A7D-384C-436C-AA1C-B1C164504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evaluasi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efektif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diperlukan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memantau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kemajuan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mengevaluasi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efektivitas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program. </a:t>
            </a:r>
          </a:p>
          <a:p>
            <a:pPr algn="just"/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Umpan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balik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siswa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instruktur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,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pemangku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kepentingan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lainnya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membantu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meningkatkan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kualitas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program dan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merespons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perubahan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permintaan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1">
                    <a:lumMod val="50000"/>
                  </a:schemeClr>
                </a:solidFill>
              </a:rPr>
              <a:t>industri</a:t>
            </a:r>
            <a:r>
              <a:rPr lang="en-ID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5069715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17907</TotalTime>
  <Words>1116</Words>
  <Application>Microsoft Office PowerPoint</Application>
  <PresentationFormat>On-screen Show (16:9)</PresentationFormat>
  <Paragraphs>114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Miriam Libre</vt:lpstr>
      <vt:lpstr>Calibri</vt:lpstr>
      <vt:lpstr>Barlow Light</vt:lpstr>
      <vt:lpstr>Arial</vt:lpstr>
      <vt:lpstr>Barlow</vt:lpstr>
      <vt:lpstr>Roderigo template</vt:lpstr>
      <vt:lpstr>Topik 1  Hakikat Pendidikan Kejuruan </vt:lpstr>
      <vt:lpstr>Konsep Pendidikan Kejuruan: </vt:lpstr>
      <vt:lpstr> Tujuan Pendidikan Kejuruan Secara Umum:</vt:lpstr>
      <vt:lpstr> Tujuan Pendidikan Kejuruan Secara Spesifik:</vt:lpstr>
      <vt:lpstr>Faktor Penentu Kualitas Pendidikan Kejuruan</vt:lpstr>
      <vt:lpstr>Kualitas Instruksional design</vt:lpstr>
      <vt:lpstr>Peralatan dan Sumber Daya</vt:lpstr>
      <vt:lpstr>Kemitraan Industri</vt:lpstr>
      <vt:lpstr>Evaluasi dan Umpan Balik</vt:lpstr>
      <vt:lpstr>Keterlibatan Siswa</vt:lpstr>
      <vt:lpstr>Kualifikasi Instruktur</vt:lpstr>
      <vt:lpstr>Kurikulum Relevan</vt:lpstr>
      <vt:lpstr>  Faktor Internal Penentu Keberhasilan Belajar Peserta Didik:</vt:lpstr>
      <vt:lpstr>Motivasi</vt:lpstr>
      <vt:lpstr>Minat</vt:lpstr>
      <vt:lpstr>Kemampuan Belajar</vt:lpstr>
      <vt:lpstr>  Faktor Eksternal Penentu Keberhasilan Belajar Peserta Didik:</vt:lpstr>
      <vt:lpstr>Dukungan Keluarga</vt:lpstr>
      <vt:lpstr>Lingkungan Belajar yang Kondusif</vt:lpstr>
      <vt:lpstr>Bimbingan dari Instruktur dan Mentor</vt:lpstr>
      <vt:lpstr> Karakteristik Sekolah Kejuruan Berkualitas</vt:lpstr>
      <vt:lpstr>Kurikulum yang Relevan</vt:lpstr>
      <vt:lpstr>Instruktur Berpengalaman dan Terlatih</vt:lpstr>
      <vt:lpstr>Fasilitas dan Peralatan Modern</vt:lpstr>
      <vt:lpstr>Kemitraan dengan Industri</vt:lpstr>
      <vt:lpstr>Pemantauan dan Evaluasi Berkelanjutan</vt:lpstr>
      <vt:lpstr>Keterlibatan Siswa dan Dukungan Akademik</vt:lpstr>
      <vt:lpstr>Orientasi pada Penerapan Keterampilan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PEMIKIRAN PENDIDIKAN ISLAM K.H HASYIM ‘ASY’ARI</dc:title>
  <dc:creator>Windows 7</dc:creator>
  <cp:lastModifiedBy>Sri Sumarni</cp:lastModifiedBy>
  <cp:revision>118</cp:revision>
  <cp:lastPrinted>2019-11-28T11:56:33Z</cp:lastPrinted>
  <dcterms:modified xsi:type="dcterms:W3CDTF">2024-02-29T13:52:22Z</dcterms:modified>
</cp:coreProperties>
</file>