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3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84C1-54D6-4994-8B6F-C39969039614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0CFCA-0B50-439C-BCBA-B89403174E2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114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9B21A-85B7-4C6A-BC68-4997030AB010}" type="slidenum">
              <a:rPr lang="en-US"/>
              <a:pPr/>
              <a:t>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BD9C6-C389-4128-9660-358403635F3D}" type="slidenum">
              <a:rPr lang="en-US"/>
              <a:pPr/>
              <a:t>14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396B8-462E-4C15-8ED8-921EAC415A1B}" type="slidenum">
              <a:rPr lang="en-US"/>
              <a:pPr/>
              <a:t>15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E762D-0AA3-467D-8DA6-CFCBD00C54CD}" type="slidenum">
              <a:rPr lang="en-US"/>
              <a:pPr/>
              <a:t>16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BE905-A531-4F9D-9D38-5D70A508A3E5}" type="slidenum">
              <a:rPr lang="en-US"/>
              <a:pPr/>
              <a:t>17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1CD00-7EF6-43CE-A2AB-EC98E1FE7CBE}" type="slidenum">
              <a:rPr lang="en-US"/>
              <a:pPr/>
              <a:t>18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02C2F-53C9-4CC9-845F-FC0EA37126D0}" type="slidenum">
              <a:rPr lang="en-US"/>
              <a:pPr/>
              <a:t>4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68CF0A-6C87-4FBD-A267-B84598D45A44}" type="slidenum">
              <a:rPr lang="en-US"/>
              <a:pPr/>
              <a:t>5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B29FF-4BC8-4F57-9C55-56879BCBB846}" type="slidenum">
              <a:rPr lang="en-US"/>
              <a:pPr/>
              <a:t>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7A058-F3D6-4078-9E2C-07CCD6655A36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CE4FC-6D0A-42F9-B24C-02B5CE5A8805}" type="slidenum">
              <a:rPr lang="en-US"/>
              <a:pPr/>
              <a:t>10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FA4C1D-1458-40A4-AF5F-57219446DCB1}" type="slidenum">
              <a:rPr lang="en-US"/>
              <a:pPr/>
              <a:t>11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80C445-64CE-4990-9B12-C871514FD3BE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475F8-E65D-4B2F-B952-FE454C335A95}" type="slidenum">
              <a:rPr lang="en-US"/>
              <a:pPr/>
              <a:t>13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16" y="4343169"/>
            <a:ext cx="5027769" cy="4114336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2CA9-F983-4245-88F5-EBAE36488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26061D-C6D0-4944-A1E3-A975ADD5F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17440-ACA9-413A-B42D-37F74AA8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E5D98-77AD-4150-B3CD-445C2487B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28855-672E-4ECB-BABB-D3042BE6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069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B4423-619E-49B0-810D-1B63C993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4CF6B2-EF5E-4723-AB1B-15CAE86E2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FE9C3-7457-4129-954B-CC597E2F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29BF5-8FAD-44EC-98B4-BE46BB33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90FDD-62A5-4116-B188-8BA996F5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867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2342A-859A-496A-8A2A-5C83BF8BE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7AC039-18C8-4747-83D7-E402F03F2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12406-4C3E-4180-B6E5-798F4C5B8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E0189-E8E9-4301-8D64-32AFAB3BF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CEF14-2B3C-42C9-A762-497908BB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064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77CA9-A5EE-4C91-9FD0-3F823EB4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5EB1F-2640-495E-9E9E-CC20E0559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3AD0E-892A-4AF8-85FC-D5AF49296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DCA8F-AAA3-4B7A-8A0F-342BAF94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767D8-B220-4C6C-AE4A-A45533922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41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6203-E054-43A1-A95B-D09E0E9C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823D8-8796-4ED7-A7EF-4A89D2D5D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5249A-541D-4AA9-A4E5-D2F184D9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EFE77-CAF2-4AFF-91AB-82B142AC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0659-C436-4FA8-901A-DECFD758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6099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F033-0614-42F0-BD0A-284BC07C4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9C834-55D1-4713-8463-57D9BDC84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DFB0F-0345-4EDC-9DF1-A36A0F05A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A5EAF-CAC0-4E21-BD8E-4246A8CA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AB2FB-52CE-434F-A21A-7767DC5B5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F40DAA-5DC0-439F-B06E-2D0C3D7B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734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0016-9B34-4F6D-8919-C920EE7F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D1C50-B782-49E0-BEF2-2600678B4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BC09A-A6A9-412D-8E9D-99E8BB381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8AA1A9-6F22-49BE-90A5-4EE74A0DD4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5F406-714B-47C1-B14E-8BF0512219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55C65D-E289-4B41-A2CF-FEF49654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4F2-3BC6-4F0B-A565-47FFC246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BF9EE0-85A6-4BC7-A221-E4F7563F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897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CF20-82B7-47FD-B69A-0AFFF0B7F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357A85-5CA6-4C7F-8D24-1318BF5A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F64CD2-DC17-4EF7-B124-2C8A0B88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BDDC8-CF88-45DB-A00B-DD558070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249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EB61D-8828-452A-B8A2-3BB3F865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25CC6-7229-4730-AB3B-F66C01D8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3DF0D-58AA-4FBB-ADB4-9B3F1B6C7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055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661DF-9BA5-4ADB-A594-7AE6E955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6ECD-C451-4907-8729-C470C7039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AB120-BA31-4029-A9A5-BCD22DBD9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09882-DAD5-4A64-8D94-BBCF7654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2B06E-CD3F-4D79-907E-729ECB3B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FFAA5-3C95-4D2C-A197-368E9E8E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0361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3E915-6AA6-474C-9128-739266D3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C436F-CB92-4093-916B-CFB9D5FC5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8D166-AD62-43B3-807A-5FA8B0C75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58AD9-7625-46CD-A2DB-E707AA65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E940F-2DCB-4C81-9E13-0BB0B24B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19486-8971-4F45-8346-B86017D76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478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A35D2-58BA-467C-A149-26632C20A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8856E-A59D-4B4D-97E2-03502AEFF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B0D1-2BC2-4E19-87D0-84DB38113A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AFFB-9FB0-48EB-AA82-6153FF3993E3}" type="datetimeFigureOut">
              <a:rPr lang="en-ID" smtClean="0"/>
              <a:t>05/03/2021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10064-CC5E-4E74-B880-AF984F171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3F34D-CC60-4718-B41F-01E156532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456C0-191F-4300-9C38-696DFDF6B93A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558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Stabilitas Struktur: TS/Intermediate/ Produk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1" y="2133600"/>
            <a:ext cx="8093075" cy="369093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1822CD"/>
                </a:solidFill>
              </a:rPr>
              <a:t>Benzylic cations have delocalized e</a:t>
            </a:r>
            <a:r>
              <a:rPr lang="en-US" baseline="30000">
                <a:solidFill>
                  <a:srgbClr val="1822CD"/>
                </a:solidFill>
              </a:rPr>
              <a:t>-</a:t>
            </a:r>
            <a:r>
              <a:rPr lang="en-US" i="1">
                <a:solidFill>
                  <a:srgbClr val="1822CD"/>
                </a:solidFill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1822CD"/>
                </a:solidFill>
              </a:rPr>
              <a:t>They are more stable due to resonance contributors:</a:t>
            </a:r>
            <a:r>
              <a:rPr lang="en-US" i="1">
                <a:solidFill>
                  <a:srgbClr val="1822CD"/>
                </a:solidFill>
              </a:rPr>
              <a:t> </a:t>
            </a:r>
            <a:endParaRPr lang="en-US">
              <a:solidFill>
                <a:srgbClr val="1822CD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Benzylic Cations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1" y="3881438"/>
            <a:ext cx="7878763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1" y="2133600"/>
            <a:ext cx="8093075" cy="369093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1822CD"/>
                </a:solidFill>
              </a:rPr>
              <a:t>*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Stability of Cations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t="15588" b="10393"/>
          <a:stretch>
            <a:fillRect/>
          </a:stretch>
        </p:blipFill>
        <p:spPr bwMode="auto">
          <a:xfrm>
            <a:off x="2089150" y="1862138"/>
            <a:ext cx="80137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1" y="2133600"/>
            <a:ext cx="8093075" cy="369093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1822CD"/>
                </a:solidFill>
              </a:rPr>
              <a:t>Because of the allyl and benzyl cations and radicals are more stable, some products can be formed easier.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63" y="3949700"/>
            <a:ext cx="8242300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288569" y="5715001"/>
            <a:ext cx="54894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kumimoji="1" lang="en-US" sz="2400" b="1">
                <a:solidFill>
                  <a:srgbClr val="EF1F1D"/>
                </a:solidFill>
              </a:rPr>
              <a:t>Mechanisms  Mechanisms  Mechanisms</a:t>
            </a:r>
          </a:p>
          <a:p>
            <a:pPr algn="ctr" eaLnBrk="0" hangingPunct="0"/>
            <a:r>
              <a:rPr kumimoji="1" lang="en-US" sz="2400" b="1">
                <a:solidFill>
                  <a:srgbClr val="EF1F1D"/>
                </a:solidFill>
              </a:rPr>
              <a:t>Look at how conjugation affects reactions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705600" y="4800600"/>
            <a:ext cx="1143000" cy="685800"/>
          </a:xfrm>
          <a:prstGeom prst="rect">
            <a:avLst/>
          </a:prstGeom>
          <a:solidFill>
            <a:schemeClr val="bg1">
              <a:alpha val="0"/>
            </a:schemeClr>
          </a:solidFill>
          <a:ln w="31750">
            <a:solidFill>
              <a:srgbClr val="008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2527300"/>
            <a:ext cx="5775325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2133600"/>
            <a:ext cx="8093075" cy="369093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1822CD"/>
                </a:solidFill>
              </a:rPr>
              <a:t>Carboxylic acids are stronger acids than alcohols due to resonance effects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895475" y="241301"/>
            <a:ext cx="8421688" cy="1465263"/>
          </a:xfrm>
        </p:spPr>
        <p:txBody>
          <a:bodyPr/>
          <a:lstStyle/>
          <a:p>
            <a:r>
              <a:rPr lang="en-US"/>
              <a:t>Effects on pK</a:t>
            </a:r>
            <a:r>
              <a:rPr lang="en-US" baseline="-25000"/>
              <a:t>a</a:t>
            </a:r>
            <a:endParaRPr 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4805364" y="4138614"/>
            <a:ext cx="1036637" cy="623887"/>
          </a:xfrm>
          <a:prstGeom prst="rect">
            <a:avLst/>
          </a:prstGeom>
          <a:noFill/>
          <a:ln w="28575">
            <a:solidFill>
              <a:srgbClr val="EF1F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7913689" y="4168775"/>
            <a:ext cx="1036637" cy="623888"/>
          </a:xfrm>
          <a:prstGeom prst="rect">
            <a:avLst/>
          </a:prstGeom>
          <a:noFill/>
          <a:ln w="28575">
            <a:solidFill>
              <a:srgbClr val="EF1F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1" y="1371600"/>
            <a:ext cx="8093075" cy="369093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>
                <a:solidFill>
                  <a:srgbClr val="1822CD"/>
                </a:solidFill>
              </a:rPr>
              <a:t>Why is this alcohol as acidic as it is?</a:t>
            </a:r>
          </a:p>
          <a:p>
            <a:pPr lvl="1">
              <a:lnSpc>
                <a:spcPct val="75000"/>
              </a:lnSpc>
            </a:pPr>
            <a:r>
              <a:rPr lang="en-US">
                <a:solidFill>
                  <a:srgbClr val="1822CD"/>
                </a:solidFill>
              </a:rPr>
              <a:t>-OH is on an sp</a:t>
            </a:r>
            <a:r>
              <a:rPr lang="en-US" baseline="30000">
                <a:solidFill>
                  <a:srgbClr val="1822CD"/>
                </a:solidFill>
              </a:rPr>
              <a:t>2</a:t>
            </a:r>
            <a:r>
              <a:rPr lang="en-US">
                <a:solidFill>
                  <a:srgbClr val="1822CD"/>
                </a:solidFill>
              </a:rPr>
              <a:t> hybridized C</a:t>
            </a:r>
          </a:p>
          <a:p>
            <a:pPr lvl="1">
              <a:lnSpc>
                <a:spcPct val="75000"/>
              </a:lnSpc>
            </a:pPr>
            <a:r>
              <a:rPr lang="en-US">
                <a:solidFill>
                  <a:srgbClr val="1822CD"/>
                </a:solidFill>
              </a:rPr>
              <a:t>In phenol, some resonance contributors have a + charge on O</a:t>
            </a:r>
          </a:p>
          <a:p>
            <a:pPr lvl="1">
              <a:lnSpc>
                <a:spcPct val="75000"/>
              </a:lnSpc>
            </a:pPr>
            <a:r>
              <a:rPr lang="en-US">
                <a:solidFill>
                  <a:srgbClr val="1822CD"/>
                </a:solidFill>
              </a:rPr>
              <a:t>3 of phenol’s structures have </a:t>
            </a:r>
            <a:r>
              <a:rPr lang="en-US" i="1">
                <a:solidFill>
                  <a:srgbClr val="6C18B0"/>
                </a:solidFill>
              </a:rPr>
              <a:t>separated charges</a:t>
            </a:r>
            <a:endParaRPr lang="en-US">
              <a:solidFill>
                <a:srgbClr val="1822CD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895475" y="241301"/>
            <a:ext cx="8421688" cy="1465263"/>
          </a:xfrm>
        </p:spPr>
        <p:txBody>
          <a:bodyPr/>
          <a:lstStyle/>
          <a:p>
            <a:r>
              <a:rPr lang="en-US"/>
              <a:t>Phenol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1" y="3581401"/>
            <a:ext cx="53879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449764" y="3795714"/>
            <a:ext cx="661987" cy="1101725"/>
          </a:xfrm>
          <a:prstGeom prst="rect">
            <a:avLst/>
          </a:prstGeom>
          <a:noFill/>
          <a:ln w="28575">
            <a:solidFill>
              <a:srgbClr val="6C18B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6646864" y="3800476"/>
            <a:ext cx="661987" cy="1101725"/>
          </a:xfrm>
          <a:prstGeom prst="rect">
            <a:avLst/>
          </a:prstGeom>
          <a:noFill/>
          <a:ln w="28575">
            <a:solidFill>
              <a:srgbClr val="6C18B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1" y="914400"/>
            <a:ext cx="8093075" cy="369093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solidFill>
                  <a:srgbClr val="1822CD"/>
                </a:solidFill>
              </a:rPr>
              <a:t>Molecular Orbital Theory can also help explain increased stability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1895475" y="241300"/>
            <a:ext cx="8421688" cy="673100"/>
          </a:xfrm>
        </p:spPr>
        <p:txBody>
          <a:bodyPr/>
          <a:lstStyle/>
          <a:p>
            <a:r>
              <a:rPr lang="en-US" sz="3600" b="1" u="sng">
                <a:solidFill>
                  <a:schemeClr val="accent2"/>
                </a:solidFill>
              </a:rPr>
              <a:t>Molecular Orbital Theory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1" y="2667000"/>
            <a:ext cx="50403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sz="3600"/>
              <a:t>Thermodynamic vs. Kinetic Control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1" y="1219200"/>
            <a:ext cx="8093075" cy="41481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1822CD"/>
                </a:solidFill>
              </a:rPr>
              <a:t>If the </a:t>
            </a:r>
            <a:r>
              <a:rPr lang="en-US" i="1">
                <a:solidFill>
                  <a:srgbClr val="EF1F1D"/>
                </a:solidFill>
              </a:rPr>
              <a:t>kinetic</a:t>
            </a:r>
            <a:r>
              <a:rPr lang="en-US">
                <a:solidFill>
                  <a:srgbClr val="1822CD"/>
                </a:solidFill>
              </a:rPr>
              <a:t> product and </a:t>
            </a:r>
            <a:r>
              <a:rPr lang="en-US">
                <a:solidFill>
                  <a:srgbClr val="18605A"/>
                </a:solidFill>
              </a:rPr>
              <a:t>thermodynamic </a:t>
            </a:r>
            <a:r>
              <a:rPr lang="en-US">
                <a:solidFill>
                  <a:srgbClr val="1822CD"/>
                </a:solidFill>
              </a:rPr>
              <a:t>product differ, the major product will depend on reaction conditions.</a:t>
            </a:r>
          </a:p>
          <a:p>
            <a:pPr>
              <a:lnSpc>
                <a:spcPct val="95000"/>
              </a:lnSpc>
            </a:pPr>
            <a:endParaRPr lang="en-US">
              <a:solidFill>
                <a:srgbClr val="1822CD"/>
              </a:solidFill>
            </a:endParaRP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1822CD"/>
                </a:solidFill>
              </a:rPr>
              <a:t>If carried out at mild (low-temp) conditions, the reaction will be </a:t>
            </a:r>
            <a:r>
              <a:rPr lang="en-US">
                <a:solidFill>
                  <a:srgbClr val="EF1F1D"/>
                </a:solidFill>
              </a:rPr>
              <a:t>irreversible</a:t>
            </a:r>
            <a:r>
              <a:rPr lang="en-US">
                <a:solidFill>
                  <a:srgbClr val="1822CD"/>
                </a:solidFill>
              </a:rPr>
              <a:t> and the </a:t>
            </a:r>
            <a:r>
              <a:rPr lang="en-US" i="1">
                <a:solidFill>
                  <a:srgbClr val="EF1F1D"/>
                </a:solidFill>
              </a:rPr>
              <a:t>kinetic</a:t>
            </a:r>
            <a:r>
              <a:rPr lang="en-US">
                <a:solidFill>
                  <a:srgbClr val="1822CD"/>
                </a:solidFill>
              </a:rPr>
              <a:t> product will be favored. </a:t>
            </a:r>
          </a:p>
          <a:p>
            <a:pPr>
              <a:lnSpc>
                <a:spcPct val="95000"/>
              </a:lnSpc>
            </a:pPr>
            <a:endParaRPr lang="en-US">
              <a:solidFill>
                <a:srgbClr val="1822CD"/>
              </a:solidFill>
            </a:endParaRP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1822CD"/>
                </a:solidFill>
              </a:rPr>
              <a:t>If carried out at sufficiently vigorous (hi-temp) conditions, the reaction will be </a:t>
            </a:r>
            <a:r>
              <a:rPr lang="en-US">
                <a:solidFill>
                  <a:srgbClr val="18605A"/>
                </a:solidFill>
              </a:rPr>
              <a:t>reversible</a:t>
            </a:r>
            <a:r>
              <a:rPr lang="en-US">
                <a:solidFill>
                  <a:srgbClr val="1822CD"/>
                </a:solidFill>
              </a:rPr>
              <a:t> and the </a:t>
            </a:r>
            <a:r>
              <a:rPr lang="en-US">
                <a:solidFill>
                  <a:srgbClr val="18605A"/>
                </a:solidFill>
              </a:rPr>
              <a:t>thermodynamic</a:t>
            </a:r>
            <a:r>
              <a:rPr lang="en-US">
                <a:solidFill>
                  <a:srgbClr val="1822CD"/>
                </a:solidFill>
              </a:rPr>
              <a:t> product will be favored.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3088" y="2509838"/>
            <a:ext cx="5797550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Thermodynamic vs. Kinetic Control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1" y="1963739"/>
            <a:ext cx="8093075" cy="414813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600" i="1">
                <a:solidFill>
                  <a:srgbClr val="EF1F1D"/>
                </a:solidFill>
              </a:rPr>
              <a:t>Kinetic</a:t>
            </a:r>
            <a:r>
              <a:rPr lang="en-US" sz="3600">
                <a:solidFill>
                  <a:srgbClr val="1822CD"/>
                </a:solidFill>
              </a:rPr>
              <a:t> product and </a:t>
            </a:r>
            <a:r>
              <a:rPr lang="en-US" sz="3600">
                <a:solidFill>
                  <a:srgbClr val="18605A"/>
                </a:solidFill>
              </a:rPr>
              <a:t>thermodynamic</a:t>
            </a:r>
            <a:r>
              <a:rPr lang="en-US" sz="3600">
                <a:solidFill>
                  <a:srgbClr val="1822CD"/>
                </a:solidFill>
              </a:rPr>
              <a:t> product: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7016750" y="4202114"/>
            <a:ext cx="1703388" cy="846137"/>
          </a:xfrm>
          <a:prstGeom prst="rect">
            <a:avLst/>
          </a:prstGeom>
          <a:noFill/>
          <a:ln w="76200">
            <a:solidFill>
              <a:srgbClr val="EF1F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 flipH="1" flipV="1">
            <a:off x="5715000" y="3757613"/>
            <a:ext cx="1290638" cy="857250"/>
          </a:xfrm>
          <a:prstGeom prst="line">
            <a:avLst/>
          </a:prstGeom>
          <a:noFill/>
          <a:ln w="28575">
            <a:solidFill>
              <a:srgbClr val="EF1F1D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8840789" y="4219575"/>
            <a:ext cx="15816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>
                <a:solidFill>
                  <a:srgbClr val="EF1F1D"/>
                </a:solidFill>
              </a:rPr>
              <a:t>Formed fastest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8912226" y="5516563"/>
            <a:ext cx="12827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>
                <a:solidFill>
                  <a:srgbClr val="18605A"/>
                </a:solidFill>
              </a:rPr>
              <a:t>Most stable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Thermodynamic vs. Kinetic Control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1" y="1963739"/>
            <a:ext cx="8093075" cy="4148137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600">
                <a:solidFill>
                  <a:srgbClr val="0F1584"/>
                </a:solidFill>
              </a:rPr>
              <a:t>Reaction conditions control products!</a:t>
            </a:r>
            <a:endParaRPr lang="en-US" sz="3600">
              <a:solidFill>
                <a:srgbClr val="1822CD"/>
              </a:solidFill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3352800"/>
            <a:ext cx="51911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724401"/>
            <a:ext cx="52784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524001" y="3111500"/>
            <a:ext cx="2962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i="1">
                <a:solidFill>
                  <a:srgbClr val="EF1F1D"/>
                </a:solidFill>
              </a:rPr>
              <a:t>Kinetic</a:t>
            </a:r>
            <a:r>
              <a:rPr kumimoji="1" lang="en-US" sz="2000" i="1">
                <a:solidFill>
                  <a:srgbClr val="1822CD"/>
                </a:solidFill>
              </a:rPr>
              <a:t> </a:t>
            </a:r>
            <a:r>
              <a:rPr kumimoji="1" lang="en-US" sz="2000" i="1">
                <a:solidFill>
                  <a:srgbClr val="EF1F1D"/>
                </a:solidFill>
              </a:rPr>
              <a:t>product – low temp</a:t>
            </a:r>
            <a:endParaRPr kumimoji="1" lang="en-US" sz="3200">
              <a:solidFill>
                <a:srgbClr val="EF1F1D"/>
              </a:solidFill>
            </a:endParaRP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524001" y="4454525"/>
            <a:ext cx="4027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2000" i="1">
                <a:solidFill>
                  <a:srgbClr val="18605A"/>
                </a:solidFill>
              </a:rPr>
              <a:t>Thermodynamic product – high temp</a:t>
            </a:r>
            <a:endParaRPr kumimoji="1" lang="en-US" sz="3200">
              <a:solidFill>
                <a:srgbClr val="18605A"/>
              </a:solidFill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7248526" y="4508500"/>
            <a:ext cx="1323975" cy="94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5761039" y="3209925"/>
            <a:ext cx="1292225" cy="941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1" y="685801"/>
            <a:ext cx="7859713" cy="4371975"/>
          </a:xfrm>
        </p:spPr>
        <p:txBody>
          <a:bodyPr/>
          <a:lstStyle/>
          <a:p>
            <a:r>
              <a:rPr lang="en-US" b="1" i="1">
                <a:solidFill>
                  <a:srgbClr val="000099"/>
                </a:solidFill>
                <a:latin typeface="Helvetica" pitchFamily="1" charset="0"/>
              </a:rPr>
              <a:t>What makes a Resonance Structure Have Decreased Stability?</a:t>
            </a:r>
          </a:p>
          <a:p>
            <a:endParaRPr lang="en-US">
              <a:solidFill>
                <a:srgbClr val="CC0000"/>
              </a:solidFill>
            </a:endParaRPr>
          </a:p>
          <a:p>
            <a:pPr lvl="1"/>
            <a:r>
              <a:rPr lang="en-US" b="1">
                <a:solidFill>
                  <a:srgbClr val="CC0000"/>
                </a:solidFill>
              </a:rPr>
              <a:t>1) an atom with an incomplete octet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2) a negative charge that is not on the most electronegative atom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3) a positive charge not on the most electropositive atom</a:t>
            </a:r>
          </a:p>
          <a:p>
            <a:pPr lvl="1"/>
            <a:r>
              <a:rPr lang="en-US" b="1">
                <a:solidFill>
                  <a:srgbClr val="CC0000"/>
                </a:solidFill>
              </a:rPr>
              <a:t>4) charge separation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accent2"/>
                </a:solidFill>
              </a:rPr>
              <a:t>Examples To Examine</a:t>
            </a:r>
          </a:p>
        </p:txBody>
      </p:sp>
      <p:pic>
        <p:nvPicPr>
          <p:cNvPr id="33796" name="Picture 4" descr="FG07_01-2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6400"/>
            <a:ext cx="3886200" cy="1606550"/>
          </a:xfrm>
          <a:prstGeom prst="rect">
            <a:avLst/>
          </a:prstGeom>
          <a:noFill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905000" y="3276601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is less stable than A</a:t>
            </a:r>
          </a:p>
        </p:txBody>
      </p:sp>
      <p:pic>
        <p:nvPicPr>
          <p:cNvPr id="33798" name="Picture 6" descr="FG07_01-22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0"/>
            <a:ext cx="2667000" cy="1595438"/>
          </a:xfrm>
          <a:prstGeom prst="rect">
            <a:avLst/>
          </a:prstGeom>
          <a:noFill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7391401" y="3124200"/>
            <a:ext cx="15057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Equal Stability</a:t>
            </a:r>
          </a:p>
        </p:txBody>
      </p:sp>
      <p:pic>
        <p:nvPicPr>
          <p:cNvPr id="33800" name="Picture 8" descr="FG07_01-23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14800"/>
            <a:ext cx="7086600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1" y="1371600"/>
            <a:ext cx="8093075" cy="3690938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>
                <a:solidFill>
                  <a:srgbClr val="CC0000"/>
                </a:solidFill>
              </a:rPr>
              <a:t>1) The greater the predicted stability of a resonance contributor, the more it contributes to the resonance hybrid.</a:t>
            </a:r>
          </a:p>
          <a:p>
            <a:pPr>
              <a:lnSpc>
                <a:spcPct val="95000"/>
              </a:lnSpc>
            </a:pPr>
            <a:r>
              <a:rPr lang="en-US" b="1">
                <a:solidFill>
                  <a:srgbClr val="008080"/>
                </a:solidFill>
              </a:rPr>
              <a:t>2) The greater the number of relatively stable resonance contributors, the greater the resonance energy.</a:t>
            </a:r>
          </a:p>
          <a:p>
            <a:pPr>
              <a:lnSpc>
                <a:spcPct val="95000"/>
              </a:lnSpc>
            </a:pPr>
            <a:r>
              <a:rPr lang="en-US" b="1">
                <a:solidFill>
                  <a:srgbClr val="CC0000"/>
                </a:solidFill>
              </a:rPr>
              <a:t>3) The more nearly equivalent the resonance contributors, the greater the resonance energy.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accent2"/>
                </a:solidFill>
              </a:rPr>
              <a:t>Resonance Energy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accent2"/>
                </a:solidFill>
              </a:rPr>
              <a:t>Resonance Energy</a:t>
            </a: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267201"/>
            <a:ext cx="56388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143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19280" y="5857876"/>
            <a:ext cx="5559791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en-US" b="1">
                <a:solidFill>
                  <a:srgbClr val="CC0000"/>
                </a:solidFill>
              </a:rPr>
              <a:t>The more nearly equivalent the resonance contributors, </a:t>
            </a:r>
          </a:p>
          <a:p>
            <a:pPr algn="ctr" eaLnBrk="0" hangingPunct="0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kumimoji="1" lang="en-US" b="1">
                <a:solidFill>
                  <a:srgbClr val="CC0000"/>
                </a:solidFill>
              </a:rPr>
              <a:t>the greater the resonance energy</a:t>
            </a:r>
          </a:p>
          <a:p>
            <a:pPr algn="ctr"/>
            <a:endParaRPr lang="en-US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31926" y="-58738"/>
            <a:ext cx="9236075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Stability of Dienes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719264" y="673100"/>
            <a:ext cx="8948737" cy="2679700"/>
            <a:chOff x="123" y="424"/>
            <a:chExt cx="5637" cy="1688"/>
          </a:xfrm>
        </p:grpSpPr>
        <p:pic>
          <p:nvPicPr>
            <p:cNvPr id="39940" name="Picture 4" descr="FG07_01-39U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" y="424"/>
              <a:ext cx="5637" cy="1688"/>
            </a:xfrm>
            <a:prstGeom prst="rect">
              <a:avLst/>
            </a:prstGeom>
            <a:noFill/>
          </p:spPr>
        </p:pic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1911" y="1883"/>
              <a:ext cx="2048" cy="20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pic>
        <p:nvPicPr>
          <p:cNvPr id="39942" name="Picture 6" descr="FG07_01-41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7200" y="3228975"/>
            <a:ext cx="8940800" cy="326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accent2"/>
                </a:solidFill>
              </a:rPr>
              <a:t>Stability of butadiene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2514600"/>
            <a:ext cx="8940800" cy="2039938"/>
            <a:chOff x="0" y="159"/>
            <a:chExt cx="5632" cy="1285"/>
          </a:xfrm>
        </p:grpSpPr>
        <p:pic>
          <p:nvPicPr>
            <p:cNvPr id="38917" name="Picture 5" descr="FG07_01-40U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9"/>
              <a:ext cx="5632" cy="1285"/>
            </a:xfrm>
            <a:prstGeom prst="rect">
              <a:avLst/>
            </a:prstGeom>
            <a:noFill/>
          </p:spPr>
        </p:pic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1746" y="1189"/>
              <a:ext cx="2185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chemeClr val="accent2"/>
                </a:solidFill>
              </a:rPr>
              <a:t>Butadiene – Example</a:t>
            </a:r>
          </a:p>
        </p:txBody>
      </p:sp>
      <p:graphicFrame>
        <p:nvGraphicFramePr>
          <p:cNvPr id="41988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2819400" y="1524000"/>
          <a:ext cx="233203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2" imgW="1876320" imgH="1962000" progId="">
                  <p:embed/>
                </p:oleObj>
              </mc:Choice>
              <mc:Fallback>
                <p:oleObj name="ISIS/Draw Sketch" r:id="rId2" imgW="1876320" imgH="1962000" progId="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233203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5943600" y="3352801"/>
          <a:ext cx="3810000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SIS/Draw Sketch" r:id="rId4" imgW="3038400" imgH="2514600" progId="">
                  <p:embed/>
                </p:oleObj>
              </mc:Choice>
              <mc:Fallback>
                <p:oleObj name="ISIS/Draw Sketch" r:id="rId4" imgW="3038400" imgH="2514600" progId="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352801"/>
                        <a:ext cx="3810000" cy="315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1" y="2133600"/>
            <a:ext cx="8093075" cy="3690938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>
                <a:solidFill>
                  <a:srgbClr val="1822CD"/>
                </a:solidFill>
              </a:rPr>
              <a:t>Allylic cations have delocalized e</a:t>
            </a:r>
            <a:r>
              <a:rPr lang="en-US" baseline="30000">
                <a:solidFill>
                  <a:srgbClr val="1822CD"/>
                </a:solidFill>
              </a:rPr>
              <a:t>-</a:t>
            </a:r>
            <a:r>
              <a:rPr lang="en-US" i="1">
                <a:solidFill>
                  <a:srgbClr val="1822CD"/>
                </a:solidFill>
              </a:rPr>
              <a:t> </a:t>
            </a:r>
          </a:p>
          <a:p>
            <a:pPr>
              <a:lnSpc>
                <a:spcPct val="95000"/>
              </a:lnSpc>
            </a:pPr>
            <a:r>
              <a:rPr lang="en-US">
                <a:solidFill>
                  <a:srgbClr val="1822CD"/>
                </a:solidFill>
              </a:rPr>
              <a:t>They are more stable due to resonance contributors:</a:t>
            </a:r>
            <a:r>
              <a:rPr lang="en-US" i="1">
                <a:solidFill>
                  <a:srgbClr val="1822CD"/>
                </a:solidFill>
              </a:rPr>
              <a:t> </a:t>
            </a:r>
            <a:endParaRPr lang="en-US">
              <a:solidFill>
                <a:srgbClr val="1822CD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Allylic Cations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4413" y="3849688"/>
            <a:ext cx="74088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394</Words>
  <Application>Microsoft Office PowerPoint</Application>
  <PresentationFormat>Widescreen</PresentationFormat>
  <Paragraphs>69</Paragraphs>
  <Slides>18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Wingdings</vt:lpstr>
      <vt:lpstr>Office Theme</vt:lpstr>
      <vt:lpstr>ISIS/Draw Sketch</vt:lpstr>
      <vt:lpstr>Stabilitas Struktur: TS/Intermediate/ Produk</vt:lpstr>
      <vt:lpstr>PowerPoint Presentation</vt:lpstr>
      <vt:lpstr>Examples To Examine</vt:lpstr>
      <vt:lpstr>Resonance Energy</vt:lpstr>
      <vt:lpstr>Resonance Energy</vt:lpstr>
      <vt:lpstr>PowerPoint Presentation</vt:lpstr>
      <vt:lpstr>Stability of butadiene</vt:lpstr>
      <vt:lpstr>Butadiene – Example</vt:lpstr>
      <vt:lpstr>Allylic Cations</vt:lpstr>
      <vt:lpstr>Benzylic Cations</vt:lpstr>
      <vt:lpstr>Stability of Cations</vt:lpstr>
      <vt:lpstr>Consequences</vt:lpstr>
      <vt:lpstr>Effects on pKa</vt:lpstr>
      <vt:lpstr>Phenol</vt:lpstr>
      <vt:lpstr>Molecular Orbital Theory</vt:lpstr>
      <vt:lpstr>Thermodynamic vs. Kinetic Control</vt:lpstr>
      <vt:lpstr>Thermodynamic vs. Kinetic Control</vt:lpstr>
      <vt:lpstr>Thermodynamic vs. Kinetic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Stabilitas Struktur: TS/Intermediate/ Produk</dc:title>
  <dc:creator>Fajar Rakhman Wibowo</dc:creator>
  <cp:lastModifiedBy>Fajar Rakhman Wibowo</cp:lastModifiedBy>
  <cp:revision>1</cp:revision>
  <dcterms:created xsi:type="dcterms:W3CDTF">2021-03-05T00:12:21Z</dcterms:created>
  <dcterms:modified xsi:type="dcterms:W3CDTF">2021-03-05T00:13:05Z</dcterms:modified>
</cp:coreProperties>
</file>