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0" r:id="rId12"/>
    <p:sldId id="273" r:id="rId13"/>
    <p:sldId id="278" r:id="rId14"/>
    <p:sldId id="279" r:id="rId15"/>
    <p:sldId id="272" r:id="rId16"/>
    <p:sldId id="276" r:id="rId17"/>
    <p:sldId id="264" r:id="rId18"/>
    <p:sldId id="265" r:id="rId19"/>
    <p:sldId id="281" r:id="rId20"/>
    <p:sldId id="266" r:id="rId21"/>
    <p:sldId id="284" r:id="rId22"/>
    <p:sldId id="285" r:id="rId23"/>
    <p:sldId id="267" r:id="rId24"/>
    <p:sldId id="282" r:id="rId25"/>
    <p:sldId id="269" r:id="rId26"/>
    <p:sldId id="268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143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31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1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7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76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581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25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59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54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89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248F-0D5C-43C4-8874-603ECECD1486}" type="datetimeFigureOut">
              <a:rPr lang="id-ID" smtClean="0"/>
              <a:t>31/03/2019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AB6D-6039-4348-A423-22EB9797AD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87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6002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</a:rPr>
              <a:t>Prinsip-prinsip Transfer Massa</a:t>
            </a:r>
            <a:endParaRPr lang="id-ID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8213"/>
            <a:ext cx="9144000" cy="1655763"/>
          </a:xfrm>
        </p:spPr>
        <p:txBody>
          <a:bodyPr>
            <a:normAutofit/>
          </a:bodyPr>
          <a:lstStyle/>
          <a:p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861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947" y="517155"/>
            <a:ext cx="9956106" cy="56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Difusivitas 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349" y="1555169"/>
            <a:ext cx="5181600" cy="4351338"/>
          </a:xfrm>
        </p:spPr>
        <p:txBody>
          <a:bodyPr>
            <a:normAutofit/>
          </a:bodyPr>
          <a:lstStyle/>
          <a:p>
            <a:pPr marL="228594" lvl="1">
              <a:spcBef>
                <a:spcPts val="1000"/>
              </a:spcBef>
            </a:pPr>
            <a:r>
              <a:rPr lang="id-ID" altLang="en-US" dirty="0"/>
              <a:t>Persamaan </a:t>
            </a:r>
            <a:r>
              <a:rPr lang="en-US" altLang="en-US" dirty="0" err="1"/>
              <a:t>Hirschfelder</a:t>
            </a:r>
            <a:r>
              <a:rPr lang="en-US" altLang="en-US" dirty="0"/>
              <a:t> :</a:t>
            </a:r>
          </a:p>
          <a:p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9090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DAB </a:t>
            </a:r>
            <a:r>
              <a:rPr lang="id-ID" dirty="0" smtClean="0"/>
              <a:t>= difusivitas A dalam B,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dirty="0"/>
              <a:t>; </a:t>
            </a:r>
            <a:endParaRPr lang="id-ID" dirty="0" smtClean="0"/>
          </a:p>
          <a:p>
            <a:r>
              <a:rPr lang="en-US" dirty="0" smtClean="0"/>
              <a:t>T </a:t>
            </a:r>
            <a:r>
              <a:rPr lang="id-ID" dirty="0" smtClean="0"/>
              <a:t>= suhu absolut, </a:t>
            </a:r>
            <a:r>
              <a:rPr lang="en-US" dirty="0" smtClean="0"/>
              <a:t>K; </a:t>
            </a:r>
            <a:endParaRPr lang="id-ID" dirty="0" smtClean="0"/>
          </a:p>
          <a:p>
            <a:r>
              <a:rPr lang="en-US" dirty="0" smtClean="0"/>
              <a:t>MA</a:t>
            </a:r>
            <a:r>
              <a:rPr lang="en-US" dirty="0"/>
              <a:t>, MB </a:t>
            </a:r>
            <a:r>
              <a:rPr lang="id-ID" dirty="0" smtClean="0"/>
              <a:t> = berat molekul A dan B</a:t>
            </a:r>
          </a:p>
          <a:p>
            <a:r>
              <a:rPr lang="en-US" dirty="0" smtClean="0"/>
              <a:t>P </a:t>
            </a:r>
            <a:r>
              <a:rPr lang="id-ID" dirty="0" smtClean="0"/>
              <a:t>= tekanan absolut, atm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 err="1" smtClean="0"/>
              <a:t>AB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id-ID" dirty="0" smtClean="0"/>
              <a:t>= ‘</a:t>
            </a:r>
            <a:r>
              <a:rPr lang="en-US" dirty="0" smtClean="0"/>
              <a:t>‘</a:t>
            </a:r>
            <a:r>
              <a:rPr lang="en-US" dirty="0"/>
              <a:t>collision diameter,’’ </a:t>
            </a:r>
            <a:r>
              <a:rPr lang="id-ID" dirty="0" smtClean="0"/>
              <a:t>parameter </a:t>
            </a:r>
            <a:r>
              <a:rPr lang="en-US" dirty="0" smtClean="0"/>
              <a:t> </a:t>
            </a:r>
            <a:r>
              <a:rPr lang="en-US" dirty="0" err="1"/>
              <a:t>Lennard</a:t>
            </a:r>
            <a:r>
              <a:rPr lang="en-US" dirty="0"/>
              <a:t>–Jones </a:t>
            </a:r>
            <a:r>
              <a:rPr lang="id-ID" dirty="0" smtClean="0"/>
              <a:t>, A </a:t>
            </a:r>
            <a:r>
              <a:rPr lang="id-ID" dirty="0"/>
              <a:t>˚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id-ID" dirty="0" smtClean="0"/>
              <a:t>= </a:t>
            </a:r>
            <a:r>
              <a:rPr lang="en-US" dirty="0" smtClean="0"/>
              <a:t> </a:t>
            </a:r>
            <a:r>
              <a:rPr lang="en-US" dirty="0"/>
              <a:t>‘‘collision integral</a:t>
            </a:r>
            <a:r>
              <a:rPr lang="en-US" dirty="0" smtClean="0"/>
              <a:t>’’</a:t>
            </a:r>
            <a:endParaRPr lang="id-ID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9727"/>
              </p:ext>
            </p:extLst>
          </p:nvPr>
        </p:nvGraphicFramePr>
        <p:xfrm>
          <a:off x="1146220" y="2651976"/>
          <a:ext cx="4539478" cy="149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2197100" imgH="723900" progId="Equation.3">
                  <p:embed/>
                </p:oleObj>
              </mc:Choice>
              <mc:Fallback>
                <p:oleObj name="Equation" r:id="rId3" imgW="21971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0" y="2651976"/>
                        <a:ext cx="4539478" cy="14950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8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335" y="141806"/>
            <a:ext cx="6628149" cy="38989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1414" y="3425782"/>
            <a:ext cx="6940864" cy="31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x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526"/>
            <a:ext cx="8001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x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13"/>
            <a:ext cx="76962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8680"/>
            <a:ext cx="10515600" cy="1325563"/>
          </a:xfrm>
        </p:spPr>
        <p:txBody>
          <a:bodyPr/>
          <a:lstStyle/>
          <a:p>
            <a:r>
              <a:rPr lang="id-ID" dirty="0" smtClean="0"/>
              <a:t>Difusivitas cair</a:t>
            </a:r>
            <a:endParaRPr lang="id-ID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72129" y="2135908"/>
          <a:ext cx="48768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1866600" imgH="469800" progId="Equation.3">
                  <p:embed/>
                </p:oleObj>
              </mc:Choice>
              <mc:Fallback>
                <p:oleObj name="Equation" r:id="rId3" imgW="1866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129" y="2135908"/>
                        <a:ext cx="4876800" cy="1227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2755" y="1674243"/>
            <a:ext cx="670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d-ID" altLang="en-US" sz="2400" dirty="0" smtClean="0"/>
              <a:t>Persamaan </a:t>
            </a:r>
            <a:r>
              <a:rPr lang="en-US" altLang="en-US" sz="2400" dirty="0" err="1"/>
              <a:t>Wilke</a:t>
            </a:r>
            <a:r>
              <a:rPr lang="en-US" altLang="en-US" sz="2400" dirty="0"/>
              <a:t>-Chang</a:t>
            </a:r>
            <a:r>
              <a:rPr lang="id-ID" altLang="en-US" sz="2400" dirty="0"/>
              <a:t> : </a:t>
            </a: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72992" y="3824711"/>
            <a:ext cx="869753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adalah difusivitas dalam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cm2/s;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viskositas, cP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suhu absolut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BM solvent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 pada titik didih normal dalam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ɸ</a:t>
            </a:r>
            <a:r>
              <a:rPr lang="id-ID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parameter asosiasi 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052" y="117045"/>
            <a:ext cx="7189971" cy="348500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2907" y="3446606"/>
            <a:ext cx="7315120" cy="341139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51" y="4121240"/>
            <a:ext cx="3989351" cy="19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5468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Keadaan khusus difusi molekuler (1)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" y="3145496"/>
            <a:ext cx="7627179" cy="300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40" y="1358154"/>
            <a:ext cx="6798045" cy="123153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28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Contoh soal: difusi melalui medium diam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249"/>
            <a:ext cx="6524907" cy="6092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09" y="699249"/>
            <a:ext cx="5829036" cy="2998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37" y="4563875"/>
            <a:ext cx="5467308" cy="9628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6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9" y="154545"/>
            <a:ext cx="5486400" cy="63750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u="sng" dirty="0"/>
              <a:t>c. Selesaikan persamaan </a:t>
            </a:r>
            <a:r>
              <a:rPr lang="it-IT" sz="2000" dirty="0"/>
              <a:t>diferensial (2)  dengan kondisi batas di atas</a:t>
            </a:r>
            <a:r>
              <a:rPr lang="it-IT" sz="2000" dirty="0" smtClean="0"/>
              <a:t>.</a:t>
            </a:r>
            <a:endParaRPr lang="id-ID" sz="2000" dirty="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/>
              <a:t>The log-mean average concentration </a:t>
            </a:r>
            <a:r>
              <a:rPr lang="en-US" sz="2000" dirty="0" err="1" smtClean="0"/>
              <a:t>dari</a:t>
            </a:r>
            <a:r>
              <a:rPr lang="en-US" sz="2000" dirty="0" smtClean="0"/>
              <a:t> B </a:t>
            </a:r>
            <a:r>
              <a:rPr lang="en-US" sz="2000" dirty="0" err="1" smtClean="0"/>
              <a:t>didefinisikan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endParaRPr lang="id-ID" sz="2000" dirty="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Sehingga diperoleh</a:t>
            </a:r>
          </a:p>
          <a:p>
            <a:endParaRPr lang="id-ID" sz="2000" dirty="0" smtClean="0"/>
          </a:p>
          <a:p>
            <a:endParaRPr lang="id-ID" sz="2000" dirty="0"/>
          </a:p>
          <a:p>
            <a:endParaRPr lang="id-ID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Untuk gas ideal</a:t>
            </a:r>
          </a:p>
          <a:p>
            <a:pPr marL="0" indent="0">
              <a:buNone/>
            </a:pPr>
            <a:r>
              <a:rPr lang="id-ID" dirty="0" smtClean="0"/>
              <a:t>                	dan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Sehingga diperoleh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28" y="871923"/>
            <a:ext cx="3557778" cy="102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50" y="2925518"/>
            <a:ext cx="2577474" cy="789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72" y="5081472"/>
            <a:ext cx="3120891" cy="879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192" y="2243427"/>
            <a:ext cx="1819103" cy="836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215" y="2229508"/>
            <a:ext cx="1550608" cy="713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173" y="4087574"/>
            <a:ext cx="4097440" cy="948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272" y="5549045"/>
            <a:ext cx="2202529" cy="6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974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Pengantar Transfer Massa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8138"/>
            <a:ext cx="7144487" cy="5453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02" y="365125"/>
            <a:ext cx="2466975" cy="184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02" y="2603966"/>
            <a:ext cx="2491957" cy="180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2" y="4801625"/>
            <a:ext cx="3038475" cy="150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8890" y="2209886"/>
            <a:ext cx="170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/>
              <a:t>Transfer momentum</a:t>
            </a:r>
            <a:endParaRPr lang="id-ID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86866" y="4343049"/>
            <a:ext cx="1266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/>
              <a:t>Transfer panas</a:t>
            </a:r>
            <a:endParaRPr lang="id-ID" sz="1400" b="1" dirty="0"/>
          </a:p>
        </p:txBody>
      </p:sp>
    </p:spTree>
    <p:extLst>
      <p:ext uri="{BB962C8B-B14F-4D97-AF65-F5344CB8AC3E}">
        <p14:creationId xmlns:p14="http://schemas.microsoft.com/office/powerpoint/2010/main" val="8316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Contoh soal: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71704" cy="3416076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Air di bagian bawah tabung logam sempit ditahan pada suhu konstan 293 K. Total tekanan udara (diasumsikan kering) adalah 1,01325 x 10</a:t>
            </a:r>
            <a:r>
              <a:rPr lang="id-ID" baseline="30000" dirty="0"/>
              <a:t>5</a:t>
            </a:r>
            <a:r>
              <a:rPr lang="id-ID" dirty="0"/>
              <a:t> Pa (1,0 atm) dan suhunya 293 K (20 ° C). Air menguap dan berdifusi melalui udara di dalam tabung, dan jalur difusi z</a:t>
            </a:r>
            <a:r>
              <a:rPr lang="id-ID" baseline="-25000" dirty="0"/>
              <a:t>2</a:t>
            </a:r>
            <a:r>
              <a:rPr lang="id-ID" dirty="0"/>
              <a:t>-z</a:t>
            </a:r>
            <a:r>
              <a:rPr lang="id-ID" baseline="-25000" dirty="0"/>
              <a:t>1</a:t>
            </a:r>
            <a:r>
              <a:rPr lang="id-ID" dirty="0"/>
              <a:t> panjangnya 0,1524 m (0,5 kaki</a:t>
            </a:r>
            <a:r>
              <a:rPr lang="id-ID" dirty="0" smtClean="0"/>
              <a:t>). Diagram ini mirip dengan Gambar 6.2-2a. </a:t>
            </a:r>
            <a:r>
              <a:rPr lang="id-ID" dirty="0"/>
              <a:t>Hitung laju penguapan pada kondisi stabil dalam lb mol / jam.ft</a:t>
            </a:r>
            <a:r>
              <a:rPr lang="id-ID" baseline="30000" dirty="0"/>
              <a:t>2</a:t>
            </a:r>
            <a:r>
              <a:rPr lang="id-ID" dirty="0"/>
              <a:t> dan kg mol / s.m</a:t>
            </a:r>
            <a:r>
              <a:rPr lang="id-ID" baseline="30000" dirty="0"/>
              <a:t>2</a:t>
            </a:r>
            <a:r>
              <a:rPr lang="id-ID" dirty="0"/>
              <a:t>. Difusivitas uap air </a:t>
            </a:r>
            <a:r>
              <a:rPr lang="id-ID" dirty="0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293 </a:t>
            </a:r>
            <a:r>
              <a:rPr lang="id-ID" dirty="0"/>
              <a:t>K </a:t>
            </a:r>
            <a:r>
              <a:rPr lang="id-ID" dirty="0" smtClean="0"/>
              <a:t> dan</a:t>
            </a:r>
            <a:r>
              <a:rPr lang="en-US" dirty="0" smtClean="0"/>
              <a:t> </a:t>
            </a:r>
            <a:r>
              <a:rPr lang="id-ID" dirty="0" smtClean="0"/>
              <a:t>tekanan </a:t>
            </a:r>
            <a:r>
              <a:rPr lang="en-US" dirty="0" smtClean="0"/>
              <a:t>1,</a:t>
            </a:r>
            <a:r>
              <a:rPr lang="id-ID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atm</a:t>
            </a:r>
            <a:r>
              <a:rPr lang="id-ID" dirty="0" smtClean="0"/>
              <a:t> </a:t>
            </a:r>
            <a:r>
              <a:rPr lang="id-ID" dirty="0"/>
              <a:t>adalah 0,250 x 10</a:t>
            </a:r>
            <a:r>
              <a:rPr lang="id-ID" baseline="30000" dirty="0"/>
              <a:t>-4</a:t>
            </a:r>
            <a:r>
              <a:rPr lang="id-ID" dirty="0"/>
              <a:t> m</a:t>
            </a:r>
            <a:r>
              <a:rPr lang="id-ID" baseline="30000" dirty="0"/>
              <a:t>2</a:t>
            </a:r>
            <a:r>
              <a:rPr lang="id-ID" dirty="0"/>
              <a:t> / s. Anggap sistemnya isotermal. Gunakan satuan SI dan Inggris.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86" y="5517407"/>
            <a:ext cx="6766831" cy="56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04" y="1968610"/>
            <a:ext cx="3387690" cy="24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Film model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4729" y="2053126"/>
            <a:ext cx="9969783" cy="281906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704" y="5009881"/>
            <a:ext cx="10259096" cy="1751525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seluruh tahanan terhadap </a:t>
            </a:r>
            <a:r>
              <a:rPr lang="id-ID" dirty="0"/>
              <a:t>difusi dari permukaan cair ke aliran gas utama diasumsikan terjadi pada film stagnan atau laminar dengan ketebalan </a:t>
            </a:r>
            <a:r>
              <a:rPr lang="id-ID" dirty="0" smtClean="0"/>
              <a:t>konstan </a:t>
            </a:r>
            <a:r>
              <a:rPr lang="el-GR" dirty="0" smtClean="0"/>
              <a:t>δ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2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SOAL PR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Air tumpah di lantai, akan dicari waktu yang dibutuhkan untuk menguapkan air ke udara sekelilingnya. </a:t>
            </a:r>
            <a:endParaRPr lang="id-ID" dirty="0"/>
          </a:p>
          <a:p>
            <a:r>
              <a:rPr lang="de-DE" dirty="0"/>
              <a:t>Tebal lapisan </a:t>
            </a:r>
            <a:r>
              <a:rPr lang="en-US" dirty="0"/>
              <a:t>air = </a:t>
            </a:r>
            <a:r>
              <a:rPr lang="en-US" dirty="0" smtClean="0"/>
              <a:t>0,1016 cm,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air = </a:t>
            </a:r>
            <a:r>
              <a:rPr lang="en-US" dirty="0" smtClean="0"/>
              <a:t> 0,09 m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T =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  <a:endParaRPr lang="id-ID" dirty="0"/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: P = 1 </a:t>
            </a:r>
            <a:r>
              <a:rPr lang="en-US" dirty="0" err="1" smtClean="0"/>
              <a:t>atm</a:t>
            </a:r>
            <a:r>
              <a:rPr lang="en-US" dirty="0" smtClean="0"/>
              <a:t>, </a:t>
            </a:r>
            <a:r>
              <a:rPr lang="en-US" dirty="0"/>
              <a:t>T = </a:t>
            </a:r>
            <a:r>
              <a:rPr lang="en-US" dirty="0" smtClean="0"/>
              <a:t>45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, </a:t>
            </a:r>
            <a:endParaRPr lang="id-ID" dirty="0"/>
          </a:p>
          <a:p>
            <a:r>
              <a:rPr lang="pt-BR" dirty="0"/>
              <a:t>H=kelembaban absolut = 0,002 g</a:t>
            </a:r>
            <a:r>
              <a:rPr lang="pt-BR" dirty="0" smtClean="0"/>
              <a:t> H</a:t>
            </a:r>
            <a:r>
              <a:rPr lang="pt-BR" baseline="-25000" dirty="0" smtClean="0"/>
              <a:t>2</a:t>
            </a:r>
            <a:r>
              <a:rPr lang="pt-BR" dirty="0" smtClean="0"/>
              <a:t>O/g </a:t>
            </a:r>
            <a:r>
              <a:rPr lang="pt-BR" dirty="0"/>
              <a:t>udara kering.</a:t>
            </a:r>
            <a:endParaRPr lang="id-ID" dirty="0"/>
          </a:p>
          <a:p>
            <a:r>
              <a:rPr lang="en-US" dirty="0" err="1"/>
              <a:t>Dianggap</a:t>
            </a:r>
            <a:r>
              <a:rPr lang="en-US" dirty="0"/>
              <a:t> air </a:t>
            </a:r>
            <a:r>
              <a:rPr lang="en-US" dirty="0" err="1"/>
              <a:t>menguap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difusi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tipis 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/>
              <a:t>setebal</a:t>
            </a:r>
            <a:r>
              <a:rPr lang="en-US" dirty="0"/>
              <a:t> </a:t>
            </a:r>
            <a:r>
              <a:rPr lang="en-US" dirty="0" smtClean="0"/>
              <a:t>0,005 cm.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menguapkan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air di </a:t>
            </a:r>
            <a:r>
              <a:rPr lang="en-US" dirty="0" err="1"/>
              <a:t>lantai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Difusivitas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r>
              <a:rPr lang="en-US" dirty="0" smtClean="0"/>
              <a:t> air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= 0,288 cm2/s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548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1" y="921226"/>
            <a:ext cx="5923949" cy="36585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2024" y="284445"/>
            <a:ext cx="10515600" cy="57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Keadaan khusus difusi molekuler (2)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1" y="4696848"/>
            <a:ext cx="5377158" cy="182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42" y="921226"/>
            <a:ext cx="5839497" cy="1942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136" y="2857601"/>
            <a:ext cx="5839497" cy="2725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41" y="5609335"/>
            <a:ext cx="4476291" cy="2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82580"/>
            <a:ext cx="5181600" cy="54943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2000" dirty="0" smtClean="0"/>
              <a:t>Persamaan umum fluks A</a:t>
            </a:r>
          </a:p>
          <a:p>
            <a:endParaRPr lang="id-ID" sz="2000" dirty="0"/>
          </a:p>
          <a:p>
            <a:endParaRPr lang="id-ID" sz="2000" dirty="0" smtClean="0"/>
          </a:p>
          <a:p>
            <a:r>
              <a:rPr lang="id-ID" sz="2000" dirty="0" smtClean="0"/>
              <a:t>Jika N</a:t>
            </a:r>
            <a:r>
              <a:rPr lang="id-ID" sz="2000" baseline="-25000" dirty="0" smtClean="0"/>
              <a:t>A </a:t>
            </a:r>
            <a:r>
              <a:rPr lang="id-ID" sz="2000" dirty="0" smtClean="0"/>
              <a:t>= - N</a:t>
            </a:r>
            <a:r>
              <a:rPr lang="id-ID" sz="2000" baseline="-25000" dirty="0" smtClean="0"/>
              <a:t>B </a:t>
            </a:r>
            <a:r>
              <a:rPr lang="id-ID" sz="2000" dirty="0" smtClean="0"/>
              <a:t>maka</a:t>
            </a:r>
          </a:p>
          <a:p>
            <a:endParaRPr lang="id-ID" sz="2000" dirty="0"/>
          </a:p>
          <a:p>
            <a:endParaRPr lang="id-ID" sz="2000" dirty="0" smtClean="0"/>
          </a:p>
          <a:p>
            <a:r>
              <a:rPr lang="id-ID" sz="2000" dirty="0" smtClean="0"/>
              <a:t>Integrasi dg BC</a:t>
            </a:r>
          </a:p>
          <a:p>
            <a:endParaRPr lang="id-ID" sz="2000" dirty="0"/>
          </a:p>
          <a:p>
            <a:endParaRPr lang="id-ID" sz="2000" dirty="0" smtClean="0"/>
          </a:p>
          <a:p>
            <a:pPr marL="0" indent="0">
              <a:buNone/>
            </a:pPr>
            <a:endParaRPr lang="id-ID" sz="2000" dirty="0" smtClean="0"/>
          </a:p>
          <a:p>
            <a:r>
              <a:rPr lang="id-ID" sz="2000" dirty="0" smtClean="0"/>
              <a:t>diperoleh</a:t>
            </a:r>
            <a:endParaRPr lang="id-ID" sz="2000" dirty="0"/>
          </a:p>
          <a:p>
            <a:endParaRPr lang="id-ID" sz="2000" dirty="0" smtClean="0"/>
          </a:p>
          <a:p>
            <a:endParaRPr lang="id-ID" sz="2000" dirty="0"/>
          </a:p>
          <a:p>
            <a:endParaRPr lang="id-ID" sz="2000" dirty="0" smtClean="0"/>
          </a:p>
          <a:p>
            <a:endParaRPr lang="id-ID" sz="2000" dirty="0" smtClean="0"/>
          </a:p>
          <a:p>
            <a:endParaRPr lang="id-ID" sz="2000" dirty="0" smtClean="0"/>
          </a:p>
          <a:p>
            <a:endParaRPr lang="id-ID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gas 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63" y="1128491"/>
            <a:ext cx="3491729" cy="663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197" y="2340703"/>
            <a:ext cx="1648330" cy="51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97" y="3429771"/>
            <a:ext cx="2263829" cy="1072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197" y="5183980"/>
            <a:ext cx="3149995" cy="82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714" y="2308658"/>
            <a:ext cx="2453895" cy="71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707" y="3291827"/>
            <a:ext cx="1528115" cy="309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730" y="3903420"/>
            <a:ext cx="1851510" cy="740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8714" y="5067128"/>
            <a:ext cx="2821342" cy="9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5468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Keadaan khusus difusi molekuler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0" y="6142329"/>
            <a:ext cx="4686838" cy="336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899195"/>
            <a:ext cx="7481552" cy="1851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58" y="2765129"/>
            <a:ext cx="6626976" cy="1501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83" y="4409148"/>
            <a:ext cx="6588339" cy="2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5468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Keadaan khusus difusi molekuler (3)</a:t>
            </a:r>
            <a:endParaRPr lang="id-ID" sz="3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93" y="1253097"/>
            <a:ext cx="3410195" cy="23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Difusi dalam Cairan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1"/>
            <a:ext cx="5022761" cy="4348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d-ID" dirty="0" smtClean="0"/>
              <a:t>Pada fase gas baik C maupun D</a:t>
            </a:r>
            <a:r>
              <a:rPr lang="id-ID" baseline="-25000" dirty="0" smtClean="0"/>
              <a:t>AB</a:t>
            </a:r>
            <a:r>
              <a:rPr lang="id-ID" dirty="0" smtClean="0"/>
              <a:t> adalah konstan</a:t>
            </a:r>
          </a:p>
          <a:p>
            <a:r>
              <a:rPr lang="id-ID" dirty="0" smtClean="0"/>
              <a:t>Pada fase cair, nilai C bervariasi den</a:t>
            </a:r>
            <a:r>
              <a:rPr lang="en-US" dirty="0" err="1" smtClean="0"/>
              <a:t>gan</a:t>
            </a:r>
            <a:r>
              <a:rPr lang="id-ID" dirty="0" smtClean="0"/>
              <a:t> demikian pula nilai D</a:t>
            </a:r>
            <a:r>
              <a:rPr lang="id-ID" baseline="-25000" dirty="0" smtClean="0"/>
              <a:t>AB</a:t>
            </a:r>
            <a:r>
              <a:rPr lang="id-ID" dirty="0" smtClean="0"/>
              <a:t> dipengaruhi oleh konsentrasi larutan</a:t>
            </a:r>
          </a:p>
          <a:p>
            <a:r>
              <a:rPr lang="id-ID" dirty="0" smtClean="0"/>
              <a:t>Sebagai penyederhanaan digunakan rerata C dan rerata D</a:t>
            </a:r>
            <a:r>
              <a:rPr lang="id-ID" baseline="-25000" dirty="0" smtClean="0"/>
              <a:t>AB</a:t>
            </a:r>
            <a:endParaRPr lang="id-ID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96225"/>
                <a:ext cx="5019541" cy="41807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d-ID" dirty="0" smtClean="0"/>
                  <a:t>Equimolar counter diffusion</a:t>
                </a:r>
                <a:endParaRPr lang="en-US" dirty="0" smtClean="0"/>
              </a:p>
              <a:p>
                <a:endParaRPr lang="id-ID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/>
                  <a:t>d</a:t>
                </a:r>
                <a:r>
                  <a:rPr lang="id-ID" dirty="0" smtClean="0"/>
                  <a:t>engan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96225"/>
                <a:ext cx="5019541" cy="4180738"/>
              </a:xfrm>
              <a:blipFill rotWithShape="0">
                <a:blip r:embed="rId2"/>
                <a:stretch>
                  <a:fillRect l="-2187" t="-364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0" y="501650"/>
                <a:ext cx="10199688" cy="56499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d-ID" dirty="0" smtClean="0"/>
                  <a:t>Diffusion of A through nondiffusing B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𝐵𝑀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endParaRPr lang="id-ID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id-ID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endParaRPr lang="id-ID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Untuk larutan yang sangat encer X</a:t>
                </a:r>
                <a:r>
                  <a:rPr lang="id-ID" baseline="-25000" dirty="0" smtClean="0"/>
                  <a:t>BM</a:t>
                </a:r>
                <a:r>
                  <a:rPr lang="id-ID" dirty="0" smtClean="0"/>
                  <a:t> = 1 dan c konstan sehingga diperoleh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d>
                            <m:d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id-ID" b="0" i="1" smtClean="0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0" y="501650"/>
                <a:ext cx="10199688" cy="5649913"/>
              </a:xfrm>
              <a:blipFill rotWithShape="0">
                <a:blip r:embed="rId2"/>
                <a:stretch>
                  <a:fillRect l="-1195" t="-23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4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0" y="563408"/>
            <a:ext cx="8585744" cy="2376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74" y="3361918"/>
            <a:ext cx="8296346" cy="33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Pengantar Transfer Massa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28956"/>
            <a:ext cx="7099601" cy="5840785"/>
          </a:xfrm>
          <a:prstGeom prst="rect">
            <a:avLst/>
          </a:prstGeom>
        </p:spPr>
      </p:pic>
      <p:pic>
        <p:nvPicPr>
          <p:cNvPr id="6" name="Picture 2" descr="C:\Documents and Settings\USER\My Documents\Downloads\Absorber - splitte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3887" y="411164"/>
            <a:ext cx="4058113" cy="3039036"/>
          </a:xfrm>
          <a:prstGeom prst="rect">
            <a:avLst/>
          </a:prstGeom>
          <a:noFill/>
        </p:spPr>
      </p:pic>
      <p:pic>
        <p:nvPicPr>
          <p:cNvPr id="7" name="Picture 3" descr="C:\Documents and Settings\USER\My Documents\Downloads\distilasi industr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0590" y="3450200"/>
            <a:ext cx="2418252" cy="30718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5405718"/>
            <a:ext cx="7099601" cy="484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57" y="581018"/>
            <a:ext cx="8469081" cy="44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Pengantar Transfer Massa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1" y="1072682"/>
            <a:ext cx="9587483" cy="3230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7765" y="4676492"/>
            <a:ext cx="510091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 o n s e n t r a s i</a:t>
            </a:r>
            <a:endParaRPr lang="en-US" sz="5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2177" y="5138157"/>
            <a:ext cx="510091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 o n s e n t r a s i</a:t>
            </a:r>
            <a:endParaRPr lang="en-US" sz="5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0036" y="5597589"/>
            <a:ext cx="510091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000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K o n s e n t r a s i</a:t>
            </a:r>
            <a:endParaRPr lang="en-US" sz="50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Image result for konsentrasi cai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6" y="4767778"/>
            <a:ext cx="1659621" cy="16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767778"/>
            <a:ext cx="3329268" cy="1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Konsentrasi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107140"/>
            <a:ext cx="6121723" cy="5011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2679" y="699249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ppm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793" y="1075363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(part per million)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28276" y="1429468"/>
            <a:ext cx="88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(mg/L)</a:t>
            </a:r>
            <a:endParaRPr lang="id-ID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23" y="2183683"/>
            <a:ext cx="5240341" cy="16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Konsentrasi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7695"/>
            <a:ext cx="6773012" cy="3150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21" y="3629255"/>
            <a:ext cx="3111313" cy="3124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51" y="123080"/>
            <a:ext cx="3070266" cy="23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5" y="1196076"/>
            <a:ext cx="6292946" cy="451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Prinsip Transfer Massa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920" y="123079"/>
            <a:ext cx="5430012" cy="97957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95" y="1440383"/>
            <a:ext cx="5439968" cy="1291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42" y="2838987"/>
            <a:ext cx="5574704" cy="3723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0823" y="3913094"/>
            <a:ext cx="2212675" cy="255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9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80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Difusivitas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1" y="902073"/>
            <a:ext cx="6715454" cy="55659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34518" y="1398494"/>
            <a:ext cx="1371600" cy="9950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778641" y="1711369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Carilah literaturnya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234518" y="4737847"/>
            <a:ext cx="1371600" cy="9950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8778641" y="5050722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Carilah literaturnya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063"/>
            <a:ext cx="10530607" cy="6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535</Words>
  <Application>Microsoft Office PowerPoint</Application>
  <PresentationFormat>Widescreen</PresentationFormat>
  <Paragraphs>100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Prinsip-prinsip Transfer Massa</vt:lpstr>
      <vt:lpstr>Pengantar Transfer Massa</vt:lpstr>
      <vt:lpstr>Pengantar Transfer Massa</vt:lpstr>
      <vt:lpstr>Pengantar Transfer Massa</vt:lpstr>
      <vt:lpstr>Konsentrasi</vt:lpstr>
      <vt:lpstr>Konsentrasi</vt:lpstr>
      <vt:lpstr>Prinsip Transfer Massa</vt:lpstr>
      <vt:lpstr>Difusivitas</vt:lpstr>
      <vt:lpstr>PowerPoint Presentation</vt:lpstr>
      <vt:lpstr>PowerPoint Presentation</vt:lpstr>
      <vt:lpstr>Difusivitas gas</vt:lpstr>
      <vt:lpstr>PowerPoint Presentation</vt:lpstr>
      <vt:lpstr>PowerPoint Presentation</vt:lpstr>
      <vt:lpstr>PowerPoint Presentation</vt:lpstr>
      <vt:lpstr>Difusivitas cair</vt:lpstr>
      <vt:lpstr>PowerPoint Presentation</vt:lpstr>
      <vt:lpstr>Keadaan khusus difusi molekuler (1)</vt:lpstr>
      <vt:lpstr>Contoh soal: difusi melalui medium diam</vt:lpstr>
      <vt:lpstr>PowerPoint Presentation</vt:lpstr>
      <vt:lpstr>Contoh soal:</vt:lpstr>
      <vt:lpstr>Film model</vt:lpstr>
      <vt:lpstr>SOAL PR</vt:lpstr>
      <vt:lpstr>PowerPoint Presentation</vt:lpstr>
      <vt:lpstr>PowerPoint Presentation</vt:lpstr>
      <vt:lpstr>Keadaan khusus difusi molekuler (2)</vt:lpstr>
      <vt:lpstr>Keadaan khusus difusi molekuler (3)</vt:lpstr>
      <vt:lpstr>Difusi dalam Cairan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 Transfer Massa</dc:title>
  <dc:creator>WSN</dc:creator>
  <cp:lastModifiedBy>fadilah fadilah</cp:lastModifiedBy>
  <cp:revision>55</cp:revision>
  <dcterms:created xsi:type="dcterms:W3CDTF">2017-03-05T14:22:49Z</dcterms:created>
  <dcterms:modified xsi:type="dcterms:W3CDTF">2019-03-31T13:44:19Z</dcterms:modified>
</cp:coreProperties>
</file>