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83" r:id="rId9"/>
    <p:sldId id="277" r:id="rId10"/>
    <p:sldId id="278" r:id="rId11"/>
    <p:sldId id="265" r:id="rId12"/>
    <p:sldId id="266" r:id="rId13"/>
    <p:sldId id="262" r:id="rId14"/>
    <p:sldId id="268" r:id="rId15"/>
    <p:sldId id="271" r:id="rId16"/>
    <p:sldId id="270" r:id="rId17"/>
    <p:sldId id="272" r:id="rId18"/>
    <p:sldId id="269" r:id="rId19"/>
    <p:sldId id="275" r:id="rId20"/>
    <p:sldId id="276" r:id="rId21"/>
    <p:sldId id="282" r:id="rId22"/>
    <p:sldId id="284" r:id="rId23"/>
    <p:sldId id="279" r:id="rId24"/>
    <p:sldId id="274" r:id="rId25"/>
    <p:sldId id="273" r:id="rId26"/>
    <p:sldId id="280" r:id="rId27"/>
    <p:sldId id="286" r:id="rId28"/>
    <p:sldId id="281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BED78-2C8F-414B-BA46-98BDF3D2690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B5705E-A803-4FE7-874A-9B0EF14864E5}">
      <dgm:prSet phldrT="[Text]" custT="1"/>
      <dgm:spPr/>
      <dgm:t>
        <a:bodyPr/>
        <a:lstStyle/>
        <a:p>
          <a:r>
            <a:rPr lang="en-GB" sz="1700" i="0" dirty="0" smtClean="0"/>
            <a:t>(a) </a:t>
          </a:r>
          <a:r>
            <a:rPr lang="en-GB" sz="1700" i="0" dirty="0" err="1" smtClean="0"/>
            <a:t>sebagai</a:t>
          </a:r>
          <a:r>
            <a:rPr lang="en-GB" sz="1700" i="0" dirty="0" smtClean="0"/>
            <a:t> </a:t>
          </a:r>
          <a:r>
            <a:rPr lang="en-GB" sz="1700" i="0" dirty="0" err="1" smtClean="0"/>
            <a:t>sumber</a:t>
          </a:r>
          <a:r>
            <a:rPr lang="en-GB" sz="1700" i="0" dirty="0" smtClean="0"/>
            <a:t> </a:t>
          </a:r>
          <a:r>
            <a:rPr lang="en-GB" sz="1700" i="0" dirty="0" err="1" smtClean="0"/>
            <a:t>bahan</a:t>
          </a:r>
          <a:r>
            <a:rPr lang="en-GB" sz="1700" i="0" dirty="0" smtClean="0"/>
            <a:t> </a:t>
          </a:r>
          <a:r>
            <a:rPr lang="en-GB" sz="1700" i="0" dirty="0" err="1" smtClean="0"/>
            <a:t>mentah</a:t>
          </a:r>
          <a:r>
            <a:rPr lang="en-GB" sz="1700" i="0" dirty="0" smtClean="0"/>
            <a:t> (renewable and </a:t>
          </a:r>
          <a:r>
            <a:rPr lang="en-GB" sz="1700" i="0" dirty="0" err="1" smtClean="0"/>
            <a:t>nonrenewable</a:t>
          </a:r>
          <a:r>
            <a:rPr lang="en-GB" sz="1700" i="0" dirty="0" smtClean="0"/>
            <a:t> resources)</a:t>
          </a:r>
          <a:endParaRPr lang="en-US" sz="1700" i="0" dirty="0"/>
        </a:p>
      </dgm:t>
    </dgm:pt>
    <dgm:pt modelId="{6311D07B-BDBA-4BE2-8C1A-7390854115E4}" type="parTrans" cxnId="{F3F54A7E-AF12-444E-9165-9134C2B6613D}">
      <dgm:prSet/>
      <dgm:spPr/>
      <dgm:t>
        <a:bodyPr/>
        <a:lstStyle/>
        <a:p>
          <a:endParaRPr lang="en-US"/>
        </a:p>
      </dgm:t>
    </dgm:pt>
    <dgm:pt modelId="{D6B14417-E369-4DBF-B8A0-AC7C4F169297}" type="sibTrans" cxnId="{F3F54A7E-AF12-444E-9165-9134C2B6613D}">
      <dgm:prSet/>
      <dgm:spPr/>
      <dgm:t>
        <a:bodyPr/>
        <a:lstStyle/>
        <a:p>
          <a:endParaRPr lang="en-US" sz="1700" i="0"/>
        </a:p>
      </dgm:t>
    </dgm:pt>
    <dgm:pt modelId="{9F76FAE0-AEE5-4D7B-A134-EE9AE19C7789}">
      <dgm:prSet phldrT="[Text]" custT="1"/>
      <dgm:spPr/>
      <dgm:t>
        <a:bodyPr/>
        <a:lstStyle/>
        <a:p>
          <a:r>
            <a:rPr lang="en-GB" sz="1700" i="0" dirty="0" smtClean="0"/>
            <a:t>(b) </a:t>
          </a:r>
          <a:r>
            <a:rPr lang="en-GB" sz="1700" i="0" dirty="0" err="1" smtClean="0"/>
            <a:t>penampung</a:t>
          </a:r>
          <a:r>
            <a:rPr lang="en-GB" sz="1700" i="0" dirty="0" smtClean="0"/>
            <a:t> </a:t>
          </a:r>
          <a:r>
            <a:rPr lang="en-GB" sz="1700" i="0" dirty="0" err="1" smtClean="0"/>
            <a:t>dan</a:t>
          </a:r>
          <a:r>
            <a:rPr lang="en-GB" sz="1700" i="0" dirty="0" smtClean="0"/>
            <a:t> </a:t>
          </a:r>
          <a:r>
            <a:rPr lang="en-GB" sz="1700" i="0" dirty="0" err="1" smtClean="0"/>
            <a:t>pereduksi</a:t>
          </a:r>
          <a:r>
            <a:rPr lang="en-GB" sz="1700" i="0" dirty="0" smtClean="0"/>
            <a:t> </a:t>
          </a:r>
          <a:r>
            <a:rPr lang="en-GB" sz="1700" i="0" dirty="0" err="1" smtClean="0"/>
            <a:t>limbah</a:t>
          </a:r>
          <a:r>
            <a:rPr lang="en-GB" sz="1700" i="0" dirty="0" smtClean="0"/>
            <a:t> (assimilator)</a:t>
          </a:r>
          <a:endParaRPr lang="en-US" sz="1700" i="0" dirty="0"/>
        </a:p>
      </dgm:t>
    </dgm:pt>
    <dgm:pt modelId="{2B2C94BB-2FAD-407E-84ED-71A044D176B7}" type="parTrans" cxnId="{66D4C01F-85ED-409A-9A6A-601B9560CA1F}">
      <dgm:prSet/>
      <dgm:spPr/>
      <dgm:t>
        <a:bodyPr/>
        <a:lstStyle/>
        <a:p>
          <a:endParaRPr lang="en-US"/>
        </a:p>
      </dgm:t>
    </dgm:pt>
    <dgm:pt modelId="{6159CE96-7FD7-4058-9CB8-DBE0149217B4}" type="sibTrans" cxnId="{66D4C01F-85ED-409A-9A6A-601B9560CA1F}">
      <dgm:prSet/>
      <dgm:spPr/>
      <dgm:t>
        <a:bodyPr/>
        <a:lstStyle/>
        <a:p>
          <a:endParaRPr lang="en-US"/>
        </a:p>
      </dgm:t>
    </dgm:pt>
    <dgm:pt modelId="{5E7EF3BA-E1AC-4E11-B494-E4A11A114EA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i="0" dirty="0" smtClean="0"/>
            <a:t>(c) </a:t>
          </a:r>
          <a:r>
            <a:rPr lang="en-GB" sz="1700" i="0" dirty="0" err="1" smtClean="0"/>
            <a:t>sebagai</a:t>
          </a:r>
          <a:r>
            <a:rPr lang="en-GB" sz="1700" i="0" dirty="0" smtClean="0"/>
            <a:t> </a:t>
          </a:r>
          <a:r>
            <a:rPr lang="en-GB" sz="1700" i="0" dirty="0" err="1" smtClean="0"/>
            <a:t>penyedia</a:t>
          </a:r>
          <a:r>
            <a:rPr lang="en-GB" sz="1700" i="0" dirty="0" smtClean="0"/>
            <a:t> </a:t>
          </a:r>
          <a:r>
            <a:rPr lang="en-GB" sz="1700" i="0" dirty="0" err="1" smtClean="0"/>
            <a:t>jasa-jasa</a:t>
          </a:r>
          <a:r>
            <a:rPr lang="en-GB" sz="1700" i="0" dirty="0" smtClean="0"/>
            <a:t> </a:t>
          </a:r>
          <a:r>
            <a:rPr lang="en-GB" sz="1700" i="0" dirty="0" err="1" smtClean="0"/>
            <a:t>lingkungan</a:t>
          </a:r>
          <a:r>
            <a:rPr lang="en-GB" sz="1700" i="0" dirty="0" smtClean="0"/>
            <a:t> (</a:t>
          </a:r>
          <a:r>
            <a:rPr lang="en-GB" sz="1700" i="0" dirty="0" err="1" smtClean="0"/>
            <a:t>keindahan</a:t>
          </a:r>
          <a:r>
            <a:rPr lang="en-GB" sz="1700" i="0" dirty="0" smtClean="0"/>
            <a:t> </a:t>
          </a:r>
          <a:r>
            <a:rPr lang="en-GB" sz="1700" i="0" dirty="0" err="1" smtClean="0"/>
            <a:t>alam</a:t>
          </a:r>
          <a:r>
            <a:rPr lang="en-GB" sz="1700" i="0" dirty="0" smtClean="0"/>
            <a:t>, </a:t>
          </a:r>
          <a:r>
            <a:rPr lang="en-GB" sz="1700" i="0" dirty="0" err="1" smtClean="0"/>
            <a:t>pengatur</a:t>
          </a:r>
          <a:r>
            <a:rPr lang="en-GB" sz="1700" i="0" dirty="0" smtClean="0"/>
            <a:t> </a:t>
          </a:r>
          <a:r>
            <a:rPr lang="en-GB" sz="1700" i="0" dirty="0" err="1" smtClean="0"/>
            <a:t>iklim</a:t>
          </a:r>
          <a:r>
            <a:rPr lang="en-GB" sz="1700" i="0" dirty="0" smtClean="0"/>
            <a:t>, </a:t>
          </a:r>
          <a:r>
            <a:rPr lang="en-GB" sz="1700" i="0" dirty="0" err="1" smtClean="0"/>
            <a:t>pemelihara</a:t>
          </a:r>
          <a:r>
            <a:rPr lang="en-GB" sz="1700" i="0" dirty="0" smtClean="0"/>
            <a:t> </a:t>
          </a:r>
          <a:r>
            <a:rPr lang="en-GB" sz="1700" i="0" dirty="0" err="1" smtClean="0"/>
            <a:t>diversitas</a:t>
          </a:r>
          <a:r>
            <a:rPr lang="en-GB" sz="1700" i="0" dirty="0" smtClean="0"/>
            <a:t> </a:t>
          </a:r>
          <a:r>
            <a:rPr lang="en-GB" sz="1700" i="0" dirty="0" err="1" smtClean="0"/>
            <a:t>genetik</a:t>
          </a:r>
          <a:r>
            <a:rPr lang="en-GB" sz="1700" i="0" dirty="0" smtClean="0"/>
            <a:t>/</a:t>
          </a:r>
          <a:r>
            <a:rPr lang="en-GB" sz="1700" i="0" dirty="0" err="1" smtClean="0"/>
            <a:t>plasmanuftah</a:t>
          </a:r>
          <a:r>
            <a:rPr lang="en-GB" sz="1700" i="0" dirty="0" smtClean="0"/>
            <a:t>, </a:t>
          </a:r>
          <a:r>
            <a:rPr lang="en-GB" sz="1700" i="0" dirty="0" err="1" smtClean="0"/>
            <a:t>serta</a:t>
          </a:r>
          <a:r>
            <a:rPr lang="en-GB" sz="1700" i="0" dirty="0" smtClean="0"/>
            <a:t> </a:t>
          </a:r>
          <a:r>
            <a:rPr lang="en-GB" sz="1700" i="0" dirty="0" err="1" smtClean="0"/>
            <a:t>stabilator</a:t>
          </a:r>
          <a:r>
            <a:rPr lang="en-GB" sz="1700" i="0" dirty="0" smtClean="0"/>
            <a:t> </a:t>
          </a:r>
          <a:r>
            <a:rPr lang="en-GB" sz="1700" i="0" dirty="0" err="1" smtClean="0"/>
            <a:t>ekosistem</a:t>
          </a:r>
          <a:r>
            <a:rPr lang="en-GB" sz="1700" i="0" dirty="0" smtClean="0"/>
            <a:t>).  </a:t>
          </a:r>
          <a:endParaRPr lang="en-US" sz="1700" i="0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i="0" dirty="0"/>
        </a:p>
      </dgm:t>
    </dgm:pt>
    <dgm:pt modelId="{1A1B5CC6-CE8C-4E1A-B2B4-65CCF25CC42B}" type="parTrans" cxnId="{ACAC3491-F09C-496A-9FEB-B1E9FB51B9BE}">
      <dgm:prSet/>
      <dgm:spPr/>
      <dgm:t>
        <a:bodyPr/>
        <a:lstStyle/>
        <a:p>
          <a:endParaRPr lang="en-US"/>
        </a:p>
      </dgm:t>
    </dgm:pt>
    <dgm:pt modelId="{37418129-7052-4EF8-A666-BD96EC52E96B}" type="sibTrans" cxnId="{ACAC3491-F09C-496A-9FEB-B1E9FB51B9BE}">
      <dgm:prSet/>
      <dgm:spPr/>
      <dgm:t>
        <a:bodyPr/>
        <a:lstStyle/>
        <a:p>
          <a:endParaRPr lang="en-US"/>
        </a:p>
      </dgm:t>
    </dgm:pt>
    <dgm:pt modelId="{23A0C76E-AFEC-498D-8E06-14E928E1C35A}" type="pres">
      <dgm:prSet presAssocID="{EADBED78-2C8F-414B-BA46-98BDF3D269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CCEC7F-C739-457A-8738-06EDAECAB33A}" type="pres">
      <dgm:prSet presAssocID="{EADBED78-2C8F-414B-BA46-98BDF3D2690C}" presName="Name1" presStyleCnt="0"/>
      <dgm:spPr/>
    </dgm:pt>
    <dgm:pt modelId="{0F5763F6-D5E7-48A7-8201-0E056E7A4C3D}" type="pres">
      <dgm:prSet presAssocID="{EADBED78-2C8F-414B-BA46-98BDF3D2690C}" presName="cycle" presStyleCnt="0"/>
      <dgm:spPr/>
    </dgm:pt>
    <dgm:pt modelId="{6C00EAAA-1805-447B-AC7B-F2E98BA67817}" type="pres">
      <dgm:prSet presAssocID="{EADBED78-2C8F-414B-BA46-98BDF3D2690C}" presName="srcNode" presStyleLbl="node1" presStyleIdx="0" presStyleCnt="3"/>
      <dgm:spPr/>
    </dgm:pt>
    <dgm:pt modelId="{98C67565-A156-4145-830D-7A8BD4342C98}" type="pres">
      <dgm:prSet presAssocID="{EADBED78-2C8F-414B-BA46-98BDF3D2690C}" presName="conn" presStyleLbl="parChTrans1D2" presStyleIdx="0" presStyleCnt="1"/>
      <dgm:spPr/>
      <dgm:t>
        <a:bodyPr/>
        <a:lstStyle/>
        <a:p>
          <a:endParaRPr lang="en-US"/>
        </a:p>
      </dgm:t>
    </dgm:pt>
    <dgm:pt modelId="{0E3716BD-816C-478B-BA3A-EBA60C9CA221}" type="pres">
      <dgm:prSet presAssocID="{EADBED78-2C8F-414B-BA46-98BDF3D2690C}" presName="extraNode" presStyleLbl="node1" presStyleIdx="0" presStyleCnt="3"/>
      <dgm:spPr/>
    </dgm:pt>
    <dgm:pt modelId="{19E3A6D5-DDB6-40C6-9912-A4A40AA165B0}" type="pres">
      <dgm:prSet presAssocID="{EADBED78-2C8F-414B-BA46-98BDF3D2690C}" presName="dstNode" presStyleLbl="node1" presStyleIdx="0" presStyleCnt="3"/>
      <dgm:spPr/>
    </dgm:pt>
    <dgm:pt modelId="{A7A2800C-B5E7-4117-B0E9-99999C90ADD4}" type="pres">
      <dgm:prSet presAssocID="{8DB5705E-A803-4FE7-874A-9B0EF14864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2B877-3751-47BB-B4CA-86CF702B1261}" type="pres">
      <dgm:prSet presAssocID="{8DB5705E-A803-4FE7-874A-9B0EF14864E5}" presName="accent_1" presStyleCnt="0"/>
      <dgm:spPr/>
    </dgm:pt>
    <dgm:pt modelId="{C5620288-3FFA-4579-90FF-962ECBEAFCF9}" type="pres">
      <dgm:prSet presAssocID="{8DB5705E-A803-4FE7-874A-9B0EF14864E5}" presName="accentRepeatNode" presStyleLbl="solidFgAcc1" presStyleIdx="0" presStyleCnt="3"/>
      <dgm:spPr/>
    </dgm:pt>
    <dgm:pt modelId="{4188042C-942D-4F08-A732-AC473DC66F5B}" type="pres">
      <dgm:prSet presAssocID="{9F76FAE0-AEE5-4D7B-A134-EE9AE19C77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32E13-B9BF-4D68-9D3B-0DB25AA7DD2C}" type="pres">
      <dgm:prSet presAssocID="{9F76FAE0-AEE5-4D7B-A134-EE9AE19C7789}" presName="accent_2" presStyleCnt="0"/>
      <dgm:spPr/>
    </dgm:pt>
    <dgm:pt modelId="{774C4227-9164-4F66-8510-342C26AAEDE1}" type="pres">
      <dgm:prSet presAssocID="{9F76FAE0-AEE5-4D7B-A134-EE9AE19C7789}" presName="accentRepeatNode" presStyleLbl="solidFgAcc1" presStyleIdx="1" presStyleCnt="3"/>
      <dgm:spPr/>
    </dgm:pt>
    <dgm:pt modelId="{BB0EE676-7115-4329-AB35-4D8937CEFF50}" type="pres">
      <dgm:prSet presAssocID="{5E7EF3BA-E1AC-4E11-B494-E4A11A114E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23616-5F76-4C71-92AC-CEB7EB2BAD47}" type="pres">
      <dgm:prSet presAssocID="{5E7EF3BA-E1AC-4E11-B494-E4A11A114EA6}" presName="accent_3" presStyleCnt="0"/>
      <dgm:spPr/>
    </dgm:pt>
    <dgm:pt modelId="{8E483CE4-6381-47AE-A320-331E6AF419AF}" type="pres">
      <dgm:prSet presAssocID="{5E7EF3BA-E1AC-4E11-B494-E4A11A114EA6}" presName="accentRepeatNode" presStyleLbl="solidFgAcc1" presStyleIdx="2" presStyleCnt="3"/>
      <dgm:spPr/>
    </dgm:pt>
  </dgm:ptLst>
  <dgm:cxnLst>
    <dgm:cxn modelId="{A8AF7D22-6930-4932-B4F1-BB0E82A79F88}" type="presOf" srcId="{EADBED78-2C8F-414B-BA46-98BDF3D2690C}" destId="{23A0C76E-AFEC-498D-8E06-14E928E1C35A}" srcOrd="0" destOrd="0" presId="urn:microsoft.com/office/officeart/2008/layout/VerticalCurvedList"/>
    <dgm:cxn modelId="{F3F54A7E-AF12-444E-9165-9134C2B6613D}" srcId="{EADBED78-2C8F-414B-BA46-98BDF3D2690C}" destId="{8DB5705E-A803-4FE7-874A-9B0EF14864E5}" srcOrd="0" destOrd="0" parTransId="{6311D07B-BDBA-4BE2-8C1A-7390854115E4}" sibTransId="{D6B14417-E369-4DBF-B8A0-AC7C4F169297}"/>
    <dgm:cxn modelId="{99562CF3-D77B-4741-9866-B72C628C60E0}" type="presOf" srcId="{D6B14417-E369-4DBF-B8A0-AC7C4F169297}" destId="{98C67565-A156-4145-830D-7A8BD4342C98}" srcOrd="0" destOrd="0" presId="urn:microsoft.com/office/officeart/2008/layout/VerticalCurvedList"/>
    <dgm:cxn modelId="{DAD2F344-7E78-4B1F-BA19-BC6CA6E86240}" type="presOf" srcId="{5E7EF3BA-E1AC-4E11-B494-E4A11A114EA6}" destId="{BB0EE676-7115-4329-AB35-4D8937CEFF50}" srcOrd="0" destOrd="0" presId="urn:microsoft.com/office/officeart/2008/layout/VerticalCurvedList"/>
    <dgm:cxn modelId="{66D4C01F-85ED-409A-9A6A-601B9560CA1F}" srcId="{EADBED78-2C8F-414B-BA46-98BDF3D2690C}" destId="{9F76FAE0-AEE5-4D7B-A134-EE9AE19C7789}" srcOrd="1" destOrd="0" parTransId="{2B2C94BB-2FAD-407E-84ED-71A044D176B7}" sibTransId="{6159CE96-7FD7-4058-9CB8-DBE0149217B4}"/>
    <dgm:cxn modelId="{5822B12B-1034-4D84-80F9-255E9D6BF0BF}" type="presOf" srcId="{8DB5705E-A803-4FE7-874A-9B0EF14864E5}" destId="{A7A2800C-B5E7-4117-B0E9-99999C90ADD4}" srcOrd="0" destOrd="0" presId="urn:microsoft.com/office/officeart/2008/layout/VerticalCurvedList"/>
    <dgm:cxn modelId="{C3D862E9-B035-4BAC-B648-E7D8B96FFA3B}" type="presOf" srcId="{9F76FAE0-AEE5-4D7B-A134-EE9AE19C7789}" destId="{4188042C-942D-4F08-A732-AC473DC66F5B}" srcOrd="0" destOrd="0" presId="urn:microsoft.com/office/officeart/2008/layout/VerticalCurvedList"/>
    <dgm:cxn modelId="{ACAC3491-F09C-496A-9FEB-B1E9FB51B9BE}" srcId="{EADBED78-2C8F-414B-BA46-98BDF3D2690C}" destId="{5E7EF3BA-E1AC-4E11-B494-E4A11A114EA6}" srcOrd="2" destOrd="0" parTransId="{1A1B5CC6-CE8C-4E1A-B2B4-65CCF25CC42B}" sibTransId="{37418129-7052-4EF8-A666-BD96EC52E96B}"/>
    <dgm:cxn modelId="{FBFFA0A0-3B10-438F-BC61-4B9C561C1171}" type="presParOf" srcId="{23A0C76E-AFEC-498D-8E06-14E928E1C35A}" destId="{ECCCEC7F-C739-457A-8738-06EDAECAB33A}" srcOrd="0" destOrd="0" presId="urn:microsoft.com/office/officeart/2008/layout/VerticalCurvedList"/>
    <dgm:cxn modelId="{C18F3A80-121D-4A7C-ADBB-649998F64038}" type="presParOf" srcId="{ECCCEC7F-C739-457A-8738-06EDAECAB33A}" destId="{0F5763F6-D5E7-48A7-8201-0E056E7A4C3D}" srcOrd="0" destOrd="0" presId="urn:microsoft.com/office/officeart/2008/layout/VerticalCurvedList"/>
    <dgm:cxn modelId="{BEB16D73-91FF-47C6-BC8E-F4DD2212FD84}" type="presParOf" srcId="{0F5763F6-D5E7-48A7-8201-0E056E7A4C3D}" destId="{6C00EAAA-1805-447B-AC7B-F2E98BA67817}" srcOrd="0" destOrd="0" presId="urn:microsoft.com/office/officeart/2008/layout/VerticalCurvedList"/>
    <dgm:cxn modelId="{1C3E5565-8D19-4B2D-B7AA-9A891D807C75}" type="presParOf" srcId="{0F5763F6-D5E7-48A7-8201-0E056E7A4C3D}" destId="{98C67565-A156-4145-830D-7A8BD4342C98}" srcOrd="1" destOrd="0" presId="urn:microsoft.com/office/officeart/2008/layout/VerticalCurvedList"/>
    <dgm:cxn modelId="{711E3D76-75B6-4686-9994-596E6F8B9647}" type="presParOf" srcId="{0F5763F6-D5E7-48A7-8201-0E056E7A4C3D}" destId="{0E3716BD-816C-478B-BA3A-EBA60C9CA221}" srcOrd="2" destOrd="0" presId="urn:microsoft.com/office/officeart/2008/layout/VerticalCurvedList"/>
    <dgm:cxn modelId="{95469034-83C2-4189-9FDC-0E912C579C3B}" type="presParOf" srcId="{0F5763F6-D5E7-48A7-8201-0E056E7A4C3D}" destId="{19E3A6D5-DDB6-40C6-9912-A4A40AA165B0}" srcOrd="3" destOrd="0" presId="urn:microsoft.com/office/officeart/2008/layout/VerticalCurvedList"/>
    <dgm:cxn modelId="{56681E2B-AC51-4EB5-AB7A-FFAFFE333A5B}" type="presParOf" srcId="{ECCCEC7F-C739-457A-8738-06EDAECAB33A}" destId="{A7A2800C-B5E7-4117-B0E9-99999C90ADD4}" srcOrd="1" destOrd="0" presId="urn:microsoft.com/office/officeart/2008/layout/VerticalCurvedList"/>
    <dgm:cxn modelId="{F3B13C70-7D53-4E3E-82F1-9FB084C61087}" type="presParOf" srcId="{ECCCEC7F-C739-457A-8738-06EDAECAB33A}" destId="{58C2B877-3751-47BB-B4CA-86CF702B1261}" srcOrd="2" destOrd="0" presId="urn:microsoft.com/office/officeart/2008/layout/VerticalCurvedList"/>
    <dgm:cxn modelId="{9F9E8996-F4AD-4AD5-83E8-3BFA91D16497}" type="presParOf" srcId="{58C2B877-3751-47BB-B4CA-86CF702B1261}" destId="{C5620288-3FFA-4579-90FF-962ECBEAFCF9}" srcOrd="0" destOrd="0" presId="urn:microsoft.com/office/officeart/2008/layout/VerticalCurvedList"/>
    <dgm:cxn modelId="{70FA56E3-A814-49AA-AFBE-CE2E5F54F0B1}" type="presParOf" srcId="{ECCCEC7F-C739-457A-8738-06EDAECAB33A}" destId="{4188042C-942D-4F08-A732-AC473DC66F5B}" srcOrd="3" destOrd="0" presId="urn:microsoft.com/office/officeart/2008/layout/VerticalCurvedList"/>
    <dgm:cxn modelId="{6D6FE226-3D58-4042-83F0-D5BFC257319D}" type="presParOf" srcId="{ECCCEC7F-C739-457A-8738-06EDAECAB33A}" destId="{FC632E13-B9BF-4D68-9D3B-0DB25AA7DD2C}" srcOrd="4" destOrd="0" presId="urn:microsoft.com/office/officeart/2008/layout/VerticalCurvedList"/>
    <dgm:cxn modelId="{ED9690EF-1926-4A41-93DF-AA9C8B7E0FA7}" type="presParOf" srcId="{FC632E13-B9BF-4D68-9D3B-0DB25AA7DD2C}" destId="{774C4227-9164-4F66-8510-342C26AAEDE1}" srcOrd="0" destOrd="0" presId="urn:microsoft.com/office/officeart/2008/layout/VerticalCurvedList"/>
    <dgm:cxn modelId="{47C90FDF-0C7B-42E4-85DE-2A0C75305EB4}" type="presParOf" srcId="{ECCCEC7F-C739-457A-8738-06EDAECAB33A}" destId="{BB0EE676-7115-4329-AB35-4D8937CEFF50}" srcOrd="5" destOrd="0" presId="urn:microsoft.com/office/officeart/2008/layout/VerticalCurvedList"/>
    <dgm:cxn modelId="{BD894537-091C-44F5-886E-BB264BB6167C}" type="presParOf" srcId="{ECCCEC7F-C739-457A-8738-06EDAECAB33A}" destId="{75B23616-5F76-4C71-92AC-CEB7EB2BAD47}" srcOrd="6" destOrd="0" presId="urn:microsoft.com/office/officeart/2008/layout/VerticalCurvedList"/>
    <dgm:cxn modelId="{8619DAC3-5DDB-4C7C-806F-C7BF3D54C756}" type="presParOf" srcId="{75B23616-5F76-4C71-92AC-CEB7EB2BAD47}" destId="{8E483CE4-6381-47AE-A320-331E6AF419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20" y="4225451"/>
            <a:ext cx="10994760" cy="142524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5668673"/>
            <a:ext cx="10994760" cy="814427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FFFF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302B928-D482-4F1C-B331-D0B05F43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9" y="3101621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-32313"/>
            <a:ext cx="10994760" cy="1221640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682953"/>
          </a:xfrm>
        </p:spPr>
        <p:txBody>
          <a:bodyPr/>
          <a:lstStyle>
            <a:lvl1pPr algn="ctr">
              <a:defRPr sz="3733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1" y="1596541"/>
            <a:ext cx="8347873" cy="4681415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"/>
            <a:ext cx="10994760" cy="1018033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974812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614574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974812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614574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3F5F-56CD-425C-8EF7-3C10CF9EE6C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3046-0A4C-4322-A88A-61596F4759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F72A17-69DD-4339-87C4-72C6A7A9986A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7253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629" y="3820844"/>
            <a:ext cx="10652964" cy="221225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PEMBANGUNAN BERKELANJUTAN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629" y="6199093"/>
            <a:ext cx="10633977" cy="524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LIA KUSUMANINGRUM, S.HUT., M.SC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36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38" y="400890"/>
            <a:ext cx="8461397" cy="60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4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095" y="162750"/>
            <a:ext cx="8347873" cy="76352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Tahoma" pitchFamily="34" charset="0"/>
              </a:rPr>
              <a:t>PRINSIP PEMBANGUNAN BERKELANJUTAN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934095" y="1853412"/>
            <a:ext cx="2182813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 </a:t>
            </a:r>
            <a:r>
              <a:rPr lang="en-US" sz="1600" b="1">
                <a:solidFill>
                  <a:srgbClr val="070909"/>
                </a:solidFill>
                <a:latin typeface="Tahoma" pitchFamily="34" charset="0"/>
              </a:rPr>
              <a:t>Pemanfaatan SDA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5153024" y="2120899"/>
            <a:ext cx="293082" cy="29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5427663" y="2130425"/>
            <a:ext cx="287337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761832" y="1328141"/>
            <a:ext cx="2414587" cy="162083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20000"/>
              </a:spcBef>
            </a:pPr>
            <a:r>
              <a:rPr lang="en-US" sz="1400" b="1" u="sng" dirty="0">
                <a:solidFill>
                  <a:srgbClr val="070909"/>
                </a:solidFill>
                <a:latin typeface="Tahoma" pitchFamily="34" charset="0"/>
              </a:rPr>
              <a:t>Output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:</a:t>
            </a:r>
          </a:p>
          <a:p>
            <a:pPr marL="114300" indent="-1143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Kelestarian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fungsi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LH,</a:t>
            </a:r>
          </a:p>
          <a:p>
            <a:pPr marL="114300" indent="-1143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Peningkatan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nilai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dukung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ekosistem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,</a:t>
            </a:r>
          </a:p>
          <a:p>
            <a:pPr marL="114300" indent="-1143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Pemanfaatan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berkelanjutan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 flipV="1">
            <a:off x="8191499" y="2120900"/>
            <a:ext cx="500063" cy="952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8691562" y="1324367"/>
            <a:ext cx="3038475" cy="14493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u="sng">
                <a:solidFill>
                  <a:srgbClr val="006600"/>
                </a:solidFill>
                <a:latin typeface="Tahoma" pitchFamily="34" charset="0"/>
              </a:rPr>
              <a:t>Outcome</a:t>
            </a:r>
            <a:r>
              <a:rPr lang="en-US" sz="1400" b="1">
                <a:solidFill>
                  <a:srgbClr val="006600"/>
                </a:solidFill>
                <a:latin typeface="Tahoma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sz="1400" b="1" i="1">
                <a:solidFill>
                  <a:srgbClr val="006600"/>
                </a:solidFill>
                <a:latin typeface="Tahoma" pitchFamily="34" charset="0"/>
              </a:rPr>
              <a:t>Pembangunan berkelanjutan </a:t>
            </a:r>
            <a:r>
              <a:rPr lang="en-US" sz="1400" b="1" i="1">
                <a:solidFill>
                  <a:srgbClr val="0000FF"/>
                </a:solidFill>
                <a:latin typeface="Tahoma" pitchFamily="34" charset="0"/>
              </a:rPr>
              <a:t>(peningkatan kesejahteraan masyarakat dan kelestarian tata nilai kelangsungan kehidupan)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516708" y="3290923"/>
            <a:ext cx="3200400" cy="3778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070909"/>
                </a:solidFill>
                <a:latin typeface="Tahoma" pitchFamily="34" charset="0"/>
              </a:rPr>
              <a:t>Pengelolaan LH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2625635" y="3714408"/>
            <a:ext cx="7831137" cy="5663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tabLst>
                <a:tab pos="342900" algn="l"/>
              </a:tabLst>
            </a:pP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Prinsip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pengelolaan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LH,</a:t>
            </a:r>
          </a:p>
          <a:p>
            <a:pPr marL="342900" indent="-342900">
              <a:spcBef>
                <a:spcPct val="20000"/>
              </a:spcBef>
              <a:tabLst>
                <a:tab pos="342900" algn="l"/>
              </a:tabLst>
            </a:pP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1.	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Pengendalian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70909"/>
                </a:solidFill>
                <a:latin typeface="Tahoma" pitchFamily="34" charset="0"/>
              </a:rPr>
              <a:t>Kerusakan</a:t>
            </a:r>
            <a:r>
              <a:rPr lang="en-US" sz="1400" b="1" dirty="0">
                <a:solidFill>
                  <a:srgbClr val="070909"/>
                </a:solidFill>
                <a:latin typeface="Tahoma" pitchFamily="34" charset="0"/>
              </a:rPr>
              <a:t> LH</a:t>
            </a:r>
            <a:r>
              <a:rPr lang="en-US" sz="14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  <a:sym typeface="Wingdings" pitchFamily="2" charset="2"/>
              </a:rPr>
              <a:t> 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</a:rPr>
              <a:t>Green Issue</a:t>
            </a:r>
            <a:r>
              <a:rPr lang="en-US" sz="1400" b="1" dirty="0">
                <a:solidFill>
                  <a:schemeClr val="tx2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 flipV="1">
            <a:off x="5314343" y="2133601"/>
            <a:ext cx="0" cy="11430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625635" y="4217254"/>
            <a:ext cx="8059737" cy="10402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400" b="1" dirty="0" err="1">
                <a:solidFill>
                  <a:schemeClr val="hlink"/>
                </a:solidFill>
                <a:latin typeface="Tahoma" pitchFamily="34" charset="0"/>
              </a:rPr>
              <a:t>Konservasi</a:t>
            </a:r>
            <a:r>
              <a:rPr lang="en-US" sz="1400" b="1" dirty="0">
                <a:solidFill>
                  <a:schemeClr val="hlink"/>
                </a:solidFill>
                <a:latin typeface="Tahoma" pitchFamily="34" charset="0"/>
              </a:rPr>
              <a:t> SDA</a:t>
            </a:r>
            <a:r>
              <a:rPr lang="en-US" sz="1400" b="1" dirty="0">
                <a:latin typeface="Tahoma" pitchFamily="34" charset="0"/>
              </a:rPr>
              <a:t> (</a:t>
            </a:r>
            <a:r>
              <a:rPr lang="en-US" sz="1400" b="1" dirty="0" err="1">
                <a:solidFill>
                  <a:srgbClr val="006600"/>
                </a:solidFill>
                <a:latin typeface="Tahoma" pitchFamily="34" charset="0"/>
              </a:rPr>
              <a:t>keanekaragaman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06600"/>
                </a:solidFill>
                <a:latin typeface="Tahoma" pitchFamily="34" charset="0"/>
              </a:rPr>
              <a:t>hayati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</a:rPr>
              <a:t>, Air, </a:t>
            </a:r>
            <a:r>
              <a:rPr lang="en-US" sz="1400" b="1" dirty="0" err="1">
                <a:solidFill>
                  <a:srgbClr val="006600"/>
                </a:solidFill>
                <a:latin typeface="Tahoma" pitchFamily="34" charset="0"/>
              </a:rPr>
              <a:t>Energi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</a:rPr>
              <a:t>, </a:t>
            </a:r>
            <a:r>
              <a:rPr lang="en-US" sz="1400" b="1" dirty="0" err="1">
                <a:solidFill>
                  <a:srgbClr val="006600"/>
                </a:solidFill>
                <a:latin typeface="Tahoma" pitchFamily="34" charset="0"/>
              </a:rPr>
              <a:t>dan</a:t>
            </a:r>
            <a:r>
              <a:rPr lang="en-US" sz="1400" b="1" dirty="0">
                <a:solidFill>
                  <a:srgbClr val="006600"/>
                </a:solidFill>
                <a:latin typeface="Tahoma" pitchFamily="34" charset="0"/>
              </a:rPr>
              <a:t> SDA </a:t>
            </a:r>
            <a:r>
              <a:rPr lang="en-US" sz="1400" b="1" dirty="0" err="1">
                <a:solidFill>
                  <a:srgbClr val="006600"/>
                </a:solidFill>
                <a:latin typeface="Tahoma" pitchFamily="34" charset="0"/>
              </a:rPr>
              <a:t>Lainnya</a:t>
            </a:r>
            <a:r>
              <a:rPr lang="en-US" sz="1400" b="1" dirty="0">
                <a:latin typeface="Tahoma" pitchFamily="34" charset="0"/>
              </a:rPr>
              <a:t>);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Kesesuaian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peruntukan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pemanfaatan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/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fungsi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lahan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  <a:sym typeface="Wingdings" pitchFamily="2" charset="2"/>
              </a:rPr>
              <a:t>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Tata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ruang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/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tataguna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lahan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; 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Pengembangan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nilai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dukung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ekosistem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  <a:sym typeface="Wingdings" pitchFamily="2" charset="2"/>
              </a:rPr>
              <a:t>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peningkatan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produktivitas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lahan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/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kawasan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(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nilai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tambah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,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bentuk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,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dan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pola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pemanfaatan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20202"/>
                </a:solidFill>
                <a:latin typeface="Tahoma" pitchFamily="34" charset="0"/>
              </a:rPr>
              <a:t>berkelanjutan</a:t>
            </a:r>
            <a:r>
              <a:rPr lang="en-US" sz="1400" b="1" dirty="0">
                <a:solidFill>
                  <a:srgbClr val="020202"/>
                </a:solidFill>
                <a:latin typeface="Tahoma" pitchFamily="34" charset="0"/>
              </a:rPr>
              <a:t>);</a:t>
            </a: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2597853" y="5273613"/>
            <a:ext cx="78867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tabLst>
                <a:tab pos="342900" algn="l"/>
              </a:tabLst>
            </a:pPr>
            <a:r>
              <a:rPr lang="en-US" sz="1400" b="1">
                <a:solidFill>
                  <a:srgbClr val="040404"/>
                </a:solidFill>
                <a:latin typeface="Tahoma" pitchFamily="34" charset="0"/>
              </a:rPr>
              <a:t>2.	Pengendalian pencemaran LH</a:t>
            </a:r>
            <a:r>
              <a:rPr lang="en-US" sz="1400" b="1">
                <a:latin typeface="Tahoma" pitchFamily="34" charset="0"/>
              </a:rPr>
              <a:t> </a:t>
            </a:r>
            <a:r>
              <a:rPr lang="en-US" sz="1400" b="1">
                <a:solidFill>
                  <a:srgbClr val="040404"/>
                </a:solidFill>
                <a:latin typeface="Tahoma" pitchFamily="34" charset="0"/>
              </a:rPr>
              <a:t>(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Pengelolaan Limbah/Sampah) </a:t>
            </a:r>
            <a:r>
              <a:rPr lang="en-US" sz="1400" b="1">
                <a:solidFill>
                  <a:srgbClr val="993300"/>
                </a:solidFill>
                <a:latin typeface="Tahoma" pitchFamily="34" charset="0"/>
                <a:sym typeface="Wingdings" pitchFamily="2" charset="2"/>
              </a:rPr>
              <a:t> </a:t>
            </a:r>
            <a:r>
              <a:rPr lang="en-US" sz="1400" b="1">
                <a:solidFill>
                  <a:srgbClr val="993300"/>
                </a:solidFill>
                <a:latin typeface="Tahoma" pitchFamily="34" charset="0"/>
              </a:rPr>
              <a:t>Brown Issue</a:t>
            </a:r>
            <a:r>
              <a:rPr lang="en-US" sz="1400" b="1">
                <a:solidFill>
                  <a:schemeClr val="tx2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2625635" y="5614865"/>
            <a:ext cx="8278813" cy="458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50000"/>
              </a:lnSpc>
              <a:spcBef>
                <a:spcPct val="75000"/>
              </a:spcBef>
              <a:spcAft>
                <a:spcPct val="20000"/>
              </a:spcAft>
              <a:buFontTx/>
              <a:buChar char="•"/>
              <a:tabLst>
                <a:tab pos="2286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Minimalisasi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limbah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sampah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</a:rPr>
              <a:t>{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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Teknologi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bersih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 (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hemat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bahan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baku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/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energi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)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dan</a:t>
            </a:r>
            <a:r>
              <a:rPr lang="en-US" sz="14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3R}</a:t>
            </a:r>
            <a:endParaRPr lang="en-US" sz="1400" b="1" dirty="0">
              <a:solidFill>
                <a:srgbClr val="FF00FF"/>
              </a:solidFill>
              <a:latin typeface="Tahoma" pitchFamily="34" charset="0"/>
            </a:endParaRPr>
          </a:p>
          <a:p>
            <a:pPr marL="228600" indent="-228600">
              <a:lnSpc>
                <a:spcPct val="60000"/>
              </a:lnSpc>
              <a:spcBef>
                <a:spcPct val="40000"/>
              </a:spcBef>
              <a:spcAft>
                <a:spcPct val="60000"/>
              </a:spcAft>
              <a:buFontTx/>
              <a:buChar char="•"/>
              <a:tabLst>
                <a:tab pos="2286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Pengolahan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limbah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sampah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</a:rPr>
              <a:t>{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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Kompos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, Biogas,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incenerator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, Landfill, </a:t>
            </a:r>
            <a:r>
              <a:rPr lang="en-US" sz="1400" b="1" dirty="0" err="1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dll</a:t>
            </a:r>
            <a:r>
              <a:rPr lang="en-US" sz="1400" b="1" dirty="0">
                <a:solidFill>
                  <a:srgbClr val="FF00FF"/>
                </a:solidFill>
                <a:latin typeface="Tahoma" pitchFamily="34" charset="0"/>
                <a:sym typeface="Wingdings" pitchFamily="2" charset="2"/>
              </a:rPr>
              <a:t>.}</a:t>
            </a:r>
            <a:endParaRPr lang="en-US" sz="1400" b="1" dirty="0">
              <a:solidFill>
                <a:srgbClr val="FF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196405" y="480649"/>
            <a:ext cx="8341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7525" indent="-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sz="3200" b="1" dirty="0">
                <a:solidFill>
                  <a:srgbClr val="00B050"/>
                </a:solidFill>
                <a:latin typeface="+mj-lt"/>
              </a:rPr>
              <a:t>3 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PILAR PEMBANGUNAN BERKELANJUTAN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549670" y="977485"/>
            <a:ext cx="246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Munashinge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1993)</a:t>
            </a:r>
          </a:p>
        </p:txBody>
      </p:sp>
      <p:pic>
        <p:nvPicPr>
          <p:cNvPr id="8" name="Content Placeholder 3" descr="sk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16" y="1562260"/>
            <a:ext cx="7715304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578507"/>
            <a:ext cx="8724275" cy="7635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/>
              </a:rPr>
              <a:t>SDA </a:t>
            </a:r>
            <a:r>
              <a:rPr lang="en-US" sz="3200" b="1" dirty="0" err="1" smtClean="0">
                <a:solidFill>
                  <a:srgbClr val="00B050"/>
                </a:solidFill>
                <a:effectLst/>
              </a:rPr>
              <a:t>dalam</a:t>
            </a:r>
            <a:r>
              <a:rPr lang="en-US" sz="32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/>
              </a:rPr>
              <a:t>Pembanguan</a:t>
            </a:r>
            <a:r>
              <a:rPr lang="en-US" sz="32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/>
              </a:rPr>
              <a:t>Berkelanjutan</a:t>
            </a:r>
            <a:endParaRPr lang="en-US" sz="3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100" dirty="0" err="1"/>
              <a:t>Lingkungan</a:t>
            </a:r>
            <a:r>
              <a:rPr lang="en-GB" sz="2100" dirty="0"/>
              <a:t> </a:t>
            </a:r>
            <a:r>
              <a:rPr lang="en-GB" sz="2100" dirty="0" err="1"/>
              <a:t>alami</a:t>
            </a:r>
            <a:r>
              <a:rPr lang="en-GB" sz="2100" dirty="0"/>
              <a:t> yang </a:t>
            </a:r>
            <a:r>
              <a:rPr lang="en-GB" sz="2100" dirty="0" err="1"/>
              <a:t>terdiri</a:t>
            </a:r>
            <a:r>
              <a:rPr lang="en-GB" sz="2100" dirty="0"/>
              <a:t> </a:t>
            </a:r>
            <a:r>
              <a:rPr lang="en-GB" sz="2100" dirty="0" err="1"/>
              <a:t>atas</a:t>
            </a:r>
            <a:r>
              <a:rPr lang="en-GB" sz="2100" dirty="0"/>
              <a:t> air, </a:t>
            </a:r>
            <a:r>
              <a:rPr lang="en-GB" sz="2100" dirty="0" err="1"/>
              <a:t>tanah</a:t>
            </a:r>
            <a:r>
              <a:rPr lang="en-GB" sz="2100" dirty="0"/>
              <a:t>, flora, fauna, </a:t>
            </a:r>
            <a:r>
              <a:rPr lang="en-GB" sz="2100" dirty="0" err="1" smtClean="0"/>
              <a:t>udara</a:t>
            </a:r>
            <a:r>
              <a:rPr lang="en-GB" sz="2100" dirty="0" smtClean="0"/>
              <a:t> </a:t>
            </a:r>
            <a:r>
              <a:rPr lang="en-GB" sz="2100" dirty="0"/>
              <a:t>(</a:t>
            </a:r>
            <a:r>
              <a:rPr lang="en-GB" sz="2100" dirty="0" err="1"/>
              <a:t>atmosfer</a:t>
            </a:r>
            <a:r>
              <a:rPr lang="en-GB" sz="2100" dirty="0"/>
              <a:t>), </a:t>
            </a:r>
            <a:r>
              <a:rPr lang="en-GB" sz="2100" dirty="0" err="1"/>
              <a:t>serta</a:t>
            </a:r>
            <a:r>
              <a:rPr lang="en-GB" sz="2100" dirty="0"/>
              <a:t> </a:t>
            </a:r>
            <a:r>
              <a:rPr lang="en-GB" sz="2100" dirty="0" err="1"/>
              <a:t>energi</a:t>
            </a:r>
            <a:r>
              <a:rPr lang="en-GB" sz="2100" dirty="0"/>
              <a:t> </a:t>
            </a:r>
            <a:r>
              <a:rPr lang="en-GB" sz="2100" dirty="0" err="1"/>
              <a:t>surya</a:t>
            </a:r>
            <a:r>
              <a:rPr lang="en-GB" sz="2100" dirty="0"/>
              <a:t> yang </a:t>
            </a:r>
            <a:r>
              <a:rPr lang="en-GB" sz="2100" dirty="0" err="1"/>
              <a:t>dipasok</a:t>
            </a:r>
            <a:r>
              <a:rPr lang="en-GB" sz="2100" dirty="0"/>
              <a:t> </a:t>
            </a:r>
            <a:r>
              <a:rPr lang="en-GB" sz="2100" dirty="0" err="1"/>
              <a:t>oleh</a:t>
            </a:r>
            <a:r>
              <a:rPr lang="en-GB" sz="2100" dirty="0"/>
              <a:t> </a:t>
            </a:r>
            <a:r>
              <a:rPr lang="en-GB" sz="2100" dirty="0" err="1"/>
              <a:t>sinar</a:t>
            </a:r>
            <a:r>
              <a:rPr lang="en-GB" sz="2100" dirty="0"/>
              <a:t> </a:t>
            </a:r>
            <a:r>
              <a:rPr lang="en-GB" sz="2100" dirty="0" err="1"/>
              <a:t>matahari</a:t>
            </a:r>
            <a:r>
              <a:rPr lang="en-GB" sz="2100" dirty="0"/>
              <a:t>, </a:t>
            </a:r>
            <a:r>
              <a:rPr lang="en-GB" sz="2100" dirty="0" err="1"/>
              <a:t>peranannya</a:t>
            </a:r>
            <a:r>
              <a:rPr lang="en-GB" sz="2100" dirty="0"/>
              <a:t> </a:t>
            </a:r>
            <a:r>
              <a:rPr lang="en-GB" sz="2100" dirty="0" err="1"/>
              <a:t>dapat</a:t>
            </a:r>
            <a:r>
              <a:rPr lang="en-GB" sz="2100" dirty="0"/>
              <a:t> </a:t>
            </a:r>
            <a:r>
              <a:rPr lang="en-GB" sz="2100" dirty="0" err="1"/>
              <a:t>dirasakan</a:t>
            </a:r>
            <a:r>
              <a:rPr lang="en-GB" sz="2100" dirty="0"/>
              <a:t> </a:t>
            </a:r>
            <a:r>
              <a:rPr lang="en-GB" sz="2100" dirty="0" err="1"/>
              <a:t>pada</a:t>
            </a:r>
            <a:r>
              <a:rPr lang="en-GB" sz="2100" dirty="0"/>
              <a:t> </a:t>
            </a:r>
            <a:r>
              <a:rPr lang="en-GB" sz="2100" dirty="0" err="1"/>
              <a:t>kemampuan</a:t>
            </a:r>
            <a:r>
              <a:rPr lang="en-GB" sz="2100" dirty="0"/>
              <a:t> </a:t>
            </a:r>
            <a:r>
              <a:rPr lang="en-GB" sz="2100" dirty="0" err="1"/>
              <a:t>penyediaan</a:t>
            </a:r>
            <a:r>
              <a:rPr lang="en-GB" sz="2100" dirty="0"/>
              <a:t> </a:t>
            </a:r>
            <a:r>
              <a:rPr lang="en-GB" sz="2100" dirty="0" err="1"/>
              <a:t>sumber</a:t>
            </a:r>
            <a:r>
              <a:rPr lang="en-GB" sz="2100" dirty="0"/>
              <a:t> </a:t>
            </a:r>
            <a:r>
              <a:rPr lang="en-GB" sz="2100" dirty="0" err="1"/>
              <a:t>bahan</a:t>
            </a:r>
            <a:r>
              <a:rPr lang="en-GB" sz="2100" dirty="0"/>
              <a:t> </a:t>
            </a:r>
            <a:r>
              <a:rPr lang="en-GB" sz="2100" dirty="0" err="1"/>
              <a:t>mentah</a:t>
            </a:r>
            <a:r>
              <a:rPr lang="en-GB" sz="2100" dirty="0"/>
              <a:t> (</a:t>
            </a:r>
            <a:r>
              <a:rPr lang="en-GB" sz="2100" dirty="0" err="1"/>
              <a:t>sumberdaya</a:t>
            </a:r>
            <a:r>
              <a:rPr lang="en-GB" sz="2100" dirty="0"/>
              <a:t> </a:t>
            </a:r>
            <a:r>
              <a:rPr lang="en-GB" sz="2100" dirty="0" err="1"/>
              <a:t>alami</a:t>
            </a:r>
            <a:r>
              <a:rPr lang="en-GB" sz="2100" dirty="0"/>
              <a:t>) </a:t>
            </a:r>
            <a:r>
              <a:rPr lang="en-GB" sz="2100" dirty="0" err="1"/>
              <a:t>untuk</a:t>
            </a:r>
            <a:r>
              <a:rPr lang="en-GB" sz="2100" dirty="0"/>
              <a:t> proses </a:t>
            </a:r>
            <a:r>
              <a:rPr lang="en-GB" sz="2100" dirty="0" err="1"/>
              <a:t>produksi</a:t>
            </a:r>
            <a:r>
              <a:rPr lang="en-GB" sz="2100" dirty="0"/>
              <a:t>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sebagai</a:t>
            </a:r>
            <a:r>
              <a:rPr lang="en-GB" sz="2100" dirty="0"/>
              <a:t> </a:t>
            </a:r>
            <a:r>
              <a:rPr lang="en-GB" sz="2100" dirty="0" err="1"/>
              <a:t>penampung</a:t>
            </a:r>
            <a:r>
              <a:rPr lang="en-GB" sz="2100" dirty="0"/>
              <a:t> </a:t>
            </a:r>
            <a:r>
              <a:rPr lang="en-GB" sz="2100" dirty="0" err="1"/>
              <a:t>limbah</a:t>
            </a:r>
            <a:r>
              <a:rPr lang="en-GB" sz="2100" dirty="0"/>
              <a:t> (natural </a:t>
            </a:r>
            <a:r>
              <a:rPr lang="en-GB" sz="2100" dirty="0" err="1"/>
              <a:t>asimilator</a:t>
            </a:r>
            <a:r>
              <a:rPr lang="en-GB" sz="2100" dirty="0"/>
              <a:t>).  </a:t>
            </a:r>
            <a:r>
              <a:rPr lang="en-GB" sz="2100" dirty="0" err="1"/>
              <a:t>Lingkungan</a:t>
            </a:r>
            <a:r>
              <a:rPr lang="en-GB" sz="2100" dirty="0"/>
              <a:t> </a:t>
            </a:r>
            <a:r>
              <a:rPr lang="en-GB" sz="2100" dirty="0" err="1"/>
              <a:t>alami</a:t>
            </a:r>
            <a:r>
              <a:rPr lang="en-GB" sz="2100" dirty="0"/>
              <a:t> </a:t>
            </a:r>
            <a:r>
              <a:rPr lang="en-GB" sz="2100" dirty="0" err="1"/>
              <a:t>ini</a:t>
            </a:r>
            <a:r>
              <a:rPr lang="en-GB" sz="2100" dirty="0"/>
              <a:t> </a:t>
            </a:r>
            <a:r>
              <a:rPr lang="en-GB" sz="2100" dirty="0" err="1"/>
              <a:t>ada</a:t>
            </a:r>
            <a:r>
              <a:rPr lang="en-GB" sz="2100" dirty="0"/>
              <a:t> yang </a:t>
            </a:r>
            <a:r>
              <a:rPr lang="en-GB" sz="2100" dirty="0" err="1"/>
              <a:t>berkembang</a:t>
            </a:r>
            <a:r>
              <a:rPr lang="en-GB" sz="2100" dirty="0"/>
              <a:t> </a:t>
            </a:r>
            <a:r>
              <a:rPr lang="en-GB" sz="2100" dirty="0" err="1"/>
              <a:t>seperti</a:t>
            </a:r>
            <a:r>
              <a:rPr lang="en-GB" sz="2100" dirty="0"/>
              <a:t> air, mineral,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udara</a:t>
            </a:r>
            <a:r>
              <a:rPr lang="en-GB" sz="2100" dirty="0"/>
              <a:t> yang </a:t>
            </a:r>
            <a:r>
              <a:rPr lang="en-GB" sz="2100" dirty="0" err="1"/>
              <a:t>memiliki</a:t>
            </a:r>
            <a:r>
              <a:rPr lang="en-GB" sz="2100" dirty="0"/>
              <a:t> </a:t>
            </a:r>
            <a:r>
              <a:rPr lang="en-GB" sz="2100" dirty="0" err="1"/>
              <a:t>sifat</a:t>
            </a:r>
            <a:r>
              <a:rPr lang="en-GB" sz="2100" dirty="0"/>
              <a:t> </a:t>
            </a:r>
            <a:r>
              <a:rPr lang="en-GB" sz="2100" dirty="0" err="1"/>
              <a:t>mencapai</a:t>
            </a:r>
            <a:r>
              <a:rPr lang="en-GB" sz="2100" dirty="0"/>
              <a:t> </a:t>
            </a:r>
            <a:r>
              <a:rPr lang="en-GB" sz="2100" dirty="0" err="1"/>
              <a:t>keseimbangan</a:t>
            </a:r>
            <a:r>
              <a:rPr lang="en-GB" sz="2100" dirty="0"/>
              <a:t> </a:t>
            </a:r>
            <a:r>
              <a:rPr lang="en-GB" sz="2100" dirty="0" err="1"/>
              <a:t>melalui</a:t>
            </a:r>
            <a:r>
              <a:rPr lang="en-GB" sz="2100" dirty="0"/>
              <a:t> </a:t>
            </a:r>
            <a:r>
              <a:rPr lang="en-GB" sz="2100" dirty="0" err="1"/>
              <a:t>aliran</a:t>
            </a:r>
            <a:r>
              <a:rPr lang="en-GB" sz="2100" dirty="0"/>
              <a:t> </a:t>
            </a:r>
            <a:r>
              <a:rPr lang="en-GB" sz="2100" dirty="0" err="1"/>
              <a:t>energi</a:t>
            </a:r>
            <a:r>
              <a:rPr lang="en-GB" sz="2100" dirty="0"/>
              <a:t>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daur</a:t>
            </a:r>
            <a:r>
              <a:rPr lang="en-GB" sz="2100" dirty="0"/>
              <a:t> </a:t>
            </a:r>
            <a:r>
              <a:rPr lang="en-GB" sz="2100" dirty="0" err="1"/>
              <a:t>ulang</a:t>
            </a:r>
            <a:r>
              <a:rPr lang="en-GB" sz="2100" dirty="0"/>
              <a:t> yang </a:t>
            </a:r>
            <a:r>
              <a:rPr lang="en-GB" sz="2100" dirty="0" err="1"/>
              <a:t>kontinu</a:t>
            </a:r>
            <a:r>
              <a:rPr lang="en-GB" sz="2100" dirty="0"/>
              <a:t> </a:t>
            </a:r>
            <a:r>
              <a:rPr lang="en-GB" sz="2100" dirty="0" err="1"/>
              <a:t>dalam</a:t>
            </a:r>
            <a:r>
              <a:rPr lang="en-GB" sz="2100" dirty="0"/>
              <a:t> </a:t>
            </a:r>
            <a:r>
              <a:rPr lang="en-GB" sz="2100" dirty="0" err="1"/>
              <a:t>suatu</a:t>
            </a:r>
            <a:r>
              <a:rPr lang="en-GB" sz="2100" dirty="0"/>
              <a:t> </a:t>
            </a:r>
            <a:r>
              <a:rPr lang="en-GB" sz="2100" dirty="0" err="1"/>
              <a:t>ekosistem</a:t>
            </a:r>
            <a:r>
              <a:rPr lang="en-GB" sz="2100" dirty="0"/>
              <a:t>. 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1" y="4387383"/>
            <a:ext cx="4391829" cy="230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00" y="4387383"/>
            <a:ext cx="3470187" cy="23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486517"/>
            <a:ext cx="8347873" cy="855516"/>
          </a:xfrm>
        </p:spPr>
        <p:txBody>
          <a:bodyPr>
            <a:noAutofit/>
          </a:bodyPr>
          <a:lstStyle/>
          <a:p>
            <a:r>
              <a:rPr lang="en-GB" sz="3200" dirty="0" err="1">
                <a:solidFill>
                  <a:srgbClr val="00B050"/>
                </a:solidFill>
                <a:effectLst/>
              </a:rPr>
              <a:t>L</a:t>
            </a:r>
            <a:r>
              <a:rPr lang="en-GB" sz="3200" dirty="0" err="1" smtClean="0">
                <a:solidFill>
                  <a:srgbClr val="00B050"/>
                </a:solidFill>
                <a:effectLst/>
              </a:rPr>
              <a:t>ingkungan</a:t>
            </a:r>
            <a:r>
              <a:rPr lang="en-GB" sz="3200" dirty="0" smtClean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alami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mempunyai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peranan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penting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dalam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perekonomian</a:t>
            </a:r>
            <a:r>
              <a:rPr lang="en-GB" sz="3200" dirty="0">
                <a:solidFill>
                  <a:srgbClr val="00B050"/>
                </a:solidFill>
                <a:effectLst/>
              </a:rPr>
              <a:t> </a:t>
            </a:r>
            <a:r>
              <a:rPr lang="en-GB" sz="3200" dirty="0" err="1">
                <a:solidFill>
                  <a:srgbClr val="00B050"/>
                </a:solidFill>
                <a:effectLst/>
              </a:rPr>
              <a:t>yaitu</a:t>
            </a:r>
            <a:r>
              <a:rPr lang="en-GB" sz="1400" dirty="0">
                <a:solidFill>
                  <a:srgbClr val="00B050"/>
                </a:solidFill>
                <a:effectLst/>
              </a:rPr>
              <a:t>:</a:t>
            </a:r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610382"/>
              </p:ext>
            </p:extLst>
          </p:nvPr>
        </p:nvGraphicFramePr>
        <p:xfrm>
          <a:off x="3041650" y="1446459"/>
          <a:ext cx="8348124" cy="402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22813" y="5472954"/>
            <a:ext cx="9386047" cy="12505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 err="1"/>
              <a:t>Masih</a:t>
            </a:r>
            <a:r>
              <a:rPr lang="en-GB" sz="1500" i="1" dirty="0"/>
              <a:t> </a:t>
            </a:r>
            <a:r>
              <a:rPr lang="en-GB" sz="1500" i="1" dirty="0" err="1"/>
              <a:t>terdapat</a:t>
            </a:r>
            <a:r>
              <a:rPr lang="en-GB" sz="1500" i="1" dirty="0"/>
              <a:t> </a:t>
            </a:r>
            <a:r>
              <a:rPr lang="en-GB" sz="1500" i="1" dirty="0" err="1"/>
              <a:t>kesalahan</a:t>
            </a:r>
            <a:r>
              <a:rPr lang="en-GB" sz="1500" i="1" dirty="0"/>
              <a:t> </a:t>
            </a:r>
            <a:r>
              <a:rPr lang="en-GB" sz="1500" i="1" dirty="0" err="1"/>
              <a:t>konsep</a:t>
            </a:r>
            <a:r>
              <a:rPr lang="en-GB" sz="1500" i="1" dirty="0"/>
              <a:t> </a:t>
            </a:r>
            <a:r>
              <a:rPr lang="en-GB" sz="1500" i="1" dirty="0" err="1"/>
              <a:t>pembangunan</a:t>
            </a:r>
            <a:r>
              <a:rPr lang="en-GB" sz="1500" i="1" dirty="0"/>
              <a:t> </a:t>
            </a:r>
            <a:r>
              <a:rPr lang="en-GB" sz="1500" i="1" dirty="0" err="1"/>
              <a:t>berwawsan</a:t>
            </a:r>
            <a:r>
              <a:rPr lang="en-GB" sz="1500" i="1" dirty="0"/>
              <a:t> </a:t>
            </a:r>
            <a:r>
              <a:rPr lang="en-GB" sz="1500" i="1" dirty="0" err="1"/>
              <a:t>lingkungan</a:t>
            </a:r>
            <a:r>
              <a:rPr lang="en-GB" sz="1500" i="1" dirty="0"/>
              <a:t>, </a:t>
            </a:r>
            <a:r>
              <a:rPr lang="en-GB" sz="1500" i="1" dirty="0" err="1"/>
              <a:t>bahwa</a:t>
            </a:r>
            <a:r>
              <a:rPr lang="en-GB" sz="1500" i="1" dirty="0"/>
              <a:t> </a:t>
            </a:r>
            <a:r>
              <a:rPr lang="en-GB" sz="1500" i="1" dirty="0" err="1"/>
              <a:t>meningkatnya</a:t>
            </a:r>
            <a:r>
              <a:rPr lang="en-GB" sz="1500" i="1" dirty="0"/>
              <a:t> </a:t>
            </a:r>
            <a:r>
              <a:rPr lang="en-GB" sz="1500" i="1" dirty="0" err="1"/>
              <a:t>pengambilan</a:t>
            </a:r>
            <a:r>
              <a:rPr lang="en-GB" sz="1500" i="1" dirty="0"/>
              <a:t> </a:t>
            </a:r>
            <a:r>
              <a:rPr lang="en-GB" sz="1500" i="1" dirty="0" err="1"/>
              <a:t>sumberdaya</a:t>
            </a:r>
            <a:r>
              <a:rPr lang="en-GB" sz="1500" i="1" dirty="0"/>
              <a:t> </a:t>
            </a:r>
            <a:r>
              <a:rPr lang="en-GB" sz="1500" i="1" dirty="0" err="1"/>
              <a:t>alam</a:t>
            </a:r>
            <a:r>
              <a:rPr lang="en-GB" sz="1500" i="1" dirty="0"/>
              <a:t> </a:t>
            </a:r>
            <a:r>
              <a:rPr lang="en-GB" sz="1500" i="1" dirty="0" err="1"/>
              <a:t>seperti</a:t>
            </a:r>
            <a:r>
              <a:rPr lang="en-GB" sz="1500" i="1" dirty="0"/>
              <a:t> </a:t>
            </a:r>
            <a:r>
              <a:rPr lang="en-GB" sz="1500" i="1" dirty="0" err="1"/>
              <a:t>hutan</a:t>
            </a:r>
            <a:r>
              <a:rPr lang="en-GB" sz="1500" i="1" dirty="0"/>
              <a:t>, </a:t>
            </a:r>
            <a:r>
              <a:rPr lang="en-GB" sz="1500" i="1" dirty="0" err="1"/>
              <a:t>minyak</a:t>
            </a:r>
            <a:r>
              <a:rPr lang="en-GB" sz="1500" i="1" dirty="0"/>
              <a:t> </a:t>
            </a:r>
            <a:r>
              <a:rPr lang="en-GB" sz="1500" i="1" dirty="0" err="1"/>
              <a:t>bumi</a:t>
            </a:r>
            <a:r>
              <a:rPr lang="en-GB" sz="1500" i="1" dirty="0"/>
              <a:t>, </a:t>
            </a:r>
            <a:r>
              <a:rPr lang="en-GB" sz="1500" i="1" dirty="0" err="1"/>
              <a:t>dan</a:t>
            </a:r>
            <a:r>
              <a:rPr lang="en-GB" sz="1500" i="1" dirty="0"/>
              <a:t> gas </a:t>
            </a:r>
            <a:r>
              <a:rPr lang="en-GB" sz="1500" i="1" dirty="0" err="1"/>
              <a:t>alam</a:t>
            </a:r>
            <a:r>
              <a:rPr lang="en-GB" sz="1500" i="1" dirty="0"/>
              <a:t>, </a:t>
            </a:r>
            <a:r>
              <a:rPr lang="en-GB" sz="1500" i="1" dirty="0" err="1"/>
              <a:t>masih</a:t>
            </a:r>
            <a:r>
              <a:rPr lang="en-GB" sz="1500" i="1" dirty="0"/>
              <a:t> </a:t>
            </a:r>
            <a:r>
              <a:rPr lang="en-GB" sz="1500" i="1" dirty="0" err="1"/>
              <a:t>selalu</a:t>
            </a:r>
            <a:r>
              <a:rPr lang="en-GB" sz="1500" i="1" dirty="0"/>
              <a:t> </a:t>
            </a:r>
            <a:r>
              <a:rPr lang="en-GB" sz="1500" i="1" dirty="0" err="1"/>
              <a:t>diartikan</a:t>
            </a:r>
            <a:r>
              <a:rPr lang="en-GB" sz="1500" i="1" dirty="0"/>
              <a:t> </a:t>
            </a:r>
            <a:r>
              <a:rPr lang="en-GB" sz="1500" i="1" dirty="0" err="1"/>
              <a:t>sebagai</a:t>
            </a:r>
            <a:r>
              <a:rPr lang="en-GB" sz="1500" i="1" dirty="0"/>
              <a:t> </a:t>
            </a:r>
            <a:r>
              <a:rPr lang="en-GB" sz="1500" i="1" dirty="0" err="1"/>
              <a:t>peningkatan</a:t>
            </a:r>
            <a:r>
              <a:rPr lang="en-GB" sz="1500" i="1" dirty="0"/>
              <a:t> </a:t>
            </a:r>
            <a:r>
              <a:rPr lang="en-GB" sz="1500" i="1" dirty="0" err="1"/>
              <a:t>pendapatan</a:t>
            </a:r>
            <a:r>
              <a:rPr lang="en-GB" sz="1500" i="1" dirty="0"/>
              <a:t> </a:t>
            </a:r>
            <a:r>
              <a:rPr lang="en-GB" sz="1500" i="1" dirty="0" err="1"/>
              <a:t>tanpa</a:t>
            </a:r>
            <a:r>
              <a:rPr lang="en-GB" sz="1500" i="1" dirty="0"/>
              <a:t> </a:t>
            </a:r>
            <a:r>
              <a:rPr lang="en-GB" sz="1500" i="1" dirty="0" err="1"/>
              <a:t>memperhitungkan</a:t>
            </a:r>
            <a:r>
              <a:rPr lang="en-GB" sz="1500" i="1" dirty="0"/>
              <a:t> </a:t>
            </a:r>
            <a:r>
              <a:rPr lang="en-GB" sz="1500" i="1" dirty="0" err="1"/>
              <a:t>kehilangan</a:t>
            </a:r>
            <a:r>
              <a:rPr lang="en-GB" sz="1500" i="1" dirty="0"/>
              <a:t> </a:t>
            </a:r>
            <a:r>
              <a:rPr lang="en-GB" sz="1500" i="1" dirty="0" err="1"/>
              <a:t>sumberdaya</a:t>
            </a:r>
            <a:r>
              <a:rPr lang="en-GB" sz="1500" i="1" dirty="0"/>
              <a:t> </a:t>
            </a:r>
            <a:r>
              <a:rPr lang="en-GB" sz="1500" i="1" dirty="0" err="1"/>
              <a:t>alam</a:t>
            </a:r>
            <a:r>
              <a:rPr lang="en-GB" sz="1500" i="1" dirty="0"/>
              <a:t> </a:t>
            </a:r>
            <a:r>
              <a:rPr lang="en-GB" sz="1500" i="1" dirty="0" err="1"/>
              <a:t>samasekali</a:t>
            </a:r>
            <a:r>
              <a:rPr lang="en-GB" sz="1500" i="1" dirty="0"/>
              <a:t>.  </a:t>
            </a:r>
            <a:r>
              <a:rPr lang="en-GB" sz="1500" i="1" dirty="0" err="1"/>
              <a:t>Hilangnya</a:t>
            </a:r>
            <a:r>
              <a:rPr lang="en-GB" sz="1500" i="1" dirty="0"/>
              <a:t> </a:t>
            </a:r>
            <a:r>
              <a:rPr lang="en-GB" sz="1500" i="1" dirty="0" err="1"/>
              <a:t>sumber-daya</a:t>
            </a:r>
            <a:r>
              <a:rPr lang="en-GB" sz="1500" i="1" dirty="0"/>
              <a:t> </a:t>
            </a:r>
            <a:r>
              <a:rPr lang="en-GB" sz="1500" i="1" dirty="0" err="1"/>
              <a:t>alam</a:t>
            </a:r>
            <a:r>
              <a:rPr lang="en-GB" sz="1500" i="1" dirty="0"/>
              <a:t> </a:t>
            </a:r>
            <a:r>
              <a:rPr lang="en-GB" sz="1500" i="1" dirty="0" err="1"/>
              <a:t>dan</a:t>
            </a:r>
            <a:r>
              <a:rPr lang="en-GB" sz="1500" i="1" dirty="0"/>
              <a:t> </a:t>
            </a:r>
            <a:r>
              <a:rPr lang="en-GB" sz="1500" i="1" dirty="0" err="1"/>
              <a:t>degradasi</a:t>
            </a:r>
            <a:r>
              <a:rPr lang="en-GB" sz="1500" i="1" dirty="0"/>
              <a:t> </a:t>
            </a:r>
            <a:r>
              <a:rPr lang="en-GB" sz="1500" i="1" dirty="0" err="1"/>
              <a:t>lingkungan</a:t>
            </a:r>
            <a:r>
              <a:rPr lang="en-GB" sz="1500" i="1" dirty="0"/>
              <a:t> </a:t>
            </a:r>
            <a:r>
              <a:rPr lang="en-GB" sz="1500" i="1" dirty="0" err="1"/>
              <a:t>sebagai</a:t>
            </a:r>
            <a:r>
              <a:rPr lang="en-GB" sz="1500" i="1" dirty="0"/>
              <a:t> </a:t>
            </a:r>
            <a:r>
              <a:rPr lang="en-GB" sz="1500" i="1" dirty="0" err="1"/>
              <a:t>akibat</a:t>
            </a:r>
            <a:r>
              <a:rPr lang="en-GB" sz="1500" i="1" dirty="0"/>
              <a:t> </a:t>
            </a:r>
            <a:r>
              <a:rPr lang="en-GB" sz="1500" i="1" dirty="0" err="1"/>
              <a:t>aktivitas</a:t>
            </a:r>
            <a:r>
              <a:rPr lang="en-GB" sz="1500" i="1" dirty="0"/>
              <a:t> </a:t>
            </a:r>
            <a:r>
              <a:rPr lang="en-GB" sz="1500" i="1" dirty="0" err="1"/>
              <a:t>pembangunan</a:t>
            </a:r>
            <a:r>
              <a:rPr lang="en-GB" sz="1500" i="1" dirty="0"/>
              <a:t>, </a:t>
            </a:r>
            <a:r>
              <a:rPr lang="en-GB" sz="1500" i="1" dirty="0" err="1"/>
              <a:t>sudah</a:t>
            </a:r>
            <a:r>
              <a:rPr lang="en-GB" sz="1500" i="1" dirty="0"/>
              <a:t> </a:t>
            </a:r>
            <a:r>
              <a:rPr lang="en-GB" sz="1500" i="1" dirty="0" err="1"/>
              <a:t>harus</a:t>
            </a:r>
            <a:r>
              <a:rPr lang="en-GB" sz="1500" i="1" dirty="0"/>
              <a:t> </a:t>
            </a:r>
            <a:r>
              <a:rPr lang="en-GB" sz="1500" i="1" dirty="0" err="1"/>
              <a:t>diperhitungkan</a:t>
            </a:r>
            <a:r>
              <a:rPr lang="en-GB" sz="1500" i="1" dirty="0"/>
              <a:t> pula </a:t>
            </a:r>
            <a:r>
              <a:rPr lang="en-GB" sz="1500" i="1" dirty="0" err="1"/>
              <a:t>sebagai</a:t>
            </a:r>
            <a:r>
              <a:rPr lang="en-GB" sz="1500" i="1" dirty="0"/>
              <a:t> </a:t>
            </a:r>
            <a:r>
              <a:rPr lang="en-GB" sz="1500" i="1" dirty="0" err="1"/>
              <a:t>hilangnya</a:t>
            </a:r>
            <a:r>
              <a:rPr lang="en-GB" sz="1500" i="1" dirty="0"/>
              <a:t> </a:t>
            </a:r>
            <a:r>
              <a:rPr lang="en-GB" sz="1500" i="1" dirty="0" err="1"/>
              <a:t>kekayaan</a:t>
            </a:r>
            <a:r>
              <a:rPr lang="en-GB" sz="1500" i="1" dirty="0"/>
              <a:t> </a:t>
            </a:r>
            <a:r>
              <a:rPr lang="en-GB" sz="1500" i="1" dirty="0" err="1"/>
              <a:t>dan</a:t>
            </a:r>
            <a:r>
              <a:rPr lang="en-GB" sz="1500" i="1" dirty="0"/>
              <a:t> </a:t>
            </a:r>
            <a:r>
              <a:rPr lang="en-GB" sz="1500" i="1" dirty="0" err="1"/>
              <a:t>perlu</a:t>
            </a:r>
            <a:r>
              <a:rPr lang="en-GB" sz="1500" i="1" dirty="0"/>
              <a:t> </a:t>
            </a:r>
            <a:r>
              <a:rPr lang="en-GB" sz="1500" i="1" dirty="0" err="1"/>
              <a:t>dikurangi</a:t>
            </a:r>
            <a:r>
              <a:rPr lang="en-GB" sz="1500" i="1" dirty="0"/>
              <a:t> </a:t>
            </a:r>
            <a:r>
              <a:rPr lang="en-GB" sz="1500" i="1" dirty="0" err="1"/>
              <a:t>dari</a:t>
            </a:r>
            <a:r>
              <a:rPr lang="en-GB" sz="1500" i="1" dirty="0"/>
              <a:t> </a:t>
            </a:r>
            <a:r>
              <a:rPr lang="en-GB" sz="1500" i="1" dirty="0" err="1"/>
              <a:t>Produk</a:t>
            </a:r>
            <a:r>
              <a:rPr lang="en-GB" sz="1500" i="1" dirty="0"/>
              <a:t> </a:t>
            </a:r>
            <a:r>
              <a:rPr lang="en-GB" sz="1500" i="1" dirty="0" err="1"/>
              <a:t>Domestik</a:t>
            </a:r>
            <a:r>
              <a:rPr lang="en-GB" sz="1500" i="1" dirty="0"/>
              <a:t> </a:t>
            </a:r>
            <a:r>
              <a:rPr lang="en-GB" sz="1500" i="1" dirty="0" err="1"/>
              <a:t>Bruto</a:t>
            </a:r>
            <a:r>
              <a:rPr lang="en-GB" sz="1500" i="1" dirty="0"/>
              <a:t> agar </a:t>
            </a:r>
            <a:r>
              <a:rPr lang="en-GB" sz="1500" i="1" dirty="0" err="1"/>
              <a:t>diperoleh</a:t>
            </a:r>
            <a:r>
              <a:rPr lang="en-GB" sz="1500" i="1" dirty="0"/>
              <a:t> </a:t>
            </a:r>
            <a:r>
              <a:rPr lang="en-GB" sz="1500" i="1" dirty="0" err="1"/>
              <a:t>indikator</a:t>
            </a:r>
            <a:r>
              <a:rPr lang="en-GB" sz="1500" i="1" dirty="0"/>
              <a:t> </a:t>
            </a:r>
            <a:r>
              <a:rPr lang="en-GB" sz="1500" i="1" dirty="0" err="1"/>
              <a:t>pembangunan</a:t>
            </a:r>
            <a:r>
              <a:rPr lang="en-GB" sz="1500" i="1" dirty="0"/>
              <a:t> yang </a:t>
            </a:r>
            <a:r>
              <a:rPr lang="en-GB" sz="1500" i="1" dirty="0" err="1"/>
              <a:t>lebih</a:t>
            </a:r>
            <a:r>
              <a:rPr lang="en-GB" sz="1500" i="1" dirty="0"/>
              <a:t> </a:t>
            </a:r>
            <a:r>
              <a:rPr lang="en-GB" sz="1500" i="1" dirty="0" err="1"/>
              <a:t>tepat</a:t>
            </a:r>
            <a:r>
              <a:rPr lang="en-GB" sz="1500" i="1" dirty="0"/>
              <a:t>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1762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SISTEM ALAM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277" y="1833863"/>
            <a:ext cx="8347873" cy="468141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</a:t>
            </a:r>
            <a:r>
              <a:rPr lang="en-US" sz="2800" b="1" dirty="0" err="1"/>
              <a:t>mensyaratkan</a:t>
            </a:r>
            <a:r>
              <a:rPr lang="en-US" sz="2800" b="1" dirty="0"/>
              <a:t> </a:t>
            </a:r>
            <a:r>
              <a:rPr lang="en-US" sz="2800" b="1" dirty="0" err="1" smtClean="0"/>
              <a:t>adanya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dirty="0" smtClean="0"/>
              <a:t>Harmony</a:t>
            </a:r>
          </a:p>
          <a:p>
            <a:r>
              <a:rPr lang="en-US" sz="2800" dirty="0" smtClean="0"/>
              <a:t>Diversity</a:t>
            </a:r>
          </a:p>
          <a:p>
            <a:r>
              <a:rPr lang="en-US" sz="2800" dirty="0" smtClean="0"/>
              <a:t>Interdependency</a:t>
            </a:r>
          </a:p>
          <a:p>
            <a:r>
              <a:rPr lang="en-US" sz="2800" dirty="0" err="1" smtClean="0"/>
              <a:t>SustainabilitySistem</a:t>
            </a:r>
            <a:r>
              <a:rPr lang="en-US" sz="2800" dirty="0" smtClean="0"/>
              <a:t> </a:t>
            </a:r>
            <a:r>
              <a:rPr lang="en-US" sz="2800" dirty="0" err="1"/>
              <a:t>Alam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37" y="2553461"/>
            <a:ext cx="4508460" cy="30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24" y="460841"/>
            <a:ext cx="8622598" cy="61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SISTEM EKONOMI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642" y="1596541"/>
            <a:ext cx="4913524" cy="46814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mengalokasikan</a:t>
            </a:r>
            <a:r>
              <a:rPr lang="en-US" sz="2400" dirty="0"/>
              <a:t> </a:t>
            </a:r>
            <a:r>
              <a:rPr lang="en-US" sz="2400" dirty="0" err="1"/>
              <a:t>sumber-sumber</a:t>
            </a:r>
            <a:r>
              <a:rPr lang="en-US" sz="2400" dirty="0"/>
              <a:t> yang </a:t>
            </a:r>
            <a:r>
              <a:rPr lang="en-US" sz="2400" dirty="0" err="1"/>
              <a:t>langka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keinginannya</a:t>
            </a:r>
            <a:r>
              <a:rPr lang="en-US" sz="2400" dirty="0"/>
              <a:t> (‘want</a:t>
            </a:r>
            <a:r>
              <a:rPr lang="en-US" sz="2400" dirty="0" smtClean="0"/>
              <a:t>’).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(Demand)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Penawaran</a:t>
            </a:r>
            <a:r>
              <a:rPr lang="en-US" sz="2400" dirty="0"/>
              <a:t> (Supply)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S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Konsepnya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 </a:t>
            </a:r>
            <a:r>
              <a:rPr lang="en-US" sz="2400" dirty="0" err="1"/>
              <a:t>Aliran</a:t>
            </a:r>
            <a:r>
              <a:rPr lang="en-US" sz="2400" dirty="0"/>
              <a:t> (flow)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mengindahkan</a:t>
            </a:r>
            <a:r>
              <a:rPr lang="en-US" sz="2400" dirty="0"/>
              <a:t> </a:t>
            </a:r>
            <a:r>
              <a:rPr lang="en-US" sz="2400" dirty="0" smtClean="0"/>
              <a:t>stock.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25" y="1596541"/>
            <a:ext cx="3724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3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HUBUNGAN SISTEM EKONOMI &amp; ALAM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9" y="2646990"/>
            <a:ext cx="3939937" cy="2621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425" y="1596541"/>
            <a:ext cx="3724275" cy="42291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620544" y="3222815"/>
            <a:ext cx="968188" cy="569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958908">
            <a:off x="6731743" y="3814136"/>
            <a:ext cx="968188" cy="5692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77686" y="2757305"/>
            <a:ext cx="1577739" cy="3382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Baku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855802" y="4436221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Limbah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570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47" y="256615"/>
            <a:ext cx="8822112" cy="64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333" y="366579"/>
            <a:ext cx="8615065" cy="9671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effectLst/>
              </a:rPr>
              <a:t>PENDAHULUAN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100" b="1" dirty="0" err="1"/>
              <a:t>Peradaban</a:t>
            </a:r>
            <a:r>
              <a:rPr lang="en-US" sz="2100" b="1" dirty="0"/>
              <a:t> modern yang </a:t>
            </a:r>
            <a:r>
              <a:rPr lang="en-US" sz="2100" b="1" dirty="0" err="1"/>
              <a:t>kapitalistik</a:t>
            </a:r>
            <a:r>
              <a:rPr lang="en-US" sz="2100" b="1" dirty="0"/>
              <a:t> </a:t>
            </a:r>
            <a:r>
              <a:rPr lang="en-US" sz="2100" dirty="0" err="1">
                <a:solidFill>
                  <a:schemeClr val="tx1"/>
                </a:solidFill>
              </a:rPr>
              <a:t>telah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mendorong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begitu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serakah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terhadap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lingkungan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hidup</a:t>
            </a:r>
            <a:r>
              <a:rPr lang="en-US" sz="2100" dirty="0">
                <a:solidFill>
                  <a:schemeClr val="tx1"/>
                </a:solidFill>
              </a:rPr>
              <a:t>.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 modern </a:t>
            </a:r>
            <a:r>
              <a:rPr lang="en-US" sz="2100" dirty="0" err="1">
                <a:solidFill>
                  <a:schemeClr val="tx1"/>
                </a:solidFill>
              </a:rPr>
              <a:t>terjangkiti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oleh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penyakit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hedonisme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yang </a:t>
            </a:r>
            <a:r>
              <a:rPr lang="en-US" sz="2100" dirty="0" err="1">
                <a:solidFill>
                  <a:schemeClr val="tx1"/>
                </a:solidFill>
              </a:rPr>
              <a:t>tidak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pernah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puas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kebutuhan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materi</a:t>
            </a:r>
            <a:r>
              <a:rPr lang="en-US" sz="2100" dirty="0">
                <a:solidFill>
                  <a:schemeClr val="tx1"/>
                </a:solidFill>
              </a:rPr>
              <a:t>. </a:t>
            </a:r>
            <a:r>
              <a:rPr lang="en-US" sz="2100" dirty="0" err="1">
                <a:solidFill>
                  <a:schemeClr val="tx1"/>
                </a:solidFill>
              </a:rPr>
              <a:t>Sebab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mendasar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timbulnya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keserakahan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terhadap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lingkungan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ini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karena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memahami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bahwa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sumber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alam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materi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mesti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dieksploitasi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kepentingan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pemenuhan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kebutuhan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materinya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konsumtif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3" y="4054229"/>
            <a:ext cx="4125152" cy="257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48" y="4054229"/>
            <a:ext cx="4228755" cy="25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1" y="859210"/>
            <a:ext cx="75247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1320" r="664"/>
          <a:stretch/>
        </p:blipFill>
        <p:spPr>
          <a:xfrm>
            <a:off x="3213846" y="551328"/>
            <a:ext cx="8041342" cy="58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12" y="484378"/>
            <a:ext cx="8507061" cy="5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20" y="1524000"/>
            <a:ext cx="5703366" cy="4818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5367" y="483257"/>
            <a:ext cx="8347873" cy="763525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Kebijakan</a:t>
            </a:r>
            <a:r>
              <a:rPr lang="en-US" sz="4000" dirty="0" smtClean="0">
                <a:solidFill>
                  <a:srgbClr val="00B050"/>
                </a:solidFill>
              </a:rPr>
              <a:t> Pembangunan </a:t>
            </a:r>
            <a:r>
              <a:rPr lang="en-US" sz="4000" dirty="0" err="1" smtClean="0">
                <a:solidFill>
                  <a:srgbClr val="00B050"/>
                </a:solidFill>
              </a:rPr>
              <a:t>Berkelanjutan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4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137" y="3281082"/>
            <a:ext cx="8630146" cy="31716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900" dirty="0" smtClean="0"/>
              <a:t>Para </a:t>
            </a:r>
            <a:r>
              <a:rPr lang="en-US" sz="2900" dirty="0" err="1"/>
              <a:t>pakar</a:t>
            </a:r>
            <a:r>
              <a:rPr lang="en-US" sz="2900" dirty="0"/>
              <a:t> </a:t>
            </a:r>
            <a:r>
              <a:rPr lang="en-US" sz="2900" dirty="0" err="1"/>
              <a:t>ekonomi</a:t>
            </a:r>
            <a:r>
              <a:rPr lang="en-US" sz="2900" dirty="0"/>
              <a:t> </a:t>
            </a:r>
            <a:r>
              <a:rPr lang="en-US" sz="2900" dirty="0" err="1"/>
              <a:t>lingkungan</a:t>
            </a:r>
            <a:r>
              <a:rPr lang="en-US" sz="2900" dirty="0"/>
              <a:t> </a:t>
            </a:r>
            <a:r>
              <a:rPr lang="en-US" sz="2900" dirty="0" err="1"/>
              <a:t>mencoba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memasukkan</a:t>
            </a:r>
            <a:r>
              <a:rPr lang="en-US" sz="2900" dirty="0"/>
              <a:t> </a:t>
            </a:r>
            <a:r>
              <a:rPr lang="en-US" sz="2900" dirty="0" err="1" smtClean="0"/>
              <a:t>dimensi</a:t>
            </a:r>
            <a:r>
              <a:rPr lang="en-US" sz="2900" dirty="0"/>
              <a:t> </a:t>
            </a:r>
            <a:r>
              <a:rPr lang="en-US" sz="2900" dirty="0" err="1" smtClean="0"/>
              <a:t>lingkungan</a:t>
            </a:r>
            <a:r>
              <a:rPr lang="en-US" sz="2900" dirty="0" smtClean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berbagai</a:t>
            </a:r>
            <a:r>
              <a:rPr lang="en-US" sz="2900" dirty="0"/>
              <a:t> </a:t>
            </a:r>
            <a:r>
              <a:rPr lang="en-US" sz="2900" dirty="0" err="1"/>
              <a:t>keputusan</a:t>
            </a:r>
            <a:r>
              <a:rPr lang="en-US" sz="2900" dirty="0"/>
              <a:t> </a:t>
            </a:r>
            <a:r>
              <a:rPr lang="en-US" sz="2900" dirty="0" err="1"/>
              <a:t>ekonomi</a:t>
            </a:r>
            <a:r>
              <a:rPr lang="en-US" sz="2900" dirty="0"/>
              <a:t>. </a:t>
            </a:r>
            <a:r>
              <a:rPr lang="en-US" sz="2900" dirty="0" err="1"/>
              <a:t>Umumnya</a:t>
            </a:r>
            <a:r>
              <a:rPr lang="en-US" sz="2900" dirty="0"/>
              <a:t> </a:t>
            </a:r>
            <a:r>
              <a:rPr lang="en-US" sz="2900" dirty="0" err="1" smtClean="0"/>
              <a:t>barang-barang</a:t>
            </a:r>
            <a:r>
              <a:rPr lang="en-US" sz="2900" dirty="0"/>
              <a:t> </a:t>
            </a:r>
            <a:r>
              <a:rPr lang="en-US" sz="2900" dirty="0" err="1" smtClean="0"/>
              <a:t>sumber</a:t>
            </a:r>
            <a:r>
              <a:rPr lang="en-US" sz="2900" dirty="0" smtClean="0"/>
              <a:t> </a:t>
            </a:r>
            <a:r>
              <a:rPr lang="en-US" sz="2900" dirty="0" err="1"/>
              <a:t>daya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lingkungan</a:t>
            </a:r>
            <a:r>
              <a:rPr lang="en-US" sz="2900" dirty="0"/>
              <a:t> </a:t>
            </a:r>
            <a:r>
              <a:rPr lang="en-US" sz="2900" dirty="0" err="1"/>
              <a:t>dianggap</a:t>
            </a:r>
            <a:r>
              <a:rPr lang="en-US" sz="2900" dirty="0"/>
              <a:t> </a:t>
            </a:r>
            <a:r>
              <a:rPr lang="en-US" sz="2900" dirty="0" err="1"/>
              <a:t>tersedia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bebas</a:t>
            </a:r>
            <a:r>
              <a:rPr lang="en-US" sz="2900" dirty="0"/>
              <a:t> </a:t>
            </a:r>
            <a:r>
              <a:rPr lang="en-US" sz="2900" dirty="0" err="1"/>
              <a:t>sehingga</a:t>
            </a:r>
            <a:r>
              <a:rPr lang="en-US" sz="2900" dirty="0"/>
              <a:t> </a:t>
            </a:r>
            <a:r>
              <a:rPr lang="en-US" sz="2900" dirty="0" err="1" smtClean="0"/>
              <a:t>tidak</a:t>
            </a:r>
            <a:r>
              <a:rPr lang="en-US" sz="2900" dirty="0"/>
              <a:t> </a:t>
            </a:r>
            <a:r>
              <a:rPr lang="en-US" sz="2900" dirty="0" err="1" smtClean="0"/>
              <a:t>perlu</a:t>
            </a:r>
            <a:r>
              <a:rPr lang="en-US" sz="2900" dirty="0" smtClean="0"/>
              <a:t> </a:t>
            </a:r>
            <a:r>
              <a:rPr lang="en-US" sz="2900" dirty="0" err="1"/>
              <a:t>diberikan</a:t>
            </a:r>
            <a:r>
              <a:rPr lang="en-US" sz="2900" dirty="0"/>
              <a:t> </a:t>
            </a:r>
            <a:r>
              <a:rPr lang="en-US" sz="2900" dirty="0" err="1"/>
              <a:t>harganya</a:t>
            </a:r>
            <a:r>
              <a:rPr lang="en-US" sz="2900" dirty="0"/>
              <a:t>. </a:t>
            </a:r>
            <a:r>
              <a:rPr lang="en-US" sz="2900" dirty="0" err="1"/>
              <a:t>Keadaan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telah</a:t>
            </a:r>
            <a:r>
              <a:rPr lang="en-US" sz="2900" dirty="0"/>
              <a:t> </a:t>
            </a:r>
            <a:r>
              <a:rPr lang="en-US" sz="2900" dirty="0" err="1"/>
              <a:t>berlangsung</a:t>
            </a:r>
            <a:r>
              <a:rPr lang="en-US" sz="2900" dirty="0"/>
              <a:t> lama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 smtClean="0"/>
              <a:t>sebagai</a:t>
            </a:r>
            <a:r>
              <a:rPr lang="en-US" sz="2900" dirty="0"/>
              <a:t> </a:t>
            </a:r>
            <a:r>
              <a:rPr lang="en-US" sz="2900" dirty="0" err="1" smtClean="0"/>
              <a:t>akibatnya</a:t>
            </a:r>
            <a:r>
              <a:rPr lang="en-US" sz="2900" dirty="0" smtClean="0"/>
              <a:t> </a:t>
            </a:r>
            <a:r>
              <a:rPr lang="en-US" sz="2900" dirty="0" err="1"/>
              <a:t>telah</a:t>
            </a:r>
            <a:r>
              <a:rPr lang="en-US" sz="2900" dirty="0"/>
              <a:t> </a:t>
            </a:r>
            <a:r>
              <a:rPr lang="en-US" sz="2900" dirty="0" err="1"/>
              <a:t>terjadi</a:t>
            </a:r>
            <a:r>
              <a:rPr lang="en-US" sz="2900" dirty="0"/>
              <a:t> </a:t>
            </a:r>
            <a:r>
              <a:rPr lang="en-US" sz="2900" dirty="0" err="1"/>
              <a:t>penggunaan</a:t>
            </a:r>
            <a:r>
              <a:rPr lang="en-US" sz="2900" dirty="0"/>
              <a:t> yang </a:t>
            </a:r>
            <a:r>
              <a:rPr lang="en-US" sz="2900" dirty="0" err="1"/>
              <a:t>berlebihan</a:t>
            </a:r>
            <a:r>
              <a:rPr lang="en-US" sz="2900" dirty="0"/>
              <a:t> </a:t>
            </a:r>
            <a:r>
              <a:rPr lang="en-US" sz="2900" i="1" dirty="0"/>
              <a:t>(overused)</a:t>
            </a:r>
            <a:r>
              <a:rPr lang="en-US" sz="2900" dirty="0"/>
              <a:t>, </a:t>
            </a:r>
            <a:r>
              <a:rPr lang="en-US" sz="2900" dirty="0" err="1" smtClean="0"/>
              <a:t>sehingga</a:t>
            </a:r>
            <a:r>
              <a:rPr lang="en-US" sz="2900" dirty="0"/>
              <a:t> </a:t>
            </a:r>
            <a:r>
              <a:rPr lang="en-US" sz="2900" dirty="0" err="1" smtClean="0"/>
              <a:t>berakibat</a:t>
            </a:r>
            <a:r>
              <a:rPr lang="en-US" sz="2900" dirty="0" smtClean="0"/>
              <a:t>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memburuknya</a:t>
            </a:r>
            <a:r>
              <a:rPr lang="en-US" sz="2900" dirty="0"/>
              <a:t> </a:t>
            </a:r>
            <a:r>
              <a:rPr lang="en-US" sz="2900" dirty="0" err="1"/>
              <a:t>situasi</a:t>
            </a:r>
            <a:r>
              <a:rPr lang="en-US" sz="2900" dirty="0"/>
              <a:t> </a:t>
            </a:r>
            <a:r>
              <a:rPr lang="en-US" sz="2900" dirty="0" err="1"/>
              <a:t>lingkungan</a:t>
            </a:r>
            <a:r>
              <a:rPr lang="en-US" sz="2900" dirty="0"/>
              <a:t> </a:t>
            </a:r>
            <a:r>
              <a:rPr lang="en-US" sz="2900" dirty="0" err="1"/>
              <a:t>seperti</a:t>
            </a:r>
            <a:r>
              <a:rPr lang="en-US" sz="2900" dirty="0"/>
              <a:t> yang </a:t>
            </a:r>
            <a:r>
              <a:rPr lang="en-US" sz="2900" dirty="0" err="1"/>
              <a:t>kita</a:t>
            </a:r>
            <a:r>
              <a:rPr lang="en-US" sz="2900" dirty="0"/>
              <a:t> </a:t>
            </a:r>
            <a:r>
              <a:rPr lang="en-US" sz="2900" dirty="0" err="1" smtClean="0"/>
              <a:t>alami</a:t>
            </a:r>
            <a:r>
              <a:rPr lang="en-US" sz="2900" dirty="0"/>
              <a:t> </a:t>
            </a:r>
            <a:r>
              <a:rPr lang="en-US" sz="2900" dirty="0" err="1" smtClean="0"/>
              <a:t>sekarang</a:t>
            </a:r>
            <a:r>
              <a:rPr lang="en-US" sz="2900" dirty="0" smtClean="0"/>
              <a:t> </a:t>
            </a:r>
            <a:r>
              <a:rPr lang="en-US" sz="2900" dirty="0" err="1"/>
              <a:t>ini</a:t>
            </a:r>
            <a:r>
              <a:rPr lang="en-US" sz="2900" dirty="0"/>
              <a:t>.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memasukkan</a:t>
            </a:r>
            <a:r>
              <a:rPr lang="en-US" sz="2900" dirty="0"/>
              <a:t> </a:t>
            </a:r>
            <a:r>
              <a:rPr lang="en-US" sz="2900" dirty="0" err="1"/>
              <a:t>dimensi</a:t>
            </a:r>
            <a:r>
              <a:rPr lang="en-US" sz="2900" dirty="0"/>
              <a:t> </a:t>
            </a:r>
            <a:r>
              <a:rPr lang="en-US" sz="2900" dirty="0" err="1"/>
              <a:t>lingkungan</a:t>
            </a:r>
            <a:r>
              <a:rPr lang="en-US" sz="2900" dirty="0"/>
              <a:t> </a:t>
            </a:r>
            <a:r>
              <a:rPr lang="en-US" sz="2900" dirty="0" err="1"/>
              <a:t>ke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 smtClean="0"/>
              <a:t>berbagai</a:t>
            </a:r>
            <a:r>
              <a:rPr lang="en-US" sz="2900" dirty="0"/>
              <a:t> </a:t>
            </a:r>
            <a:r>
              <a:rPr lang="en-US" sz="2900" dirty="0" err="1" smtClean="0"/>
              <a:t>kebijakan</a:t>
            </a:r>
            <a:r>
              <a:rPr lang="en-US" sz="2900" dirty="0" smtClean="0"/>
              <a:t> </a:t>
            </a:r>
            <a:r>
              <a:rPr lang="en-US" sz="2900" dirty="0" err="1"/>
              <a:t>ekonomi</a:t>
            </a:r>
            <a:r>
              <a:rPr lang="en-US" sz="2900" dirty="0"/>
              <a:t>, </a:t>
            </a:r>
            <a:r>
              <a:rPr lang="en-US" sz="2900" dirty="0" err="1"/>
              <a:t>pemberian</a:t>
            </a:r>
            <a:r>
              <a:rPr lang="en-US" sz="2900" dirty="0"/>
              <a:t> </a:t>
            </a:r>
            <a:r>
              <a:rPr lang="en-US" sz="2900" dirty="0" err="1"/>
              <a:t>harga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moneter</a:t>
            </a:r>
            <a:r>
              <a:rPr lang="en-US" sz="2900" dirty="0"/>
              <a:t> </a:t>
            </a:r>
            <a:r>
              <a:rPr lang="en-US" sz="2900" dirty="0" err="1"/>
              <a:t>terhadap</a:t>
            </a:r>
            <a:r>
              <a:rPr lang="en-US" sz="2900" dirty="0"/>
              <a:t> </a:t>
            </a:r>
            <a:r>
              <a:rPr lang="en-US" sz="2900" dirty="0" err="1" smtClean="0"/>
              <a:t>berbagai</a:t>
            </a:r>
            <a:r>
              <a:rPr lang="en-US" sz="2900" dirty="0"/>
              <a:t> </a:t>
            </a:r>
            <a:r>
              <a:rPr lang="en-US" sz="2900" dirty="0" err="1" smtClean="0"/>
              <a:t>produk</a:t>
            </a:r>
            <a:r>
              <a:rPr lang="en-US" sz="2900" dirty="0" smtClean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jasa</a:t>
            </a:r>
            <a:r>
              <a:rPr lang="en-US" sz="2900" dirty="0"/>
              <a:t> </a:t>
            </a:r>
            <a:r>
              <a:rPr lang="en-US" sz="2900" dirty="0" err="1"/>
              <a:t>lingkungan</a:t>
            </a:r>
            <a:r>
              <a:rPr lang="en-US" sz="2900" dirty="0"/>
              <a:t> </a:t>
            </a:r>
            <a:r>
              <a:rPr lang="en-US" sz="2900" dirty="0" err="1"/>
              <a:t>sangat</a:t>
            </a:r>
            <a:r>
              <a:rPr lang="en-US" sz="2900" dirty="0"/>
              <a:t> </a:t>
            </a:r>
            <a:r>
              <a:rPr lang="en-US" sz="2900" dirty="0" err="1"/>
              <a:t>diperlukan</a:t>
            </a:r>
            <a:r>
              <a:rPr lang="en-US" sz="2900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318163"/>
            <a:ext cx="4223990" cy="28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Kebijakan</a:t>
            </a:r>
            <a:r>
              <a:rPr lang="en-US" sz="4000" dirty="0" smtClean="0">
                <a:solidFill>
                  <a:srgbClr val="00B050"/>
                </a:solidFill>
              </a:rPr>
              <a:t> Pembangunan </a:t>
            </a:r>
            <a:r>
              <a:rPr lang="en-US" sz="4000" dirty="0" err="1" smtClean="0">
                <a:solidFill>
                  <a:srgbClr val="00B050"/>
                </a:solidFill>
              </a:rPr>
              <a:t>Berkelanjutan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memasukkan</a:t>
            </a:r>
            <a:r>
              <a:rPr lang="en-GB" dirty="0"/>
              <a:t> </a:t>
            </a:r>
            <a:r>
              <a:rPr lang="en-GB" dirty="0" err="1"/>
              <a:t>biaya-biaya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yang </a:t>
            </a:r>
            <a:r>
              <a:rPr lang="en-GB" dirty="0" err="1"/>
              <a:t>bersifat</a:t>
            </a:r>
            <a:r>
              <a:rPr lang="en-GB" dirty="0"/>
              <a:t> </a:t>
            </a:r>
            <a:r>
              <a:rPr lang="en-GB" dirty="0" err="1"/>
              <a:t>eksternal</a:t>
            </a:r>
            <a:r>
              <a:rPr lang="en-GB" dirty="0"/>
              <a:t> (</a:t>
            </a:r>
            <a:r>
              <a:rPr lang="en-GB" i="1" dirty="0"/>
              <a:t>external cost</a:t>
            </a:r>
            <a:r>
              <a:rPr lang="en-GB" dirty="0"/>
              <a:t>) </a:t>
            </a:r>
            <a:r>
              <a:rPr lang="en-GB" dirty="0" err="1"/>
              <a:t>khususnya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</a:t>
            </a:r>
            <a:r>
              <a:rPr lang="en-GB" dirty="0" err="1"/>
              <a:t>sumberdaya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dipasarkan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di </a:t>
            </a:r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berusaha</a:t>
            </a:r>
            <a:r>
              <a:rPr lang="en-GB" dirty="0"/>
              <a:t> </a:t>
            </a:r>
            <a:r>
              <a:rPr lang="en-GB" dirty="0" err="1"/>
              <a:t>melindungi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Hal yang paling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” (</a:t>
            </a:r>
            <a:r>
              <a:rPr lang="en-US" i="1" dirty="0"/>
              <a:t>property right</a:t>
            </a:r>
            <a:r>
              <a:rPr lang="en-US" dirty="0"/>
              <a:t>)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“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”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“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”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80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B</a:t>
            </a:r>
            <a:r>
              <a:rPr lang="en-GB" dirty="0" err="1" smtClean="0"/>
              <a:t>ahwa</a:t>
            </a:r>
            <a:r>
              <a:rPr lang="en-GB" dirty="0" smtClean="0"/>
              <a:t> </a:t>
            </a:r>
            <a:r>
              <a:rPr lang="en-GB" dirty="0" err="1"/>
              <a:t>apabila</a:t>
            </a:r>
            <a:r>
              <a:rPr lang="en-GB" dirty="0"/>
              <a:t> </a:t>
            </a:r>
            <a:r>
              <a:rPr lang="en-GB" dirty="0" err="1"/>
              <a:t>sumberdaya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diketahui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penguasaannya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pelestarian</a:t>
            </a:r>
            <a:r>
              <a:rPr lang="en-GB" dirty="0"/>
              <a:t>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sumberdaya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jasa-jasa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musuh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ekologi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tetapi</a:t>
            </a:r>
            <a:r>
              <a:rPr lang="en-GB" dirty="0"/>
              <a:t> </a:t>
            </a:r>
            <a:r>
              <a:rPr lang="en-GB" dirty="0" err="1"/>
              <a:t>justru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melindungi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diberi</a:t>
            </a:r>
            <a:r>
              <a:rPr lang="en-GB" dirty="0"/>
              <a:t> </a:t>
            </a:r>
            <a:r>
              <a:rPr lang="en-GB" dirty="0" err="1"/>
              <a:t>penghargaan</a:t>
            </a:r>
            <a:r>
              <a:rPr lang="en-GB" dirty="0"/>
              <a:t>.  </a:t>
            </a:r>
            <a:r>
              <a:rPr lang="en-GB" dirty="0" err="1"/>
              <a:t>Kondisi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kemampuan</a:t>
            </a:r>
            <a:r>
              <a:rPr lang="en-GB" dirty="0"/>
              <a:t> </a:t>
            </a:r>
            <a:r>
              <a:rPr lang="en-GB" dirty="0" err="1"/>
              <a:t>produksi</a:t>
            </a:r>
            <a:r>
              <a:rPr lang="en-GB" dirty="0"/>
              <a:t> </a:t>
            </a:r>
            <a:r>
              <a:rPr lang="en-GB" dirty="0" err="1"/>
              <a:t>perekonomian</a:t>
            </a:r>
            <a:r>
              <a:rPr lang="en-GB" dirty="0"/>
              <a:t>, yang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gilirannya</a:t>
            </a:r>
            <a:r>
              <a:rPr lang="en-GB" dirty="0"/>
              <a:t>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mendatangkan</a:t>
            </a:r>
            <a:r>
              <a:rPr lang="en-GB" dirty="0"/>
              <a:t> </a:t>
            </a:r>
            <a:r>
              <a:rPr lang="en-GB" dirty="0" err="1"/>
              <a:t>kemampuan</a:t>
            </a:r>
            <a:r>
              <a:rPr lang="en-GB" dirty="0"/>
              <a:t> (</a:t>
            </a:r>
            <a:r>
              <a:rPr lang="en-GB" dirty="0" err="1"/>
              <a:t>uang</a:t>
            </a:r>
            <a:r>
              <a:rPr lang="en-GB" dirty="0"/>
              <a:t>)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menjaga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memperbaiki</a:t>
            </a:r>
            <a:r>
              <a:rPr lang="en-GB" dirty="0"/>
              <a:t> </a:t>
            </a:r>
            <a:r>
              <a:rPr lang="en-GB" dirty="0" err="1"/>
              <a:t>taraf</a:t>
            </a:r>
            <a:r>
              <a:rPr lang="en-GB" dirty="0"/>
              <a:t> </a:t>
            </a:r>
            <a:r>
              <a:rPr lang="en-GB" dirty="0" err="1"/>
              <a:t>hidup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kesejahteraan</a:t>
            </a:r>
            <a:r>
              <a:rPr lang="en-GB" dirty="0"/>
              <a:t> </a:t>
            </a:r>
            <a:r>
              <a:rPr lang="en-GB" dirty="0" err="1" smtClean="0"/>
              <a:t>masyarakat</a:t>
            </a:r>
            <a:r>
              <a:rPr lang="en-GB" dirty="0" smtClean="0"/>
              <a:t>.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/>
              <a:t>k</a:t>
            </a:r>
            <a:r>
              <a:rPr lang="en-GB" dirty="0" err="1" smtClean="0"/>
              <a:t>elestarian</a:t>
            </a:r>
            <a:r>
              <a:rPr lang="en-GB" dirty="0" smtClean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mutlak</a:t>
            </a:r>
            <a:r>
              <a:rPr lang="en-GB" dirty="0"/>
              <a:t> </a:t>
            </a:r>
            <a:r>
              <a:rPr lang="en-GB" dirty="0" err="1"/>
              <a:t>diperlukan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, </a:t>
            </a:r>
            <a:r>
              <a:rPr lang="en-GB" dirty="0" err="1"/>
              <a:t>selanjutnya</a:t>
            </a:r>
            <a:r>
              <a:rPr lang="en-GB" dirty="0"/>
              <a:t> </a:t>
            </a:r>
            <a:r>
              <a:rPr lang="en-GB" dirty="0" err="1"/>
              <a:t>pertumbuhan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diperlukan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kelestarian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Kebijakan</a:t>
            </a:r>
            <a:r>
              <a:rPr lang="en-US" sz="4000" dirty="0" smtClean="0">
                <a:solidFill>
                  <a:srgbClr val="00B050"/>
                </a:solidFill>
              </a:rPr>
              <a:t> Pembangunan </a:t>
            </a:r>
            <a:r>
              <a:rPr lang="en-US" sz="4000" dirty="0" err="1" smtClean="0">
                <a:solidFill>
                  <a:srgbClr val="00B050"/>
                </a:solidFill>
              </a:rPr>
              <a:t>Berkelanjutan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4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01" y="342059"/>
            <a:ext cx="8556368" cy="63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 err="1">
                <a:effectLst/>
              </a:rPr>
              <a:t>Keberlanjutan</a:t>
            </a:r>
            <a:r>
              <a:rPr lang="en-US" sz="3200" b="1" i="1" dirty="0">
                <a:effectLst/>
              </a:rPr>
              <a:t> Pembangunan </a:t>
            </a:r>
            <a:r>
              <a:rPr lang="en-US" sz="3200" b="1" i="1" dirty="0" err="1">
                <a:effectLst/>
              </a:rPr>
              <a:t>Ekonomi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dan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Pelestarian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Lingkungan</a:t>
            </a:r>
            <a:r>
              <a:rPr lang="en-US" sz="3200" b="1" i="1" dirty="0">
                <a:effectLst/>
              </a:rPr>
              <a:t> (</a:t>
            </a:r>
            <a:r>
              <a:rPr lang="en-US" sz="3200" b="1" i="1" dirty="0" err="1">
                <a:effectLst/>
              </a:rPr>
              <a:t>Ekologi</a:t>
            </a:r>
            <a:r>
              <a:rPr lang="en-US" sz="3200" b="1" i="1" dirty="0">
                <a:effectLst/>
              </a:rPr>
              <a:t>)</a:t>
            </a:r>
            <a:endParaRPr lang="en-US" sz="3200" i="1" dirty="0"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7429" y="2608730"/>
            <a:ext cx="8347873" cy="39265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rusak</a:t>
            </a:r>
            <a:r>
              <a:rPr lang="en-US" sz="2200" dirty="0" smtClean="0"/>
              <a:t> </a:t>
            </a:r>
            <a:r>
              <a:rPr lang="en-US" sz="2200" dirty="0" err="1" smtClean="0"/>
              <a:t>sebenarnya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ringan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. </a:t>
            </a:r>
            <a:r>
              <a:rPr lang="en-US" sz="2200" dirty="0" err="1" smtClean="0"/>
              <a:t>Perbaikan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rusak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biaya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sedikit</a:t>
            </a:r>
            <a:r>
              <a:rPr lang="en-US" sz="2200" dirty="0" smtClean="0"/>
              <a:t> yang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dipikul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bersangkutan</a:t>
            </a:r>
            <a:r>
              <a:rPr lang="en-US" sz="2200" dirty="0" smtClean="0"/>
              <a:t>.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,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dikatakan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memelihara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baik</a:t>
            </a:r>
            <a:r>
              <a:rPr lang="en-US" sz="2200" dirty="0" smtClean="0"/>
              <a:t>, </a:t>
            </a:r>
            <a:r>
              <a:rPr lang="en-US" sz="2200" dirty="0" err="1" smtClean="0"/>
              <a:t>mau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mau</a:t>
            </a:r>
            <a:r>
              <a:rPr lang="en-US" sz="2200" dirty="0" smtClean="0"/>
              <a:t> </a:t>
            </a:r>
            <a:r>
              <a:rPr lang="en-US" sz="2200" dirty="0" err="1" smtClean="0"/>
              <a:t>biaya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ringan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sendirinya</a:t>
            </a:r>
            <a:r>
              <a:rPr lang="en-US" sz="2200" dirty="0" smtClean="0"/>
              <a:t> </a:t>
            </a:r>
            <a:r>
              <a:rPr lang="en-US" sz="2200" dirty="0" err="1" smtClean="0"/>
              <a:t>dana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dipupuk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diinvestasikan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jauh</a:t>
            </a:r>
            <a:r>
              <a:rPr lang="en-US" sz="2200" dirty="0" smtClean="0"/>
              <a:t> </a:t>
            </a:r>
            <a:r>
              <a:rPr lang="en-US" sz="2200" dirty="0" err="1" smtClean="0"/>
              <a:t>lagi</a:t>
            </a:r>
            <a:r>
              <a:rPr lang="en-US" sz="2200" dirty="0" smtClean="0"/>
              <a:t>. Hal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jelas</a:t>
            </a:r>
            <a:r>
              <a:rPr lang="en-US" sz="2200" dirty="0" smtClean="0"/>
              <a:t>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kebijakan</a:t>
            </a:r>
            <a:r>
              <a:rPr lang="en-US" sz="2200" dirty="0" smtClean="0"/>
              <a:t> </a:t>
            </a:r>
            <a:r>
              <a:rPr lang="en-US" sz="2200" dirty="0" err="1" smtClean="0"/>
              <a:t>pemerintah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tepat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5" name="Down Arrow 4"/>
          <p:cNvSpPr/>
          <p:nvPr/>
        </p:nvSpPr>
        <p:spPr>
          <a:xfrm>
            <a:off x="6348501" y="1659375"/>
            <a:ext cx="1060829" cy="6320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090" y="3223636"/>
            <a:ext cx="8347873" cy="9852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TERIMAKASIH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9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90" y="2572787"/>
            <a:ext cx="8272528" cy="36515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Robert Malthus </a:t>
            </a:r>
            <a:r>
              <a:rPr lang="en-US" dirty="0" err="1">
                <a:solidFill>
                  <a:schemeClr val="bg1"/>
                </a:solidFill>
              </a:rPr>
              <a:t>mengatakan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menyeimbangkan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pertumbuhan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penduduk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kelahiran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pertumbuhan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pangan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>
                <a:solidFill>
                  <a:schemeClr val="bg1"/>
                </a:solidFill>
              </a:rPr>
              <a:t>mau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produktivitas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ditingkatkan</a:t>
            </a:r>
            <a:r>
              <a:rPr lang="en-US" dirty="0">
                <a:solidFill>
                  <a:schemeClr val="bg1"/>
                </a:solidFill>
              </a:rPr>
              <a:t>. Hal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mengoptimalkan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alam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dikelola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kepuasan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manusia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bersifat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terbatas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optimalisasi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pengurasan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pernah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memperdulikan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bersifat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terbatas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Akibat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timbul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degradasi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kerusakan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pencemaran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semakin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menjadi-jadi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bertambah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22519" y="1349269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PENDAHULUAN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" y="4483432"/>
            <a:ext cx="3641029" cy="199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2" y="2342212"/>
            <a:ext cx="3625949" cy="20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963" y="1853894"/>
            <a:ext cx="8615065" cy="468141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Kesepakatan</a:t>
            </a:r>
            <a:r>
              <a:rPr lang="en-US" dirty="0"/>
              <a:t> agenda 21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Rio de Janeiro, </a:t>
            </a: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1992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menyelamatan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(deep ecology).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lain,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(</a:t>
            </a:r>
            <a:r>
              <a:rPr lang="en-US" dirty="0" err="1"/>
              <a:t>biosfir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perusakan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etis</a:t>
            </a:r>
            <a:r>
              <a:rPr lang="en-US" dirty="0"/>
              <a:t>.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54905" y="406414"/>
            <a:ext cx="9775123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DEKLARASI PEMBANGUNAN BERKELANJUTAN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/>
              </a:rPr>
              <a:t>DEKLARASI PEMBANGUNAN BERKELANJUTAN</a:t>
            </a:r>
            <a:endParaRPr lang="en-US" sz="4000" dirty="0">
              <a:solidFill>
                <a:srgbClr val="00B050"/>
              </a:solidFill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967333" y="1813553"/>
            <a:ext cx="8615065" cy="46814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Upaya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internasional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penyelamatan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lingkungan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KTT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Bumi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dikenal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Wold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Summit on Sustainable Development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Johanesburg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Afrika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Selatan (2002)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merumuskan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deklarasi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pembangunan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berkelanjutan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agenda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bahasan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dokumen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berisi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program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(the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action)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deklarasi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(the political declaration)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pembangunan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berkelanjutan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pernyataan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kelanjutan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dukungan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tujuan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agenda 21. Agenda 21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berisi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kesepakatan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mengenai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program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pembangunan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berkelanjutan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ditinjaklanjuti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oleh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negara-negara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peserta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konferensi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Rio de Janeiro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1992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 txBox="1">
            <a:spLocks noGrp="1"/>
          </p:cNvSpPr>
          <p:nvPr>
            <p:ph idx="1"/>
          </p:nvPr>
        </p:nvSpPr>
        <p:spPr>
          <a:xfrm>
            <a:off x="3060370" y="1799949"/>
            <a:ext cx="8406580" cy="38097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0" indent="0" algn="ctr">
              <a:spcBef>
                <a:spcPts val="91"/>
              </a:spcBef>
              <a:buNone/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UUPPLH No.32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tahun 2009, Pasal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b="1" dirty="0" err="1">
                <a:solidFill>
                  <a:srgbClr val="FF0000"/>
                </a:solidFill>
                <a:latin typeface="Arial"/>
                <a:cs typeface="Arial"/>
              </a:rPr>
              <a:t>butir</a:t>
            </a:r>
            <a:r>
              <a:rPr sz="2400" b="1" spc="-1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ke-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7919" y="597452"/>
            <a:ext cx="8169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/>
              </a:rPr>
              <a:t>PEMBANGUNAN BERKELANJUTAN</a:t>
            </a:r>
            <a:endParaRPr lang="en-US" sz="44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642420" y="3079377"/>
            <a:ext cx="7180729" cy="266251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113" marR="4611" indent="728663" algn="just">
              <a:spcBef>
                <a:spcPts val="95"/>
              </a:spcBef>
            </a:pPr>
            <a:r>
              <a:rPr lang="en-US" sz="2400" dirty="0" err="1" smtClean="0">
                <a:cs typeface="Arial"/>
              </a:rPr>
              <a:t>Upaya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sadar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dan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terencana</a:t>
            </a:r>
            <a:r>
              <a:rPr lang="en-US" sz="2400" dirty="0" smtClean="0">
                <a:cs typeface="Arial"/>
              </a:rPr>
              <a:t> yang </a:t>
            </a:r>
            <a:r>
              <a:rPr lang="en-US" sz="2400" dirty="0" err="1" smtClean="0">
                <a:cs typeface="Arial"/>
              </a:rPr>
              <a:t>memadukan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aspek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lingkungan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hidup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sosial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dan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ekonomi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ke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dalam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strategi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pembangunan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untuk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menjamin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keutuhan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lingkungan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hidup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serta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keselamatan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kemampuan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kesejahteraan</a:t>
            </a:r>
            <a:r>
              <a:rPr lang="en-US" sz="2400" dirty="0" smtClean="0">
                <a:cs typeface="Arial"/>
              </a:rPr>
              <a:t>, </a:t>
            </a:r>
            <a:r>
              <a:rPr lang="en-US" sz="2400" dirty="0" err="1" smtClean="0">
                <a:cs typeface="Arial"/>
              </a:rPr>
              <a:t>dan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mutu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hidup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generasi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masa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kini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dan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generasi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masa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 err="1" smtClean="0">
                <a:cs typeface="Arial"/>
              </a:rPr>
              <a:t>depan</a:t>
            </a:r>
            <a:endParaRPr lang="en-US" sz="2400" dirty="0" smtClean="0">
              <a:cs typeface="Arial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710082" y="2380129"/>
            <a:ext cx="672353" cy="55133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74" y="382049"/>
            <a:ext cx="9307241" cy="763525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  <a:effectLst/>
              </a:rPr>
              <a:t>KONSEP DASAR PEMBANGUNAN BERKELANJUTAN</a:t>
            </a:r>
            <a:endParaRPr lang="en-US" sz="3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901" y="1463040"/>
            <a:ext cx="8927414" cy="1539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Pembangunan:</a:t>
            </a:r>
            <a:r>
              <a:rPr lang="en-US" sz="3200" dirty="0"/>
              <a:t> </a:t>
            </a: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proses </a:t>
            </a:r>
            <a:r>
              <a:rPr lang="en-US" sz="3200" dirty="0" err="1"/>
              <a:t>pengembangan</a:t>
            </a:r>
            <a:r>
              <a:rPr lang="en-US" sz="3200" dirty="0"/>
              <a:t>, </a:t>
            </a:r>
            <a:r>
              <a:rPr lang="en-US" sz="3200" dirty="0" err="1"/>
              <a:t>pertumbuhan</a:t>
            </a:r>
            <a:r>
              <a:rPr lang="en-US" sz="3200" dirty="0"/>
              <a:t>, </a:t>
            </a:r>
            <a:r>
              <a:rPr lang="en-US" sz="3200" dirty="0" err="1"/>
              <a:t>kemajuan</a:t>
            </a:r>
            <a:r>
              <a:rPr lang="en-US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241" y="5007460"/>
            <a:ext cx="8958074" cy="1648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Dalam</a:t>
            </a:r>
            <a:r>
              <a:rPr lang="en-US" dirty="0"/>
              <a:t> Pembangunan </a:t>
            </a:r>
            <a:r>
              <a:rPr lang="en-US" dirty="0" err="1"/>
              <a:t>Berkelanjutan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lingkungan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ekonomi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1241" y="3093904"/>
            <a:ext cx="8958074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Pembangunan </a:t>
            </a:r>
            <a:r>
              <a:rPr lang="en-US" sz="2400" b="1" dirty="0" err="1"/>
              <a:t>berkelanjutan</a:t>
            </a:r>
            <a:r>
              <a:rPr lang="en-US" sz="2400" dirty="0"/>
              <a:t>: </a:t>
            </a:r>
            <a:r>
              <a:rPr lang="en-US" sz="2400" dirty="0" err="1"/>
              <a:t>pembangunan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mengkompromikan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mendatang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8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93" y="578507"/>
            <a:ext cx="8800219" cy="6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01" y="469806"/>
            <a:ext cx="8371915" cy="59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21753"/>
      </p:ext>
    </p:extLst>
  </p:cSld>
  <p:clrMapOvr>
    <a:masterClrMapping/>
  </p:clrMapOvr>
</p:sld>
</file>

<file path=ppt/theme/theme1.xml><?xml version="1.0" encoding="utf-8"?>
<a:theme xmlns:a="http://schemas.openxmlformats.org/drawingml/2006/main" name="160145-fields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160145-fields-template-16x9</Template>
  <TotalTime>3729</TotalTime>
  <Words>1150</Words>
  <Application>Microsoft Office PowerPoint</Application>
  <PresentationFormat>Widescreen</PresentationFormat>
  <Paragraphs>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Tahoma</vt:lpstr>
      <vt:lpstr>Times New Roman</vt:lpstr>
      <vt:lpstr>Wingdings</vt:lpstr>
      <vt:lpstr>160145-fields-template-16x9</vt:lpstr>
      <vt:lpstr>PEMBANGUNAN BERKELANJUTAN </vt:lpstr>
      <vt:lpstr>PENDAHULUAN</vt:lpstr>
      <vt:lpstr>PowerPoint Presentation</vt:lpstr>
      <vt:lpstr>PowerPoint Presentation</vt:lpstr>
      <vt:lpstr>DEKLARASI PEMBANGUNAN BERKELANJUTAN</vt:lpstr>
      <vt:lpstr>PowerPoint Presentation</vt:lpstr>
      <vt:lpstr>KONSEP DASAR PEMBANGUNAN BERKELANJUTAN</vt:lpstr>
      <vt:lpstr>PowerPoint Presentation</vt:lpstr>
      <vt:lpstr>PowerPoint Presentation</vt:lpstr>
      <vt:lpstr>PowerPoint Presentation</vt:lpstr>
      <vt:lpstr>PRINSIP PEMBANGUNAN BERKELANJUTAN</vt:lpstr>
      <vt:lpstr>PowerPoint Presentation</vt:lpstr>
      <vt:lpstr>SDA dalam Pembanguan Berkelanjutan</vt:lpstr>
      <vt:lpstr>Lingkungan alami mempunyai peranan penting dalam perekonomian yaitu:</vt:lpstr>
      <vt:lpstr>SISTEM ALAM</vt:lpstr>
      <vt:lpstr>PowerPoint Presentation</vt:lpstr>
      <vt:lpstr>SISTEM EKONOMI</vt:lpstr>
      <vt:lpstr>HUBUNGAN SISTEM EKONOMI &amp; ALAM</vt:lpstr>
      <vt:lpstr>PowerPoint Presentation</vt:lpstr>
      <vt:lpstr>PowerPoint Presentation</vt:lpstr>
      <vt:lpstr>PowerPoint Presentation</vt:lpstr>
      <vt:lpstr>PowerPoint Presentation</vt:lpstr>
      <vt:lpstr>Kebijakan Pembangunan Berkelanjutan</vt:lpstr>
      <vt:lpstr>PowerPoint Presentation</vt:lpstr>
      <vt:lpstr>Kebijakan Pembangunan Berkelanjutan</vt:lpstr>
      <vt:lpstr>Kebijakan Pembangunan Berkelanjutan</vt:lpstr>
      <vt:lpstr>PowerPoint Presentation</vt:lpstr>
      <vt:lpstr>Keberlanjutan Pembangunan Ekonomi dan Pelestarian Lingkungan (Ekologi)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BERKELANJUTAN</dc:title>
  <dc:creator>Windows User</dc:creator>
  <cp:lastModifiedBy>Windows User</cp:lastModifiedBy>
  <cp:revision>28</cp:revision>
  <dcterms:created xsi:type="dcterms:W3CDTF">2020-04-23T11:46:04Z</dcterms:created>
  <dcterms:modified xsi:type="dcterms:W3CDTF">2020-04-27T13:55:48Z</dcterms:modified>
</cp:coreProperties>
</file>