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3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2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36695-9879-4482-9695-2291884C501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6155-705D-4941-9A00-163B73C4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Rekomendasi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Menghasilkan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kemungkinan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serangkaian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aksi</a:t>
            </a:r>
            <a:r>
              <a:rPr lang="en-US" altLang="en-US" b="1" dirty="0" smtClean="0"/>
              <a:t> di </a:t>
            </a:r>
            <a:r>
              <a:rPr lang="en-US" altLang="en-US" b="1" dirty="0" err="1" smtClean="0"/>
              <a:t>masa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datang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menghasilkan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konsekwensi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berharga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masyarakat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Hakekatnya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menentukan</a:t>
            </a:r>
            <a:r>
              <a:rPr lang="en-US" altLang="en-US" dirty="0" smtClean="0"/>
              <a:t> alternative </a:t>
            </a:r>
            <a:r>
              <a:rPr lang="en-US" altLang="en-US" dirty="0" err="1" smtClean="0"/>
              <a:t>mana</a:t>
            </a:r>
            <a:r>
              <a:rPr lang="en-US" altLang="en-US" dirty="0" smtClean="0"/>
              <a:t> yang paling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mengapa</a:t>
            </a:r>
            <a:r>
              <a:rPr lang="en-US" altLang="en-US" dirty="0" smtClean="0"/>
              <a:t> 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Hal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diperlukan</a:t>
            </a:r>
            <a:r>
              <a:rPr lang="en-US" altLang="en-US" dirty="0" smtClean="0"/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1. </a:t>
            </a:r>
            <a:r>
              <a:rPr lang="en-US" altLang="en-US" dirty="0" err="1" smtClean="0"/>
              <a:t>Inf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konsekwensi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masa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setelah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dilaksanakan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alternatif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/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masalah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2. </a:t>
            </a:r>
            <a:r>
              <a:rPr lang="en-US" altLang="en-US" dirty="0" err="1" smtClean="0"/>
              <a:t>alternatif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paling </a:t>
            </a:r>
            <a:r>
              <a:rPr lang="en-US" altLang="en-US" dirty="0" err="1" smtClean="0"/>
              <a:t>baik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3. </a:t>
            </a:r>
            <a:r>
              <a:rPr lang="en-US" altLang="en-US" dirty="0" err="1" smtClean="0"/>
              <a:t>berkaitan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dengn</a:t>
            </a:r>
            <a:r>
              <a:rPr lang="en-US" altLang="en-US" dirty="0" smtClean="0"/>
              <a:t> moral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etika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84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Fungsi Monitoring 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</a:t>
            </a:r>
            <a:r>
              <a:rPr lang="en-US" altLang="en-US" b="1" dirty="0" smtClean="0"/>
              <a:t>. </a:t>
            </a:r>
            <a:r>
              <a:rPr lang="en-US" altLang="en-US" b="1" dirty="0" err="1" smtClean="0"/>
              <a:t>Kepatuhan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apakah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pelaksana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mematuhi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regulasi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ada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2. </a:t>
            </a:r>
            <a:r>
              <a:rPr lang="id-ID" altLang="en-US" b="1" dirty="0" smtClean="0"/>
              <a:t>P</a:t>
            </a:r>
            <a:r>
              <a:rPr lang="en-US" altLang="en-US" b="1" dirty="0" err="1" smtClean="0"/>
              <a:t>emeriksaan</a:t>
            </a:r>
            <a:r>
              <a:rPr lang="en-US" altLang="en-US" b="1" dirty="0" smtClean="0"/>
              <a:t> (auditing )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apakah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sesuai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kelompok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sasaran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3</a:t>
            </a:r>
            <a:r>
              <a:rPr lang="en-US" altLang="en-US" b="1" dirty="0" smtClean="0"/>
              <a:t>. </a:t>
            </a:r>
            <a:r>
              <a:rPr lang="en-US" altLang="en-US" b="1" dirty="0" err="1" smtClean="0"/>
              <a:t>Akuntansi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penghitungan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sosial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ekonomi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setelah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4. </a:t>
            </a:r>
            <a:r>
              <a:rPr lang="en-US" altLang="en-US" b="1" dirty="0" err="1" smtClean="0"/>
              <a:t>Eksplanasi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menjelaskan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hasil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kadang-kadang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266707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Dalam memantau ada dua jenis akibat 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/>
              <a:t>1. </a:t>
            </a:r>
            <a:r>
              <a:rPr lang="en-US" altLang="en-US" dirty="0" err="1" smtClean="0"/>
              <a:t>Berhubungan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Outputs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keluaran</a:t>
            </a:r>
            <a:r>
              <a:rPr lang="en-US" altLang="en-US" dirty="0" smtClean="0"/>
              <a:t>) : </a:t>
            </a:r>
            <a:r>
              <a:rPr lang="en-US" altLang="en-US" dirty="0" err="1" smtClean="0"/>
              <a:t>barang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jasa</a:t>
            </a:r>
            <a:r>
              <a:rPr lang="en-US" altLang="en-US" dirty="0" smtClean="0"/>
              <a:t> , </a:t>
            </a:r>
            <a:r>
              <a:rPr lang="en-US" altLang="en-US" dirty="0" err="1" smtClean="0"/>
              <a:t>sumber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dsb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Berhubungan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Impact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dampak</a:t>
            </a:r>
            <a:r>
              <a:rPr lang="en-US" altLang="en-US" dirty="0" smtClean="0"/>
              <a:t>) :</a:t>
            </a:r>
            <a:r>
              <a:rPr lang="en-US" altLang="en-US" dirty="0" err="1" smtClean="0"/>
              <a:t>perubahan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nyata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sikap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perilaku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keluaran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tsb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Perlu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dibedakan</a:t>
            </a:r>
            <a:r>
              <a:rPr lang="en-US" altLang="en-US" dirty="0" smtClean="0"/>
              <a:t> pula </a:t>
            </a:r>
            <a:r>
              <a:rPr lang="en-US" altLang="en-US" dirty="0" err="1" smtClean="0"/>
              <a:t>antara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kelompok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sasaran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individu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masy</a:t>
            </a:r>
            <a:r>
              <a:rPr lang="en-US" altLang="en-US" dirty="0" smtClean="0"/>
              <a:t>, org</a:t>
            </a:r>
            <a:r>
              <a:rPr lang="id-ID" altLang="en-US" dirty="0" smtClean="0"/>
              <a:t>a</a:t>
            </a:r>
            <a:r>
              <a:rPr lang="en-US" altLang="en-US" dirty="0" smtClean="0"/>
              <a:t>n</a:t>
            </a:r>
            <a:r>
              <a:rPr lang="id-ID" altLang="en-US" dirty="0" smtClean="0"/>
              <a:t>i</a:t>
            </a:r>
            <a:r>
              <a:rPr lang="en-US" altLang="en-US" dirty="0" smtClean="0"/>
              <a:t>s</a:t>
            </a:r>
            <a:r>
              <a:rPr lang="id-ID" altLang="en-US" dirty="0" smtClean="0"/>
              <a:t>asi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hendak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dipengaruhi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kelompok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penerima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menerima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manfaat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err="1" smtClean="0"/>
              <a:t>Misal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Perusahan</a:t>
            </a:r>
            <a:r>
              <a:rPr lang="en-US" altLang="en-US" dirty="0" smtClean="0"/>
              <a:t> yang hamper </a:t>
            </a:r>
            <a:r>
              <a:rPr lang="en-US" altLang="en-US" dirty="0" err="1" smtClean="0"/>
              <a:t>colabs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pandemic </a:t>
            </a:r>
            <a:r>
              <a:rPr lang="en-US" altLang="en-US" dirty="0" err="1" smtClean="0"/>
              <a:t>merupakan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sasaran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bantuan</a:t>
            </a:r>
            <a:r>
              <a:rPr lang="en-US" altLang="en-US" dirty="0" smtClean="0"/>
              <a:t> modal </a:t>
            </a:r>
            <a:r>
              <a:rPr lang="en-US" altLang="en-US" dirty="0" err="1" smtClean="0"/>
              <a:t>dr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pemerintah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pekerja</a:t>
            </a:r>
            <a:r>
              <a:rPr lang="en-US" altLang="en-US" dirty="0" smtClean="0"/>
              <a:t> di level paling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kelompok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penerimanya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24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Tindakan dalam monitoring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menghitung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keluaran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dampak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dilihat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dilakukan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err="1" smtClean="0"/>
              <a:t>Secara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umum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jenis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1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bersifat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Regulatif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dirancang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mematuhi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prosedur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id-ID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bersifat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Alokatif</a:t>
            </a:r>
            <a:r>
              <a:rPr lang="en-US" altLang="en-US" b="1" dirty="0" smtClean="0"/>
              <a:t> 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y</a:t>
            </a:r>
            <a:r>
              <a:rPr lang="id-ID" altLang="en-US" dirty="0" smtClean="0"/>
              <a:t>a</a:t>
            </a:r>
            <a:r>
              <a:rPr lang="en-US" altLang="en-US" dirty="0" err="1" smtClean="0"/>
              <a:t>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penggunaan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barang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uang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waktu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personil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dsb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dipilah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 :</a:t>
            </a:r>
          </a:p>
          <a:p>
            <a:pPr eaLnBrk="1" hangingPunct="1"/>
            <a:r>
              <a:rPr lang="en-US" altLang="en-US" dirty="0" smtClean="0"/>
              <a:t>1.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terkait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masukan</a:t>
            </a:r>
            <a:r>
              <a:rPr lang="en-US" altLang="en-US" dirty="0" smtClean="0"/>
              <a:t> (input) : resources. </a:t>
            </a:r>
            <a:r>
              <a:rPr lang="en-US" altLang="en-US" dirty="0" err="1" smtClean="0"/>
              <a:t>Waktu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alat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dsb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terkait</a:t>
            </a:r>
            <a:r>
              <a:rPr lang="en-US" altLang="en-US" dirty="0" smtClean="0"/>
              <a:t> proses : </a:t>
            </a:r>
            <a:r>
              <a:rPr lang="en-US" altLang="en-US" dirty="0" err="1" smtClean="0"/>
              <a:t>apa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terjadi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selama</a:t>
            </a:r>
            <a:r>
              <a:rPr lang="en-US" altLang="en-US" dirty="0" smtClean="0"/>
              <a:t> proses </a:t>
            </a:r>
            <a:r>
              <a:rPr lang="en-US" altLang="en-US" dirty="0" err="1" smtClean="0"/>
              <a:t>implementasi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685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Keberhasilan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melakukan</a:t>
            </a:r>
            <a:r>
              <a:rPr lang="en-US" altLang="en-US" dirty="0" smtClean="0"/>
              <a:t> monitoring </a:t>
            </a:r>
            <a:r>
              <a:rPr lang="en-US" altLang="en-US" dirty="0" err="1" smtClean="0"/>
              <a:t>tergantung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kapasitas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membangun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ukuran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reliabel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cermat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diandalkan</a:t>
            </a:r>
            <a:r>
              <a:rPr lang="en-US" altLang="en-US" dirty="0" smtClean="0"/>
              <a:t>)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valid (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dipertanggung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jawabkan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err="1" smtClean="0"/>
              <a:t>Dilakukan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menentukan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operasional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Definisi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konsep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dibangun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variable yang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dianalisis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Definis</a:t>
            </a:r>
            <a:r>
              <a:rPr lang="en-US" altLang="en-US" dirty="0" smtClean="0"/>
              <a:t> operational : defines yang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mengukur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konsep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dikembangkan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isinya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indikator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indikator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72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65187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Pendekatan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smtClean="0"/>
              <a:t>monitoring</a:t>
            </a:r>
            <a:endParaRPr lang="en-US" alt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5344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1. Akuntansi sistem sosial : pendekatan yg memungkinkan analis memantau perubahan kondisi sosial dari waktu ke waktu. Indikator : indikator sosial</a:t>
            </a:r>
          </a:p>
          <a:p>
            <a:pPr eaLnBrk="1" hangingPunct="1"/>
            <a:r>
              <a:rPr lang="en-US" altLang="en-US" sz="2400"/>
              <a:t>2. Eksperimentasi sosial : dengan membuat kelompok kontrol</a:t>
            </a:r>
          </a:p>
          <a:p>
            <a:pPr eaLnBrk="1" hangingPunct="1"/>
            <a:r>
              <a:rPr lang="en-US" altLang="en-US" sz="2400"/>
              <a:t>3. Pemeriksaan sosial : memantau hub antara input, proses, output serta dampak sehingga nampak bagian mana yang menyebabkan keberhasilan/ kegagalan</a:t>
            </a:r>
          </a:p>
          <a:p>
            <a:pPr eaLnBrk="1" hangingPunct="1"/>
            <a:r>
              <a:rPr lang="en-US" altLang="en-US" sz="2400"/>
              <a:t>4. Sintesa riset dan praktek : dengan membandingkan hasil-hasil dari implementasi kebijakan di masa lalu</a:t>
            </a:r>
          </a:p>
        </p:txBody>
      </p:sp>
    </p:spTree>
    <p:extLst>
      <p:ext uri="{BB962C8B-B14F-4D97-AF65-F5344CB8AC3E}">
        <p14:creationId xmlns:p14="http://schemas.microsoft.com/office/powerpoint/2010/main" val="361694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Evaluasi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Menghasilkan inf mengenai nilai dan manfaat kebijakan</a:t>
            </a:r>
          </a:p>
          <a:p>
            <a:pPr eaLnBrk="1" hangingPunct="1"/>
            <a:r>
              <a:rPr lang="en-US" altLang="en-US" smtClean="0"/>
              <a:t>Pertanyaan : apa perbedaan yang terjadi sebelum dan sesudah kebijakan diambil</a:t>
            </a:r>
          </a:p>
          <a:p>
            <a:pPr eaLnBrk="1" hangingPunct="1"/>
            <a:r>
              <a:rPr lang="en-US" altLang="en-US" smtClean="0"/>
              <a:t>Pernyataan yg dihasilkan berupa pernyataan evaluatif (premis nilai)</a:t>
            </a:r>
          </a:p>
        </p:txBody>
      </p:sp>
    </p:spTree>
    <p:extLst>
      <p:ext uri="{BB962C8B-B14F-4D97-AF65-F5344CB8AC3E}">
        <p14:creationId xmlns:p14="http://schemas.microsoft.com/office/powerpoint/2010/main" val="26512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Karakteristik evaluasi 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Fokus nilai : bukan sekedar aksi tetapi juga manfaat kebijakan</a:t>
            </a:r>
          </a:p>
          <a:p>
            <a:pPr eaLnBrk="1" hangingPunct="1"/>
            <a:r>
              <a:rPr lang="en-US" altLang="en-US" smtClean="0"/>
              <a:t>2. Interdependensi fakta dan nilai. (melihat hasil berkaitan dengan  fakta, melihat manfaat berkaitan dengan  nilai)</a:t>
            </a:r>
          </a:p>
          <a:p>
            <a:pPr eaLnBrk="1" hangingPunct="1"/>
            <a:r>
              <a:rPr lang="en-US" altLang="en-US" smtClean="0"/>
              <a:t>3. Orientasi masa kini dan masa lampau </a:t>
            </a:r>
          </a:p>
          <a:p>
            <a:pPr eaLnBrk="1" hangingPunct="1"/>
            <a:r>
              <a:rPr lang="en-US" altLang="en-US" smtClean="0"/>
              <a:t>4. Dualitas nilai, yaitu sebagai tujuan dan cara</a:t>
            </a:r>
          </a:p>
        </p:txBody>
      </p:sp>
    </p:spTree>
    <p:extLst>
      <p:ext uri="{BB962C8B-B14F-4D97-AF65-F5344CB8AC3E}">
        <p14:creationId xmlns:p14="http://schemas.microsoft.com/office/powerpoint/2010/main" val="7873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Fungsi evaluasi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Memberi inf tentang kinerja  kebijakan (seberapa jauh masalah tertangani)</a:t>
            </a:r>
          </a:p>
          <a:p>
            <a:pPr eaLnBrk="1" hangingPunct="1"/>
            <a:r>
              <a:rPr lang="en-US" altLang="en-US" smtClean="0"/>
              <a:t>2. Memberi sumbangan pada klarifikasi dan kritik</a:t>
            </a:r>
          </a:p>
          <a:p>
            <a:pPr eaLnBrk="1" hangingPunct="1"/>
            <a:r>
              <a:rPr lang="en-US" altLang="en-US" smtClean="0"/>
              <a:t>3. </a:t>
            </a:r>
            <a:r>
              <a:rPr lang="id-ID" altLang="en-US" smtClean="0"/>
              <a:t>M</a:t>
            </a:r>
            <a:r>
              <a:rPr lang="en-US" altLang="en-US" smtClean="0"/>
              <a:t>emberi sumbangan pada aplikasi metode AKP termasuk Perumusan masalah dan rekomendasi</a:t>
            </a:r>
          </a:p>
        </p:txBody>
      </p:sp>
    </p:spTree>
    <p:extLst>
      <p:ext uri="{BB962C8B-B14F-4D97-AF65-F5344CB8AC3E}">
        <p14:creationId xmlns:p14="http://schemas.microsoft.com/office/powerpoint/2010/main" val="265842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Kriteria evaluasi sama dengan kriteria rekomendasi. Perbedaannya hanya pada waktu kriteria tersebut diaplikasikan</a:t>
            </a:r>
            <a:endParaRPr lang="id-ID" altLang="en-US" smtClean="0"/>
          </a:p>
          <a:p>
            <a:pPr eaLnBrk="1" hangingPunct="1"/>
            <a:r>
              <a:rPr lang="id-ID" altLang="en-US" smtClean="0"/>
              <a:t>Antara lain meliputi: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	Efektivitas, efisiensi, kecukupan, pemerataan, responsivitas, ketepatan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309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Pendekatan Evaluasi</a:t>
            </a:r>
            <a:endParaRPr lang="en-GB" altLang="en-US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id-ID" altLang="en-US" smtClean="0"/>
              <a:t>Evaluasi Semu: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id-ID" altLang="en-US" smtClean="0"/>
              <a:t>Inf tentang hasil kebijakan tanpa mempertanyakan tentang manfaat dari hasil tsb.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id-ID" altLang="en-US" smtClean="0"/>
              <a:t>Metode: Quasi eksperimental, kuesioner, random sampling, statistik</a:t>
            </a:r>
          </a:p>
          <a:p>
            <a:pPr marL="914400" lvl="1" indent="-457200">
              <a:buFont typeface="Wingdings" panose="05000000000000000000" pitchFamily="2" charset="2"/>
              <a:buAutoNum type="arabicPeriod"/>
            </a:pPr>
            <a:r>
              <a:rPr lang="id-ID" altLang="en-US" smtClean="0"/>
              <a:t>Bentuk: Sama dengan pendekatan pemantauan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0402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Rekomendasi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dasarnya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berupa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pernyataan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advokatif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anjuran</a:t>
            </a:r>
            <a:r>
              <a:rPr lang="en-US" altLang="en-US" dirty="0" smtClean="0"/>
              <a:t>) yang </a:t>
            </a:r>
            <a:r>
              <a:rPr lang="en-US" altLang="en-US" dirty="0" err="1" smtClean="0"/>
              <a:t>mempunyai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ciri-ciri</a:t>
            </a:r>
            <a:r>
              <a:rPr lang="en-US" altLang="en-US" dirty="0" smtClean="0"/>
              <a:t> :</a:t>
            </a:r>
          </a:p>
          <a:p>
            <a:pPr eaLnBrk="1" hangingPunct="1"/>
            <a:r>
              <a:rPr lang="en-US" altLang="en-US" dirty="0" smtClean="0"/>
              <a:t>1.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ditindaklanjuti</a:t>
            </a:r>
            <a:r>
              <a:rPr lang="en-US" altLang="en-US" dirty="0" smtClean="0"/>
              <a:t> (actionable)</a:t>
            </a:r>
          </a:p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Prospektif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krn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sbl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dilakukan</a:t>
            </a:r>
            <a:r>
              <a:rPr lang="en-US" altLang="en-US" dirty="0" smtClean="0"/>
              <a:t> (ex ante)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monitoring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evaluasi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cenderng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retrospektif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krn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rekomendasi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diambil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setelah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dilaksanakan</a:t>
            </a:r>
            <a:r>
              <a:rPr lang="en-US" altLang="en-US" dirty="0" smtClean="0"/>
              <a:t>/ ex post)</a:t>
            </a:r>
          </a:p>
          <a:p>
            <a:pPr eaLnBrk="1" hangingPunct="1"/>
            <a:r>
              <a:rPr lang="en-US" altLang="en-US" dirty="0" smtClean="0"/>
              <a:t>3. Ada </a:t>
            </a:r>
            <a:r>
              <a:rPr lang="en-US" altLang="en-US" dirty="0" err="1" smtClean="0"/>
              <a:t>muatan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rekomendasi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memperhatikan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aspek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dasar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fakta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saja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55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2. Evaluasi Formal: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	Mengevaluasi hasil atas dasar tujuan formal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Dibagi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1. Evaluasi Sumatif: Untuk jangka waktu tertentu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2. Evaluasi Formatif: Terus menerus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723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3. Evaluasi keputusan teoritis:</a:t>
            </a:r>
          </a:p>
          <a:p>
            <a:pPr eaLnBrk="1" hangingPunct="1"/>
            <a:r>
              <a:rPr lang="id-ID" altLang="en-US" smtClean="0"/>
              <a:t>Menilai hasil kebij</a:t>
            </a:r>
            <a:r>
              <a:rPr lang="en-US" altLang="en-US" smtClean="0"/>
              <a:t>a</a:t>
            </a:r>
            <a:r>
              <a:rPr lang="id-ID" altLang="en-US" smtClean="0"/>
              <a:t>k</a:t>
            </a:r>
            <a:r>
              <a:rPr lang="en-US" altLang="en-US" smtClean="0"/>
              <a:t>a</a:t>
            </a:r>
            <a:r>
              <a:rPr lang="id-ID" altLang="en-US" smtClean="0"/>
              <a:t>n oleh b</a:t>
            </a:r>
            <a:r>
              <a:rPr lang="en-US" altLang="en-US" smtClean="0"/>
              <a:t>e</a:t>
            </a:r>
            <a:r>
              <a:rPr lang="id-ID" altLang="en-US" smtClean="0"/>
              <a:t>rbagai perilaku kebijakan</a:t>
            </a:r>
          </a:p>
          <a:p>
            <a:pPr eaLnBrk="1" hangingPunct="1"/>
            <a:r>
              <a:rPr lang="id-ID" altLang="en-US" smtClean="0"/>
              <a:t>Berusaha memunculkn tujuan dan target para pelaku kebijakan</a:t>
            </a:r>
          </a:p>
          <a:p>
            <a:pPr eaLnBrk="1" hangingPunct="1"/>
            <a:r>
              <a:rPr lang="id-ID" altLang="en-US" smtClean="0"/>
              <a:t>Asumsi: Tujuan dan target pelaku kebijakan merup</a:t>
            </a:r>
            <a:r>
              <a:rPr lang="en-US" altLang="en-US" smtClean="0"/>
              <a:t>a</a:t>
            </a:r>
            <a:r>
              <a:rPr lang="id-ID" altLang="en-US" smtClean="0"/>
              <a:t>k</a:t>
            </a:r>
            <a:r>
              <a:rPr lang="en-US" altLang="en-US" smtClean="0"/>
              <a:t>a</a:t>
            </a:r>
            <a:r>
              <a:rPr lang="id-ID" altLang="en-US" smtClean="0"/>
              <a:t>n ukur</a:t>
            </a:r>
            <a:r>
              <a:rPr lang="en-US" altLang="en-US" smtClean="0"/>
              <a:t>a</a:t>
            </a:r>
            <a:r>
              <a:rPr lang="id-ID" altLang="en-US" smtClean="0"/>
              <a:t>n yang layak t</a:t>
            </a:r>
            <a:r>
              <a:rPr lang="en-US" altLang="en-US" smtClean="0"/>
              <a:t>e</a:t>
            </a:r>
            <a:r>
              <a:rPr lang="id-ID" altLang="en-US" smtClean="0"/>
              <a:t>rh</a:t>
            </a:r>
            <a:r>
              <a:rPr lang="en-US" altLang="en-US" smtClean="0"/>
              <a:t>a</a:t>
            </a:r>
            <a:r>
              <a:rPr lang="id-ID" altLang="en-US" smtClean="0"/>
              <a:t>d</a:t>
            </a:r>
            <a:r>
              <a:rPr lang="en-US" altLang="en-US" smtClean="0"/>
              <a:t>a</a:t>
            </a:r>
            <a:r>
              <a:rPr lang="id-ID" altLang="en-US" smtClean="0"/>
              <a:t>p manfaat program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1590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1"/>
            <a:ext cx="8229600" cy="5826125"/>
          </a:xfrm>
        </p:spPr>
        <p:txBody>
          <a:bodyPr/>
          <a:lstStyle/>
          <a:p>
            <a:pPr eaLnBrk="1" hangingPunct="1"/>
            <a:r>
              <a:rPr lang="id-ID" altLang="en-US" smtClean="0"/>
              <a:t>2 bentuk evaluasi </a:t>
            </a:r>
            <a:r>
              <a:rPr lang="en-US" altLang="en-US" smtClean="0"/>
              <a:t>kepu</a:t>
            </a:r>
            <a:r>
              <a:rPr lang="id-ID" altLang="en-US" smtClean="0"/>
              <a:t>tus</a:t>
            </a:r>
            <a:r>
              <a:rPr lang="en-US" altLang="en-US" smtClean="0"/>
              <a:t>an</a:t>
            </a:r>
            <a:r>
              <a:rPr lang="id-ID" altLang="en-US" smtClean="0"/>
              <a:t> teoritis: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	1. Penaksiran evaluabilitas: prosedur menganalisis sistem pembuatan TVS brdsrkn kinerja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	2. Analisis utilitas multiatribut: Prosedur untuk memperoleh penilaian subyektif dari b</a:t>
            </a:r>
            <a:r>
              <a:rPr lang="en-US" altLang="en-US" smtClean="0"/>
              <a:t>e</a:t>
            </a:r>
            <a:r>
              <a:rPr lang="id-ID" altLang="en-US" smtClean="0"/>
              <a:t>rbagai pelaku tentang probabilitas kemunculan &amp; nilai dari hasil kebijak</a:t>
            </a:r>
            <a:r>
              <a:rPr lang="en-US" altLang="en-US" smtClean="0"/>
              <a:t>a</a:t>
            </a:r>
            <a:r>
              <a:rPr lang="id-ID" altLang="en-US" smtClean="0"/>
              <a:t>n</a:t>
            </a:r>
          </a:p>
          <a:p>
            <a:pPr eaLnBrk="1" hangingPunct="1"/>
            <a:r>
              <a:rPr lang="id-ID" altLang="en-US" smtClean="0"/>
              <a:t>Teknik dalam melakukan evaluasi hampir sama dengan teknik monitoring &amp; rekomendasi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3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4000" dirty="0"/>
              <a:t>Tugas Akhir individu (</a:t>
            </a:r>
            <a:r>
              <a:rPr lang="id-ID" altLang="en-US" sz="4000" dirty="0" smtClean="0"/>
              <a:t>paper/proposal</a:t>
            </a:r>
            <a:r>
              <a:rPr lang="en-US" altLang="en-US" sz="4000" dirty="0" smtClean="0"/>
              <a:t>/ policy brief</a:t>
            </a:r>
            <a:r>
              <a:rPr lang="id-ID" altLang="en-US" sz="4000" dirty="0" smtClean="0"/>
              <a:t>)</a:t>
            </a:r>
            <a:endParaRPr lang="id-ID" altLang="en-US" sz="4000" dirty="0"/>
          </a:p>
        </p:txBody>
      </p:sp>
      <p:sp>
        <p:nvSpPr>
          <p:cNvPr id="9728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z="2400"/>
              <a:t>Judul</a:t>
            </a:r>
          </a:p>
          <a:p>
            <a:r>
              <a:rPr lang="id-ID" altLang="en-US" sz="2400"/>
              <a:t>Latar belakang : alasan mengapa sdr ingin melakukan analisis terhadap kebj tsb (alasan praktis maupun teoritis, harus didukung fakta)</a:t>
            </a:r>
          </a:p>
          <a:p>
            <a:r>
              <a:rPr lang="id-ID" altLang="en-US" sz="2400"/>
              <a:t>Rumusan masalah</a:t>
            </a:r>
          </a:p>
          <a:p>
            <a:r>
              <a:rPr lang="id-ID" altLang="en-US" sz="2400"/>
              <a:t>Tujuan analisa</a:t>
            </a:r>
          </a:p>
          <a:p>
            <a:r>
              <a:rPr lang="id-ID" altLang="en-US" sz="2400"/>
              <a:t>Kajian Pustaka</a:t>
            </a:r>
          </a:p>
          <a:p>
            <a:r>
              <a:rPr lang="id-ID" altLang="en-US" sz="2400"/>
              <a:t>Metodologi : </a:t>
            </a:r>
          </a:p>
          <a:p>
            <a:r>
              <a:rPr lang="id-ID" altLang="en-US" sz="2400"/>
              <a:t>Hasil analisis</a:t>
            </a:r>
          </a:p>
          <a:p>
            <a:r>
              <a:rPr lang="id-ID" altLang="en-US" sz="2400"/>
              <a:t>Kesimpulan dan rekomendasi</a:t>
            </a:r>
          </a:p>
        </p:txBody>
      </p:sp>
    </p:spTree>
    <p:extLst>
      <p:ext uri="{BB962C8B-B14F-4D97-AF65-F5344CB8AC3E}">
        <p14:creationId xmlns:p14="http://schemas.microsoft.com/office/powerpoint/2010/main" val="179229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mtClean="0"/>
              <a:t>e</a:t>
            </a:r>
          </a:p>
        </p:txBody>
      </p:sp>
      <p:sp>
        <p:nvSpPr>
          <p:cNvPr id="9830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  <p:extLst>
      <p:ext uri="{BB962C8B-B14F-4D97-AF65-F5344CB8AC3E}">
        <p14:creationId xmlns:p14="http://schemas.microsoft.com/office/powerpoint/2010/main" val="150864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AKP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Untuk</a:t>
            </a:r>
            <a:r>
              <a:rPr lang="en-US" b="1" dirty="0" smtClean="0"/>
              <a:t> analysis for policy </a:t>
            </a:r>
            <a:r>
              <a:rPr lang="en-US" dirty="0" smtClean="0"/>
              <a:t>: Policy paper, policy brief, policy memo</a:t>
            </a:r>
          </a:p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advokatif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maslah</a:t>
            </a:r>
            <a:r>
              <a:rPr lang="en-US" dirty="0" smtClean="0"/>
              <a:t> yang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Untuk</a:t>
            </a:r>
            <a:r>
              <a:rPr lang="en-US" b="1" dirty="0" smtClean="0"/>
              <a:t> analysis off policy </a:t>
            </a:r>
            <a:r>
              <a:rPr lang="en-US" dirty="0" smtClean="0"/>
              <a:t>: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/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advokatif</a:t>
            </a:r>
            <a:r>
              <a:rPr lang="en-US" dirty="0" smtClean="0"/>
              <a:t> yang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/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7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Model- model  pernyataan advokatif 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rekomendasi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sangat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dimungkinkan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terjadinya</a:t>
            </a:r>
            <a:r>
              <a:rPr lang="en-US" altLang="en-US" dirty="0" smtClean="0"/>
              <a:t> model </a:t>
            </a:r>
            <a:r>
              <a:rPr lang="en-US" altLang="en-US" dirty="0" err="1" smtClean="0"/>
              <a:t>model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menyusun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pernyataan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advokatif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tersebut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diantaranya</a:t>
            </a:r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dirty="0" smtClean="0"/>
              <a:t>Model </a:t>
            </a:r>
            <a:r>
              <a:rPr lang="en-US" altLang="en-US" dirty="0" err="1" smtClean="0"/>
              <a:t>sederhana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Jika</a:t>
            </a:r>
            <a:r>
              <a:rPr lang="en-US" altLang="en-US" dirty="0" smtClean="0"/>
              <a:t> A1 </a:t>
            </a:r>
            <a:r>
              <a:rPr lang="en-US" altLang="en-US" dirty="0" err="1" smtClean="0"/>
              <a:t>menghasilkan</a:t>
            </a:r>
            <a:r>
              <a:rPr lang="en-US" altLang="en-US" dirty="0" smtClean="0"/>
              <a:t> O1, A2 </a:t>
            </a:r>
            <a:r>
              <a:rPr lang="en-US" altLang="en-US" dirty="0" err="1" smtClean="0"/>
              <a:t>menghasilkan</a:t>
            </a:r>
            <a:r>
              <a:rPr lang="en-US" altLang="en-US" dirty="0" smtClean="0"/>
              <a:t> O2,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O1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O2 </a:t>
            </a:r>
            <a:r>
              <a:rPr lang="en-US" altLang="en-US" dirty="0" err="1" smtClean="0"/>
              <a:t>maka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pilihannya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A1. </a:t>
            </a:r>
            <a:r>
              <a:rPr lang="en-US" altLang="en-US" dirty="0" err="1" smtClean="0"/>
              <a:t>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premis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fakta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premis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membandingkan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Model </a:t>
            </a:r>
            <a:r>
              <a:rPr lang="en-US" altLang="en-US" dirty="0" err="1" smtClean="0"/>
              <a:t>pilihan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kompleks</a:t>
            </a:r>
            <a:r>
              <a:rPr lang="en-US" altLang="en-US" dirty="0" smtClean="0"/>
              <a:t> : model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sangat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kompleks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menentukan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pilihan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banyak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pilihan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dimunculkan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pertimbangan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beda</a:t>
            </a:r>
            <a:r>
              <a:rPr lang="en-US" altLang="en-US" dirty="0" smtClean="0"/>
              <a:t>)… </a:t>
            </a:r>
            <a:r>
              <a:rPr lang="en-US" altLang="en-US" dirty="0" err="1" smtClean="0"/>
              <a:t>jika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demikian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penentuannya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diperlukan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pertimbangan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pertimbangan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rasionalitas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Model yang </a:t>
            </a:r>
            <a:r>
              <a:rPr lang="en-US" altLang="en-US" dirty="0" err="1" smtClean="0"/>
              <a:t>kompleks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banyak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ditemukan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149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Untuk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melakukan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pilihan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alternatif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sampai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pembentukan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rekomendasi</a:t>
            </a:r>
            <a:r>
              <a:rPr lang="en-US" altLang="en-US" sz="4000" dirty="0" smtClean="0"/>
              <a:t> (</a:t>
            </a:r>
            <a:r>
              <a:rPr lang="en-US" altLang="en-US" sz="4000" dirty="0" err="1" smtClean="0"/>
              <a:t>pernyataan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advokatif</a:t>
            </a:r>
            <a:r>
              <a:rPr lang="en-US" altLang="en-US" sz="4000" dirty="0" smtClean="0"/>
              <a:t>)</a:t>
            </a:r>
            <a:r>
              <a:rPr lang="en-US" altLang="en-US" sz="4000" dirty="0" err="1" smtClean="0"/>
              <a:t>maka</a:t>
            </a:r>
            <a:r>
              <a:rPr lang="en-US" altLang="en-US" sz="4000" dirty="0" smtClean="0"/>
              <a:t>  </a:t>
            </a:r>
            <a:r>
              <a:rPr lang="en-US" altLang="en-US" sz="4000" dirty="0" err="1"/>
              <a:t>digunakan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pertimbangan</a:t>
            </a:r>
            <a:r>
              <a:rPr lang="en-US" altLang="en-US" sz="4000" dirty="0"/>
              <a:t> r</a:t>
            </a:r>
            <a:r>
              <a:rPr lang="id-ID" altLang="en-US" sz="4000" dirty="0"/>
              <a:t>a</a:t>
            </a:r>
            <a:r>
              <a:rPr lang="en-US" altLang="en-US" sz="4000" dirty="0" err="1"/>
              <a:t>sionalitas</a:t>
            </a:r>
            <a:r>
              <a:rPr lang="en-US" altLang="en-US" sz="4000" dirty="0"/>
              <a:t> 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dirty="0" err="1" smtClean="0"/>
              <a:t>Jenis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jenis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rasionalitas</a:t>
            </a:r>
            <a:r>
              <a:rPr lang="en-US" altLang="en-US" sz="2400" b="1" dirty="0" smtClean="0"/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Rasionalitas</a:t>
            </a:r>
            <a:r>
              <a:rPr lang="en-US" altLang="en-US" sz="2400" dirty="0" smtClean="0"/>
              <a:t> </a:t>
            </a:r>
            <a:r>
              <a:rPr lang="en-US" altLang="en-US" sz="2400" b="1" dirty="0" err="1"/>
              <a:t>tehnis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membandingkan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memecahkan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masalah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efektif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Rasionalitas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ekonomis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membandingkan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memecahkan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efisien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Rasionalitas</a:t>
            </a:r>
            <a:r>
              <a:rPr lang="en-US" altLang="en-US" sz="2400" dirty="0"/>
              <a:t> </a:t>
            </a:r>
            <a:r>
              <a:rPr lang="en-US" altLang="en-US" sz="2400" b="1" dirty="0"/>
              <a:t>legal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membandingkan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kesesuaian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Rasionalitas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sosial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membandingkan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mempertahankan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institusi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sosial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bernilai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Rasionalitas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substantif</a:t>
            </a:r>
            <a:r>
              <a:rPr lang="en-US" altLang="en-US" sz="2400" dirty="0"/>
              <a:t> : </a:t>
            </a:r>
            <a:r>
              <a:rPr lang="en-US" altLang="en-US" sz="2400" dirty="0" err="1"/>
              <a:t>menyangkut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perbandingan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rasionalitas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diatas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84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Dalam melakukan pilihan rasionalitas  dikenal beberapa teori 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1. </a:t>
            </a:r>
            <a:r>
              <a:rPr lang="en-US" altLang="en-US" dirty="0" err="1" smtClean="0"/>
              <a:t>Rasional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komprehansive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didasarkan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komprehensivitas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keahlian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pengambil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keputusan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Inkremental</a:t>
            </a:r>
            <a:r>
              <a:rPr lang="en-US" altLang="en-US" dirty="0" smtClean="0"/>
              <a:t> theory : model </a:t>
            </a:r>
            <a:r>
              <a:rPr lang="en-US" altLang="en-US" dirty="0" err="1" smtClean="0"/>
              <a:t>tambal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sulam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mengacu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sudah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memodifikasi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sedikit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sedikit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3. Bounded rationality: </a:t>
            </a:r>
            <a:r>
              <a:rPr lang="en-US" altLang="en-US" dirty="0" err="1" smtClean="0"/>
              <a:t>mencari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dianggap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cukup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memuaskan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keterbatasan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dimiliki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4. </a:t>
            </a:r>
            <a:r>
              <a:rPr lang="en-US" altLang="en-US" dirty="0" err="1" smtClean="0"/>
              <a:t>Rasionalitas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gabungan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meilih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jenis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keputusannya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648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Kriteria yg melandasi rekomendasi 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1. </a:t>
            </a:r>
            <a:r>
              <a:rPr lang="en-US" altLang="en-US" b="1" dirty="0" err="1" smtClean="0"/>
              <a:t>Efektivitas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kemampuan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mencapai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hasil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diharapkan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E</a:t>
            </a:r>
            <a:r>
              <a:rPr lang="en-US" altLang="en-US" b="1" dirty="0" err="1" smtClean="0"/>
              <a:t>fisiensi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perbandingan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terbaik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usaha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hasil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3. </a:t>
            </a:r>
            <a:r>
              <a:rPr lang="en-US" altLang="en-US" b="1" dirty="0" err="1" smtClean="0"/>
              <a:t>Kecukupan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seberapa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jauh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mampu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memuaskan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kebutuhan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menekankan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kuatnya</a:t>
            </a:r>
            <a:r>
              <a:rPr lang="en-US" altLang="en-US" dirty="0" smtClean="0"/>
              <a:t> hub </a:t>
            </a:r>
            <a:r>
              <a:rPr lang="en-US" altLang="en-US" dirty="0" err="1" smtClean="0"/>
              <a:t>anatara</a:t>
            </a:r>
            <a:r>
              <a:rPr lang="en-US" altLang="en-US" dirty="0" smtClean="0"/>
              <a:t> alternative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hasil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diharapkan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4. </a:t>
            </a:r>
            <a:r>
              <a:rPr lang="en-US" altLang="en-US" b="1" dirty="0" err="1" smtClean="0"/>
              <a:t>Pemerataan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keadilan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5. </a:t>
            </a:r>
            <a:r>
              <a:rPr lang="en-US" altLang="en-US" b="1" dirty="0" err="1" smtClean="0"/>
              <a:t>Responsivitas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seberapa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jauh</a:t>
            </a:r>
            <a:r>
              <a:rPr lang="en-US" altLang="en-US" dirty="0" smtClean="0"/>
              <a:t> alternative </a:t>
            </a:r>
            <a:r>
              <a:rPr lang="en-US" altLang="en-US" dirty="0" err="1" smtClean="0"/>
              <a:t>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mampu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memuaskan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pemangku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kepentingan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6. </a:t>
            </a:r>
            <a:r>
              <a:rPr lang="en-US" altLang="en-US" b="1" dirty="0" err="1" smtClean="0"/>
              <a:t>kelayakan</a:t>
            </a:r>
            <a:r>
              <a:rPr lang="en-US" altLang="en-US" b="1" dirty="0" smtClean="0"/>
              <a:t>/ </a:t>
            </a:r>
            <a:r>
              <a:rPr lang="en-US" altLang="en-US" b="1" dirty="0" err="1" smtClean="0"/>
              <a:t>ketepatan</a:t>
            </a:r>
            <a:r>
              <a:rPr lang="en-US" altLang="en-US" b="1" dirty="0" smtClean="0"/>
              <a:t>/ appropriateness 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berhub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rasional</a:t>
            </a:r>
            <a:r>
              <a:rPr lang="en-US" altLang="en-US" dirty="0" smtClean="0"/>
              <a:t> substantive ; </a:t>
            </a:r>
            <a:r>
              <a:rPr lang="en-US" altLang="en-US" dirty="0" err="1" smtClean="0"/>
              <a:t>dasarnya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kuatnya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asumsi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meyakinkan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pembenaran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atas</a:t>
            </a:r>
            <a:r>
              <a:rPr lang="en-US" altLang="en-US" dirty="0" smtClean="0"/>
              <a:t> alternative yang </a:t>
            </a:r>
            <a:r>
              <a:rPr lang="en-US" altLang="en-US" dirty="0" err="1" smtClean="0"/>
              <a:t>diajukan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235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Dua pendekatan utama dalam rekomendasi 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Analisis biaya manfaat</a:t>
            </a:r>
          </a:p>
          <a:p>
            <a:pPr eaLnBrk="1" hangingPunct="1"/>
            <a:r>
              <a:rPr lang="en-US" altLang="en-US" smtClean="0"/>
              <a:t>2. Analisis biaya efektivitas</a:t>
            </a:r>
          </a:p>
        </p:txBody>
      </p:sp>
    </p:spTree>
    <p:extLst>
      <p:ext uri="{BB962C8B-B14F-4D97-AF65-F5344CB8AC3E}">
        <p14:creationId xmlns:p14="http://schemas.microsoft.com/office/powerpoint/2010/main" val="14510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Monitoring/ Pemantauan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Memberikan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akibat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Dilakukan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saat</a:t>
            </a:r>
            <a:r>
              <a:rPr lang="en-US" altLang="en-US" dirty="0" smtClean="0"/>
              <a:t> program </a:t>
            </a:r>
            <a:r>
              <a:rPr lang="en-US" altLang="en-US" dirty="0" err="1" smtClean="0"/>
              <a:t>sedang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berjalan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metode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studi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kebijakan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Mendeskripsikan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operasionalisasi</a:t>
            </a:r>
            <a:r>
              <a:rPr lang="en-US" altLang="en-US" dirty="0" smtClean="0"/>
              <a:t> program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hasilnya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Pernyataan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dihasilkan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bersifat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penjelasan</a:t>
            </a:r>
            <a:r>
              <a:rPr lang="en-US" altLang="en-US" dirty="0" smtClean="0"/>
              <a:t> (designative claims)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kebijkan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sedang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dilakukan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Sifatnya</a:t>
            </a:r>
            <a:r>
              <a:rPr lang="en-US" altLang="en-US" dirty="0" smtClean="0"/>
              <a:t> :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premis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faktual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bersifat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deskriptif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86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1267</Words>
  <Application>Microsoft Office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Rekomendasi</vt:lpstr>
      <vt:lpstr>PowerPoint Presentation</vt:lpstr>
      <vt:lpstr>Bentuk rekomendasi AKP</vt:lpstr>
      <vt:lpstr>Model- model  pernyataan advokatif :</vt:lpstr>
      <vt:lpstr>Untuk melakukan pilihan alternatif sampai ke pembentukan rekomendasi (pernyataan advokatif)maka  digunakan pertimbangan rasionalitas :</vt:lpstr>
      <vt:lpstr>Dalam melakukan pilihan rasionalitas  dikenal beberapa teori :</vt:lpstr>
      <vt:lpstr>Kriteria yg melandasi rekomendasi :</vt:lpstr>
      <vt:lpstr>Dua pendekatan utama dalam rekomendasi :</vt:lpstr>
      <vt:lpstr>Monitoring/ Pemantauan</vt:lpstr>
      <vt:lpstr>Fungsi Monitoring :</vt:lpstr>
      <vt:lpstr>Dalam memantau ada dua jenis akibat :</vt:lpstr>
      <vt:lpstr>Tindakan dalam monitoring </vt:lpstr>
      <vt:lpstr>PowerPoint Presentation</vt:lpstr>
      <vt:lpstr>Pendekatan dalam monitoring</vt:lpstr>
      <vt:lpstr>Evaluasi</vt:lpstr>
      <vt:lpstr>Karakteristik evaluasi :</vt:lpstr>
      <vt:lpstr>Fungsi evaluasi</vt:lpstr>
      <vt:lpstr>PowerPoint Presentation</vt:lpstr>
      <vt:lpstr>Pendekatan Evaluasi</vt:lpstr>
      <vt:lpstr>PowerPoint Presentation</vt:lpstr>
      <vt:lpstr>PowerPoint Presentation</vt:lpstr>
      <vt:lpstr>PowerPoint Presentation</vt:lpstr>
      <vt:lpstr>Tugas Akhir individu (paper/proposal/ policy brief)</vt:lpstr>
      <vt:lpstr>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2021-04-27T06:58:12Z</dcterms:created>
  <dcterms:modified xsi:type="dcterms:W3CDTF">2021-05-18T23:14:16Z</dcterms:modified>
</cp:coreProperties>
</file>