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5" r:id="rId9"/>
    <p:sldId id="265" r:id="rId10"/>
    <p:sldId id="266" r:id="rId11"/>
    <p:sldId id="277" r:id="rId12"/>
    <p:sldId id="264" r:id="rId13"/>
    <p:sldId id="27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FA5-6207-409C-B332-F543065B5B26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525-D286-437F-B195-371A043B3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FA5-6207-409C-B332-F543065B5B26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525-D286-437F-B195-371A043B3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FA5-6207-409C-B332-F543065B5B26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525-D286-437F-B195-371A043B3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FA5-6207-409C-B332-F543065B5B26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525-D286-437F-B195-371A043B3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FA5-6207-409C-B332-F543065B5B26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525-D286-437F-B195-371A043B3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FA5-6207-409C-B332-F543065B5B26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525-D286-437F-B195-371A043B3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FA5-6207-409C-B332-F543065B5B26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525-D286-437F-B195-371A043B3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FA5-6207-409C-B332-F543065B5B26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525-D286-437F-B195-371A043B3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FA5-6207-409C-B332-F543065B5B26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525-D286-437F-B195-371A043B3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FA5-6207-409C-B332-F543065B5B26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CC525-D286-437F-B195-371A043B3C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EDFA5-6207-409C-B332-F543065B5B26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91CC525-D286-437F-B195-371A043B3C4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BBEDFA5-6207-409C-B332-F543065B5B26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91CC525-D286-437F-B195-371A043B3C4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371600"/>
            <a:ext cx="8385048" cy="18288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>
                <a:solidFill>
                  <a:schemeClr val="tx1"/>
                </a:solidFill>
                <a:latin typeface="Algerian" pitchFamily="82" charset="0"/>
              </a:rPr>
              <a:t>LINEAR PROGRAMMING</a:t>
            </a:r>
            <a:endParaRPr lang="en-US" sz="6000" b="1" dirty="0">
              <a:solidFill>
                <a:schemeClr val="tx1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r>
              <a:rPr lang="en-US" dirty="0" err="1" smtClean="0"/>
              <a:t>Waktu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r>
              <a:rPr lang="en-US" dirty="0" smtClean="0"/>
              <a:t> 2.705 </a:t>
            </a:r>
            <a:r>
              <a:rPr lang="en-US" dirty="0" err="1" smtClean="0"/>
              <a:t>menit</a:t>
            </a:r>
            <a:r>
              <a:rPr lang="en-US" dirty="0" smtClean="0"/>
              <a:t>, 2.210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pelipatan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445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pengepakan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Keuntungan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per unit </a:t>
            </a:r>
            <a:r>
              <a:rPr lang="en-US" dirty="0" err="1" smtClean="0"/>
              <a:t>produk</a:t>
            </a:r>
            <a:r>
              <a:rPr lang="en-US" dirty="0" smtClean="0"/>
              <a:t> A, B </a:t>
            </a:r>
            <a:r>
              <a:rPr lang="en-US" dirty="0" err="1" smtClean="0"/>
              <a:t>dan</a:t>
            </a:r>
            <a:r>
              <a:rPr lang="en-US" dirty="0" smtClean="0"/>
              <a:t> C </a:t>
            </a:r>
            <a:r>
              <a:rPr lang="en-US" dirty="0" err="1" smtClean="0"/>
              <a:t>masing-masing</a:t>
            </a:r>
            <a:r>
              <a:rPr lang="en-US" dirty="0" smtClean="0"/>
              <a:t> 100, 150 </a:t>
            </a:r>
            <a:r>
              <a:rPr lang="en-US" dirty="0" err="1" smtClean="0"/>
              <a:t>dan</a:t>
            </a:r>
            <a:r>
              <a:rPr lang="en-US" dirty="0" smtClean="0"/>
              <a:t> 125. </a:t>
            </a:r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solusikan</a:t>
            </a:r>
            <a:r>
              <a:rPr lang="en-US" dirty="0" smtClean="0"/>
              <a:t>!</a:t>
            </a:r>
          </a:p>
          <a:p>
            <a:r>
              <a:rPr lang="en-US" dirty="0" err="1" smtClean="0"/>
              <a:t>Gunakan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Case 2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Perusahaan Aneka </a:t>
            </a:r>
            <a:r>
              <a:rPr lang="en-US" dirty="0" err="1" smtClean="0"/>
              <a:t>keripik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Mix </a:t>
            </a:r>
            <a:r>
              <a:rPr lang="en-US" dirty="0" err="1" smtClean="0"/>
              <a:t>Camilan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keripik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err="1" smtClean="0"/>
              <a:t>Paket</a:t>
            </a:r>
            <a:r>
              <a:rPr lang="en-US" dirty="0" smtClean="0"/>
              <a:t> A = </a:t>
            </a:r>
            <a:r>
              <a:rPr lang="en-US" dirty="0" err="1" smtClean="0"/>
              <a:t>berisi</a:t>
            </a:r>
            <a:r>
              <a:rPr lang="en-US" dirty="0" smtClean="0"/>
              <a:t> 4 </a:t>
            </a:r>
            <a:r>
              <a:rPr lang="en-US" dirty="0" err="1" smtClean="0"/>
              <a:t>keripik</a:t>
            </a:r>
            <a:r>
              <a:rPr lang="en-US" dirty="0" smtClean="0"/>
              <a:t> </a:t>
            </a:r>
            <a:r>
              <a:rPr lang="en-US" dirty="0" err="1" smtClean="0"/>
              <a:t>apel</a:t>
            </a:r>
            <a:r>
              <a:rPr lang="en-US" dirty="0" smtClean="0"/>
              <a:t>, 4 </a:t>
            </a:r>
            <a:r>
              <a:rPr lang="en-US" dirty="0" err="1" smtClean="0"/>
              <a:t>keripik</a:t>
            </a:r>
            <a:r>
              <a:rPr lang="en-US" dirty="0" smtClean="0"/>
              <a:t> </a:t>
            </a:r>
            <a:r>
              <a:rPr lang="en-US" dirty="0" err="1" smtClean="0"/>
              <a:t>nangka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keripik</a:t>
            </a:r>
            <a:r>
              <a:rPr lang="en-US" dirty="0" smtClean="0"/>
              <a:t> </a:t>
            </a:r>
            <a:r>
              <a:rPr lang="en-US" dirty="0" err="1" smtClean="0"/>
              <a:t>salak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jual</a:t>
            </a:r>
            <a:r>
              <a:rPr lang="en-US" dirty="0" smtClean="0"/>
              <a:t> 30.000</a:t>
            </a:r>
          </a:p>
          <a:p>
            <a:r>
              <a:rPr lang="en-US" dirty="0" err="1" smtClean="0"/>
              <a:t>Paket</a:t>
            </a:r>
            <a:r>
              <a:rPr lang="en-US" dirty="0" smtClean="0"/>
              <a:t> B = </a:t>
            </a:r>
            <a:r>
              <a:rPr lang="en-US" dirty="0" err="1" smtClean="0"/>
              <a:t>berisi</a:t>
            </a:r>
            <a:r>
              <a:rPr lang="en-US" dirty="0" smtClean="0"/>
              <a:t> 5 </a:t>
            </a:r>
            <a:r>
              <a:rPr lang="en-US" dirty="0" err="1" smtClean="0"/>
              <a:t>keripik</a:t>
            </a:r>
            <a:r>
              <a:rPr lang="en-US" dirty="0" smtClean="0"/>
              <a:t> </a:t>
            </a:r>
            <a:r>
              <a:rPr lang="en-US" dirty="0" err="1"/>
              <a:t>apel</a:t>
            </a:r>
            <a:r>
              <a:rPr lang="en-US" dirty="0"/>
              <a:t>, </a:t>
            </a:r>
            <a:r>
              <a:rPr lang="en-US" dirty="0" smtClean="0"/>
              <a:t>6 </a:t>
            </a:r>
            <a:r>
              <a:rPr lang="en-US" dirty="0" err="1"/>
              <a:t>keripik</a:t>
            </a:r>
            <a:r>
              <a:rPr lang="en-US" dirty="0"/>
              <a:t> </a:t>
            </a:r>
            <a:r>
              <a:rPr lang="en-US" dirty="0" err="1"/>
              <a:t>nangka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5 </a:t>
            </a:r>
            <a:r>
              <a:rPr lang="en-US" dirty="0" err="1"/>
              <a:t>keripik</a:t>
            </a:r>
            <a:r>
              <a:rPr lang="en-US" dirty="0"/>
              <a:t> </a:t>
            </a:r>
            <a:r>
              <a:rPr lang="en-US" dirty="0" err="1"/>
              <a:t>salak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smtClean="0"/>
              <a:t>40.000</a:t>
            </a:r>
          </a:p>
          <a:p>
            <a:r>
              <a:rPr lang="en-US" dirty="0" err="1"/>
              <a:t>P</a:t>
            </a:r>
            <a:r>
              <a:rPr lang="en-US" dirty="0" err="1" smtClean="0"/>
              <a:t>aket</a:t>
            </a:r>
            <a:r>
              <a:rPr lang="en-US" dirty="0" smtClean="0"/>
              <a:t> C = </a:t>
            </a:r>
            <a:r>
              <a:rPr lang="en-US" dirty="0" err="1" smtClean="0"/>
              <a:t>berisi</a:t>
            </a:r>
            <a:r>
              <a:rPr lang="en-US" dirty="0" smtClean="0"/>
              <a:t> 6 </a:t>
            </a:r>
            <a:r>
              <a:rPr lang="en-US" dirty="0" err="1"/>
              <a:t>keripik</a:t>
            </a:r>
            <a:r>
              <a:rPr lang="en-US" dirty="0"/>
              <a:t> </a:t>
            </a:r>
            <a:r>
              <a:rPr lang="en-US" dirty="0" err="1"/>
              <a:t>apel</a:t>
            </a:r>
            <a:r>
              <a:rPr lang="en-US" dirty="0"/>
              <a:t>, </a:t>
            </a:r>
            <a:r>
              <a:rPr lang="en-US" dirty="0" smtClean="0"/>
              <a:t>8 </a:t>
            </a:r>
            <a:r>
              <a:rPr lang="en-US" dirty="0" err="1"/>
              <a:t>keripik</a:t>
            </a:r>
            <a:r>
              <a:rPr lang="en-US" dirty="0"/>
              <a:t> </a:t>
            </a:r>
            <a:r>
              <a:rPr lang="en-US" dirty="0" err="1"/>
              <a:t>nangka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smtClean="0"/>
              <a:t>5 </a:t>
            </a:r>
            <a:r>
              <a:rPr lang="en-US" dirty="0" err="1" smtClean="0"/>
              <a:t>keripik</a:t>
            </a:r>
            <a:r>
              <a:rPr lang="en-US" dirty="0" smtClean="0"/>
              <a:t> </a:t>
            </a:r>
            <a:r>
              <a:rPr lang="en-US" dirty="0" err="1"/>
              <a:t>salak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jual</a:t>
            </a:r>
            <a:r>
              <a:rPr lang="en-US" dirty="0"/>
              <a:t> </a:t>
            </a:r>
            <a:r>
              <a:rPr lang="en-US" dirty="0" smtClean="0"/>
              <a:t>60.000</a:t>
            </a:r>
          </a:p>
          <a:p>
            <a:r>
              <a:rPr lang="en-US" dirty="0" err="1" smtClean="0"/>
              <a:t>Untk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60.000 </a:t>
            </a:r>
            <a:r>
              <a:rPr lang="en-US" dirty="0" err="1" smtClean="0"/>
              <a:t>keripik</a:t>
            </a:r>
            <a:r>
              <a:rPr lang="en-US" dirty="0" smtClean="0"/>
              <a:t> </a:t>
            </a:r>
            <a:r>
              <a:rPr lang="en-US" dirty="0" err="1" smtClean="0"/>
              <a:t>apel</a:t>
            </a:r>
            <a:r>
              <a:rPr lang="en-US" dirty="0" smtClean="0"/>
              <a:t>, 75.000 </a:t>
            </a:r>
            <a:r>
              <a:rPr lang="en-US" dirty="0" err="1" smtClean="0"/>
              <a:t>keripik</a:t>
            </a:r>
            <a:r>
              <a:rPr lang="en-US" dirty="0" smtClean="0"/>
              <a:t> </a:t>
            </a:r>
            <a:r>
              <a:rPr lang="en-US" dirty="0" err="1" smtClean="0"/>
              <a:t>nangka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45.000 </a:t>
            </a:r>
            <a:r>
              <a:rPr lang="en-US" dirty="0" err="1" smtClean="0"/>
              <a:t>keripik</a:t>
            </a:r>
            <a:r>
              <a:rPr lang="en-US" dirty="0" smtClean="0"/>
              <a:t> </a:t>
            </a:r>
            <a:r>
              <a:rPr lang="en-US" dirty="0" err="1" smtClean="0"/>
              <a:t>salak</a:t>
            </a:r>
            <a:endParaRPr lang="en-US" dirty="0" smtClean="0"/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 agar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maksimal</a:t>
            </a:r>
            <a:r>
              <a:rPr lang="en-US" dirty="0"/>
              <a:t>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815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19912"/>
          </a:xfrm>
        </p:spPr>
        <p:txBody>
          <a:bodyPr/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err="1" smtClean="0"/>
              <a:t>Langkah-langkahnya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Rumusan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LP </a:t>
            </a:r>
            <a:r>
              <a:rPr lang="en-US" sz="2800" dirty="0" err="1" smtClean="0"/>
              <a:t>dalam</a:t>
            </a:r>
            <a:r>
              <a:rPr lang="en-US" sz="2800" dirty="0" smtClean="0"/>
              <a:t> model </a:t>
            </a:r>
            <a:r>
              <a:rPr lang="en-US" sz="2800" dirty="0" err="1" smtClean="0"/>
              <a:t>matematika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setengah</a:t>
            </a:r>
            <a:r>
              <a:rPr lang="en-US" sz="2800" dirty="0" smtClean="0"/>
              <a:t> </a:t>
            </a: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syarat-syarat</a:t>
            </a:r>
            <a:r>
              <a:rPr lang="en-US" sz="2800" dirty="0" smtClean="0"/>
              <a:t> </a:t>
            </a:r>
            <a:r>
              <a:rPr lang="en-US" sz="2800" dirty="0" err="1" smtClean="0"/>
              <a:t>kendala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irisannya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     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irisan</a:t>
            </a:r>
            <a:r>
              <a:rPr lang="en-US" sz="2800" dirty="0" smtClean="0"/>
              <a:t>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</a:t>
            </a:r>
            <a:r>
              <a:rPr lang="en-US" sz="2800" dirty="0" err="1" smtClean="0"/>
              <a:t>mk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tdk</a:t>
            </a:r>
            <a:r>
              <a:rPr lang="en-US" sz="2800" dirty="0" smtClean="0"/>
              <a:t> </a:t>
            </a:r>
            <a:r>
              <a:rPr lang="en-US" sz="2800" dirty="0" err="1" smtClean="0"/>
              <a:t>fisibel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     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irisan</a:t>
            </a:r>
            <a:r>
              <a:rPr lang="en-US" sz="2800" dirty="0" smtClean="0"/>
              <a:t> </a:t>
            </a:r>
            <a:r>
              <a:rPr lang="en-US" sz="2800" dirty="0" err="1" smtClean="0"/>
              <a:t>isi</a:t>
            </a:r>
            <a:r>
              <a:rPr lang="en-US" sz="2800" dirty="0" smtClean="0"/>
              <a:t> </a:t>
            </a:r>
            <a:r>
              <a:rPr lang="en-US" sz="2800" dirty="0" err="1" smtClean="0"/>
              <a:t>mk</a:t>
            </a:r>
            <a:r>
              <a:rPr lang="en-US" sz="2800" dirty="0" smtClean="0"/>
              <a:t> </a:t>
            </a:r>
            <a:r>
              <a:rPr lang="en-US" sz="2800" dirty="0" err="1" smtClean="0"/>
              <a:t>masalah</a:t>
            </a:r>
            <a:r>
              <a:rPr lang="en-US" sz="2800" dirty="0" smtClean="0"/>
              <a:t> </a:t>
            </a:r>
            <a:r>
              <a:rPr lang="en-US" sz="2800" dirty="0" err="1" smtClean="0"/>
              <a:t>fisibel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4.   </a:t>
            </a:r>
            <a:r>
              <a:rPr lang="en-US" sz="2800" dirty="0" err="1" smtClean="0"/>
              <a:t>Buat</a:t>
            </a:r>
            <a:r>
              <a:rPr lang="en-US" sz="2800" dirty="0" smtClean="0"/>
              <a:t> </a:t>
            </a:r>
            <a:r>
              <a:rPr lang="en-US" sz="2800" dirty="0" err="1" smtClean="0"/>
              <a:t>sembarang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/ </a:t>
            </a:r>
            <a:r>
              <a:rPr lang="en-US" sz="2800" dirty="0" err="1" smtClean="0"/>
              <a:t>tujuan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sz="2800" dirty="0" smtClean="0"/>
              <a:t>5.   </a:t>
            </a:r>
            <a:r>
              <a:rPr lang="en-US" sz="2800" dirty="0" err="1" smtClean="0"/>
              <a:t>Geser</a:t>
            </a:r>
            <a:r>
              <a:rPr lang="en-US" sz="2800" dirty="0" smtClean="0"/>
              <a:t> </a:t>
            </a:r>
            <a:r>
              <a:rPr lang="en-US" sz="2800" dirty="0" err="1" smtClean="0"/>
              <a:t>garis</a:t>
            </a:r>
            <a:r>
              <a:rPr lang="en-US" sz="2800" dirty="0" smtClean="0"/>
              <a:t> Z (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sasaran</a:t>
            </a:r>
            <a:r>
              <a:rPr lang="en-US" sz="2800" dirty="0" smtClean="0"/>
              <a:t>) </a:t>
            </a:r>
            <a:r>
              <a:rPr lang="en-US" sz="2800" dirty="0" err="1" smtClean="0"/>
              <a:t>shg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terakhir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irisan</a:t>
            </a:r>
            <a:r>
              <a:rPr lang="en-US" sz="2800" dirty="0" smtClean="0"/>
              <a:t> </a:t>
            </a:r>
            <a:r>
              <a:rPr lang="en-US" sz="2800" dirty="0" err="1" smtClean="0"/>
              <a:t>daerah</a:t>
            </a:r>
            <a:r>
              <a:rPr lang="en-US" sz="2800" dirty="0" smtClean="0"/>
              <a:t> </a:t>
            </a:r>
            <a:r>
              <a:rPr lang="en-US" sz="2800" dirty="0" err="1" smtClean="0"/>
              <a:t>fisibel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Perusahaan Sepatu IDEAL </a:t>
            </a:r>
            <a:r>
              <a:rPr lang="en-US" dirty="0" err="1" smtClean="0"/>
              <a:t>membuat</a:t>
            </a:r>
            <a:r>
              <a:rPr lang="en-US" dirty="0" smtClean="0"/>
              <a:t> 2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sepatu</a:t>
            </a:r>
            <a:r>
              <a:rPr lang="en-US" dirty="0" smtClean="0"/>
              <a:t>. Sepatu </a:t>
            </a:r>
            <a:r>
              <a:rPr lang="en-US" dirty="0" err="1" smtClean="0"/>
              <a:t>Merek</a:t>
            </a:r>
            <a:r>
              <a:rPr lang="en-US" dirty="0" smtClean="0"/>
              <a:t> I </a:t>
            </a:r>
            <a:r>
              <a:rPr lang="en-US" dirty="0" err="1" smtClean="0"/>
              <a:t>dengan</a:t>
            </a:r>
            <a:r>
              <a:rPr lang="en-US" dirty="0" smtClean="0"/>
              <a:t> sol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karet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II </a:t>
            </a:r>
            <a:r>
              <a:rPr lang="en-US" dirty="0" err="1" smtClean="0"/>
              <a:t>dengan</a:t>
            </a:r>
            <a:r>
              <a:rPr lang="en-US" dirty="0" smtClean="0"/>
              <a:t> sol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kulit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sepatu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3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 </a:t>
            </a:r>
            <a:r>
              <a:rPr lang="en-US" dirty="0" err="1" smtClean="0"/>
              <a:t>Mesin</a:t>
            </a:r>
            <a:r>
              <a:rPr lang="en-US" dirty="0" smtClean="0"/>
              <a:t> 1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sol </a:t>
            </a:r>
            <a:r>
              <a:rPr lang="en-US" dirty="0" err="1" smtClean="0"/>
              <a:t>karet</a:t>
            </a:r>
            <a:r>
              <a:rPr lang="en-US" dirty="0" smtClean="0"/>
              <a:t>, </a:t>
            </a:r>
            <a:r>
              <a:rPr lang="en-US" dirty="0" err="1" smtClean="0"/>
              <a:t>mesin</a:t>
            </a:r>
            <a:r>
              <a:rPr lang="en-US" dirty="0" smtClean="0"/>
              <a:t> 2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sol </a:t>
            </a:r>
            <a:r>
              <a:rPr lang="en-US" dirty="0" err="1" smtClean="0"/>
              <a:t>kulit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3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sepatu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asembling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lusin</a:t>
            </a:r>
            <a:r>
              <a:rPr lang="en-US" dirty="0" smtClean="0"/>
              <a:t> </a:t>
            </a:r>
            <a:r>
              <a:rPr lang="en-US" dirty="0" err="1" smtClean="0"/>
              <a:t>sepatu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I </a:t>
            </a:r>
            <a:r>
              <a:rPr lang="en-US" dirty="0" err="1" smtClean="0"/>
              <a:t>dikerjakan</a:t>
            </a:r>
            <a:r>
              <a:rPr lang="en-US" dirty="0" smtClean="0"/>
              <a:t> di </a:t>
            </a:r>
            <a:r>
              <a:rPr lang="en-US" dirty="0" err="1" smtClean="0"/>
              <a:t>mesin</a:t>
            </a:r>
            <a:r>
              <a:rPr lang="en-US" dirty="0" smtClean="0"/>
              <a:t> 1 </a:t>
            </a:r>
            <a:r>
              <a:rPr lang="en-US" dirty="0" err="1" smtClean="0"/>
              <a:t>selama</a:t>
            </a:r>
            <a:r>
              <a:rPr lang="en-US" dirty="0" smtClean="0"/>
              <a:t> 2 jam </a:t>
            </a:r>
            <a:r>
              <a:rPr lang="en-US" dirty="0" err="1" smtClean="0"/>
              <a:t>kmd</a:t>
            </a:r>
            <a:r>
              <a:rPr lang="en-US" dirty="0" smtClean="0"/>
              <a:t> di </a:t>
            </a:r>
            <a:r>
              <a:rPr lang="en-US" dirty="0" err="1" smtClean="0"/>
              <a:t>mesin</a:t>
            </a:r>
            <a:r>
              <a:rPr lang="en-US" dirty="0" smtClean="0"/>
              <a:t> 3 </a:t>
            </a:r>
            <a:r>
              <a:rPr lang="en-US" dirty="0" err="1" smtClean="0"/>
              <a:t>selama</a:t>
            </a:r>
            <a:r>
              <a:rPr lang="en-US" dirty="0" smtClean="0"/>
              <a:t> 6 jam.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II </a:t>
            </a:r>
            <a:r>
              <a:rPr lang="en-US" dirty="0" err="1" smtClean="0"/>
              <a:t>dikerjakan</a:t>
            </a:r>
            <a:r>
              <a:rPr lang="en-US" dirty="0" smtClean="0"/>
              <a:t> di </a:t>
            </a:r>
            <a:r>
              <a:rPr lang="en-US" dirty="0" err="1" smtClean="0"/>
              <a:t>mesin</a:t>
            </a:r>
            <a:r>
              <a:rPr lang="en-US" dirty="0" smtClean="0"/>
              <a:t> 2 </a:t>
            </a:r>
            <a:r>
              <a:rPr lang="en-US" dirty="0" err="1" smtClean="0"/>
              <a:t>selama</a:t>
            </a:r>
            <a:r>
              <a:rPr lang="en-US" dirty="0" smtClean="0"/>
              <a:t> 3 jam </a:t>
            </a:r>
            <a:r>
              <a:rPr lang="en-US" dirty="0" err="1" smtClean="0"/>
              <a:t>kmd</a:t>
            </a:r>
            <a:r>
              <a:rPr lang="en-US" dirty="0" smtClean="0"/>
              <a:t> </a:t>
            </a:r>
            <a:r>
              <a:rPr lang="en-US" dirty="0" err="1" smtClean="0"/>
              <a:t>dimesin</a:t>
            </a:r>
            <a:r>
              <a:rPr lang="en-US" dirty="0" smtClean="0"/>
              <a:t> 3 </a:t>
            </a:r>
            <a:r>
              <a:rPr lang="en-US" dirty="0" err="1" smtClean="0"/>
              <a:t>selama</a:t>
            </a:r>
            <a:r>
              <a:rPr lang="en-US" dirty="0" smtClean="0"/>
              <a:t> 5 jam,.</a:t>
            </a:r>
          </a:p>
          <a:p>
            <a:r>
              <a:rPr lang="en-US" dirty="0" smtClean="0"/>
              <a:t>Jam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1 = 8 jam, </a:t>
            </a:r>
            <a:r>
              <a:rPr lang="en-US" dirty="0" err="1" smtClean="0"/>
              <a:t>mesin</a:t>
            </a:r>
            <a:r>
              <a:rPr lang="en-US" dirty="0" smtClean="0"/>
              <a:t> 2 = 15 jam, </a:t>
            </a:r>
            <a:r>
              <a:rPr lang="en-US" dirty="0" err="1" smtClean="0"/>
              <a:t>mesin</a:t>
            </a:r>
            <a:r>
              <a:rPr lang="en-US" dirty="0" smtClean="0"/>
              <a:t> 3 =30 jam.</a:t>
            </a:r>
          </a:p>
          <a:p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lusin</a:t>
            </a:r>
            <a:r>
              <a:rPr lang="en-US" dirty="0" smtClean="0"/>
              <a:t> </a:t>
            </a:r>
            <a:r>
              <a:rPr lang="en-US" dirty="0" err="1" smtClean="0"/>
              <a:t>sepatu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I = 30.000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merek</a:t>
            </a:r>
            <a:r>
              <a:rPr lang="en-US" dirty="0" smtClean="0"/>
              <a:t> II = 50.000</a:t>
            </a:r>
          </a:p>
          <a:p>
            <a:r>
              <a:rPr lang="en-US" dirty="0" err="1" smtClean="0"/>
              <a:t>Berapa</a:t>
            </a:r>
            <a:r>
              <a:rPr lang="en-US" dirty="0" smtClean="0"/>
              <a:t> </a:t>
            </a:r>
            <a:r>
              <a:rPr lang="en-US" dirty="0" err="1" smtClean="0"/>
              <a:t>lusin</a:t>
            </a:r>
            <a:r>
              <a:rPr lang="en-US" dirty="0" smtClean="0"/>
              <a:t> masing2 </a:t>
            </a:r>
            <a:r>
              <a:rPr lang="en-US" dirty="0" err="1" smtClean="0"/>
              <a:t>Merek</a:t>
            </a:r>
            <a:r>
              <a:rPr lang="en-US" dirty="0" smtClean="0"/>
              <a:t> </a:t>
            </a:r>
            <a:r>
              <a:rPr lang="en-US" dirty="0" err="1" smtClean="0"/>
              <a:t>sepatu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diproduki</a:t>
            </a:r>
            <a:r>
              <a:rPr lang="en-US" dirty="0" smtClean="0"/>
              <a:t> agar </a:t>
            </a:r>
            <a:r>
              <a:rPr lang="en-US" dirty="0" err="1" smtClean="0"/>
              <a:t>laba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maksimum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77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819912"/>
          </a:xfrm>
        </p:spPr>
        <p:txBody>
          <a:bodyPr/>
          <a:lstStyle/>
          <a:p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2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M </a:t>
            </a:r>
            <a:r>
              <a:rPr lang="en-US" dirty="0" err="1" smtClean="0"/>
              <a:t>dan</a:t>
            </a:r>
            <a:r>
              <a:rPr lang="en-US" dirty="0" smtClean="0"/>
              <a:t> N. </a:t>
            </a:r>
            <a:r>
              <a:rPr lang="en-US" dirty="0" err="1" smtClean="0"/>
              <a:t>Produk</a:t>
            </a:r>
            <a:r>
              <a:rPr lang="en-US" dirty="0" smtClean="0"/>
              <a:t> M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3.000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N </a:t>
            </a:r>
            <a:r>
              <a:rPr lang="en-US" dirty="0" err="1" smtClean="0"/>
              <a:t>dijual</a:t>
            </a:r>
            <a:r>
              <a:rPr lang="en-US" dirty="0" smtClean="0"/>
              <a:t>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2.000. </a:t>
            </a:r>
            <a:r>
              <a:rPr lang="en-US" dirty="0" err="1" smtClean="0"/>
              <a:t>Kedua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serupa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per unit output.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3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. Lama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.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M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2 jam </a:t>
            </a:r>
            <a:r>
              <a:rPr lang="en-US" dirty="0" err="1" smtClean="0"/>
              <a:t>dgn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A, 2 jam pd </a:t>
            </a:r>
            <a:r>
              <a:rPr lang="en-US" dirty="0" err="1" smtClean="0"/>
              <a:t>mesin</a:t>
            </a:r>
            <a:r>
              <a:rPr lang="en-US" dirty="0" smtClean="0"/>
              <a:t> B </a:t>
            </a:r>
            <a:r>
              <a:rPr lang="en-US" dirty="0" err="1" smtClean="0"/>
              <a:t>dan</a:t>
            </a:r>
            <a:r>
              <a:rPr lang="en-US" dirty="0" smtClean="0"/>
              <a:t> 4 jam pd </a:t>
            </a:r>
            <a:r>
              <a:rPr lang="en-US" dirty="0" err="1" smtClean="0"/>
              <a:t>mesin</a:t>
            </a:r>
            <a:r>
              <a:rPr lang="en-US" dirty="0" smtClean="0"/>
              <a:t> C. </a:t>
            </a:r>
            <a:r>
              <a:rPr lang="en-US" dirty="0" err="1" smtClean="0"/>
              <a:t>Produk</a:t>
            </a:r>
            <a:r>
              <a:rPr lang="en-US" dirty="0" smtClean="0"/>
              <a:t> N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A </a:t>
            </a:r>
            <a:r>
              <a:rPr lang="en-US" dirty="0" err="1" smtClean="0"/>
              <a:t>selama</a:t>
            </a:r>
            <a:r>
              <a:rPr lang="en-US" dirty="0" smtClean="0"/>
              <a:t> 1 jam, </a:t>
            </a:r>
            <a:r>
              <a:rPr lang="en-US" dirty="0" err="1" smtClean="0"/>
              <a:t>mesin</a:t>
            </a:r>
            <a:r>
              <a:rPr lang="en-US" dirty="0" smtClean="0"/>
              <a:t> B </a:t>
            </a:r>
            <a:r>
              <a:rPr lang="en-US" dirty="0" err="1" smtClean="0"/>
              <a:t>selama</a:t>
            </a:r>
            <a:r>
              <a:rPr lang="en-US" dirty="0" smtClean="0"/>
              <a:t> 3 jam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C </a:t>
            </a:r>
            <a:r>
              <a:rPr lang="en-US" dirty="0" err="1" smtClean="0"/>
              <a:t>selama</a:t>
            </a:r>
            <a:r>
              <a:rPr lang="en-US" dirty="0" smtClean="0"/>
              <a:t> 3 jam.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–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/>
          <a:lstStyle/>
          <a:p>
            <a:r>
              <a:rPr lang="en-US" dirty="0" smtClean="0"/>
              <a:t>Dari 3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mesin</a:t>
            </a:r>
            <a:r>
              <a:rPr lang="en-US" dirty="0" smtClean="0"/>
              <a:t> A </a:t>
            </a:r>
            <a:r>
              <a:rPr lang="en-US" dirty="0" err="1" smtClean="0"/>
              <a:t>sejumlah</a:t>
            </a:r>
            <a:r>
              <a:rPr lang="en-US" dirty="0" smtClean="0"/>
              <a:t> 3 unit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10 jam/hr per </a:t>
            </a:r>
            <a:r>
              <a:rPr lang="en-US" dirty="0" err="1" smtClean="0"/>
              <a:t>mesin</a:t>
            </a:r>
            <a:r>
              <a:rPr lang="en-US" dirty="0" smtClean="0"/>
              <a:t>. </a:t>
            </a:r>
            <a:r>
              <a:rPr lang="en-US" dirty="0" err="1" smtClean="0"/>
              <a:t>Mesin</a:t>
            </a:r>
            <a:r>
              <a:rPr lang="en-US" dirty="0" smtClean="0"/>
              <a:t> B </a:t>
            </a:r>
            <a:r>
              <a:rPr lang="en-US" dirty="0" err="1" smtClean="0"/>
              <a:t>sejumlah</a:t>
            </a:r>
            <a:r>
              <a:rPr lang="en-US" dirty="0" smtClean="0"/>
              <a:t> 6 unit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10 jam/hr per </a:t>
            </a:r>
            <a:r>
              <a:rPr lang="en-US" dirty="0" err="1" smtClean="0"/>
              <a:t>mesin</a:t>
            </a:r>
            <a:r>
              <a:rPr lang="en-US" dirty="0" smtClean="0"/>
              <a:t>. </a:t>
            </a:r>
            <a:r>
              <a:rPr lang="en-US" dirty="0" err="1" smtClean="0"/>
              <a:t>Mesin</a:t>
            </a:r>
            <a:r>
              <a:rPr lang="en-US" dirty="0" smtClean="0"/>
              <a:t> C </a:t>
            </a:r>
            <a:r>
              <a:rPr lang="en-US" dirty="0" err="1" smtClean="0"/>
              <a:t>sejumlah</a:t>
            </a:r>
            <a:r>
              <a:rPr lang="en-US" dirty="0" smtClean="0"/>
              <a:t> 9 unit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8 jam/hr per </a:t>
            </a:r>
            <a:r>
              <a:rPr lang="en-US" dirty="0" err="1" smtClean="0"/>
              <a:t>mesin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Buatlah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masalahnya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LP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optimalnya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smtClean="0"/>
              <a:t>grafis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896112"/>
          </a:xfrm>
        </p:spPr>
        <p:txBody>
          <a:bodyPr/>
          <a:lstStyle/>
          <a:p>
            <a:pPr algn="ctr"/>
            <a:r>
              <a:rPr lang="en-US" b="1" dirty="0" smtClean="0"/>
              <a:t>METODE SIMPLEKS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menyelesaikan</a:t>
            </a:r>
            <a:r>
              <a:rPr lang="en-US" sz="3600" b="1" dirty="0" smtClean="0"/>
              <a:t> LP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permasalahan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dgn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variabel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lebih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dari</a:t>
            </a:r>
            <a:r>
              <a:rPr lang="en-US" sz="3600" b="1" dirty="0" smtClean="0"/>
              <a:t> 2</a:t>
            </a:r>
          </a:p>
          <a:p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menyelesaikan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persoalan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maksimin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minimin</a:t>
            </a:r>
            <a:r>
              <a:rPr lang="en-US" sz="3600" b="1" dirty="0" smtClean="0"/>
              <a:t> (dual theory)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Langkah-langkah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simpleks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minimin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F = 4x + 3y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Pembatas</a:t>
            </a:r>
            <a:r>
              <a:rPr lang="en-US" dirty="0" smtClean="0"/>
              <a:t> : 2x + 2y ≥ 5</a:t>
            </a:r>
          </a:p>
          <a:p>
            <a:pPr>
              <a:buNone/>
            </a:pPr>
            <a:r>
              <a:rPr lang="en-US" dirty="0" smtClean="0"/>
              <a:t>                        3x + 4y ≥ 7</a:t>
            </a:r>
          </a:p>
          <a:p>
            <a:pPr>
              <a:buNone/>
            </a:pPr>
            <a:r>
              <a:rPr lang="en-US" dirty="0" smtClean="0"/>
              <a:t>                        2x + 3y ≥ 6</a:t>
            </a:r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maks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F = 5A + 7B + 6C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Pembatas</a:t>
            </a:r>
            <a:r>
              <a:rPr lang="en-US" dirty="0" smtClean="0"/>
              <a:t> : 2A + 3B + 2C ≤ 4</a:t>
            </a:r>
          </a:p>
          <a:p>
            <a:pPr>
              <a:buNone/>
            </a:pPr>
            <a:r>
              <a:rPr lang="en-US" dirty="0" smtClean="0"/>
              <a:t>                        2A + 4B + 3C ≤ 3</a:t>
            </a:r>
          </a:p>
          <a:p>
            <a:pPr>
              <a:buNone/>
            </a:pPr>
            <a:r>
              <a:rPr lang="en-US" dirty="0" smtClean="0"/>
              <a:t>    A, B, C ≥ 0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≤  + slack </a:t>
            </a:r>
            <a:r>
              <a:rPr lang="en-US" dirty="0" err="1" smtClean="0"/>
              <a:t>variabel</a:t>
            </a:r>
            <a:r>
              <a:rPr lang="en-US" dirty="0" smtClean="0"/>
              <a:t> ( S1, S2, S3 </a:t>
            </a:r>
            <a:r>
              <a:rPr lang="en-US" dirty="0" err="1" smtClean="0"/>
              <a:t>dst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≥  + M (</a:t>
            </a:r>
            <a:r>
              <a:rPr lang="en-US" dirty="0" err="1" smtClean="0"/>
              <a:t>artificiate</a:t>
            </a:r>
            <a:r>
              <a:rPr lang="en-US" dirty="0" smtClean="0"/>
              <a:t>) – slack </a:t>
            </a:r>
            <a:r>
              <a:rPr lang="en-US" dirty="0" err="1" smtClean="0"/>
              <a:t>variabel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Membuat</a:t>
            </a:r>
            <a:r>
              <a:rPr lang="en-US" b="1" dirty="0" smtClean="0"/>
              <a:t> </a:t>
            </a:r>
            <a:r>
              <a:rPr lang="en-US" b="1" dirty="0" err="1" smtClean="0"/>
              <a:t>tabel</a:t>
            </a:r>
            <a:r>
              <a:rPr lang="en-US" b="1" dirty="0" smtClean="0"/>
              <a:t> </a:t>
            </a:r>
            <a:r>
              <a:rPr lang="en-US" b="1" dirty="0" err="1" smtClean="0"/>
              <a:t>awal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Soal</a:t>
            </a:r>
            <a:r>
              <a:rPr lang="en-US" b="1" dirty="0" smtClean="0"/>
              <a:t> </a:t>
            </a:r>
            <a:r>
              <a:rPr lang="en-US" b="1" dirty="0" err="1" smtClean="0"/>
              <a:t>maks</a:t>
            </a:r>
            <a:r>
              <a:rPr lang="en-US" b="1" dirty="0" smtClean="0"/>
              <a:t> </a:t>
            </a:r>
            <a:r>
              <a:rPr lang="en-US" b="1" dirty="0" err="1" smtClean="0"/>
              <a:t>mencapai</a:t>
            </a:r>
            <a:r>
              <a:rPr lang="en-US" b="1" dirty="0" smtClean="0"/>
              <a:t> optimal </a:t>
            </a:r>
            <a:r>
              <a:rPr lang="en-US" b="1" dirty="0" err="1" smtClean="0"/>
              <a:t>kalau</a:t>
            </a:r>
            <a:r>
              <a:rPr lang="en-US" b="1" dirty="0" smtClean="0"/>
              <a:t> </a:t>
            </a:r>
            <a:r>
              <a:rPr lang="en-US" b="1" dirty="0" err="1" smtClean="0"/>
              <a:t>Zy</a:t>
            </a:r>
            <a:r>
              <a:rPr lang="en-US" b="1" dirty="0" smtClean="0"/>
              <a:t>-Cy </a:t>
            </a:r>
            <a:r>
              <a:rPr lang="en-US" b="1" dirty="0" err="1" smtClean="0"/>
              <a:t>sudah</a:t>
            </a:r>
            <a:r>
              <a:rPr lang="en-US" b="1" dirty="0" smtClean="0"/>
              <a:t> 0 </a:t>
            </a:r>
            <a:r>
              <a:rPr lang="en-US" b="1" dirty="0" err="1" smtClean="0"/>
              <a:t>atau</a:t>
            </a:r>
            <a:r>
              <a:rPr lang="en-US" b="1" dirty="0" smtClean="0"/>
              <a:t> +</a:t>
            </a:r>
          </a:p>
          <a:p>
            <a:pPr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Jika</a:t>
            </a:r>
            <a:r>
              <a:rPr lang="en-US" b="1" dirty="0" smtClean="0"/>
              <a:t> </a:t>
            </a:r>
            <a:r>
              <a:rPr lang="en-US" b="1" dirty="0" err="1" smtClean="0"/>
              <a:t>belum</a:t>
            </a:r>
            <a:r>
              <a:rPr lang="en-US" b="1" dirty="0" smtClean="0"/>
              <a:t> optimal </a:t>
            </a:r>
            <a:r>
              <a:rPr lang="en-US" b="1" dirty="0" err="1" smtClean="0"/>
              <a:t>maka</a:t>
            </a:r>
            <a:r>
              <a:rPr lang="en-US" b="1" dirty="0" smtClean="0"/>
              <a:t> </a:t>
            </a:r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kolom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r>
              <a:rPr lang="en-US" b="1" dirty="0" smtClean="0"/>
              <a:t> yang </a:t>
            </a:r>
            <a:r>
              <a:rPr lang="en-US" b="1" dirty="0" err="1" smtClean="0"/>
              <a:t>diperoleh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Zy</a:t>
            </a:r>
            <a:r>
              <a:rPr lang="en-US" b="1" dirty="0" smtClean="0"/>
              <a:t>-Cy </a:t>
            </a:r>
            <a:r>
              <a:rPr lang="en-US" b="1" dirty="0" err="1" smtClean="0"/>
              <a:t>negatif</a:t>
            </a:r>
            <a:r>
              <a:rPr lang="en-US" b="1" dirty="0" smtClean="0"/>
              <a:t> </a:t>
            </a:r>
            <a:r>
              <a:rPr lang="en-US" b="1" dirty="0" err="1" smtClean="0"/>
              <a:t>terbesar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5. </a:t>
            </a:r>
            <a:r>
              <a:rPr lang="en-US" b="1" dirty="0" err="1" smtClean="0"/>
              <a:t>Menentukan</a:t>
            </a:r>
            <a:r>
              <a:rPr lang="en-US" b="1" dirty="0" smtClean="0"/>
              <a:t> </a:t>
            </a:r>
            <a:r>
              <a:rPr lang="en-US" b="1" dirty="0" err="1" smtClean="0"/>
              <a:t>baris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r>
              <a:rPr lang="en-US" b="1" dirty="0" smtClean="0"/>
              <a:t> </a:t>
            </a:r>
            <a:r>
              <a:rPr lang="en-US" b="1" dirty="0" err="1" smtClean="0"/>
              <a:t>Ri</a:t>
            </a:r>
            <a:r>
              <a:rPr lang="en-US" b="1" dirty="0" smtClean="0"/>
              <a:t> yang </a:t>
            </a:r>
            <a:r>
              <a:rPr lang="en-US" b="1" dirty="0" err="1" smtClean="0"/>
              <a:t>terkecil</a:t>
            </a:r>
            <a:r>
              <a:rPr lang="en-US" b="1" dirty="0" smtClean="0"/>
              <a:t>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semu</a:t>
            </a:r>
            <a:r>
              <a:rPr lang="en-US" b="1" dirty="0" smtClean="0"/>
              <a:t> (</a:t>
            </a:r>
            <a:r>
              <a:rPr lang="en-US" b="1" dirty="0" err="1" smtClean="0"/>
              <a:t>negatif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Ri</a:t>
            </a:r>
            <a:r>
              <a:rPr lang="en-US" b="1" dirty="0" smtClean="0"/>
              <a:t> = bi / </a:t>
            </a:r>
            <a:r>
              <a:rPr lang="en-US" b="1" dirty="0" err="1" smtClean="0"/>
              <a:t>nomor</a:t>
            </a:r>
            <a:r>
              <a:rPr lang="en-US" b="1" dirty="0" smtClean="0"/>
              <a:t> pd </a:t>
            </a:r>
            <a:r>
              <a:rPr lang="en-US" b="1" dirty="0" err="1" smtClean="0"/>
              <a:t>kolom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6. </a:t>
            </a:r>
            <a:r>
              <a:rPr lang="en-US" b="1" dirty="0" err="1" smtClean="0"/>
              <a:t>Transformasi</a:t>
            </a:r>
            <a:r>
              <a:rPr lang="en-US" b="1" dirty="0" smtClean="0"/>
              <a:t> </a:t>
            </a:r>
            <a:r>
              <a:rPr lang="en-US" b="1" dirty="0" err="1" smtClean="0"/>
              <a:t>angka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perpotongan</a:t>
            </a:r>
            <a:r>
              <a:rPr lang="en-US" b="1" dirty="0" smtClean="0"/>
              <a:t> </a:t>
            </a:r>
            <a:r>
              <a:rPr lang="en-US" b="1" dirty="0" err="1" smtClean="0"/>
              <a:t>baris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kolom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satu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Baris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b="1" dirty="0" smtClean="0"/>
              <a:t> </a:t>
            </a:r>
            <a:r>
              <a:rPr lang="en-US" b="1" dirty="0" err="1" smtClean="0"/>
              <a:t>diperoleh</a:t>
            </a:r>
            <a:r>
              <a:rPr lang="en-US" b="1" dirty="0" smtClean="0"/>
              <a:t> = </a:t>
            </a:r>
            <a:r>
              <a:rPr lang="en-US" b="1" dirty="0" err="1" smtClean="0"/>
              <a:t>baris</a:t>
            </a:r>
            <a:r>
              <a:rPr lang="en-US" b="1" dirty="0" smtClean="0"/>
              <a:t> lama / </a:t>
            </a:r>
            <a:r>
              <a:rPr lang="en-US" b="1" dirty="0" err="1" smtClean="0"/>
              <a:t>nomor</a:t>
            </a:r>
            <a:r>
              <a:rPr lang="en-US" b="1" dirty="0" smtClean="0"/>
              <a:t> pd </a:t>
            </a:r>
            <a:r>
              <a:rPr lang="en-US" b="1" dirty="0" err="1" smtClean="0"/>
              <a:t>kolom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b="1" dirty="0" err="1" smtClean="0"/>
              <a:t>Baris</a:t>
            </a:r>
            <a:r>
              <a:rPr lang="en-US" b="1" dirty="0" smtClean="0"/>
              <a:t> 1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dirubah</a:t>
            </a:r>
            <a:r>
              <a:rPr lang="en-US" b="1" dirty="0" smtClean="0"/>
              <a:t>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Baris</a:t>
            </a:r>
            <a:r>
              <a:rPr lang="en-US" b="1" dirty="0" smtClean="0"/>
              <a:t> </a:t>
            </a:r>
            <a:r>
              <a:rPr lang="en-US" b="1" dirty="0" err="1" smtClean="0"/>
              <a:t>baru</a:t>
            </a:r>
            <a:r>
              <a:rPr lang="en-US" b="1" dirty="0" smtClean="0"/>
              <a:t> (</a:t>
            </a:r>
            <a:r>
              <a:rPr lang="en-US" b="1" dirty="0" err="1" smtClean="0"/>
              <a:t>nomor</a:t>
            </a:r>
            <a:r>
              <a:rPr lang="en-US" b="1" dirty="0" smtClean="0"/>
              <a:t> pd </a:t>
            </a:r>
            <a:r>
              <a:rPr lang="en-US" b="1" dirty="0" err="1" smtClean="0"/>
              <a:t>kolom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r>
              <a:rPr lang="en-US" b="1" dirty="0" smtClean="0"/>
              <a:t> = 0)</a:t>
            </a:r>
          </a:p>
          <a:p>
            <a:pPr>
              <a:buNone/>
            </a:pPr>
            <a:r>
              <a:rPr lang="en-US" b="1" dirty="0" smtClean="0"/>
              <a:t>          = </a:t>
            </a:r>
            <a:r>
              <a:rPr lang="en-US" b="1" dirty="0" err="1" smtClean="0"/>
              <a:t>baris</a:t>
            </a:r>
            <a:r>
              <a:rPr lang="en-US" b="1" dirty="0" smtClean="0"/>
              <a:t> lama – FR x </a:t>
            </a:r>
            <a:r>
              <a:rPr lang="en-US" b="1" dirty="0" err="1" smtClean="0"/>
              <a:t>baris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    FR = </a:t>
            </a:r>
            <a:r>
              <a:rPr lang="en-US" b="1" dirty="0" err="1" smtClean="0"/>
              <a:t>angka</a:t>
            </a:r>
            <a:r>
              <a:rPr lang="en-US" b="1" dirty="0" smtClean="0"/>
              <a:t> pd </a:t>
            </a:r>
            <a:r>
              <a:rPr lang="en-US" b="1" dirty="0" err="1" smtClean="0"/>
              <a:t>kolom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r>
              <a:rPr lang="en-US" b="1" dirty="0" smtClean="0"/>
              <a:t>/ </a:t>
            </a:r>
            <a:r>
              <a:rPr lang="en-US" b="1" dirty="0" err="1" smtClean="0"/>
              <a:t>nomor</a:t>
            </a:r>
            <a:r>
              <a:rPr lang="en-US" b="1" dirty="0" smtClean="0"/>
              <a:t> </a:t>
            </a:r>
            <a:r>
              <a:rPr lang="en-US" b="1" dirty="0" err="1" smtClean="0"/>
              <a:t>kunci</a:t>
            </a: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9436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lahan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 10 Ha</a:t>
            </a:r>
          </a:p>
          <a:p>
            <a:pPr>
              <a:buNone/>
            </a:pPr>
            <a:r>
              <a:rPr lang="en-US" dirty="0" smtClean="0"/>
              <a:t>Modal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9 </a:t>
            </a:r>
            <a:r>
              <a:rPr lang="en-US" dirty="0" err="1" smtClean="0"/>
              <a:t>juta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Tanaman</a:t>
            </a:r>
            <a:r>
              <a:rPr lang="en-US" dirty="0" smtClean="0"/>
              <a:t> x (</a:t>
            </a:r>
            <a:r>
              <a:rPr lang="en-US" dirty="0" err="1" smtClean="0"/>
              <a:t>jagung</a:t>
            </a:r>
            <a:r>
              <a:rPr lang="en-US" dirty="0" smtClean="0"/>
              <a:t>)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500.000</a:t>
            </a:r>
          </a:p>
          <a:p>
            <a:pPr>
              <a:buNone/>
            </a:pPr>
            <a:r>
              <a:rPr lang="en-US" dirty="0" smtClean="0"/>
              <a:t>                 y (</a:t>
            </a:r>
            <a:r>
              <a:rPr lang="en-US" dirty="0" err="1" smtClean="0"/>
              <a:t>kedelai</a:t>
            </a:r>
            <a:r>
              <a:rPr lang="en-US" dirty="0" smtClean="0"/>
              <a:t>)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400.000</a:t>
            </a:r>
          </a:p>
          <a:p>
            <a:pPr>
              <a:buNone/>
            </a:pPr>
            <a:r>
              <a:rPr lang="en-US" dirty="0" smtClean="0"/>
              <a:t>                 z (</a:t>
            </a:r>
            <a:r>
              <a:rPr lang="en-US" dirty="0" err="1" smtClean="0"/>
              <a:t>kacang</a:t>
            </a:r>
            <a:r>
              <a:rPr lang="en-US" dirty="0" smtClean="0"/>
              <a:t>)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sebesar</a:t>
            </a:r>
            <a:r>
              <a:rPr lang="en-US" dirty="0" smtClean="0"/>
              <a:t> </a:t>
            </a:r>
            <a:r>
              <a:rPr lang="en-US" dirty="0" err="1" smtClean="0"/>
              <a:t>Rp</a:t>
            </a:r>
            <a:r>
              <a:rPr lang="en-US" dirty="0" smtClean="0"/>
              <a:t> 300.000</a:t>
            </a:r>
          </a:p>
          <a:p>
            <a:pPr>
              <a:buNone/>
            </a:pPr>
            <a:r>
              <a:rPr lang="en-US" dirty="0" err="1" smtClean="0"/>
              <a:t>Formulasi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err="1" smtClean="0"/>
              <a:t>Maks</a:t>
            </a:r>
            <a:r>
              <a:rPr lang="en-US" dirty="0" smtClean="0"/>
              <a:t> :  5 x + 4y + 3z</a:t>
            </a:r>
          </a:p>
          <a:p>
            <a:pPr>
              <a:buNone/>
            </a:pPr>
            <a:r>
              <a:rPr lang="en-US" dirty="0" err="1" smtClean="0"/>
              <a:t>Pembatas</a:t>
            </a:r>
            <a:r>
              <a:rPr lang="en-US" dirty="0" smtClean="0"/>
              <a:t> : 3x + 2y + 4z ≤ 10</a:t>
            </a:r>
          </a:p>
          <a:p>
            <a:pPr>
              <a:buNone/>
            </a:pPr>
            <a:r>
              <a:rPr lang="en-US" dirty="0" smtClean="0"/>
              <a:t>                    4 x +  y + 5z ≤ 9</a:t>
            </a:r>
          </a:p>
          <a:p>
            <a:pPr>
              <a:buNone/>
            </a:pPr>
            <a:r>
              <a:rPr lang="en-US" dirty="0" smtClean="0"/>
              <a:t>                    x, y, z &gt; 0</a:t>
            </a:r>
          </a:p>
          <a:p>
            <a:pPr>
              <a:buNone/>
            </a:pPr>
            <a:r>
              <a:rPr lang="en-US" dirty="0" err="1" smtClean="0"/>
              <a:t>Selesaikan</a:t>
            </a:r>
            <a:r>
              <a:rPr lang="en-US" dirty="0" smtClean="0"/>
              <a:t>!!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Suatu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melakukan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optimasi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hasil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keterbatasan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ada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untuk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mendapatkan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pemecahan</a:t>
            </a:r>
            <a:r>
              <a:rPr lang="en-US" sz="3600" b="1" dirty="0" smtClean="0"/>
              <a:t> optimal </a:t>
            </a:r>
            <a:r>
              <a:rPr lang="en-US" sz="3600" b="1" dirty="0" err="1" smtClean="0"/>
              <a:t>dalam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rangka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pencapaian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tujuan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tertentu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dimana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sejumlah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variabel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secara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simultan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diperhatikan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r>
              <a:rPr lang="en-US" dirty="0" err="1" smtClean="0"/>
              <a:t>Maks</a:t>
            </a:r>
            <a:r>
              <a:rPr lang="en-US" dirty="0" smtClean="0"/>
              <a:t>  5A + 7B + 6C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Syarat</a:t>
            </a:r>
            <a:r>
              <a:rPr lang="en-US" dirty="0" smtClean="0"/>
              <a:t>  2 A + 3B + 2C ≤ 4</a:t>
            </a:r>
          </a:p>
          <a:p>
            <a:pPr>
              <a:buNone/>
            </a:pPr>
            <a:r>
              <a:rPr lang="en-US" dirty="0" smtClean="0"/>
              <a:t>                 2 A + 4B + 3C ≤ 3</a:t>
            </a:r>
          </a:p>
          <a:p>
            <a:pPr>
              <a:buNone/>
            </a:pPr>
            <a:r>
              <a:rPr lang="en-US" dirty="0" smtClean="0"/>
              <a:t>                 A, B, C &gt; 0</a:t>
            </a:r>
          </a:p>
          <a:p>
            <a:pPr>
              <a:buNone/>
            </a:pPr>
            <a:r>
              <a:rPr lang="en-US" dirty="0" err="1" smtClean="0"/>
              <a:t>Selesaikan</a:t>
            </a:r>
            <a:r>
              <a:rPr lang="en-US" dirty="0" smtClean="0"/>
              <a:t>!!!!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b="1" smtClean="0">
                <a:solidFill>
                  <a:schemeClr val="tx1"/>
                </a:solidFill>
              </a:rPr>
              <a:t>3 komponen kuantitatif dalam LP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b="1" dirty="0" err="1" smtClean="0"/>
              <a:t>Tujuan</a:t>
            </a:r>
            <a:r>
              <a:rPr lang="en-US" sz="3200" b="1" dirty="0" smtClean="0"/>
              <a:t>/ </a:t>
            </a:r>
            <a:r>
              <a:rPr lang="en-US" sz="3200" b="1" dirty="0" err="1" smtClean="0"/>
              <a:t>fungsi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objektif</a:t>
            </a:r>
            <a:r>
              <a:rPr lang="en-US" sz="3200" b="1" dirty="0" smtClean="0"/>
              <a:t>/ </a:t>
            </a:r>
            <a:r>
              <a:rPr lang="en-US" sz="3200" b="1" dirty="0" err="1" smtClean="0"/>
              <a:t>fungsi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sasaran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err="1" smtClean="0"/>
              <a:t>Faktor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pembatas</a:t>
            </a:r>
            <a:r>
              <a:rPr lang="en-US" sz="3200" b="1" dirty="0" smtClean="0"/>
              <a:t>/ </a:t>
            </a:r>
            <a:r>
              <a:rPr lang="en-US" sz="3200" b="1" dirty="0" err="1" smtClean="0"/>
              <a:t>kendala</a:t>
            </a:r>
            <a:r>
              <a:rPr lang="en-US" sz="3200" b="1" dirty="0" smtClean="0"/>
              <a:t>/ </a:t>
            </a:r>
            <a:r>
              <a:rPr lang="en-US" sz="3200" b="1" dirty="0" err="1" smtClean="0"/>
              <a:t>restriksi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err="1" smtClean="0"/>
              <a:t>Aktivitas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produksi</a:t>
            </a:r>
            <a:r>
              <a:rPr lang="en-US" sz="3200" b="1" dirty="0" smtClean="0"/>
              <a:t> yang </a:t>
            </a:r>
            <a:r>
              <a:rPr lang="en-US" sz="3200" b="1" dirty="0" err="1" smtClean="0"/>
              <a:t>akan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dioptimalkan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kombinasinya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b="1" smtClean="0">
                <a:solidFill>
                  <a:schemeClr val="tx1"/>
                </a:solidFill>
              </a:rPr>
              <a:t>Asumsi dasar LP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Wingdings" pitchFamily="2" charset="2"/>
              <a:buChar char="§"/>
            </a:pPr>
            <a:r>
              <a:rPr lang="en-US" b="1" dirty="0" err="1" smtClean="0"/>
              <a:t>Linearitas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    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tujuan</a:t>
            </a:r>
            <a:r>
              <a:rPr lang="en-US" b="1" dirty="0" smtClean="0"/>
              <a:t> </a:t>
            </a:r>
            <a:r>
              <a:rPr lang="en-US" b="1" dirty="0" err="1" smtClean="0"/>
              <a:t>maupun</a:t>
            </a:r>
            <a:r>
              <a:rPr lang="en-US" b="1" dirty="0" smtClean="0"/>
              <a:t> </a:t>
            </a:r>
            <a:r>
              <a:rPr lang="en-US" b="1" dirty="0" err="1" smtClean="0"/>
              <a:t>faktor</a:t>
            </a:r>
            <a:r>
              <a:rPr lang="en-US" b="1" dirty="0" smtClean="0"/>
              <a:t> </a:t>
            </a:r>
            <a:r>
              <a:rPr lang="en-US" b="1" dirty="0" err="1" smtClean="0"/>
              <a:t>pembatas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dinyatakan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hubungan</a:t>
            </a:r>
            <a:r>
              <a:rPr lang="en-US" b="1" dirty="0" smtClean="0"/>
              <a:t> yang linear </a:t>
            </a:r>
            <a:r>
              <a:rPr lang="en-US" b="1" dirty="0" err="1" smtClean="0"/>
              <a:t>shg</a:t>
            </a:r>
            <a:r>
              <a:rPr lang="en-US" b="1" dirty="0" smtClean="0"/>
              <a:t> </a:t>
            </a:r>
            <a:r>
              <a:rPr lang="en-US" b="1" dirty="0" err="1" smtClean="0"/>
              <a:t>kalau</a:t>
            </a:r>
            <a:r>
              <a:rPr lang="en-US" b="1" dirty="0" smtClean="0"/>
              <a:t> </a:t>
            </a:r>
            <a:r>
              <a:rPr lang="en-US" b="1" dirty="0" err="1" smtClean="0"/>
              <a:t>fungsinya</a:t>
            </a:r>
            <a:r>
              <a:rPr lang="en-US" b="1" dirty="0" smtClean="0"/>
              <a:t> non linear  </a:t>
            </a:r>
            <a:r>
              <a:rPr lang="en-US" b="1" dirty="0" err="1" smtClean="0"/>
              <a:t>maka</a:t>
            </a:r>
            <a:r>
              <a:rPr lang="en-US" b="1" dirty="0" smtClean="0"/>
              <a:t> LP </a:t>
            </a:r>
            <a:r>
              <a:rPr lang="en-US" b="1" dirty="0" err="1" smtClean="0"/>
              <a:t>tidak</a:t>
            </a:r>
            <a:r>
              <a:rPr lang="en-US" b="1" dirty="0" smtClean="0"/>
              <a:t> </a:t>
            </a:r>
            <a:r>
              <a:rPr lang="en-US" b="1" dirty="0" err="1" smtClean="0"/>
              <a:t>dapat</a:t>
            </a:r>
            <a:r>
              <a:rPr lang="en-US" b="1" dirty="0" smtClean="0"/>
              <a:t> </a:t>
            </a:r>
            <a:r>
              <a:rPr lang="en-US" b="1" dirty="0" err="1" smtClean="0"/>
              <a:t>digunakan</a:t>
            </a:r>
            <a:endParaRPr lang="en-US" b="1" dirty="0" smtClean="0"/>
          </a:p>
          <a:p>
            <a:pPr marL="514350" indent="-514350"/>
            <a:r>
              <a:rPr lang="en-US" b="1" dirty="0" err="1" smtClean="0"/>
              <a:t>Proposionalitas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      </a:t>
            </a:r>
            <a:r>
              <a:rPr lang="en-US" b="1" dirty="0" err="1" smtClean="0"/>
              <a:t>Sebelum</a:t>
            </a:r>
            <a:r>
              <a:rPr lang="en-US" b="1" dirty="0" smtClean="0"/>
              <a:t> </a:t>
            </a:r>
            <a:r>
              <a:rPr lang="en-US" b="1" dirty="0" err="1" smtClean="0"/>
              <a:t>aktivitas</a:t>
            </a:r>
            <a:r>
              <a:rPr lang="en-US" b="1" dirty="0" smtClean="0"/>
              <a:t> </a:t>
            </a:r>
            <a:r>
              <a:rPr lang="en-US" b="1" dirty="0" err="1" smtClean="0"/>
              <a:t>dimulai</a:t>
            </a:r>
            <a:r>
              <a:rPr lang="en-US" b="1" dirty="0" smtClean="0"/>
              <a:t> </a:t>
            </a:r>
            <a:r>
              <a:rPr lang="en-US" b="1" dirty="0" err="1" smtClean="0"/>
              <a:t>diperlukan</a:t>
            </a:r>
            <a:r>
              <a:rPr lang="en-US" b="1" dirty="0" smtClean="0"/>
              <a:t> </a:t>
            </a:r>
            <a:r>
              <a:rPr lang="en-US" b="1" dirty="0" err="1" smtClean="0"/>
              <a:t>masukan-masukan</a:t>
            </a:r>
            <a:r>
              <a:rPr lang="en-US" b="1" dirty="0" smtClean="0"/>
              <a:t> yang </a:t>
            </a:r>
            <a:r>
              <a:rPr lang="en-US" b="1" dirty="0" err="1" smtClean="0"/>
              <a:t>digunakan</a:t>
            </a:r>
            <a:r>
              <a:rPr lang="en-US" b="1" dirty="0" smtClean="0"/>
              <a:t> </a:t>
            </a:r>
            <a:r>
              <a:rPr lang="en-US" b="1" dirty="0" err="1" smtClean="0"/>
              <a:t>akan</a:t>
            </a:r>
            <a:r>
              <a:rPr lang="en-US" b="1" dirty="0" smtClean="0"/>
              <a:t> </a:t>
            </a:r>
            <a:r>
              <a:rPr lang="en-US" b="1" dirty="0" err="1" smtClean="0"/>
              <a:t>bertambah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proporsional</a:t>
            </a:r>
            <a:r>
              <a:rPr lang="en-US" b="1" dirty="0" smtClean="0"/>
              <a:t> </a:t>
            </a:r>
            <a:r>
              <a:rPr lang="en-US" b="1" dirty="0" err="1" smtClean="0"/>
              <a:t>dgn</a:t>
            </a:r>
            <a:r>
              <a:rPr lang="en-US" b="1" dirty="0" smtClean="0"/>
              <a:t> </a:t>
            </a:r>
            <a:r>
              <a:rPr lang="en-US" b="1" dirty="0" err="1" smtClean="0"/>
              <a:t>adanya</a:t>
            </a:r>
            <a:r>
              <a:rPr lang="en-US" b="1" dirty="0" smtClean="0"/>
              <a:t> </a:t>
            </a:r>
            <a:r>
              <a:rPr lang="en-US" b="1" dirty="0" err="1" smtClean="0"/>
              <a:t>penambahan</a:t>
            </a:r>
            <a:r>
              <a:rPr lang="en-US" b="1" dirty="0" smtClean="0"/>
              <a:t> </a:t>
            </a:r>
            <a:r>
              <a:rPr lang="en-US" b="1" dirty="0" err="1" smtClean="0"/>
              <a:t>aktivitas</a:t>
            </a:r>
            <a:endParaRPr lang="en-US" b="1" dirty="0" smtClean="0"/>
          </a:p>
          <a:p>
            <a:pPr marL="514350" indent="-514350"/>
            <a:r>
              <a:rPr lang="en-US" b="1" dirty="0" err="1" smtClean="0"/>
              <a:t>Akuntabilitas</a:t>
            </a:r>
            <a:r>
              <a:rPr lang="en-US" b="1" dirty="0" smtClean="0"/>
              <a:t> </a:t>
            </a:r>
            <a:r>
              <a:rPr lang="en-US" b="1" dirty="0" err="1" smtClean="0"/>
              <a:t>sumber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      </a:t>
            </a:r>
            <a:r>
              <a:rPr lang="en-US" b="1" dirty="0" err="1" smtClean="0"/>
              <a:t>Sumber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digunakan</a:t>
            </a:r>
            <a:r>
              <a:rPr lang="en-US" b="1" dirty="0" smtClean="0"/>
              <a:t> </a:t>
            </a:r>
            <a:r>
              <a:rPr lang="en-US" b="1" dirty="0" err="1" smtClean="0"/>
              <a:t>dpt</a:t>
            </a:r>
            <a:r>
              <a:rPr lang="en-US" b="1" dirty="0" smtClean="0"/>
              <a:t> </a:t>
            </a:r>
            <a:r>
              <a:rPr lang="en-US" b="1" dirty="0" err="1" smtClean="0"/>
              <a:t>dihitung</a:t>
            </a:r>
            <a:r>
              <a:rPr lang="en-US" b="1" dirty="0" smtClean="0"/>
              <a:t>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kuantitatif</a:t>
            </a:r>
            <a:r>
              <a:rPr lang="en-US" b="1" dirty="0" smtClean="0"/>
              <a:t> </a:t>
            </a:r>
            <a:r>
              <a:rPr lang="en-US" b="1" dirty="0" err="1" smtClean="0"/>
              <a:t>shg</a:t>
            </a:r>
            <a:r>
              <a:rPr lang="en-US" b="1" dirty="0" smtClean="0"/>
              <a:t> </a:t>
            </a:r>
            <a:r>
              <a:rPr lang="en-US" b="1" dirty="0" err="1" smtClean="0"/>
              <a:t>dpt</a:t>
            </a:r>
            <a:r>
              <a:rPr lang="en-US" b="1" dirty="0" smtClean="0"/>
              <a:t> </a:t>
            </a:r>
            <a:r>
              <a:rPr lang="en-US" b="1" dirty="0" err="1" smtClean="0"/>
              <a:t>diket</a:t>
            </a:r>
            <a:r>
              <a:rPr lang="en-US" b="1" dirty="0" smtClean="0"/>
              <a:t> </a:t>
            </a:r>
            <a:r>
              <a:rPr lang="en-US" b="1" dirty="0" err="1" smtClean="0"/>
              <a:t>berapa</a:t>
            </a:r>
            <a:r>
              <a:rPr lang="en-US" b="1" dirty="0" smtClean="0"/>
              <a:t> </a:t>
            </a:r>
            <a:r>
              <a:rPr lang="en-US" b="1" dirty="0" err="1" smtClean="0"/>
              <a:t>bagian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digunakan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berapa</a:t>
            </a:r>
            <a:r>
              <a:rPr lang="en-US" b="1" dirty="0" smtClean="0"/>
              <a:t> </a:t>
            </a:r>
            <a:r>
              <a:rPr lang="en-US" b="1" dirty="0" err="1" smtClean="0"/>
              <a:t>bagian</a:t>
            </a:r>
            <a:r>
              <a:rPr lang="en-US" b="1" dirty="0" smtClean="0"/>
              <a:t> </a:t>
            </a:r>
            <a:r>
              <a:rPr lang="en-US" b="1" dirty="0" err="1" smtClean="0"/>
              <a:t>yg</a:t>
            </a:r>
            <a:r>
              <a:rPr lang="en-US" b="1" dirty="0" smtClean="0"/>
              <a:t> </a:t>
            </a:r>
            <a:r>
              <a:rPr lang="en-US" b="1" dirty="0" err="1" smtClean="0"/>
              <a:t>tdk</a:t>
            </a:r>
            <a:r>
              <a:rPr lang="en-US" b="1" dirty="0" smtClean="0"/>
              <a:t> </a:t>
            </a:r>
            <a:r>
              <a:rPr lang="en-US" b="1" dirty="0" err="1" smtClean="0"/>
              <a:t>terpakai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838200"/>
          </a:xfrm>
        </p:spPr>
        <p:txBody>
          <a:bodyPr>
            <a:normAutofit fontScale="90000"/>
          </a:bodyPr>
          <a:lstStyle/>
          <a:p>
            <a:r>
              <a:rPr smtClean="0">
                <a:solidFill>
                  <a:schemeClr val="tx1"/>
                </a:solidFill>
              </a:rPr>
              <a:t>Langkah-langkah menyusun model LP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b="1" dirty="0" err="1" smtClean="0"/>
              <a:t>Formulasi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masalah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err="1" smtClean="0"/>
              <a:t>Penyusunan</a:t>
            </a:r>
            <a:r>
              <a:rPr lang="en-US" sz="3200" b="1" dirty="0" smtClean="0"/>
              <a:t> model linear programming</a:t>
            </a:r>
          </a:p>
          <a:p>
            <a:pPr marL="514350" indent="-514350">
              <a:buAutoNum type="arabicPeriod"/>
            </a:pPr>
            <a:r>
              <a:rPr lang="en-US" sz="3200" b="1" dirty="0" err="1" smtClean="0"/>
              <a:t>Analisis</a:t>
            </a:r>
            <a:r>
              <a:rPr lang="en-US" sz="3200" b="1" dirty="0" smtClean="0"/>
              <a:t> model</a:t>
            </a:r>
          </a:p>
          <a:p>
            <a:pPr marL="514350" indent="-514350">
              <a:buAutoNum type="arabicPeriod"/>
            </a:pPr>
            <a:r>
              <a:rPr lang="en-US" sz="3200" b="1" dirty="0" err="1" smtClean="0"/>
              <a:t>Kajian</a:t>
            </a:r>
            <a:r>
              <a:rPr lang="en-US" sz="3200" b="1" dirty="0" smtClean="0"/>
              <a:t> model </a:t>
            </a:r>
            <a:r>
              <a:rPr lang="en-US" sz="3200" b="1" dirty="0" err="1" smtClean="0"/>
              <a:t>terhadap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solusinya</a:t>
            </a:r>
            <a:endParaRPr lang="en-US" sz="3200" b="1" dirty="0" smtClean="0"/>
          </a:p>
          <a:p>
            <a:pPr marL="514350" indent="-514350">
              <a:buAutoNum type="arabicPeriod"/>
            </a:pPr>
            <a:r>
              <a:rPr lang="en-US" sz="3200" b="1" dirty="0" err="1" smtClean="0"/>
              <a:t>Implementasi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smtClean="0">
                <a:solidFill>
                  <a:schemeClr val="tx1"/>
                </a:solidFill>
              </a:rPr>
              <a:t>Formulasi model LP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b="1" dirty="0" err="1" smtClean="0"/>
              <a:t>Tipe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maksimasi</a:t>
            </a:r>
            <a:endParaRPr lang="en-US" sz="4400" b="1" dirty="0" smtClean="0"/>
          </a:p>
          <a:p>
            <a:pPr marL="514350" indent="-514350">
              <a:buAutoNum type="arabicPeriod"/>
            </a:pPr>
            <a:r>
              <a:rPr lang="en-US" sz="4400" b="1" dirty="0" err="1" smtClean="0"/>
              <a:t>Tipe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minimisasi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b="1" smtClean="0">
                <a:solidFill>
                  <a:schemeClr val="tx1"/>
                </a:solidFill>
              </a:rPr>
              <a:t>Tipe maksimasi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05400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Tipe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maksimasi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fungsi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objektif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tujuan</a:t>
            </a:r>
            <a:r>
              <a:rPr lang="en-US" sz="3200" b="1" dirty="0" smtClean="0"/>
              <a:t>)</a:t>
            </a:r>
          </a:p>
          <a:p>
            <a:pP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err="1" smtClean="0"/>
              <a:t>Fungsi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pembatas</a:t>
            </a:r>
            <a:r>
              <a:rPr lang="en-US" sz="3200" b="1" dirty="0" smtClean="0"/>
              <a:t>/ </a:t>
            </a:r>
            <a:r>
              <a:rPr lang="en-US" sz="3200" b="1" dirty="0" err="1" smtClean="0"/>
              <a:t>kendala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err="1" smtClean="0"/>
              <a:t>Syarat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negatif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   </a:t>
            </a:r>
            <a:endParaRPr lang="en-US" sz="3200" b="1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676400"/>
            <a:ext cx="5943600" cy="5334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819400"/>
            <a:ext cx="5257800" cy="5334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00275" algn="l"/>
              </a:tabLst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3429000"/>
            <a:ext cx="5257800" cy="469446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4038599"/>
            <a:ext cx="5181600" cy="533401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5181600"/>
            <a:ext cx="3048000" cy="5872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chemeClr val="tx1"/>
                </a:solidFill>
              </a:rPr>
              <a:t>Penyelesaian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masalah</a:t>
            </a:r>
            <a:r>
              <a:rPr lang="en-US" b="1" dirty="0" smtClean="0">
                <a:solidFill>
                  <a:schemeClr val="tx1"/>
                </a:solidFill>
              </a:rPr>
              <a:t> LP </a:t>
            </a:r>
            <a:r>
              <a:rPr lang="en-US" b="1" dirty="0" err="1" smtClean="0">
                <a:solidFill>
                  <a:schemeClr val="tx1"/>
                </a:solidFill>
              </a:rPr>
              <a:t>ada</a:t>
            </a:r>
            <a:r>
              <a:rPr lang="en-US" b="1" dirty="0" smtClean="0">
                <a:solidFill>
                  <a:schemeClr val="tx1"/>
                </a:solidFill>
              </a:rPr>
              <a:t> 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Aljabar</a:t>
            </a:r>
            <a:endParaRPr lang="en-US" sz="3200" b="1" dirty="0" smtClean="0"/>
          </a:p>
          <a:p>
            <a:r>
              <a:rPr lang="en-US" sz="3200" b="1" dirty="0" err="1" smtClean="0"/>
              <a:t>Metode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grafik</a:t>
            </a:r>
            <a:r>
              <a:rPr lang="en-US" sz="3200" b="1" dirty="0" smtClean="0"/>
              <a:t> </a:t>
            </a:r>
          </a:p>
          <a:p>
            <a:pPr>
              <a:buNone/>
            </a:pPr>
            <a:r>
              <a:rPr lang="en-US" sz="3200" b="1" dirty="0" smtClean="0"/>
              <a:t>    </a:t>
            </a:r>
            <a:r>
              <a:rPr lang="en-US" sz="3200" b="1" dirty="0" err="1" smtClean="0"/>
              <a:t>Penyelesaian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dgn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metode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apabila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hanya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ada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dua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variabel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aktivitas</a:t>
            </a:r>
            <a:r>
              <a:rPr lang="en-US" sz="3200" b="1" dirty="0" smtClean="0"/>
              <a:t>)</a:t>
            </a:r>
          </a:p>
          <a:p>
            <a:r>
              <a:rPr lang="en-US" sz="3200" b="1" dirty="0" err="1" smtClean="0"/>
              <a:t>Metode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simpleks</a:t>
            </a:r>
            <a:endParaRPr lang="en-US" sz="3200" b="1" dirty="0" smtClean="0"/>
          </a:p>
          <a:p>
            <a:pPr>
              <a:buNone/>
            </a:pPr>
            <a:r>
              <a:rPr lang="en-US" sz="3200" b="1" dirty="0" smtClean="0"/>
              <a:t>    </a:t>
            </a:r>
            <a:r>
              <a:rPr lang="en-US" sz="3200" b="1" dirty="0" err="1" smtClean="0"/>
              <a:t>Penyelesaian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dgn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metode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ini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apabila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terdapat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lebih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dari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dua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variabel</a:t>
            </a:r>
            <a:r>
              <a:rPr lang="en-US" sz="3200" b="1" dirty="0" smtClean="0"/>
              <a:t>/ </a:t>
            </a:r>
            <a:r>
              <a:rPr lang="en-US" sz="3200" b="1" dirty="0" err="1" smtClean="0"/>
              <a:t>aktivitas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51166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74371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Aljabar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Kasus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memproduksi</a:t>
            </a:r>
            <a:r>
              <a:rPr lang="en-US" dirty="0" smtClean="0"/>
              <a:t> 3 </a:t>
            </a:r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A, B, </a:t>
            </a:r>
            <a:r>
              <a:rPr lang="en-US" dirty="0" err="1" smtClean="0"/>
              <a:t>dan</a:t>
            </a:r>
            <a:r>
              <a:rPr lang="en-US" dirty="0" smtClean="0"/>
              <a:t> C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3 proses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r>
              <a:rPr lang="en-US" dirty="0" smtClean="0"/>
              <a:t>, </a:t>
            </a:r>
            <a:r>
              <a:rPr lang="en-US" dirty="0" err="1" smtClean="0"/>
              <a:t>pelipatan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pengepakan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Produk</a:t>
            </a:r>
            <a:r>
              <a:rPr lang="en-US" dirty="0" smtClean="0"/>
              <a:t> A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10,7 </a:t>
            </a:r>
            <a:r>
              <a:rPr lang="en-US" dirty="0" err="1" smtClean="0"/>
              <a:t>menit</a:t>
            </a:r>
            <a:r>
              <a:rPr lang="en-US" dirty="0" smtClean="0"/>
              <a:t>, 5,4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pelipatan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0,7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pengepakan</a:t>
            </a:r>
            <a:endParaRPr lang="en-US" dirty="0" smtClean="0"/>
          </a:p>
          <a:p>
            <a:r>
              <a:rPr lang="en-US" dirty="0" err="1" smtClean="0"/>
              <a:t>Produk</a:t>
            </a:r>
            <a:r>
              <a:rPr lang="en-US" dirty="0" smtClean="0"/>
              <a:t> B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5 </a:t>
            </a:r>
            <a:r>
              <a:rPr lang="en-US" dirty="0" err="1" smtClean="0"/>
              <a:t>menit</a:t>
            </a:r>
            <a:r>
              <a:rPr lang="en-US" dirty="0" smtClean="0"/>
              <a:t>, 10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pelipatan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1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pengepakan</a:t>
            </a:r>
            <a:endParaRPr lang="en-US" dirty="0" smtClean="0"/>
          </a:p>
          <a:p>
            <a:r>
              <a:rPr lang="en-US" dirty="0" err="1" smtClean="0"/>
              <a:t>Produk</a:t>
            </a:r>
            <a:r>
              <a:rPr lang="en-US" dirty="0" smtClean="0"/>
              <a:t> C :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pemotongan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2 </a:t>
            </a:r>
            <a:r>
              <a:rPr lang="en-US" dirty="0" err="1" smtClean="0"/>
              <a:t>menit</a:t>
            </a:r>
            <a:r>
              <a:rPr lang="en-US" dirty="0" smtClean="0"/>
              <a:t>, 4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pelipatan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2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pengepakan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542</TotalTime>
  <Words>1144</Words>
  <Application>Microsoft Office PowerPoint</Application>
  <PresentationFormat>On-screen Show (4:3)</PresentationFormat>
  <Paragraphs>119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LINEAR PROGRAMMING</vt:lpstr>
      <vt:lpstr>PowerPoint Presentation</vt:lpstr>
      <vt:lpstr>3 komponen kuantitatif dalam LP</vt:lpstr>
      <vt:lpstr>Asumsi dasar LP</vt:lpstr>
      <vt:lpstr>Langkah-langkah menyusun model LP</vt:lpstr>
      <vt:lpstr>Formulasi model LP</vt:lpstr>
      <vt:lpstr>Tipe maksimasi</vt:lpstr>
      <vt:lpstr>Penyelesaian masalah LP ada 3</vt:lpstr>
      <vt:lpstr>Metode Aljabar</vt:lpstr>
      <vt:lpstr>PowerPoint Presentation</vt:lpstr>
      <vt:lpstr>Case 2 :</vt:lpstr>
      <vt:lpstr>Metode Grafik</vt:lpstr>
      <vt:lpstr>Contoh Kasus :</vt:lpstr>
      <vt:lpstr>Kasus</vt:lpstr>
      <vt:lpstr>PowerPoint Presentation</vt:lpstr>
      <vt:lpstr>METODE SIMPLEKS</vt:lpstr>
      <vt:lpstr>Langkah-langkah metode simpleks</vt:lpstr>
      <vt:lpstr>PowerPoint Presentation</vt:lpstr>
      <vt:lpstr>PowerPoint Presentation</vt:lpstr>
      <vt:lpstr>Contoh kasus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PROGRAMMING</dc:title>
  <dc:creator>acer</dc:creator>
  <cp:lastModifiedBy>DELL</cp:lastModifiedBy>
  <cp:revision>33</cp:revision>
  <dcterms:created xsi:type="dcterms:W3CDTF">2010-12-10T12:29:53Z</dcterms:created>
  <dcterms:modified xsi:type="dcterms:W3CDTF">2018-10-31T22:25:29Z</dcterms:modified>
</cp:coreProperties>
</file>