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59" r:id="rId12"/>
    <p:sldId id="261" r:id="rId13"/>
    <p:sldId id="26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F0D158-150D-4E00-98B4-27FF1FC5E0EE}" type="datetimeFigureOut">
              <a:rPr lang="id-ID" smtClean="0"/>
              <a:t>29/09/2018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1E2983-4663-4143-A77A-469E373077AE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dirty="0"/>
              <a:t>LANDASAN </a:t>
            </a:r>
            <a:br>
              <a:rPr lang="en-ID" dirty="0"/>
            </a:br>
            <a:r>
              <a:rPr lang="id-ID" dirty="0"/>
              <a:t>PSIKOLOGI HUMANISTIK</a:t>
            </a:r>
            <a:br>
              <a:rPr lang="en-ID" dirty="0"/>
            </a:br>
            <a:r>
              <a:rPr lang="en-ID" dirty="0"/>
              <a:t>KURIKULUM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Manajemen</a:t>
            </a:r>
            <a:r>
              <a:rPr lang="en-US" dirty="0"/>
              <a:t> Kelas </a:t>
            </a:r>
          </a:p>
          <a:p>
            <a:r>
              <a:rPr lang="en-US" dirty="0" err="1"/>
              <a:t>Pertemuan</a:t>
            </a:r>
            <a:r>
              <a:rPr lang="en-US"/>
              <a:t> 5</a:t>
            </a:r>
          </a:p>
          <a:p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200" dirty="0"/>
              <a:t>IMPLEMENTASI PSIKOLOGI HUMANISTIK DALAM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Ide-ide</a:t>
            </a:r>
            <a:r>
              <a:rPr lang="en-US" dirty="0"/>
              <a:t>, </a:t>
            </a:r>
            <a:r>
              <a:rPr lang="en-US" dirty="0" err="1"/>
              <a:t>konsep-konsep</a:t>
            </a:r>
            <a:r>
              <a:rPr lang="en-US" dirty="0"/>
              <a:t>, </a:t>
            </a:r>
            <a:r>
              <a:rPr lang="en-US" dirty="0" err="1"/>
              <a:t>taksonomi-taksonomi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dirumuskannya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hakekat</a:t>
            </a:r>
            <a:r>
              <a:rPr lang="en-US" dirty="0"/>
              <a:t> </a:t>
            </a:r>
            <a:r>
              <a:rPr lang="en-US" dirty="0" err="1"/>
              <a:t>kejiwaan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  <a:p>
            <a:pPr algn="ctr">
              <a:buNone/>
            </a:pP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/>
              <a:t>HUBUNGAN KONSEP TEORI HUMANISTIK DENGAN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permisif</a:t>
            </a:r>
            <a:r>
              <a:rPr lang="en-US" dirty="0"/>
              <a:t>, </a:t>
            </a:r>
            <a:r>
              <a:rPr lang="en-US" dirty="0" err="1"/>
              <a:t>rileks</a:t>
            </a:r>
            <a:r>
              <a:rPr lang="en-US" dirty="0"/>
              <a:t>, </a:t>
            </a:r>
            <a:r>
              <a:rPr lang="en-US" dirty="0" err="1"/>
              <a:t>akrab</a:t>
            </a:r>
            <a:r>
              <a:rPr lang="en-US" dirty="0"/>
              <a:t>.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Peran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fasilitator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guru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humanistik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kemanusiaan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yang </a:t>
            </a:r>
            <a:r>
              <a:rPr lang="en-US" sz="2400" dirty="0" err="1"/>
              <a:t>multifaset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yang </a:t>
            </a:r>
            <a:r>
              <a:rPr lang="en-US" sz="2400" dirty="0" err="1"/>
              <a:t>memusatkan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keunikan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aktualisasi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  <a:endParaRPr lang="id-ID" sz="2400" dirty="0"/>
          </a:p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humanistik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.</a:t>
            </a:r>
            <a:endParaRPr lang="id-ID" sz="2400" dirty="0"/>
          </a:p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id-ID" sz="2400" dirty="0"/>
              <a:t>Implementasi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humanistik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ruh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spirit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mewarnai</a:t>
            </a:r>
            <a:r>
              <a:rPr lang="en-US" sz="2400" dirty="0"/>
              <a:t> </a:t>
            </a:r>
            <a:r>
              <a:rPr lang="en-US" sz="2400" dirty="0" err="1"/>
              <a:t>metode-metode</a:t>
            </a:r>
            <a:r>
              <a:rPr lang="en-US" sz="2400" dirty="0"/>
              <a:t> yang </a:t>
            </a:r>
            <a:r>
              <a:rPr lang="en-US" sz="2400" dirty="0" err="1"/>
              <a:t>diterapkan</a:t>
            </a:r>
            <a:r>
              <a:rPr lang="en-US" sz="2400" dirty="0"/>
              <a:t>.</a:t>
            </a:r>
            <a:endParaRPr lang="id-ID" sz="2400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id-ID" dirty="0"/>
              <a:t>Dalam dunia pendidikan, guru dan siswa adalah dua komponen yang tidak dapat dipisahkan.</a:t>
            </a:r>
          </a:p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id-ID" dirty="0"/>
              <a:t>Pendidikan juga merupakan kerja budaya yang menuntut peserta didik untuk selalu mengembangkan potensi dan daya kreativitas yang dimilikinya agar tetap kuat dalam hidupnya.</a:t>
            </a:r>
          </a:p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id-ID" dirty="0"/>
              <a:t>Dalam dunia psikologi dikenal suatu teori humanistik yang khusus membahas tentang perilaku seseorang</a:t>
            </a:r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PENGERTIAN </a:t>
            </a:r>
            <a:br>
              <a:rPr lang="id-ID" dirty="0"/>
            </a:br>
            <a:r>
              <a:rPr lang="id-ID" dirty="0"/>
              <a:t>PSIKOLOGI HUMANISTIK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multifaset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yang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aktualisasi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3600" dirty="0"/>
              <a:t>TEORI YANG BERKEMBANG DALAM</a:t>
            </a:r>
            <a:r>
              <a:rPr lang="id-ID" sz="3600" dirty="0"/>
              <a:t> </a:t>
            </a:r>
            <a:br>
              <a:rPr lang="id-ID" sz="3600" dirty="0"/>
            </a:br>
            <a:r>
              <a:rPr lang="id-ID" sz="3600" dirty="0"/>
              <a:t>PSIKOLOGI HUMANISTIK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/>
              <a:t>1. TEORI GESTALT</a:t>
            </a:r>
          </a:p>
          <a:p>
            <a:pPr>
              <a:lnSpc>
                <a:spcPct val="150000"/>
              </a:lnSpc>
              <a:buNone/>
            </a:pPr>
            <a:r>
              <a:rPr lang="en-ID" sz="2800" dirty="0"/>
              <a:t>2. TEORI KEBUTUHAN MASLOW</a:t>
            </a:r>
          </a:p>
          <a:p>
            <a:pPr>
              <a:lnSpc>
                <a:spcPct val="150000"/>
              </a:lnSpc>
              <a:buNone/>
            </a:pPr>
            <a:r>
              <a:rPr lang="en-ID" sz="2800" dirty="0"/>
              <a:t>3. TEORI KEBEBASAN BELAJAR ROGER</a:t>
            </a:r>
          </a:p>
          <a:p>
            <a:pPr>
              <a:lnSpc>
                <a:spcPct val="150000"/>
              </a:lnSpc>
              <a:buNone/>
            </a:pPr>
            <a:r>
              <a:rPr lang="en-ID" sz="2800" dirty="0"/>
              <a:t>4. TEORI KECERDASAN EMOSIONAL  GOLEMAN</a:t>
            </a:r>
          </a:p>
          <a:p>
            <a:pPr>
              <a:lnSpc>
                <a:spcPct val="150000"/>
              </a:lnSpc>
              <a:buNone/>
            </a:pPr>
            <a:r>
              <a:rPr lang="en-ID" sz="2800" dirty="0"/>
              <a:t>5. TEORI PSIKOLOGI POSITIF SELIGMAN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51942545"/>
      </p:ext>
    </p:extLst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50CF-4A0E-45FB-AABC-109387B6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/>
              <a:t>TEORI GESTALT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A9A-74F4-44D9-A1CD-EF4D5125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sesorang</a:t>
            </a:r>
            <a:r>
              <a:rPr lang="en-ID" dirty="0"/>
              <a:t> </a:t>
            </a:r>
            <a:r>
              <a:rPr lang="en-ID" dirty="0" err="1"/>
              <a:t>mengamati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orang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diamatinya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kesan</a:t>
            </a:r>
            <a:r>
              <a:rPr lang="en-ID" dirty="0"/>
              <a:t>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939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50CF-4A0E-45FB-AABC-109387B6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/>
              <a:t>TEORI KEBUTUHAN MASLOW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A9A-74F4-44D9-A1CD-EF4D5125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400" dirty="0"/>
              <a:t>Abraham </a:t>
            </a:r>
            <a:r>
              <a:rPr lang="en-ID" sz="2400" dirty="0" err="1"/>
              <a:t>Maslom</a:t>
            </a:r>
            <a:r>
              <a:rPr lang="en-ID" sz="2400" dirty="0"/>
              <a:t> (Ornstein, 2018) </a:t>
            </a:r>
            <a:r>
              <a:rPr lang="en-ID" sz="2400" dirty="0" err="1"/>
              <a:t>menyebutkan</a:t>
            </a:r>
            <a:r>
              <a:rPr lang="en-ID" sz="2400" dirty="0"/>
              <a:t> </a:t>
            </a:r>
            <a:r>
              <a:rPr lang="en-ID" sz="2400" dirty="0" err="1"/>
              <a:t>jenis-jenis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:</a:t>
            </a:r>
          </a:p>
          <a:p>
            <a:pPr marL="0" indent="0" algn="ctr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800" dirty="0"/>
              <a:t>1. Survival needs</a:t>
            </a:r>
          </a:p>
          <a:p>
            <a:pPr marL="0" indent="0">
              <a:buNone/>
            </a:pPr>
            <a:r>
              <a:rPr lang="en-ID" sz="2800" dirty="0"/>
              <a:t>2. Safety needs</a:t>
            </a:r>
          </a:p>
          <a:p>
            <a:pPr marL="0" indent="0">
              <a:buNone/>
            </a:pPr>
            <a:r>
              <a:rPr lang="en-ID" sz="2800" dirty="0"/>
              <a:t>3. Love and belonging needs</a:t>
            </a:r>
          </a:p>
          <a:p>
            <a:pPr marL="0" indent="0">
              <a:buNone/>
            </a:pPr>
            <a:r>
              <a:rPr lang="en-ID" sz="2800" dirty="0"/>
              <a:t>4. Esteem need</a:t>
            </a:r>
          </a:p>
          <a:p>
            <a:pPr marL="0" indent="0">
              <a:buNone/>
            </a:pPr>
            <a:r>
              <a:rPr lang="en-ID" sz="2800" dirty="0"/>
              <a:t>5. Knowing and understanding needs</a:t>
            </a:r>
          </a:p>
          <a:p>
            <a:pPr marL="0" indent="0">
              <a:buNone/>
            </a:pPr>
            <a:r>
              <a:rPr lang="en-ID" sz="2800" dirty="0"/>
              <a:t>6. self-actualization needs</a:t>
            </a:r>
          </a:p>
        </p:txBody>
      </p:sp>
    </p:spTree>
    <p:extLst>
      <p:ext uri="{BB962C8B-B14F-4D97-AF65-F5344CB8AC3E}">
        <p14:creationId xmlns:p14="http://schemas.microsoft.com/office/powerpoint/2010/main" val="274423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50CF-4A0E-45FB-AABC-109387B6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/>
              <a:t>TEORI KEBEBASAN BELAJAR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A9A-74F4-44D9-A1CD-EF4D5125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800" dirty="0" err="1"/>
              <a:t>Berkaitan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teori</a:t>
            </a:r>
            <a:r>
              <a:rPr lang="en-ID" sz="2800" dirty="0"/>
              <a:t> </a:t>
            </a:r>
            <a:r>
              <a:rPr lang="en-ID" sz="2800" dirty="0" err="1"/>
              <a:t>kebebasan</a:t>
            </a:r>
            <a:r>
              <a:rPr lang="en-ID" sz="2800" dirty="0"/>
              <a:t> </a:t>
            </a:r>
            <a:r>
              <a:rPr lang="en-ID" sz="2800" dirty="0" err="1"/>
              <a:t>belajar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kurikulum</a:t>
            </a:r>
            <a:r>
              <a:rPr lang="en-ID" sz="2800" dirty="0"/>
              <a:t>, Ornstein (2018:140) </a:t>
            </a:r>
            <a:r>
              <a:rPr lang="en-ID" sz="2800" dirty="0" err="1"/>
              <a:t>mengemukakan</a:t>
            </a:r>
            <a:r>
              <a:rPr lang="en-ID" sz="2800" dirty="0"/>
              <a:t> </a:t>
            </a:r>
            <a:r>
              <a:rPr lang="en-ID" sz="2800" dirty="0" err="1"/>
              <a:t>kurikulum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berkonsentrasi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proses </a:t>
            </a:r>
            <a:r>
              <a:rPr lang="en-ID" sz="2800" dirty="0" err="1"/>
              <a:t>belajar</a:t>
            </a:r>
            <a:r>
              <a:rPr lang="en-ID" sz="2800" dirty="0"/>
              <a:t>,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produk</a:t>
            </a:r>
            <a:r>
              <a:rPr lang="en-ID" sz="2800" dirty="0"/>
              <a:t>/</a:t>
            </a:r>
            <a:r>
              <a:rPr lang="en-ID" sz="2800" dirty="0" err="1"/>
              <a:t>hasil</a:t>
            </a:r>
            <a:r>
              <a:rPr lang="en-ID" sz="2800" dirty="0"/>
              <a:t> </a:t>
            </a:r>
            <a:r>
              <a:rPr lang="en-ID" sz="2800" dirty="0" err="1"/>
              <a:t>belajar</a:t>
            </a:r>
            <a:r>
              <a:rPr lang="en-ID" sz="2800" dirty="0"/>
              <a:t>; </a:t>
            </a:r>
            <a:r>
              <a:rPr lang="en-ID" sz="2800" dirty="0" err="1"/>
              <a:t>kebutuhan</a:t>
            </a:r>
            <a:r>
              <a:rPr lang="en-ID" sz="2800" dirty="0"/>
              <a:t> personal,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subyek</a:t>
            </a:r>
            <a:r>
              <a:rPr lang="en-ID" sz="2800" dirty="0"/>
              <a:t> </a:t>
            </a:r>
            <a:r>
              <a:rPr lang="en-ID" sz="2800" dirty="0" err="1"/>
              <a:t>masalah</a:t>
            </a:r>
            <a:r>
              <a:rPr lang="en-ID" sz="2800" dirty="0"/>
              <a:t>; </a:t>
            </a:r>
            <a:r>
              <a:rPr lang="en-ID" sz="2800" dirty="0" err="1"/>
              <a:t>arti</a:t>
            </a:r>
            <a:r>
              <a:rPr lang="en-ID" sz="2800" dirty="0"/>
              <a:t> </a:t>
            </a:r>
            <a:r>
              <a:rPr lang="en-ID" sz="2800" dirty="0" err="1"/>
              <a:t>psikologis</a:t>
            </a:r>
            <a:r>
              <a:rPr lang="en-ID" sz="2800" dirty="0"/>
              <a:t>,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kognitif</a:t>
            </a:r>
            <a:r>
              <a:rPr lang="en-ID" sz="2800" dirty="0"/>
              <a:t>; dan </a:t>
            </a:r>
            <a:r>
              <a:rPr lang="en-ID" sz="2800" dirty="0" err="1"/>
              <a:t>perubahan</a:t>
            </a:r>
            <a:r>
              <a:rPr lang="en-ID" sz="2800" dirty="0"/>
              <a:t> </a:t>
            </a:r>
            <a:r>
              <a:rPr lang="en-ID" sz="2800" dirty="0" err="1"/>
              <a:t>lingkungan</a:t>
            </a:r>
            <a:r>
              <a:rPr lang="en-ID" sz="2800" dirty="0"/>
              <a:t>,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lingkungan</a:t>
            </a:r>
            <a:r>
              <a:rPr lang="en-ID" sz="2800" dirty="0"/>
              <a:t> yang </a:t>
            </a:r>
            <a:r>
              <a:rPr lang="en-ID" sz="2800" dirty="0" err="1"/>
              <a:t>telah</a:t>
            </a:r>
            <a:r>
              <a:rPr lang="en-ID" sz="2800" dirty="0"/>
              <a:t> </a:t>
            </a:r>
            <a:r>
              <a:rPr lang="en-ID" sz="2800" dirty="0" err="1"/>
              <a:t>ditentukan</a:t>
            </a:r>
            <a:r>
              <a:rPr lang="en-ID" sz="2800" dirty="0"/>
              <a:t> </a:t>
            </a:r>
            <a:r>
              <a:rPr lang="en-ID" sz="2800" dirty="0" err="1"/>
              <a:t>sebelumnya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95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50CF-4A0E-45FB-AABC-109387B6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D" sz="4000" dirty="0"/>
              <a:t>TEORI KECERDASAN EMOSIONAL GOLEMAN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A9A-74F4-44D9-A1CD-EF4D5125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dirty="0" err="1"/>
              <a:t>Menurut</a:t>
            </a:r>
            <a:r>
              <a:rPr lang="en-ID" dirty="0"/>
              <a:t> Daniel Goleman (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Riyadi</a:t>
            </a:r>
            <a:r>
              <a:rPr lang="en-ID" dirty="0"/>
              <a:t>, 2015), IQ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20%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kesuksesan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sementara</a:t>
            </a:r>
            <a:r>
              <a:rPr lang="en-ID" dirty="0"/>
              <a:t> 80%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diisi</a:t>
            </a:r>
            <a:r>
              <a:rPr lang="en-ID" dirty="0"/>
              <a:t> oleh </a:t>
            </a:r>
            <a:r>
              <a:rPr lang="en-ID" dirty="0" err="1"/>
              <a:t>kekuatan-kekuatan</a:t>
            </a:r>
            <a:r>
              <a:rPr lang="en-ID" dirty="0"/>
              <a:t> lain.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38404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50CF-4A0E-45FB-AABC-109387B6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D" sz="4000" dirty="0"/>
              <a:t>TEORI PSIKOLOGI POSITIF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A9A-74F4-44D9-A1CD-EF4D5125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/>
              <a:t>Psikologi positif memiliki tiga pilar utama yaitu: </a:t>
            </a:r>
            <a:endParaRPr lang="en-ID" sz="24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ID" sz="2400" dirty="0"/>
              <a:t>p</a:t>
            </a:r>
            <a:r>
              <a:rPr lang="id-ID" sz="2400" dirty="0"/>
              <a:t>ertama, pengalaman hidup yang positif pada individu dengan mengeksplorasi emosi-emosi positif. </a:t>
            </a:r>
            <a:endParaRPr lang="en-ID" sz="24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id-ID" sz="2400" dirty="0"/>
              <a:t>kedua adalah properti ﬁsik yang positif dari individu, menggali trait kepribadian positif, bakat dan kekuatan individu. </a:t>
            </a:r>
            <a:endParaRPr lang="en-ID" sz="24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id-ID" sz="2400" dirty="0"/>
              <a:t>Pilar ketiga adalah adalah masyarakat yang positif, menggali institusi sosial yang positif,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demokrasi</a:t>
            </a:r>
            <a:r>
              <a:rPr lang="en-ID" sz="2400" dirty="0"/>
              <a:t>, </a:t>
            </a:r>
            <a:r>
              <a:rPr lang="en-ID" sz="2400" dirty="0" err="1"/>
              <a:t>keluarga</a:t>
            </a:r>
            <a:r>
              <a:rPr lang="en-ID" sz="2400" dirty="0"/>
              <a:t> yang </a:t>
            </a:r>
            <a:r>
              <a:rPr lang="en-ID" sz="2400" dirty="0" err="1"/>
              <a:t>kuat</a:t>
            </a:r>
            <a:r>
              <a:rPr lang="en-ID" sz="2400" dirty="0"/>
              <a:t> dan </a:t>
            </a:r>
            <a:r>
              <a:rPr lang="en-ID" sz="2400" dirty="0" err="1"/>
              <a:t>pendidikan</a:t>
            </a:r>
            <a:r>
              <a:rPr lang="en-ID" sz="2400" dirty="0"/>
              <a:t> yang </a:t>
            </a:r>
            <a:r>
              <a:rPr lang="en-ID" sz="2400" dirty="0" err="1"/>
              <a:t>mendorong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yang </a:t>
            </a:r>
            <a:r>
              <a:rPr lang="en-ID" sz="2400" dirty="0" err="1"/>
              <a:t>positif</a:t>
            </a:r>
            <a:r>
              <a:rPr lang="en-ID" sz="2400" dirty="0"/>
              <a:t>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51309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</TotalTime>
  <Words>517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Rockwell</vt:lpstr>
      <vt:lpstr>Wingdings 2</vt:lpstr>
      <vt:lpstr>Foundry</vt:lpstr>
      <vt:lpstr>LANDASAN  PSIKOLOGI HUMANISTIK KURIKULUM</vt:lpstr>
      <vt:lpstr>LATAR BELAKANG</vt:lpstr>
      <vt:lpstr>PENGERTIAN  PSIKOLOGI HUMANISTIK</vt:lpstr>
      <vt:lpstr>TEORI YANG BERKEMBANG DALAM  PSIKOLOGI HUMANISTIK</vt:lpstr>
      <vt:lpstr>TEORI GESTALT</vt:lpstr>
      <vt:lpstr>TEORI KEBUTUHAN MASLOW</vt:lpstr>
      <vt:lpstr>TEORI KEBEBASAN BELAJAR</vt:lpstr>
      <vt:lpstr>TEORI KECERDASAN EMOSIONAL GOLEMAN</vt:lpstr>
      <vt:lpstr>TEORI PSIKOLOGI POSITIF</vt:lpstr>
      <vt:lpstr>IMPLEMENTASI PSIKOLOGI HUMANISTIK DALAM PEMBELAJARAN</vt:lpstr>
      <vt:lpstr>HUBUNGAN KONSEP TEORI HUMANISTIK DENGAN KURIKULUM</vt:lpstr>
      <vt:lpstr>PowerPoint Presentation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HUMANISTIK</dc:title>
  <dc:creator>user</dc:creator>
  <cp:lastModifiedBy>FunnySoul</cp:lastModifiedBy>
  <cp:revision>20</cp:revision>
  <dcterms:created xsi:type="dcterms:W3CDTF">2018-09-10T06:52:49Z</dcterms:created>
  <dcterms:modified xsi:type="dcterms:W3CDTF">2018-09-29T03:34:32Z</dcterms:modified>
</cp:coreProperties>
</file>