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99" r:id="rId4"/>
    <p:sldId id="302" r:id="rId5"/>
    <p:sldId id="314" r:id="rId6"/>
    <p:sldId id="315" r:id="rId7"/>
    <p:sldId id="310" r:id="rId8"/>
    <p:sldId id="312" r:id="rId9"/>
    <p:sldId id="313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9999"/>
    <a:srgbClr val="8EA3CB"/>
    <a:srgbClr val="FFCCCC"/>
    <a:srgbClr val="49659D"/>
    <a:srgbClr val="D5DCEB"/>
    <a:srgbClr val="008080"/>
    <a:srgbClr val="009999"/>
    <a:srgbClr val="BBDA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579-7378-485B-B3F3-AA53BD8CB40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F7F5-4A4C-4A59-B591-F28CE003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2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579-7378-485B-B3F3-AA53BD8CB40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F7F5-4A4C-4A59-B591-F28CE003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9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579-7378-485B-B3F3-AA53BD8CB40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F7F5-4A4C-4A59-B591-F28CE003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579-7378-485B-B3F3-AA53BD8CB40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F7F5-4A4C-4A59-B591-F28CE003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2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579-7378-485B-B3F3-AA53BD8CB40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F7F5-4A4C-4A59-B591-F28CE003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2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579-7378-485B-B3F3-AA53BD8CB40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F7F5-4A4C-4A59-B591-F28CE003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1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579-7378-485B-B3F3-AA53BD8CB40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F7F5-4A4C-4A59-B591-F28CE003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579-7378-485B-B3F3-AA53BD8CB40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F7F5-4A4C-4A59-B591-F28CE003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6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579-7378-485B-B3F3-AA53BD8CB40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F7F5-4A4C-4A59-B591-F28CE003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5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579-7378-485B-B3F3-AA53BD8CB40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F7F5-4A4C-4A59-B591-F28CE003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8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B579-7378-485B-B3F3-AA53BD8CB40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F7F5-4A4C-4A59-B591-F28CE003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0B579-7378-485B-B3F3-AA53BD8CB40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F7F5-4A4C-4A59-B591-F28CE0035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5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r="-6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21624" y="1748118"/>
            <a:ext cx="7270375" cy="20036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400" b="1" dirty="0" err="1" smtClean="0">
                <a:latin typeface="Segoe UI" panose="020B0502040204020203" pitchFamily="34" charset="0"/>
                <a:ea typeface="LillyBelle" pitchFamily="2" charset="-128"/>
                <a:cs typeface="Segoe UI" panose="020B0502040204020203" pitchFamily="34" charset="0"/>
              </a:rPr>
              <a:t>Pemisahan</a:t>
            </a:r>
            <a:r>
              <a:rPr lang="en-US" sz="4400" b="1" dirty="0" smtClean="0">
                <a:latin typeface="Segoe UI" panose="020B0502040204020203" pitchFamily="34" charset="0"/>
                <a:ea typeface="LillyBelle" pitchFamily="2" charset="-128"/>
                <a:cs typeface="Segoe UI" panose="020B0502040204020203" pitchFamily="34" charset="0"/>
              </a:rPr>
              <a:t> </a:t>
            </a:r>
            <a:r>
              <a:rPr lang="en-US" sz="4400" b="1" dirty="0" err="1" smtClean="0">
                <a:latin typeface="Segoe UI" panose="020B0502040204020203" pitchFamily="34" charset="0"/>
                <a:ea typeface="LillyBelle" pitchFamily="2" charset="-128"/>
                <a:cs typeface="Segoe UI" panose="020B0502040204020203" pitchFamily="34" charset="0"/>
              </a:rPr>
              <a:t>Padat</a:t>
            </a:r>
            <a:r>
              <a:rPr lang="en-US" sz="4400" b="1" dirty="0" smtClean="0">
                <a:latin typeface="Segoe UI" panose="020B0502040204020203" pitchFamily="34" charset="0"/>
                <a:ea typeface="LillyBelle" pitchFamily="2" charset="-128"/>
                <a:cs typeface="Segoe UI" panose="020B0502040204020203" pitchFamily="34" charset="0"/>
              </a:rPr>
              <a:t> </a:t>
            </a:r>
            <a:r>
              <a:rPr lang="en-US" sz="4400" b="1" dirty="0">
                <a:latin typeface="Segoe UI" panose="020B0502040204020203" pitchFamily="34" charset="0"/>
                <a:ea typeface="LillyBelle" pitchFamily="2" charset="-128"/>
                <a:cs typeface="Segoe UI" panose="020B0502040204020203" pitchFamily="34" charset="0"/>
              </a:rPr>
              <a:t>- Gas</a:t>
            </a:r>
            <a:endParaRPr lang="en-US" sz="4400" b="1" dirty="0">
              <a:latin typeface="Segoe UI" panose="020B0502040204020203" pitchFamily="34" charset="0"/>
              <a:ea typeface="LillyBelle" pitchFamily="2" charset="-128"/>
              <a:cs typeface="Segoe UI" panose="020B0502040204020203" pitchFamily="34" charset="0"/>
            </a:endParaRPr>
          </a:p>
        </p:txBody>
      </p:sp>
      <p:sp>
        <p:nvSpPr>
          <p:cNvPr id="4" name="Text Placeholder 8"/>
          <p:cNvSpPr txBox="1">
            <a:spLocks/>
          </p:cNvSpPr>
          <p:nvPr/>
        </p:nvSpPr>
        <p:spPr>
          <a:xfrm>
            <a:off x="4921623" y="6006427"/>
            <a:ext cx="7270377" cy="784338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Program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Studi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Teknik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Kimia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Fakultas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Teknik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Universitas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Sebelas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Maret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2020</a:t>
            </a:r>
            <a:endParaRPr lang="en-US" sz="1800" dirty="0">
              <a:solidFill>
                <a:prstClr val="black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55" y="4505146"/>
            <a:ext cx="1254186" cy="1218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4921623" y="3770611"/>
            <a:ext cx="72703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Aida Nur Ramadhani, S.T., M.T.</a:t>
            </a:r>
            <a:endParaRPr lang="ko-KR" altLang="en-US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58" y="3110278"/>
            <a:ext cx="3747722" cy="3747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" y="0"/>
            <a:ext cx="4524911" cy="33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397781" y="6086812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2070" y="6331288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10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519" y="771018"/>
            <a:ext cx="11692776" cy="128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Kurva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kinerja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desain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diusulkan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diambil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Gambar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10.45a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10.45b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mengalikan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tingkatan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diameter -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tiap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peningkatan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efisiensi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10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persen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faktor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skala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diberikan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oleh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persamaan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10.8;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seperti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ditunjukkan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Gambar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10.46 (p. 453).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796" y="2485652"/>
            <a:ext cx="4700222" cy="38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9610" y="244476"/>
            <a:ext cx="11692776" cy="253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FF6699"/>
              </a:buClr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Pressure Drop</a:t>
            </a:r>
          </a:p>
          <a:p>
            <a:pPr marL="285750" indent="-285750" eaLnBrk="0" hangingPunct="0">
              <a:lnSpc>
                <a:spcPct val="150000"/>
              </a:lnSpc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Pressure drop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suatu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disebabkan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oleh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742950" lvl="1" indent="-285750" eaLnBrk="0" hangingPunct="0">
              <a:lnSpc>
                <a:spcPct val="150000"/>
              </a:lnSpc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entry-exit losses</a:t>
            </a:r>
          </a:p>
          <a:p>
            <a:pPr marL="742950" lvl="1" indent="-285750" eaLnBrk="0" hangingPunct="0">
              <a:lnSpc>
                <a:spcPct val="150000"/>
              </a:lnSpc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gesekan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eaLnBrk="0" hangingPunct="0">
              <a:lnSpc>
                <a:spcPct val="150000"/>
              </a:lnSpc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energy kinetic losses</a:t>
            </a:r>
          </a:p>
          <a:p>
            <a:pPr marL="285750" indent="-285750" eaLnBrk="0" hangingPunct="0">
              <a:lnSpc>
                <a:spcPct val="150000"/>
              </a:lnSpc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Persamaan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Stairmand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(1949):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32785" y="0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609" y="4021700"/>
            <a:ext cx="61511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25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99"/>
              </a:buClr>
              <a:buFont typeface="Segoe UI" panose="020B0502040204020203" pitchFamily="34" charset="0"/>
              <a:buChar char="→"/>
              <a:defRPr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403225">
              <a:lnSpc>
                <a:spcPct val="150000"/>
              </a:lnSpc>
            </a:pP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</a:t>
            </a:r>
            <a:r>
              <a:rPr lang="en-US" altLang="id-ID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: pressure drop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siklon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(mbar)</a:t>
            </a:r>
          </a:p>
          <a:p>
            <a:pPr marL="403225">
              <a:lnSpc>
                <a:spcPct val="150000"/>
              </a:lnSpc>
            </a:pPr>
            <a:r>
              <a:rPr lang="en-US" altLang="id-ID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</a:t>
            </a:r>
            <a:r>
              <a:rPr lang="en-US" altLang="id-ID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f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: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densitas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gas (kg/m3)</a:t>
            </a:r>
          </a:p>
          <a:p>
            <a:pPr marL="403225">
              <a:lnSpc>
                <a:spcPct val="150000"/>
              </a:lnSpc>
            </a:pPr>
            <a:r>
              <a:rPr lang="en-US" altLang="id-ID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u</a:t>
            </a:r>
            <a:r>
              <a:rPr lang="en-US" altLang="id-ID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1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: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laju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alir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input (m/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detik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</a:p>
          <a:p>
            <a:pPr marL="403225">
              <a:lnSpc>
                <a:spcPct val="150000"/>
              </a:lnSpc>
            </a:pPr>
            <a:r>
              <a:rPr lang="en-US" altLang="id-ID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u</a:t>
            </a:r>
            <a:r>
              <a:rPr lang="en-US" altLang="id-ID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2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: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laju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alir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output (m/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detik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</a:p>
          <a:p>
            <a:pPr marL="403225">
              <a:lnSpc>
                <a:spcPct val="150000"/>
              </a:lnSpc>
            </a:pPr>
            <a:r>
              <a:rPr lang="en-US" altLang="id-ID" i="1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</a:t>
            </a:r>
            <a:r>
              <a:rPr lang="en-US" altLang="id-ID" baseline="-250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: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jari-jari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lingkaran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penyebab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gerakan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tangensial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(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</a:t>
            </a:r>
            <a:r>
              <a:rPr lang="en-US" altLang="id-ID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  <a:endParaRPr lang="en-US" altLang="id-ID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7074" y="244476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11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799" y="4021700"/>
            <a:ext cx="5791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>
              <a:lnSpc>
                <a:spcPct val="150000"/>
              </a:lnSpc>
            </a:pPr>
            <a:r>
              <a:rPr lang="en-US" altLang="id-ID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</a:t>
            </a:r>
            <a:r>
              <a:rPr lang="en-US" altLang="id-ID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e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: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jari-jari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pipa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outlet (m)</a:t>
            </a:r>
          </a:p>
          <a:p>
            <a:pPr marL="403225" lvl="1">
              <a:lnSpc>
                <a:spcPct val="150000"/>
              </a:lnSpc>
              <a:buFont typeface="Symbol" panose="05050102010706020507" pitchFamily="18" charset="2"/>
              <a:buChar char="f"/>
            </a:pP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 :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faktor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pada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gambar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10.47</a:t>
            </a:r>
          </a:p>
          <a:p>
            <a:pPr marL="403225" lvl="1">
              <a:lnSpc>
                <a:spcPct val="150000"/>
              </a:lnSpc>
              <a:buFont typeface="Symbol" panose="05050102010706020507" pitchFamily="18" charset="2"/>
              <a:buChar char="y"/>
            </a:pP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: parameter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pada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gambar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10.47, </a:t>
            </a:r>
            <a:r>
              <a:rPr lang="el-GR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ψ</a:t>
            </a:r>
            <a:r>
              <a:rPr lang="id-ID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= fc. (A</a:t>
            </a:r>
            <a:r>
              <a:rPr lang="id-ID" altLang="id-ID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</a:t>
            </a:r>
            <a:r>
              <a:rPr lang="id-ID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/A</a:t>
            </a:r>
            <a:r>
              <a:rPr lang="id-ID" altLang="id-ID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1</a:t>
            </a:r>
            <a:r>
              <a:rPr lang="id-ID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  <a:endParaRPr lang="en-US" altLang="id-ID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marL="403225">
              <a:lnSpc>
                <a:spcPct val="150000"/>
              </a:lnSpc>
            </a:pPr>
            <a:r>
              <a:rPr lang="en-US" altLang="id-ID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f</a:t>
            </a:r>
            <a:r>
              <a:rPr lang="en-US" altLang="id-ID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: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faktor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gesekan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(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untuk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gas = 0,005)</a:t>
            </a:r>
          </a:p>
          <a:p>
            <a:pPr marL="403225">
              <a:lnSpc>
                <a:spcPct val="150000"/>
              </a:lnSpc>
            </a:pPr>
            <a:r>
              <a:rPr lang="en-US" altLang="id-ID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</a:t>
            </a:r>
            <a:r>
              <a:rPr lang="en-US" altLang="id-ID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: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luas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permukaan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siklon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(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selinder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dan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kerucut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</a:p>
          <a:p>
            <a:pPr marL="403225">
              <a:lnSpc>
                <a:spcPct val="150000"/>
              </a:lnSpc>
            </a:pPr>
            <a:r>
              <a:rPr lang="en-US" altLang="id-ID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</a:t>
            </a:r>
            <a:r>
              <a:rPr lang="en-US" altLang="id-ID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1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: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luas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area inlet (m</a:t>
            </a:r>
            <a:r>
              <a:rPr lang="en-US" altLang="id-ID" baseline="30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2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  <a:endParaRPr lang="en-US" altLang="id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214" y="2896440"/>
            <a:ext cx="7523456" cy="82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32785" y="0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7074" y="244476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12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26" y="109164"/>
            <a:ext cx="4576762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767" y="3092075"/>
            <a:ext cx="1645683" cy="10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919" y="374939"/>
            <a:ext cx="788894" cy="744071"/>
          </a:xfrm>
          <a:prstGeom prst="rect">
            <a:avLst/>
          </a:prstGeom>
          <a:solidFill>
            <a:srgbClr val="FF9999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A32A7E40-8F30-4424-A32B-6FD12676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09" y="1512588"/>
            <a:ext cx="11684654" cy="466281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49659D"/>
              </a:buClr>
              <a:buFont typeface="+mj-lt"/>
              <a:buAutoNum type="arabicPeriod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Pilih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desain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baik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efisiensi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tinggi atau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rate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tinggi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, tergantung pada kinerja yang diperlukan.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49659D"/>
              </a:buClr>
              <a:buFont typeface="+mj-lt"/>
              <a:buAutoNum type="arabicPeriod"/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erkira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distribusi ukuran partikel padatan dalam aliran yang akan diolah.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49659D"/>
              </a:buClr>
              <a:buFont typeface="+mj-lt"/>
              <a:buAutoNum type="arabicPeriod"/>
            </a:pP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Estimasi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jumlah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siklon yang dibutuhkan secara paralel.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49659D"/>
              </a:buClr>
              <a:buFont typeface="+mj-lt"/>
              <a:buAutoNum type="arabicPeriod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Hitung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diameter siklon untuk kecepatan masuk 15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m/s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(50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ft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/s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). Skala dimensi siklon lainnya dari Gambar 10.44a atau 10.44b.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49659D"/>
              </a:buClr>
              <a:buFont typeface="+mj-lt"/>
              <a:buAutoNum type="arabicPeriod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Hitung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faktor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skala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untuk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transposisi Gambar 10.45a atau 10.45b.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49659D"/>
              </a:buClr>
              <a:buFont typeface="+mj-lt"/>
              <a:buAutoNum type="arabicPeriod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Hitung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kinerja siklon dan efisiensi keseluruhan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recovery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padatan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). Jika tidak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memenuhi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cobalah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diameter yang lebih kecil.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49659D"/>
              </a:buClr>
              <a:buFont typeface="+mj-lt"/>
              <a:buAutoNum type="arabicPeriod"/>
            </a:pP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Hitung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pressure drop cyclone 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, jika perlu, pilih blower yang sesuai.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49659D"/>
              </a:buClr>
              <a:buFont typeface="+mj-lt"/>
              <a:buAutoNum type="arabicPeriod"/>
            </a:pP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Hitung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iaya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sistem dan optimalkan untuk membuat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pressure drop optimum</a:t>
            </a:r>
            <a:r>
              <a:rPr lang="id-ID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atau, jika blower diperlukan, untuk memberikan biaya operasi terendah.</a:t>
            </a:r>
            <a:endParaRPr lang="id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309" y="79104"/>
            <a:ext cx="10891220" cy="826746"/>
          </a:xfrm>
          <a:prstGeom prst="rect">
            <a:avLst/>
          </a:prstGeom>
          <a:solidFill>
            <a:srgbClr val="FF99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 design procedure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17449" y="79104"/>
            <a:ext cx="671514" cy="826746"/>
          </a:xfrm>
          <a:prstGeom prst="rect">
            <a:avLst/>
          </a:prstGeom>
          <a:solidFill>
            <a:srgbClr val="FF99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31738" y="323580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13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919" y="374939"/>
            <a:ext cx="788894" cy="744071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4309" y="79104"/>
            <a:ext cx="10891220" cy="826746"/>
          </a:xfrm>
          <a:prstGeom prst="rect">
            <a:avLst/>
          </a:prstGeom>
          <a:solidFill>
            <a:srgbClr val="8EA3CB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endParaRPr lang="en-US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17449" y="79104"/>
            <a:ext cx="671514" cy="826746"/>
          </a:xfrm>
          <a:prstGeom prst="rect">
            <a:avLst/>
          </a:prstGeom>
          <a:solidFill>
            <a:srgbClr val="8EA3CB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31738" y="323580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14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9DCD4867-DAEC-449F-9C17-39E6CE6BE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9" y="1506793"/>
            <a:ext cx="11941044" cy="17543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Design a cyclone to recover solids from a process gas stream. The anticipated particle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size distribution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in the inlet gas is given below. The density of the particles is 2500 kg/m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 the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gas is essentially nitrogen at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150°C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 The stream volumetric flow-rate is 4000 m</a:t>
            </a:r>
            <a:r>
              <a:rPr lang="en-US" sz="18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/h,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 the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operation is at atmospheric pressure. An 80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percent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recovery of the solids is required.</a:t>
            </a:r>
            <a:endParaRPr lang="id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025" y="3382143"/>
            <a:ext cx="6291787" cy="18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32785" y="0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7074" y="244476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15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1" y="55002"/>
            <a:ext cx="788894" cy="744071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9DCD4867-DAEC-449F-9C17-39E6CE6BE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58" y="244476"/>
            <a:ext cx="11539027" cy="50783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0" indent="0" eaLnBrk="0" hangingPunct="0">
              <a:lnSpc>
                <a:spcPct val="150000"/>
              </a:lnSpc>
              <a:buClr>
                <a:srgbClr val="FF6699"/>
              </a:buClr>
              <a:buNone/>
            </a:pPr>
            <a:r>
              <a:rPr lang="en-US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Penyelesaian</a:t>
            </a:r>
            <a:endParaRPr lang="id-ID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1" y="1775224"/>
            <a:ext cx="11775698" cy="141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Karena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30%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partikelnya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berukuran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bawah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10 </a:t>
            </a:r>
            <a:r>
              <a:rPr lang="el-GR" dirty="0" smtClean="0"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desain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efisiensi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tinggi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diperlukan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memberikan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recovery yang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diinginkan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Menghitung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flow rate: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064124" y="3431946"/>
                <a:ext cx="8050281" cy="7348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𝑙𝑎𝑗𝑢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𝑎𝑙𝑖𝑟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𝑣𝑜𝑙𝑢𝑚𝑒𝑡𝑟𝑖𝑘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volumetric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flow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-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rate</m:t>
                          </m:r>
                          <m:r>
                            <m:rPr>
                              <m:nor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3.600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4.000 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3.600 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=1,11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124" y="3431946"/>
                <a:ext cx="8050281" cy="7348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28601" y="4535252"/>
            <a:ext cx="117756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untuk kecepatan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inlet 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15 m/s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area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saluran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inlet: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064123" y="5278675"/>
                <a:ext cx="6754862" cy="60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𝑎𝑟𝑒𝑎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𝑠𝑎𝑙𝑢𝑟𝑎𝑛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𝑖𝑛𝑙𝑒𝑡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𝑙𝑎𝑗𝑢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𝑎𝑙𝑖𝑟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𝑣𝑜𝑙𝑢𝑚𝑒𝑡𝑟𝑖𝑘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𝑙𝑎𝑗𝑢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𝑎𝑙𝑖𝑟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𝑙𝑖𝑛𝑒𝑎𝑟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1,11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=0,07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123" y="5278675"/>
                <a:ext cx="6754862" cy="6043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8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32785" y="0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7074" y="244476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16</a:t>
            </a:fld>
            <a:endParaRPr lang="en-US" sz="18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178" y="815644"/>
            <a:ext cx="4263607" cy="59259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2887" y="815644"/>
            <a:ext cx="6826291" cy="45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Duct area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29056" y="1422304"/>
                <a:ext cx="71374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0,5 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×0,2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=0,07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6" y="1422304"/>
                <a:ext cx="713747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653988" y="1897637"/>
                <a:ext cx="541519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=0,07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988" y="1897637"/>
                <a:ext cx="541519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151528" y="2351391"/>
                <a:ext cx="49176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𝐷𝑐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=0,837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28" y="2351391"/>
                <a:ext cx="491764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2438" y="2848303"/>
            <a:ext cx="6393289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Diketahui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diameter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standard (8” = 203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mm = 0,203 m),</a:t>
            </a:r>
          </a:p>
          <a:p>
            <a:pPr>
              <a:lnSpc>
                <a:spcPct val="150000"/>
              </a:lnSpc>
              <a:defRPr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dilakukan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estimasi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kebutuhan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Trial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4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siklon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parallel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maka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laju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alir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volum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= 1.000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/h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51124" y="4262354"/>
                <a:ext cx="5322611" cy="78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𝑎𝑟𝑒𝑎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𝑑𝑢𝑐𝑡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𝑖𝑛𝑙𝑒𝑡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.000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)/(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3.600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=0,0185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24" y="4262354"/>
                <a:ext cx="5322611" cy="7852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51124" y="5463173"/>
                <a:ext cx="71374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0,5 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𝐷𝑐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×0,2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=0,0185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24" y="5463173"/>
                <a:ext cx="713747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653988" y="6248044"/>
            <a:ext cx="184224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437908" y="5820468"/>
                <a:ext cx="541519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=0,0185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08" y="5820468"/>
                <a:ext cx="541519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902759" y="6248044"/>
                <a:ext cx="49176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𝐷𝑐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=0,43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759" y="6248044"/>
                <a:ext cx="491764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8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32785" y="0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7074" y="244476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17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887" y="815644"/>
            <a:ext cx="682629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Menghitung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faktor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skala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341" y="1474728"/>
            <a:ext cx="7622726" cy="10969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90364" y="1329577"/>
            <a:ext cx="3671048" cy="1443504"/>
          </a:xfrm>
          <a:prstGeom prst="rect">
            <a:avLst/>
          </a:prstGeom>
          <a:noFill/>
          <a:ln w="28575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53539" y="1402154"/>
            <a:ext cx="833717" cy="0"/>
          </a:xfrm>
          <a:prstGeom prst="straightConnector1">
            <a:avLst/>
          </a:prstGeom>
          <a:ln w="28575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070727" y="1148237"/>
            <a:ext cx="1586755" cy="507831"/>
          </a:xfrm>
          <a:prstGeom prst="rect">
            <a:avLst/>
          </a:prstGeom>
          <a:noFill/>
          <a:ln w="28575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ts val="1000"/>
              </a:spcBef>
              <a:buClr>
                <a:srgbClr val="FF6699"/>
              </a:buClr>
            </a:pP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Faktor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skala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6810" y="5269933"/>
            <a:ext cx="682629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FF6699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Mencari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densitas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gas nitrogen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3" y="3052011"/>
            <a:ext cx="44097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" indent="-53975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c1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	: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diameter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standard (8” = 203 mm)</a:t>
            </a:r>
          </a:p>
          <a:p>
            <a:pPr marL="53975" indent="-53975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sz="16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c2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	: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diameter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rancangan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(mm)</a:t>
            </a:r>
          </a:p>
          <a:p>
            <a:pPr marL="53975" indent="-53975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Q</a:t>
            </a:r>
            <a:r>
              <a:rPr lang="en-US" sz="16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	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laju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alir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standard</a:t>
            </a:r>
          </a:p>
          <a:p>
            <a:pPr marL="53975" indent="-53975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       high efficiency = 223 m</a:t>
            </a:r>
            <a:r>
              <a:rPr lang="en-US" sz="16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/jam</a:t>
            </a:r>
          </a:p>
          <a:p>
            <a:pPr marL="53975" indent="-53975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       high throughput = 669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16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/jam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0215" y="3029948"/>
            <a:ext cx="77589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	: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laju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alir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rancangan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(m</a:t>
            </a:r>
            <a:r>
              <a:rPr lang="en-US" sz="16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/jam)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</a:t>
            </a: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</a:t>
            </a:r>
            <a:r>
              <a:rPr lang="en-US" sz="1600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1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	: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perbedaan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densitas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padatan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dan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gas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siklon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standard = 2000 kg/m</a:t>
            </a:r>
            <a:r>
              <a:rPr lang="en-US" sz="1600" baseline="300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3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</a:t>
            </a: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</a:t>
            </a:r>
            <a:r>
              <a:rPr lang="en-US" sz="1600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2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	: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perbedaan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densitas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padatan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dan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gas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siklon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rancangan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  <a:sym typeface="Symbol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µ</a:t>
            </a:r>
            <a:r>
              <a:rPr lang="en-US" sz="1600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1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  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	: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viskositas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gas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siklon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standard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pada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1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atm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dan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20°C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= 0,018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mN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detik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/m</a:t>
            </a:r>
            <a:r>
              <a:rPr lang="en-US" sz="1600" baseline="300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2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µ</a:t>
            </a:r>
            <a:r>
              <a:rPr lang="en-US" sz="1600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2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 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	: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viskositas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gas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siklon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rancangan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  <a:sym typeface="Symbo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95" y="5777764"/>
            <a:ext cx="6226073" cy="7542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47616" y="5693229"/>
            <a:ext cx="44252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" indent="-53975" defTabSz="457200">
              <a:lnSpc>
                <a:spcPct val="150000"/>
              </a:lnSpc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Diabaikan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dibandingkan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kepadatan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padatan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40361" y="6154894"/>
            <a:ext cx="833717" cy="0"/>
          </a:xfrm>
          <a:prstGeom prst="straightConnector1">
            <a:avLst/>
          </a:prstGeom>
          <a:ln w="28575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9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32785" y="0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7074" y="244476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18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128" y="609601"/>
            <a:ext cx="6826291" cy="45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FF6699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Mencari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viskositas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gas nitrogen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48" y="1290500"/>
            <a:ext cx="4978325" cy="384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128" y="1940030"/>
            <a:ext cx="6826291" cy="45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FF6699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faktor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skala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86299" y="2660853"/>
                <a:ext cx="5747664" cy="790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𝑠𝑐𝑎𝑙𝑖𝑛𝑔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0,42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0,203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1.000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2.000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2.500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0,023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0,018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299" y="2660853"/>
                <a:ext cx="5747664" cy="7909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068869" y="3662143"/>
                <a:ext cx="2477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𝑠𝑐𝑎𝑙𝑖𝑛𝑔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=1,42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869" y="3662143"/>
                <a:ext cx="247798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3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07672" y="4412707"/>
            <a:ext cx="682629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Menghitung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performansi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cyclone</a:t>
            </a:r>
          </a:p>
          <a:p>
            <a:pPr marL="742950" lvl="1" indent="-285750" eaLnBrk="0" hangingPunct="0">
              <a:lnSpc>
                <a:spcPct val="150000"/>
              </a:lnSpc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Menggunakan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data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distribusi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diketahui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eaLnBrk="0" hangingPunct="0">
              <a:lnSpc>
                <a:spcPct val="150000"/>
              </a:lnSpc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Faktor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skala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terhitung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eaLnBrk="0" hangingPunct="0">
              <a:lnSpc>
                <a:spcPct val="150000"/>
              </a:lnSpc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Fig 4.5.a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efisiensi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32785" y="0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7074" y="244476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19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17" y="1235555"/>
            <a:ext cx="5353050" cy="40576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7082" y="6038965"/>
            <a:ext cx="5599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ts val="1000"/>
              </a:spcBef>
              <a:buClr>
                <a:srgbClr val="FF6699"/>
              </a:buClr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Diameter rata-rata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tiap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grade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distribusi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/ scaling factor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4742" y="3905269"/>
            <a:ext cx="484094" cy="739588"/>
          </a:xfrm>
          <a:prstGeom prst="ellipse">
            <a:avLst/>
          </a:prstGeom>
          <a:solidFill>
            <a:srgbClr val="FF99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9" idx="4"/>
            <a:endCxn id="13" idx="0"/>
          </p:cNvCxnSpPr>
          <p:nvPr/>
        </p:nvCxnSpPr>
        <p:spPr>
          <a:xfrm>
            <a:off x="3286789" y="4644857"/>
            <a:ext cx="0" cy="1394108"/>
          </a:xfrm>
          <a:prstGeom prst="straightConnector1">
            <a:avLst/>
          </a:prstGeom>
          <a:ln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86789" y="1440076"/>
            <a:ext cx="0" cy="2837330"/>
          </a:xfrm>
          <a:prstGeom prst="straightConnector1">
            <a:avLst/>
          </a:prstGeom>
          <a:ln w="28575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363859" y="1453523"/>
            <a:ext cx="1922930" cy="13447"/>
          </a:xfrm>
          <a:prstGeom prst="straightConnector1">
            <a:avLst/>
          </a:prstGeom>
          <a:ln w="28575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r="35525" b="25632"/>
          <a:stretch/>
        </p:blipFill>
        <p:spPr>
          <a:xfrm>
            <a:off x="6086494" y="1386537"/>
            <a:ext cx="5991281" cy="31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BBD43CDB-9015-488A-BF3A-E226F6845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59" y="640034"/>
            <a:ext cx="8229600" cy="1200329"/>
          </a:xfrm>
          <a:solidFill>
            <a:srgbClr val="D5DCEB"/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SEPARATION OF SUSPENDED SOLID 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PARTICLES FROM 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FLUIDS</a:t>
            </a:r>
            <a:endParaRPr lang="id-ID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059" y="1864508"/>
            <a:ext cx="8229600" cy="56322"/>
          </a:xfrm>
          <a:prstGeom prst="rect">
            <a:avLst/>
          </a:prstGeom>
          <a:solidFill>
            <a:srgbClr val="8EA3CB"/>
          </a:solidFill>
          <a:ln>
            <a:solidFill>
              <a:srgbClr val="8EA3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3964" y="2181700"/>
            <a:ext cx="99208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200000"/>
              </a:lnSpc>
              <a:buClr>
                <a:srgbClr val="8EA3CB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Padatan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dihilangkan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cairan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memurnikan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fluida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beberapa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kasus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memurnikan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padatan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padat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yang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merupakan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produk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200000"/>
              </a:lnSpc>
              <a:buClr>
                <a:srgbClr val="8EA3CB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Padatan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dihilangkan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cairan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sedimentasi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filtrasi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pemisahan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sentrifugal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28600" indent="-228600">
              <a:lnSpc>
                <a:spcPct val="200000"/>
              </a:lnSpc>
              <a:buClr>
                <a:srgbClr val="8EA3CB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sini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fokus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penghilangan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padatan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padat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yang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tersuspensi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gas.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059" y="5304892"/>
            <a:ext cx="104183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Pustaka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indent="-1651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Coulson</a:t>
            </a: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“Particle Technology and Separation Processes, Volume 2”, 5th ed.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&amp; 4</a:t>
            </a:r>
            <a:r>
              <a:rPr lang="en-US" b="1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ed.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1651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Perry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R. H., and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Green, D. W., 2008,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“Chemical Engineer’s Handbook”,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en-US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edition.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32785" y="0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7074" y="244476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20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790" y="995723"/>
            <a:ext cx="8887333" cy="40604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146388" y="762000"/>
            <a:ext cx="1153551" cy="4459458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32472" y="6152235"/>
            <a:ext cx="5599413" cy="41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ts val="1000"/>
              </a:spcBef>
              <a:buClr>
                <a:srgbClr val="FF6699"/>
              </a:buClr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massa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input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dikali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efisiensi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tiap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stage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distribusi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Arrow Connector 16"/>
          <p:cNvCxnSpPr>
            <a:stCxn id="15" idx="2"/>
            <a:endCxn id="16" idx="0"/>
          </p:cNvCxnSpPr>
          <p:nvPr/>
        </p:nvCxnSpPr>
        <p:spPr>
          <a:xfrm>
            <a:off x="7723164" y="5221458"/>
            <a:ext cx="9015" cy="930777"/>
          </a:xfrm>
          <a:prstGeom prst="straightConnector1">
            <a:avLst/>
          </a:prstGeom>
          <a:ln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0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32785" y="0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7074" y="244476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21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951659"/>
            <a:ext cx="4914900" cy="5438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91" y="1556319"/>
            <a:ext cx="3043010" cy="4229454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9" idx="3"/>
            <a:endCxn id="2" idx="1"/>
          </p:cNvCxnSpPr>
          <p:nvPr/>
        </p:nvCxnSpPr>
        <p:spPr>
          <a:xfrm>
            <a:off x="3657601" y="3671046"/>
            <a:ext cx="2438397" cy="1"/>
          </a:xfrm>
          <a:prstGeom prst="straightConnector1">
            <a:avLst/>
          </a:prstGeom>
          <a:ln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5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32785" y="0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7074" y="244476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22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036" y="762000"/>
            <a:ext cx="6826291" cy="45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Menghitung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pressure drop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150" y="2374584"/>
            <a:ext cx="61511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25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99"/>
              </a:buClr>
              <a:buFont typeface="Segoe UI" panose="020B0502040204020203" pitchFamily="34" charset="0"/>
              <a:buChar char="→"/>
              <a:defRPr/>
            </a:pP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den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403225">
              <a:lnSpc>
                <a:spcPct val="150000"/>
              </a:lnSpc>
            </a:pP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</a:t>
            </a:r>
            <a:r>
              <a:rPr lang="en-US" altLang="id-ID" sz="1600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: pressure drop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siklon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(mbar)</a:t>
            </a:r>
          </a:p>
          <a:p>
            <a:pPr marL="403225">
              <a:lnSpc>
                <a:spcPct val="150000"/>
              </a:lnSpc>
            </a:pPr>
            <a:r>
              <a:rPr lang="en-US" altLang="id-ID" sz="1600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</a:t>
            </a:r>
            <a:r>
              <a:rPr lang="en-US" altLang="id-ID" sz="1600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f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: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densitas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gas (kg/m3)</a:t>
            </a:r>
          </a:p>
          <a:p>
            <a:pPr marL="403225">
              <a:lnSpc>
                <a:spcPct val="150000"/>
              </a:lnSpc>
            </a:pPr>
            <a:r>
              <a:rPr lang="en-US" altLang="id-ID" sz="1600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u</a:t>
            </a:r>
            <a:r>
              <a:rPr lang="en-US" altLang="id-ID" sz="1600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1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: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laju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alir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input (m/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detik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</a:p>
          <a:p>
            <a:pPr marL="403225">
              <a:lnSpc>
                <a:spcPct val="150000"/>
              </a:lnSpc>
            </a:pPr>
            <a:r>
              <a:rPr lang="en-US" altLang="id-ID" sz="1600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u</a:t>
            </a:r>
            <a:r>
              <a:rPr lang="en-US" altLang="id-ID" sz="1600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2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: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laju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alir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output (m/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detik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</a:p>
          <a:p>
            <a:pPr marL="403225">
              <a:lnSpc>
                <a:spcPct val="150000"/>
              </a:lnSpc>
            </a:pPr>
            <a:r>
              <a:rPr lang="en-US" altLang="id-ID" sz="1600" i="1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</a:t>
            </a:r>
            <a:r>
              <a:rPr lang="en-US" altLang="id-ID" sz="1600" baseline="-250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: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jari-jari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lingkaran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penyebab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gerakan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tangensial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(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</a:t>
            </a:r>
            <a:r>
              <a:rPr lang="en-US" altLang="id-ID" sz="1600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  <a:endParaRPr lang="en-US" altLang="id-ID" sz="1600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2340" y="2374584"/>
            <a:ext cx="579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>
              <a:lnSpc>
                <a:spcPct val="150000"/>
              </a:lnSpc>
            </a:pPr>
            <a:r>
              <a:rPr lang="en-US" altLang="id-ID" sz="1600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r</a:t>
            </a:r>
            <a:r>
              <a:rPr lang="en-US" altLang="id-ID" sz="1600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e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: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jari-jari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pipa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outlet (m)</a:t>
            </a:r>
          </a:p>
          <a:p>
            <a:pPr marL="403225" lvl="1">
              <a:lnSpc>
                <a:spcPct val="150000"/>
              </a:lnSpc>
              <a:buFont typeface="Symbol" panose="05050102010706020507" pitchFamily="18" charset="2"/>
              <a:buChar char="f"/>
            </a:pP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 :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faktor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pada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gambar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10.47</a:t>
            </a:r>
          </a:p>
          <a:p>
            <a:pPr marL="403225" lvl="1">
              <a:lnSpc>
                <a:spcPct val="150000"/>
              </a:lnSpc>
              <a:buFont typeface="Symbol" panose="05050102010706020507" pitchFamily="18" charset="2"/>
              <a:buChar char="y"/>
            </a:pP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: parameter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pada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gambar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10.47, </a:t>
            </a:r>
            <a:r>
              <a:rPr lang="el-GR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ψ</a:t>
            </a:r>
            <a:r>
              <a:rPr lang="id-ID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= fc. (A</a:t>
            </a:r>
            <a:r>
              <a:rPr lang="id-ID" altLang="id-ID" sz="1600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</a:t>
            </a:r>
            <a:r>
              <a:rPr lang="id-ID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/A</a:t>
            </a:r>
            <a:r>
              <a:rPr lang="id-ID" altLang="id-ID" sz="1600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1</a:t>
            </a:r>
            <a:r>
              <a:rPr lang="id-ID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  <a:endParaRPr lang="en-US" altLang="id-ID" sz="1600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  <a:p>
            <a:pPr marL="403225">
              <a:lnSpc>
                <a:spcPct val="150000"/>
              </a:lnSpc>
            </a:pPr>
            <a:r>
              <a:rPr lang="en-US" altLang="id-ID" sz="1600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f</a:t>
            </a:r>
            <a:r>
              <a:rPr lang="en-US" altLang="id-ID" sz="1600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: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faktor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gesekan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(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untuk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gas = 0,005)</a:t>
            </a:r>
          </a:p>
          <a:p>
            <a:pPr marL="403225">
              <a:lnSpc>
                <a:spcPct val="150000"/>
              </a:lnSpc>
            </a:pPr>
            <a:r>
              <a:rPr lang="en-US" altLang="id-ID" sz="1600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</a:t>
            </a:r>
            <a:r>
              <a:rPr lang="en-US" altLang="id-ID" sz="1600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: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luas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permukaan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siklon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(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selinder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dan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kerucut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</a:p>
          <a:p>
            <a:pPr marL="403225">
              <a:lnSpc>
                <a:spcPct val="150000"/>
              </a:lnSpc>
            </a:pPr>
            <a:r>
              <a:rPr lang="en-US" altLang="id-ID" sz="1600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</a:t>
            </a:r>
            <a:r>
              <a:rPr lang="en-US" altLang="id-ID" sz="1600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1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: </a:t>
            </a:r>
            <a:r>
              <a:rPr lang="en-US" altLang="id-ID" sz="1600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luas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area inlet (m</a:t>
            </a:r>
            <a:r>
              <a:rPr lang="en-US" altLang="id-ID" sz="1600" baseline="30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2</a:t>
            </a:r>
            <a:r>
              <a:rPr lang="en-US" altLang="id-ID" sz="16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  <a:endParaRPr lang="en-US" altLang="id-ID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270" y="1382202"/>
            <a:ext cx="7523456" cy="8283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036" y="5331446"/>
            <a:ext cx="29388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3225">
              <a:lnSpc>
                <a:spcPct val="150000"/>
              </a:lnSpc>
            </a:pPr>
            <a:r>
              <a:rPr lang="en-US" altLang="id-ID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</a:t>
            </a:r>
            <a:r>
              <a:rPr lang="en-US" altLang="id-ID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1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: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luas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area inlet (m</a:t>
            </a:r>
            <a:r>
              <a:rPr lang="en-US" altLang="id-ID" baseline="30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2</a:t>
            </a:r>
            <a:r>
              <a:rPr lang="en-US" altLang="id-ID" dirty="0" smtClean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 </a:t>
            </a:r>
            <a:endParaRPr lang="en-US" altLang="id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854" y="5367546"/>
            <a:ext cx="2788026" cy="4356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0476"/>
          <a:stretch/>
        </p:blipFill>
        <p:spPr>
          <a:xfrm>
            <a:off x="5751117" y="5889354"/>
            <a:ext cx="2737377" cy="88386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1150" y="5841366"/>
            <a:ext cx="54999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3225">
              <a:lnSpc>
                <a:spcPct val="150000"/>
              </a:lnSpc>
            </a:pPr>
            <a:r>
              <a:rPr lang="en-US" altLang="id-ID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A</a:t>
            </a:r>
            <a:r>
              <a:rPr lang="en-US" altLang="id-ID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: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luas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permukaan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siklon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(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selinder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dan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kerucut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)</a:t>
            </a:r>
            <a:endParaRPr lang="en-US" altLang="id-ID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156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32785" y="0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7074" y="244476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23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13" y="1792242"/>
            <a:ext cx="5015107" cy="1552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306" y="1030277"/>
            <a:ext cx="44915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3225">
              <a:lnSpc>
                <a:spcPct val="150000"/>
              </a:lnSpc>
            </a:pPr>
            <a:r>
              <a:rPr lang="en-US" altLang="id-ID" i="1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f</a:t>
            </a:r>
            <a:r>
              <a:rPr lang="en-US" altLang="id-ID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: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faktor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gesekan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(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untuk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gas = 0,005)</a:t>
            </a:r>
            <a:endParaRPr lang="en-US" altLang="id-ID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25" y="244475"/>
            <a:ext cx="4576762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7664826" y="4141694"/>
            <a:ext cx="13445" cy="1613648"/>
          </a:xfrm>
          <a:prstGeom prst="straightConnector1">
            <a:avLst/>
          </a:prstGeom>
          <a:ln w="28575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844553" y="4141694"/>
            <a:ext cx="833718" cy="0"/>
          </a:xfrm>
          <a:prstGeom prst="straightConnector1">
            <a:avLst/>
          </a:prstGeom>
          <a:ln w="28575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213" y="3639013"/>
            <a:ext cx="2632330" cy="3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32785" y="0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7074" y="244476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24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b="47630"/>
          <a:stretch/>
        </p:blipFill>
        <p:spPr>
          <a:xfrm>
            <a:off x="728382" y="850010"/>
            <a:ext cx="7767942" cy="20142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59676"/>
          <a:stretch/>
        </p:blipFill>
        <p:spPr>
          <a:xfrm>
            <a:off x="728382" y="4908175"/>
            <a:ext cx="7767942" cy="15508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7977" y="3989294"/>
            <a:ext cx="682629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Maka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pressure drop: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919" y="374939"/>
            <a:ext cx="788894" cy="744071"/>
          </a:xfrm>
          <a:prstGeom prst="rect">
            <a:avLst/>
          </a:prstGeom>
          <a:solidFill>
            <a:srgbClr val="FF9999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xmlns="" id="{A32A7E40-8F30-4424-A32B-6FD12676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9" y="1942893"/>
            <a:ext cx="6271738" cy="38010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Clr>
                <a:srgbClr val="49659D"/>
              </a:buClr>
              <a:buFont typeface="Segoe UI" panose="020B0502040204020203" pitchFamily="34" charset="0"/>
              <a:buChar char="→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Jenis peralatan pengumpulan debu yang paling banyak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digunakan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 eaLnBrk="0" hangingPunct="0">
              <a:lnSpc>
                <a:spcPct val="150000"/>
              </a:lnSpc>
              <a:buClr>
                <a:srgbClr val="49659D"/>
              </a:buClr>
              <a:buFont typeface="Segoe UI" panose="020B0502040204020203" pitchFamily="34" charset="0"/>
              <a:buChar char="→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Gas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berdebu masuk cyclone dengan kecepatan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tinggi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arah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tangensial, sehingga </a:t>
            </a:r>
            <a:r>
              <a:rPr lang="id-ID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berputar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 dalam cyclone.</a:t>
            </a:r>
          </a:p>
          <a:p>
            <a:pPr marL="285750" indent="-285750" eaLnBrk="0" hangingPunct="0">
              <a:lnSpc>
                <a:spcPct val="150000"/>
              </a:lnSpc>
              <a:buClr>
                <a:srgbClr val="49659D"/>
              </a:buClr>
              <a:buFont typeface="Segoe UI" panose="020B0502040204020203" pitchFamily="34" charset="0"/>
              <a:buChar char="→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Partikel debu terlempar ke dinding karena gaya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sentrifugal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lalu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jatuh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ke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bawah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 eaLnBrk="0" hangingPunct="0">
              <a:lnSpc>
                <a:spcPct val="150000"/>
              </a:lnSpc>
              <a:buClr>
                <a:srgbClr val="49659D"/>
              </a:buClr>
              <a:buFont typeface="Segoe UI" panose="020B0502040204020203" pitchFamily="34" charset="0"/>
              <a:buChar char="→"/>
            </a:pP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Digunakan untuk memisahkan partikel s/d 5 </a:t>
            </a:r>
            <a:r>
              <a:rPr lang="el-GR" sz="1800" dirty="0"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m, bahkan 0,5 </a:t>
            </a:r>
            <a:r>
              <a:rPr lang="el-GR" sz="1800" dirty="0"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id-ID" sz="1800" dirty="0">
                <a:latin typeface="Segoe UI" panose="020B0502040204020203" pitchFamily="34" charset="0"/>
                <a:cs typeface="Segoe UI" panose="020B0502040204020203" pitchFamily="34" charset="0"/>
              </a:rPr>
              <a:t>m jika terjadi aglomerasi.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309" y="79104"/>
            <a:ext cx="10891220" cy="826746"/>
          </a:xfrm>
          <a:prstGeom prst="rect">
            <a:avLst/>
          </a:prstGeom>
          <a:solidFill>
            <a:srgbClr val="FF99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Centrifugal Separator (Cyclone)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17449" y="79104"/>
            <a:ext cx="671514" cy="826746"/>
          </a:xfrm>
          <a:prstGeom prst="rect">
            <a:avLst/>
          </a:prstGeom>
          <a:solidFill>
            <a:srgbClr val="FF99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31738" y="323580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57" y="1670113"/>
            <a:ext cx="3070132" cy="409826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790" y="1544199"/>
            <a:ext cx="2599173" cy="459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11229" y="6096000"/>
            <a:ext cx="685800" cy="762000"/>
          </a:xfrm>
          <a:prstGeom prst="rect">
            <a:avLst/>
          </a:prstGeom>
          <a:solidFill>
            <a:srgbClr val="FF9999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3"/>
            <a:ext cx="12192001" cy="27730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5518" y="6340476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4</a:t>
            </a:fld>
            <a:endParaRPr lang="en-US" sz="160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270" y="894630"/>
            <a:ext cx="3109924" cy="5119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4574" y="5342496"/>
            <a:ext cx="881202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49659D"/>
              </a:buClr>
              <a:buFont typeface="Segoe UI" panose="020B0502040204020203" pitchFamily="34" charset="0"/>
              <a:buChar char="→"/>
            </a:pP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Kapasitas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besar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 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 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memperbanyak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jumlah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cyclone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dan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ukuran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cyclone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tetap</a:t>
            </a:r>
            <a:endParaRPr lang="en-US" altLang="id-ID" dirty="0">
              <a:latin typeface="Segoe UI" panose="020B0502040204020203" pitchFamily="34" charset="0"/>
              <a:cs typeface="Segoe UI" panose="020B0502040204020203" pitchFamily="34" charset="0"/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4574" y="1554048"/>
            <a:ext cx="5628627" cy="380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49659D"/>
              </a:buClr>
              <a:buFont typeface="Segoe UI" panose="020B0502040204020203" pitchFamily="34" charset="0"/>
              <a:buChar char="→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ercepatan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gravitasi digantikan oleh percepatan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sentrifugal.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49659D"/>
              </a:buClr>
              <a:buFont typeface="Segoe UI" panose="020B0502040204020203" pitchFamily="34" charset="0"/>
              <a:buChar char="→"/>
            </a:pP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Pada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kondisi operasi yang biasa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digunakan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</a:rPr>
              <a:t>ercepatan</a:t>
            </a:r>
            <a:r>
              <a:rPr lang="en-US" altLang="id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id-ID" dirty="0" err="1">
                <a:latin typeface="Segoe UI" panose="020B0502040204020203" pitchFamily="34" charset="0"/>
                <a:cs typeface="Segoe UI" panose="020B0502040204020203" pitchFamily="34" charset="0"/>
              </a:rPr>
              <a:t>sentrifugal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berkisar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dari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5 kali gravitasi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unit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ber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diameter besar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resistansi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rendah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ingga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2500 kali gravitasi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unit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ber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diameter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sangat kecil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resistan tinggi.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919" y="374939"/>
            <a:ext cx="788894" cy="744071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4309" y="79104"/>
            <a:ext cx="10891220" cy="826746"/>
          </a:xfrm>
          <a:prstGeom prst="rect">
            <a:avLst/>
          </a:prstGeom>
          <a:solidFill>
            <a:srgbClr val="8EA3CB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Centrifugal Separator (Cyclone)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17449" y="79104"/>
            <a:ext cx="671514" cy="826746"/>
          </a:xfrm>
          <a:prstGeom prst="rect">
            <a:avLst/>
          </a:prstGeom>
          <a:solidFill>
            <a:srgbClr val="8EA3CB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31738" y="323580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5</a:t>
            </a:fld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9DCD4867-DAEC-449F-9C17-39E6CE6BE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9" y="1506793"/>
            <a:ext cx="11941044" cy="242630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Prosedur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desain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diberikan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oleh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Constantinescu (1984), Strauss (1975), Koch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Licht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(1977)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Stairmand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(1951).</a:t>
            </a:r>
          </a:p>
          <a:p>
            <a:pPr marL="285750" indent="-285750" eaLnBrk="0" hangingPunct="0">
              <a:lnSpc>
                <a:spcPct val="150000"/>
              </a:lnSpc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Stairmand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mengembangkan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dua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desain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standar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gas-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padat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hangingPunct="0">
              <a:lnSpc>
                <a:spcPct val="150000"/>
              </a:lnSpc>
              <a:buClr>
                <a:srgbClr val="FF6699"/>
              </a:buClr>
              <a:buFont typeface="+mj-lt"/>
              <a:buAutoNum type="alphaLcParenR"/>
            </a:pP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iklon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efisiensi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tinggi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Gambar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10.44a,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eaLnBrk="0" hangingPunct="0">
              <a:lnSpc>
                <a:spcPct val="150000"/>
              </a:lnSpc>
              <a:buClr>
                <a:srgbClr val="FF6699"/>
              </a:buClr>
              <a:buFont typeface="+mj-lt"/>
              <a:buAutoNum type="alphaLcParenR"/>
            </a:pP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Gas rate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tinggi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Gambar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10.44b.</a:t>
            </a:r>
            <a:endParaRPr lang="id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397781" y="6086812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2070" y="6331288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6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247" y="278819"/>
            <a:ext cx="8123364" cy="65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397781" y="6086812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2070" y="6331288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7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519" y="771018"/>
            <a:ext cx="11692776" cy="8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Kurva kinerja untuk desain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r>
              <a:rPr lang="id-ID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d-ID" dirty="0">
                <a:latin typeface="Segoe UI" panose="020B0502040204020203" pitchFamily="34" charset="0"/>
                <a:cs typeface="Segoe UI" panose="020B0502040204020203" pitchFamily="34" charset="0"/>
              </a:rPr>
              <a:t>diperoleh secara eksperimental di bawah kondisi pengujian standar, ditunjukkan pada Gambar 10.45a dan 10.45b.</a:t>
            </a:r>
            <a:endParaRPr lang="id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4" y="2083583"/>
            <a:ext cx="5819775" cy="392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48" y="2029162"/>
            <a:ext cx="53530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397781" y="6086812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2070" y="6331288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8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519" y="771018"/>
            <a:ext cx="116927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1000"/>
              </a:spcBef>
              <a:buClr>
                <a:srgbClr val="FF6699"/>
              </a:buClr>
              <a:buFont typeface="Segoe UI" panose="020B0502040204020203" pitchFamily="34" charset="0"/>
              <a:buChar char="→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Kurva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ini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ditransformasikan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kondisi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operasi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yang lain,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menggunakan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persamaan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penskalaan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berikut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efisiensi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pemisah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tertentu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519" y="3331216"/>
            <a:ext cx="116927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99"/>
              </a:buClr>
              <a:buFont typeface="Segoe UI" panose="020B0502040204020203" pitchFamily="34" charset="0"/>
              <a:buChar char="→"/>
              <a:defRPr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25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93738" algn="l"/>
              </a:tabLst>
              <a:defRPr/>
            </a:pP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	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	: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diameter rata-rata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dipisahkan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standard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efisiensi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pemisahan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tertentu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	: diameter rata-rata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dipisahkan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rancangan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efieiensi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pemisahan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tersebut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c1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	: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diameter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standard (8” = 203 mm)</a:t>
            </a:r>
          </a:p>
          <a:p>
            <a:pPr marL="2825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c2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	: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diameter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rancangan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(mm)</a:t>
            </a:r>
          </a:p>
          <a:p>
            <a:pPr marL="2825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Q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	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laju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alir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standard</a:t>
            </a:r>
          </a:p>
          <a:p>
            <a:pPr marL="282575" indent="228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       high efficiency = 223 m</a:t>
            </a:r>
            <a:r>
              <a:rPr lang="en-US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/jam</a:t>
            </a:r>
          </a:p>
          <a:p>
            <a:pPr marL="282575" indent="228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       high throughput = 669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/jam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609" y="1960504"/>
            <a:ext cx="8374504" cy="12051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81082" y="1815353"/>
            <a:ext cx="4155142" cy="1515863"/>
          </a:xfrm>
          <a:prstGeom prst="rect">
            <a:avLst/>
          </a:prstGeom>
          <a:noFill/>
          <a:ln w="28575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449671" y="3331216"/>
            <a:ext cx="833717" cy="0"/>
          </a:xfrm>
          <a:prstGeom prst="straightConnector1">
            <a:avLst/>
          </a:prstGeom>
          <a:ln w="28575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266859" y="3077299"/>
            <a:ext cx="1586755" cy="507831"/>
          </a:xfrm>
          <a:prstGeom prst="rect">
            <a:avLst/>
          </a:prstGeom>
          <a:noFill/>
          <a:ln w="28575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ts val="1000"/>
              </a:spcBef>
              <a:buClr>
                <a:srgbClr val="FF6699"/>
              </a:buClr>
            </a:pP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Faktor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skala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397781" y="6086812"/>
            <a:ext cx="685800" cy="762000"/>
          </a:xfrm>
          <a:prstGeom prst="rect">
            <a:avLst/>
          </a:prstGeom>
          <a:solidFill>
            <a:srgbClr val="8EA3CB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5" b="35576"/>
          <a:stretch/>
        </p:blipFill>
        <p:spPr>
          <a:xfrm rot="10800000">
            <a:off x="-2" y="-4"/>
            <a:ext cx="12192001" cy="27730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2070" y="6331288"/>
            <a:ext cx="657225" cy="365125"/>
          </a:xfrm>
        </p:spPr>
        <p:txBody>
          <a:bodyPr/>
          <a:lstStyle/>
          <a:p>
            <a:pPr algn="ctr"/>
            <a:fld id="{22598544-2514-4BB4-8A65-671054238C5C}" type="slidenum"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9</a:t>
            </a:fld>
            <a:endParaRPr lang="en-US" sz="16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10" y="837476"/>
            <a:ext cx="116927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699"/>
              </a:buClr>
              <a:buFont typeface="Segoe UI" panose="020B0502040204020203" pitchFamily="34" charset="0"/>
              <a:buChar char="→"/>
              <a:defRPr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den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25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</a:t>
            </a:r>
            <a:r>
              <a:rPr 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	: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laju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alir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siklon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rancangan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(m</a:t>
            </a:r>
            <a:r>
              <a:rPr lang="en-US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/jam)</a:t>
            </a:r>
          </a:p>
          <a:p>
            <a:pPr marL="2825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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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1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	: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perbedaan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densitas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padatan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dan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gas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siklon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standard = 2000 kg/m</a:t>
            </a:r>
            <a:r>
              <a:rPr lang="en-US" baseline="300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3</a:t>
            </a:r>
          </a:p>
          <a:p>
            <a:pPr marL="2825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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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2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	: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perbedaan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densitas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padatan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dan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gas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siklon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rancangan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  <a:sym typeface="Symbol"/>
            </a:endParaRPr>
          </a:p>
          <a:p>
            <a:pPr marL="2825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µ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1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  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	: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viskositas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gas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siklon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standard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pada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1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atm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dan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20°C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= 0,018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mN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detik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/m</a:t>
            </a:r>
            <a:r>
              <a:rPr lang="en-US" baseline="300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2</a:t>
            </a:r>
          </a:p>
          <a:p>
            <a:pPr marL="2825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µ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2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 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	: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viskositas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gas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siklon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rancangan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4612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3978</TotalTime>
  <Words>1060</Words>
  <Application>Microsoft Office PowerPoint</Application>
  <PresentationFormat>Widescreen</PresentationFormat>
  <Paragraphs>153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LillyBelle</vt:lpstr>
      <vt:lpstr>맑은 고딕</vt:lpstr>
      <vt:lpstr>Arial</vt:lpstr>
      <vt:lpstr>Calibri</vt:lpstr>
      <vt:lpstr>Calibri Light</vt:lpstr>
      <vt:lpstr>Cambria Math</vt:lpstr>
      <vt:lpstr>Segoe UI</vt:lpstr>
      <vt:lpstr>Segoe UI Black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 Ramadhani</dc:creator>
  <cp:lastModifiedBy>Aida Ramadhani</cp:lastModifiedBy>
  <cp:revision>247</cp:revision>
  <dcterms:created xsi:type="dcterms:W3CDTF">2020-04-23T04:33:38Z</dcterms:created>
  <dcterms:modified xsi:type="dcterms:W3CDTF">2020-05-19T06:10:39Z</dcterms:modified>
</cp:coreProperties>
</file>