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4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8E92F-56B9-48BE-96AD-BBF247D4778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0FEA1-2064-46F8-8B74-C65B0AEF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37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1C514-30AE-4904-9FF4-6ACA1E21A2F7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DED54-2F1E-4900-B674-35C051EF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PENYUNTINGAN</a:t>
            </a:r>
            <a:br>
              <a:rPr lang="en-US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NASKAH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3.PENYUNTINGAN NASKAH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Menurut</a:t>
            </a:r>
            <a:r>
              <a:rPr lang="en-US" sz="2800" dirty="0" smtClean="0"/>
              <a:t> KBBI (2001: 1106)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sunting</a:t>
            </a:r>
            <a:r>
              <a:rPr lang="en-US" sz="2800" dirty="0" smtClean="0"/>
              <a:t> </a:t>
            </a:r>
            <a:r>
              <a:rPr lang="en-US" sz="2800" dirty="0" err="1" smtClean="0"/>
              <a:t>melahirkan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menyunting</a:t>
            </a:r>
            <a:r>
              <a:rPr lang="en-US" sz="2800" dirty="0" smtClean="0"/>
              <a:t> (</a:t>
            </a:r>
            <a:r>
              <a:rPr lang="en-US" sz="2800" dirty="0" err="1" smtClean="0"/>
              <a:t>kk</a:t>
            </a:r>
            <a:r>
              <a:rPr lang="en-US" sz="2800" dirty="0" smtClean="0"/>
              <a:t>/v), </a:t>
            </a:r>
            <a:r>
              <a:rPr lang="en-US" sz="2800" dirty="0" err="1" smtClean="0"/>
              <a:t>penyuntingan</a:t>
            </a:r>
            <a:r>
              <a:rPr lang="en-US" sz="2800" dirty="0" smtClean="0"/>
              <a:t> (kb/n),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penyuntingan</a:t>
            </a:r>
            <a:r>
              <a:rPr lang="en-US" sz="2800" dirty="0" smtClean="0"/>
              <a:t> (kb/) </a:t>
            </a:r>
          </a:p>
          <a:p>
            <a:pPr algn="just"/>
            <a:r>
              <a:rPr lang="en-US" sz="2800" dirty="0" err="1" smtClean="0"/>
              <a:t>Salah</a:t>
            </a:r>
            <a:r>
              <a:rPr lang="en-US" sz="2800" dirty="0" smtClean="0"/>
              <a:t> 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menyunting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adl</a:t>
            </a:r>
            <a:r>
              <a:rPr lang="en-US" sz="2800" dirty="0" smtClean="0"/>
              <a:t> </a:t>
            </a:r>
            <a:r>
              <a:rPr lang="en-US" sz="2800" dirty="0" err="1" smtClean="0"/>
              <a:t>menyiapkan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siap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siap</a:t>
            </a:r>
            <a:r>
              <a:rPr lang="en-US" sz="2800" dirty="0" smtClean="0"/>
              <a:t> </a:t>
            </a:r>
            <a:r>
              <a:rPr lang="en-US" sz="2800" dirty="0" err="1" smtClean="0"/>
              <a:t>terbit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segi</a:t>
            </a:r>
            <a:r>
              <a:rPr lang="en-US" sz="2800" dirty="0" smtClean="0"/>
              <a:t> </a:t>
            </a:r>
            <a:r>
              <a:rPr lang="en-US" sz="2800" dirty="0" err="1" smtClean="0"/>
              <a:t>sitematika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penyajian</a:t>
            </a:r>
            <a:r>
              <a:rPr lang="en-US" sz="2800" dirty="0" smtClean="0"/>
              <a:t>, </a:t>
            </a:r>
            <a:r>
              <a:rPr lang="en-US" sz="2800" dirty="0" err="1" smtClean="0"/>
              <a:t>isi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(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 smtClean="0"/>
              <a:t>ejaan</a:t>
            </a:r>
            <a:r>
              <a:rPr lang="en-US" sz="2800" dirty="0" smtClean="0"/>
              <a:t>, </a:t>
            </a:r>
            <a:r>
              <a:rPr lang="en-US" sz="2800" dirty="0" err="1" smtClean="0"/>
              <a:t>diksi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) (KBBI, 2001: 1106).</a:t>
            </a:r>
          </a:p>
          <a:p>
            <a:pPr algn="just"/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menyunting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bertugas</a:t>
            </a:r>
            <a:r>
              <a:rPr lang="en-US" sz="2800" dirty="0" smtClean="0"/>
              <a:t> </a:t>
            </a:r>
            <a:r>
              <a:rPr lang="en-US" sz="2800" dirty="0" err="1" smtClean="0"/>
              <a:t>menyiapkan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(KBBI, 2001: 1106)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Selanjutnya</a:t>
            </a:r>
            <a:r>
              <a:rPr lang="en-US" sz="2800" dirty="0" smtClean="0"/>
              <a:t>,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bermakna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, </a:t>
            </a:r>
            <a:r>
              <a:rPr lang="en-US" sz="2800" dirty="0" err="1" smtClean="0"/>
              <a:t>cara</a:t>
            </a:r>
            <a:r>
              <a:rPr lang="en-US" sz="2800" dirty="0" smtClean="0"/>
              <a:t>,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 smtClean="0"/>
              <a:t>sunting</a:t>
            </a:r>
            <a:r>
              <a:rPr lang="en-US" sz="2800" dirty="0" smtClean="0"/>
              <a:t>-</a:t>
            </a:r>
            <a:r>
              <a:rPr lang="en-US" sz="2800" dirty="0" err="1" smtClean="0"/>
              <a:t>menyunting</a:t>
            </a:r>
            <a:r>
              <a:rPr lang="en-US" sz="2800" dirty="0" smtClean="0"/>
              <a:t>;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 </a:t>
            </a:r>
            <a:r>
              <a:rPr lang="en-US" sz="2800" dirty="0" err="1" smtClean="0"/>
              <a:t>menyunting</a:t>
            </a:r>
            <a:r>
              <a:rPr lang="en-US" sz="2800" dirty="0" smtClean="0"/>
              <a:t>; </a:t>
            </a:r>
            <a:r>
              <a:rPr lang="en-US" sz="2800" dirty="0" err="1" smtClean="0"/>
              <a:t>pengeditan</a:t>
            </a:r>
            <a:r>
              <a:rPr lang="en-US" sz="2800" dirty="0" smtClean="0"/>
              <a:t> (KBBI, 2001: 1106)</a:t>
            </a:r>
          </a:p>
          <a:p>
            <a:pPr algn="just"/>
            <a:r>
              <a:rPr lang="en-US" sz="2800" dirty="0" smtClean="0"/>
              <a:t>Dari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diartikan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, </a:t>
            </a:r>
            <a:r>
              <a:rPr lang="en-US" sz="2800" dirty="0" err="1" smtClean="0"/>
              <a:t>cara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</a:t>
            </a:r>
            <a:r>
              <a:rPr lang="en-US" sz="2800" dirty="0" err="1" smtClean="0"/>
              <a:t>menyunting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.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menyunting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.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lazim</a:t>
            </a:r>
            <a:r>
              <a:rPr lang="en-US" sz="2800" dirty="0" smtClean="0"/>
              <a:t> </a:t>
            </a:r>
            <a:r>
              <a:rPr lang="en-US" sz="2800" dirty="0" err="1" smtClean="0"/>
              <a:t>dipadankan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kopieditor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Inggris</a:t>
            </a:r>
            <a:r>
              <a:rPr lang="en-US" sz="2800" dirty="0"/>
              <a:t> </a:t>
            </a:r>
            <a:r>
              <a:rPr lang="en-US" sz="2800" dirty="0" smtClean="0"/>
              <a:t>copyeditor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4. </a:t>
            </a:r>
            <a:r>
              <a:rPr lang="en-US" sz="2800" b="1" dirty="0" smtClean="0"/>
              <a:t>PENYUNTING NASKAH &amp; TUGASNYA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514350" indent="-514350" algn="just">
              <a:buAutoNum type="alphaLcPeriod"/>
            </a:pPr>
            <a:r>
              <a:rPr lang="en-US" sz="2800" dirty="0" err="1" smtClean="0"/>
              <a:t>Menyunting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segi</a:t>
            </a:r>
            <a:r>
              <a:rPr lang="en-US" sz="2800" dirty="0" smtClean="0"/>
              <a:t> </a:t>
            </a:r>
            <a:r>
              <a:rPr lang="en-US" sz="2800" dirty="0" err="1" smtClean="0"/>
              <a:t>kebahasaan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ejaan</a:t>
            </a:r>
            <a:r>
              <a:rPr lang="en-US" sz="2800" dirty="0" smtClean="0"/>
              <a:t>, </a:t>
            </a:r>
            <a:r>
              <a:rPr lang="en-US" sz="2800" dirty="0" err="1" smtClean="0"/>
              <a:t>diksi</a:t>
            </a:r>
            <a:r>
              <a:rPr lang="en-US" sz="2800" dirty="0" smtClean="0"/>
              <a:t>,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).</a:t>
            </a:r>
          </a:p>
          <a:p>
            <a:pPr marL="514350" indent="-514350" algn="just">
              <a:buAutoNum type="alphaLcPeriod"/>
            </a:pPr>
            <a:r>
              <a:rPr lang="en-US" sz="2800" dirty="0" err="1" smtClean="0"/>
              <a:t>Memperbaiki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persetujuan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/</a:t>
            </a:r>
            <a:r>
              <a:rPr lang="en-US" sz="2800" dirty="0" err="1" smtClean="0"/>
              <a:t>pengarang</a:t>
            </a:r>
            <a:endParaRPr lang="en-US" sz="2800" dirty="0" smtClean="0"/>
          </a:p>
          <a:p>
            <a:pPr marL="514350" indent="-514350" algn="just">
              <a:buAutoNum type="alphaLcPeriod"/>
            </a:pP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persetujuan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/</a:t>
            </a:r>
            <a:r>
              <a:rPr lang="en-US" sz="2800" dirty="0" err="1" smtClean="0"/>
              <a:t>pengarang</a:t>
            </a:r>
            <a:endParaRPr lang="en-US" sz="2800" dirty="0" smtClean="0"/>
          </a:p>
          <a:p>
            <a:pPr marL="514350" indent="-514350" algn="just">
              <a:buAutoNum type="alphaLcPeriod"/>
            </a:pPr>
            <a:r>
              <a:rPr lang="en-US" sz="2800" dirty="0" err="1" smtClean="0"/>
              <a:t>Membaca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mengoreksi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coba</a:t>
            </a:r>
            <a:r>
              <a:rPr lang="en-US" sz="2800" dirty="0" smtClean="0"/>
              <a:t> (</a:t>
            </a:r>
            <a:r>
              <a:rPr lang="en-US" sz="2800" dirty="0" err="1" smtClean="0"/>
              <a:t>pruf</a:t>
            </a:r>
            <a:r>
              <a:rPr lang="en-US" sz="2800" dirty="0" smtClean="0"/>
              <a:t>)</a:t>
            </a:r>
          </a:p>
          <a:p>
            <a:pPr marL="514350" indent="-514350"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mencantumkan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cipta</a:t>
            </a:r>
            <a:r>
              <a:rPr lang="en-US" sz="2800" dirty="0" smtClean="0"/>
              <a:t> (copyright),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pula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mencantumkannya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5. </a:t>
            </a:r>
            <a:r>
              <a:rPr lang="en-US" sz="2800" b="1" dirty="0" smtClean="0"/>
              <a:t>EDITOR DAN TUGASNYA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Kata editor </a:t>
            </a:r>
            <a:r>
              <a:rPr lang="en-US" sz="2800" dirty="0" err="1" smtClean="0"/>
              <a:t>bermakna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mengedit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tulisan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karangan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majalah</a:t>
            </a:r>
            <a:r>
              <a:rPr lang="en-US" sz="2800" dirty="0" smtClean="0"/>
              <a:t>,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kabar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r>
              <a:rPr lang="en-US" sz="2800" dirty="0" smtClean="0"/>
              <a:t>;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editor al</a:t>
            </a:r>
          </a:p>
          <a:p>
            <a:pPr algn="just"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merencanakan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	</a:t>
            </a:r>
            <a:r>
              <a:rPr lang="en-US" sz="2800" dirty="0" err="1" smtClean="0"/>
              <a:t>penerbit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dirty="0" err="1" smtClean="0"/>
              <a:t>mempertimbangkan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dirty="0" err="1" smtClean="0"/>
              <a:t>menyunting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segi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/</a:t>
            </a:r>
            <a:r>
              <a:rPr lang="en-US" sz="2800" dirty="0" err="1" smtClean="0"/>
              <a:t>materi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e.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petunjuk</a:t>
            </a:r>
            <a:r>
              <a:rPr lang="en-US" sz="2800" dirty="0" smtClean="0"/>
              <a:t>/</a:t>
            </a:r>
            <a:r>
              <a:rPr lang="en-US" sz="2800" dirty="0" err="1" smtClean="0"/>
              <a:t>arahan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kopieditor</a:t>
            </a:r>
            <a:r>
              <a:rPr lang="en-US" sz="2800" dirty="0" smtClean="0"/>
              <a:t> (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/editor </a:t>
            </a:r>
            <a:r>
              <a:rPr lang="en-US" sz="2800" dirty="0" err="1" smtClean="0"/>
              <a:t>bahasa</a:t>
            </a:r>
            <a:r>
              <a:rPr lang="en-US" sz="2800" dirty="0" smtClean="0"/>
              <a:t>)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membantunya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editor:</a:t>
            </a:r>
          </a:p>
          <a:p>
            <a:pPr marL="514350" indent="-514350" algn="just">
              <a:buAutoNum type="alphaLcPeriod"/>
            </a:pPr>
            <a:r>
              <a:rPr lang="en-US" sz="2800" dirty="0" err="1" smtClean="0"/>
              <a:t>Menyetujui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dicetak</a:t>
            </a:r>
            <a:endParaRPr lang="en-US" sz="2800" dirty="0" smtClean="0"/>
          </a:p>
          <a:p>
            <a:pPr marL="514350" indent="-514350" algn="just">
              <a:buAutoNum type="alphaLcPeriod"/>
            </a:pPr>
            <a:r>
              <a:rPr lang="en-US" sz="2800" dirty="0" err="1" smtClean="0"/>
              <a:t>Memberi</a:t>
            </a:r>
            <a:r>
              <a:rPr lang="en-US" sz="2800" dirty="0" smtClean="0"/>
              <a:t> saran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kulit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endParaRPr lang="en-US" sz="2800" dirty="0" smtClean="0"/>
          </a:p>
          <a:p>
            <a:pPr marL="514350" indent="-514350" algn="just">
              <a:buAutoNum type="alphaLcPeriod"/>
            </a:pPr>
            <a:r>
              <a:rPr lang="en-US" sz="2800" dirty="0" err="1" smtClean="0"/>
              <a:t>Menyetujui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kulit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(cover </a:t>
            </a:r>
            <a:r>
              <a:rPr lang="en-US" sz="2800" dirty="0" err="1" smtClean="0"/>
              <a:t>depan</a:t>
            </a:r>
            <a:r>
              <a:rPr lang="en-US" sz="2800" dirty="0" smtClean="0"/>
              <a:t>)</a:t>
            </a:r>
          </a:p>
          <a:p>
            <a:pPr marL="514350" indent="-514350"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tugasnya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,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mau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mau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kantor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editorpun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perjalanan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r>
              <a:rPr lang="en-US" sz="2800" dirty="0" smtClean="0"/>
              <a:t>. </a:t>
            </a:r>
            <a:r>
              <a:rPr lang="en-US" sz="2800" dirty="0" err="1" smtClean="0"/>
              <a:t>Nama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dicantumkan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cipta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6. </a:t>
            </a:r>
            <a:r>
              <a:rPr lang="en-US" sz="2800" b="1" dirty="0" smtClean="0"/>
              <a:t>ISTILAH-ISTILAH LAIN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lazim</a:t>
            </a:r>
            <a:r>
              <a:rPr lang="en-US" sz="2800" dirty="0" smtClean="0"/>
              <a:t> </a:t>
            </a:r>
            <a:r>
              <a:rPr lang="en-US" sz="2800" dirty="0" err="1" smtClean="0"/>
              <a:t>dipadankan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bahasa</a:t>
            </a:r>
            <a:r>
              <a:rPr lang="en-US" sz="2800" dirty="0" smtClean="0"/>
              <a:t>. </a:t>
            </a:r>
            <a:r>
              <a:rPr lang="en-US" sz="2800" dirty="0" err="1" smtClean="0"/>
              <a:t>Jadi</a:t>
            </a:r>
            <a:r>
              <a:rPr lang="en-US" sz="2800" dirty="0" smtClean="0"/>
              <a:t>,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kopieditor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penyelia</a:t>
            </a:r>
            <a:r>
              <a:rPr lang="en-US" sz="2800" dirty="0" smtClean="0"/>
              <a:t>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(</a:t>
            </a:r>
            <a:r>
              <a:rPr lang="en-US" sz="2800" dirty="0" err="1" smtClean="0"/>
              <a:t>pemimpin</a:t>
            </a:r>
            <a:r>
              <a:rPr lang="en-US" sz="2800" dirty="0" smtClean="0"/>
              <a:t>)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bertugas</a:t>
            </a:r>
            <a:r>
              <a:rPr lang="en-US" sz="2800" dirty="0" smtClean="0"/>
              <a:t> </a:t>
            </a:r>
            <a:r>
              <a:rPr lang="en-US" sz="2800" dirty="0" err="1" smtClean="0"/>
              <a:t>mengawasi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penyuntingan</a:t>
            </a:r>
            <a:r>
              <a:rPr lang="en-US" sz="2800" dirty="0" smtClean="0"/>
              <a:t> (KBBI, 2001: 1106).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penyelia</a:t>
            </a:r>
            <a:r>
              <a:rPr lang="en-US" sz="2800" dirty="0" smtClean="0"/>
              <a:t>. </a:t>
            </a:r>
            <a:r>
              <a:rPr lang="en-US" sz="2800" dirty="0" err="1" smtClean="0"/>
              <a:t>Misal</a:t>
            </a:r>
            <a:r>
              <a:rPr lang="en-US" sz="2800" dirty="0" smtClean="0"/>
              <a:t>: Anton M. </a:t>
            </a:r>
            <a:r>
              <a:rPr lang="en-US" sz="2800" dirty="0" err="1" smtClean="0"/>
              <a:t>Moeliono</a:t>
            </a:r>
            <a:r>
              <a:rPr lang="en-US" sz="2800" dirty="0" smtClean="0"/>
              <a:t> </a:t>
            </a:r>
            <a:r>
              <a:rPr lang="en-US" sz="2800" dirty="0" err="1" smtClean="0"/>
              <a:t>adl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penyelia</a:t>
            </a:r>
            <a:r>
              <a:rPr lang="en-US" sz="2800" dirty="0" smtClean="0"/>
              <a:t> KBBI (1988).</a:t>
            </a:r>
          </a:p>
          <a:p>
            <a:pPr algn="just"/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penyelia</a:t>
            </a:r>
            <a:r>
              <a:rPr lang="en-US" sz="2800" dirty="0" smtClean="0"/>
              <a:t>/editor </a:t>
            </a:r>
            <a:r>
              <a:rPr lang="en-US" sz="2800" dirty="0" err="1" smtClean="0"/>
              <a:t>penyelia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/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, </a:t>
            </a:r>
            <a:r>
              <a:rPr lang="en-US" sz="2800" dirty="0" err="1" smtClean="0"/>
              <a:t>ada</a:t>
            </a:r>
            <a:r>
              <a:rPr lang="en-US" sz="2800" dirty="0" smtClean="0"/>
              <a:t> pula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dibayar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bayar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Istilah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buku</a:t>
            </a:r>
            <a:r>
              <a:rPr lang="en-US" sz="2800" dirty="0" smtClean="0"/>
              <a:t>/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mengacu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mengumpulkan</a:t>
            </a:r>
            <a:r>
              <a:rPr lang="en-US" sz="2800" dirty="0" smtClean="0"/>
              <a:t> </a:t>
            </a:r>
            <a:r>
              <a:rPr lang="en-US" sz="2800" dirty="0" err="1" smtClean="0"/>
              <a:t>tulisan</a:t>
            </a:r>
            <a:r>
              <a:rPr lang="en-US" sz="2800" dirty="0" smtClean="0"/>
              <a:t>/</a:t>
            </a:r>
            <a:r>
              <a:rPr lang="en-US" sz="2800" dirty="0" err="1" smtClean="0"/>
              <a:t>karangan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ditawarkan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buku</a:t>
            </a:r>
            <a:r>
              <a:rPr lang="en-US" sz="2800" dirty="0" smtClean="0"/>
              <a:t>. </a:t>
            </a:r>
            <a:r>
              <a:rPr lang="en-US" sz="2800" dirty="0" err="1" smtClean="0"/>
              <a:t>Nama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dicantumkan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kulit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(cover </a:t>
            </a:r>
            <a:r>
              <a:rPr lang="en-US" sz="2800" dirty="0" err="1" smtClean="0"/>
              <a:t>depan</a:t>
            </a:r>
            <a:r>
              <a:rPr lang="en-US" sz="2800" dirty="0" smtClean="0"/>
              <a:t>).</a:t>
            </a:r>
          </a:p>
          <a:p>
            <a:pPr algn="just"/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Acep</a:t>
            </a:r>
            <a:r>
              <a:rPr lang="en-US" sz="2800" dirty="0" smtClean="0"/>
              <a:t> </a:t>
            </a:r>
            <a:r>
              <a:rPr lang="en-US" sz="2800" dirty="0" err="1" smtClean="0"/>
              <a:t>Zamzam</a:t>
            </a:r>
            <a:r>
              <a:rPr lang="en-US" sz="2800" dirty="0" smtClean="0"/>
              <a:t> </a:t>
            </a:r>
            <a:r>
              <a:rPr lang="en-US" sz="2800" dirty="0" err="1" smtClean="0"/>
              <a:t>Noor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Muktamar</a:t>
            </a:r>
            <a:r>
              <a:rPr lang="en-US" sz="2800" dirty="0" smtClean="0"/>
              <a:t>: </a:t>
            </a:r>
            <a:r>
              <a:rPr lang="en-US" sz="2800" dirty="0" err="1" smtClean="0"/>
              <a:t>Antologi</a:t>
            </a:r>
            <a:r>
              <a:rPr lang="en-US" sz="2800" dirty="0" smtClean="0"/>
              <a:t> </a:t>
            </a:r>
            <a:r>
              <a:rPr lang="en-US" sz="2800" dirty="0" err="1" smtClean="0"/>
              <a:t>Penyair</a:t>
            </a:r>
            <a:r>
              <a:rPr lang="en-US" sz="2800" dirty="0" smtClean="0"/>
              <a:t> </a:t>
            </a:r>
            <a:r>
              <a:rPr lang="en-US" sz="2800" dirty="0" err="1" smtClean="0"/>
              <a:t>Jabar</a:t>
            </a:r>
            <a:r>
              <a:rPr lang="en-US" sz="2800" dirty="0" smtClean="0"/>
              <a:t> (2003)</a:t>
            </a:r>
          </a:p>
          <a:p>
            <a:pPr algn="just"/>
            <a:r>
              <a:rPr lang="en-US" sz="2800" dirty="0" smtClean="0"/>
              <a:t>editor </a:t>
            </a:r>
            <a:r>
              <a:rPr lang="en-US" sz="2800" dirty="0" err="1" smtClean="0"/>
              <a:t>buku</a:t>
            </a:r>
            <a:r>
              <a:rPr lang="en-US" sz="2800" dirty="0" smtClean="0"/>
              <a:t>/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antologi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antology</a:t>
            </a:r>
            <a:r>
              <a:rPr lang="en-US" sz="2800" dirty="0" smtClean="0"/>
              <a:t> editor.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, editor </a:t>
            </a:r>
            <a:r>
              <a:rPr lang="en-US" sz="2800" dirty="0" err="1" smtClean="0"/>
              <a:t>buku</a:t>
            </a:r>
            <a:r>
              <a:rPr lang="en-US" sz="2800" dirty="0" smtClean="0"/>
              <a:t>/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,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merangkap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buku</a:t>
            </a:r>
            <a:endParaRPr lang="en-US" sz="2800" dirty="0" smtClean="0"/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BAB III</a:t>
            </a:r>
            <a:br>
              <a:rPr lang="en-US" sz="2800" b="1" dirty="0" smtClean="0"/>
            </a:br>
            <a:r>
              <a:rPr lang="en-US" sz="2800" b="1" dirty="0" smtClean="0"/>
              <a:t>SYARAT MENJADI </a:t>
            </a:r>
            <a:br>
              <a:rPr lang="en-US" sz="2800" b="1" dirty="0" smtClean="0"/>
            </a:br>
            <a:r>
              <a:rPr lang="en-US" sz="2800" b="1" dirty="0" smtClean="0"/>
              <a:t>PENYUNTING NASKAH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2800" dirty="0" err="1" smtClean="0"/>
              <a:t>Menguasai</a:t>
            </a:r>
            <a:r>
              <a:rPr lang="en-US" sz="2800" dirty="0" smtClean="0"/>
              <a:t> </a:t>
            </a:r>
            <a:r>
              <a:rPr lang="en-US" sz="2800" dirty="0" err="1" smtClean="0"/>
              <a:t>ejaan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penerbitan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menguasai</a:t>
            </a:r>
            <a:r>
              <a:rPr lang="en-US" sz="2800" dirty="0" smtClean="0"/>
              <a:t> </a:t>
            </a:r>
            <a:r>
              <a:rPr lang="en-US" sz="2800" dirty="0" err="1" smtClean="0"/>
              <a:t>kaidah</a:t>
            </a:r>
            <a:r>
              <a:rPr lang="en-US" sz="2800" dirty="0" smtClean="0"/>
              <a:t> </a:t>
            </a:r>
            <a:r>
              <a:rPr lang="en-US" sz="2800" dirty="0" err="1" smtClean="0"/>
              <a:t>ejaan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/>
              <a:t>I</a:t>
            </a:r>
            <a:r>
              <a:rPr lang="en-US" sz="2800" dirty="0" smtClean="0"/>
              <a:t>ndonesia yang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.</a:t>
            </a:r>
          </a:p>
          <a:p>
            <a:pPr marL="514350" indent="-514350" algn="just">
              <a:buNone/>
            </a:pP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paham</a:t>
            </a:r>
            <a:r>
              <a:rPr lang="en-US" sz="2800" dirty="0" smtClean="0"/>
              <a:t> </a:t>
            </a:r>
            <a:r>
              <a:rPr lang="en-US" sz="2800" dirty="0" err="1" smtClean="0"/>
              <a:t>benar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</a:t>
            </a:r>
            <a:r>
              <a:rPr lang="en-US" sz="2800" dirty="0" err="1" smtClean="0"/>
              <a:t>kapital,pemenggalan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tanda-tanda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2. </a:t>
            </a:r>
            <a:r>
              <a:rPr lang="en-US" sz="3000" dirty="0" err="1" smtClean="0"/>
              <a:t>Menguasai</a:t>
            </a:r>
            <a:r>
              <a:rPr lang="en-US" sz="3000" dirty="0" smtClean="0"/>
              <a:t> </a:t>
            </a:r>
            <a:r>
              <a:rPr lang="en-US" sz="3000" dirty="0" err="1" smtClean="0"/>
              <a:t>tatabahasa</a:t>
            </a:r>
            <a:endParaRPr lang="en-US" sz="3000" dirty="0" smtClean="0"/>
          </a:p>
          <a:p>
            <a:pPr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penyunting</a:t>
            </a:r>
            <a:r>
              <a:rPr lang="en-US" sz="3000" dirty="0" smtClean="0"/>
              <a:t> </a:t>
            </a:r>
            <a:r>
              <a:rPr lang="en-US" sz="3000" dirty="0" err="1" smtClean="0"/>
              <a:t>naskah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mengerti</a:t>
            </a:r>
            <a:r>
              <a:rPr lang="en-US" sz="3000" dirty="0" smtClean="0"/>
              <a:t> </a:t>
            </a:r>
            <a:r>
              <a:rPr lang="en-US" sz="3000" dirty="0" err="1" smtClean="0"/>
              <a:t>susunan</a:t>
            </a:r>
            <a:r>
              <a:rPr lang="en-US" sz="3000" dirty="0" smtClean="0"/>
              <a:t> </a:t>
            </a:r>
            <a:r>
              <a:rPr lang="en-US" sz="3000" dirty="0" err="1" smtClean="0"/>
              <a:t>kalimat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</a:t>
            </a:r>
            <a:r>
              <a:rPr lang="en-US" sz="3000" dirty="0" err="1" smtClean="0"/>
              <a:t>indonesia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baik</a:t>
            </a:r>
            <a:r>
              <a:rPr lang="en-US" sz="3000" dirty="0" smtClean="0"/>
              <a:t>, </a:t>
            </a:r>
            <a:r>
              <a:rPr lang="en-US" sz="3000" dirty="0" err="1" smtClean="0"/>
              <a:t>kata-kata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baku</a:t>
            </a:r>
            <a:r>
              <a:rPr lang="en-US" sz="3000" dirty="0" smtClean="0"/>
              <a:t>, </a:t>
            </a:r>
            <a:r>
              <a:rPr lang="en-US" sz="3000" dirty="0" err="1" smtClean="0"/>
              <a:t>bentuk-bentuk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salah</a:t>
            </a:r>
            <a:r>
              <a:rPr lang="en-US" sz="3000" dirty="0" smtClean="0"/>
              <a:t> </a:t>
            </a:r>
            <a:r>
              <a:rPr lang="en-US" sz="3000" dirty="0" err="1" smtClean="0"/>
              <a:t>kaprah</a:t>
            </a:r>
            <a:r>
              <a:rPr lang="en-US" sz="3000" dirty="0" smtClean="0"/>
              <a:t>, </a:t>
            </a:r>
            <a:r>
              <a:rPr lang="en-US" sz="3000" dirty="0" err="1" smtClean="0"/>
              <a:t>pilihan</a:t>
            </a:r>
            <a:r>
              <a:rPr lang="en-US" sz="3000" dirty="0" smtClean="0"/>
              <a:t> </a:t>
            </a:r>
            <a:r>
              <a:rPr lang="en-US" sz="3000" dirty="0" err="1" smtClean="0"/>
              <a:t>kata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pas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sebagainya</a:t>
            </a:r>
            <a:r>
              <a:rPr lang="en-US" sz="3000" dirty="0" smtClean="0"/>
              <a:t>.</a:t>
            </a:r>
          </a:p>
          <a:p>
            <a:pPr algn="just">
              <a:buNone/>
            </a:pPr>
            <a:r>
              <a:rPr lang="en-US" sz="3000" dirty="0" smtClean="0"/>
              <a:t>3. </a:t>
            </a:r>
            <a:r>
              <a:rPr lang="en-US" sz="3000" dirty="0" err="1" smtClean="0"/>
              <a:t>Bersahabat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kamus</a:t>
            </a:r>
            <a:endParaRPr lang="en-US" sz="3000" dirty="0" smtClean="0"/>
          </a:p>
          <a:p>
            <a:pPr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penyunting</a:t>
            </a:r>
            <a:r>
              <a:rPr lang="en-US" sz="3000" dirty="0" smtClean="0"/>
              <a:t> </a:t>
            </a:r>
            <a:r>
              <a:rPr lang="en-US" sz="3000" dirty="0" err="1" smtClean="0"/>
              <a:t>naskah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mungkin</a:t>
            </a:r>
            <a:r>
              <a:rPr lang="en-US" sz="3000" dirty="0" smtClean="0"/>
              <a:t> </a:t>
            </a:r>
            <a:r>
              <a:rPr lang="en-US" sz="3000" dirty="0" err="1" smtClean="0"/>
              <a:t>menguasai</a:t>
            </a:r>
            <a:r>
              <a:rPr lang="en-US" sz="3000" dirty="0" smtClean="0"/>
              <a:t> </a:t>
            </a:r>
            <a:r>
              <a:rPr lang="en-US" sz="3000" dirty="0" err="1" smtClean="0"/>
              <a:t>semua</a:t>
            </a:r>
            <a:r>
              <a:rPr lang="en-US" sz="3000" dirty="0" smtClean="0"/>
              <a:t> </a:t>
            </a:r>
            <a:r>
              <a:rPr lang="en-US" sz="3000" dirty="0" err="1" smtClean="0"/>
              <a:t>kata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</a:t>
            </a:r>
            <a:r>
              <a:rPr lang="en-US" sz="3000" dirty="0" err="1" smtClean="0"/>
              <a:t>tertentu</a:t>
            </a:r>
            <a:r>
              <a:rPr lang="en-US" sz="3000" dirty="0" smtClean="0"/>
              <a:t>.</a:t>
            </a:r>
          </a:p>
          <a:p>
            <a:pPr algn="just">
              <a:buNone/>
            </a:pPr>
            <a:r>
              <a:rPr lang="en-US" sz="3000" dirty="0" smtClean="0"/>
              <a:t>4.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kepekaan</a:t>
            </a:r>
            <a:r>
              <a:rPr lang="en-US" sz="3000" dirty="0" smtClean="0"/>
              <a:t> </a:t>
            </a:r>
            <a:r>
              <a:rPr lang="en-US" sz="3000" dirty="0" err="1" smtClean="0"/>
              <a:t>berbahasa</a:t>
            </a:r>
            <a:endParaRPr lang="en-US" sz="3000" dirty="0" smtClean="0"/>
          </a:p>
          <a:p>
            <a:pPr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selalu</a:t>
            </a:r>
            <a:r>
              <a:rPr lang="en-US" sz="3000" dirty="0" smtClean="0"/>
              <a:t> </a:t>
            </a:r>
            <a:r>
              <a:rPr lang="en-US" sz="3000" dirty="0" err="1" smtClean="0"/>
              <a:t>berhubungan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ejaan</a:t>
            </a:r>
            <a:r>
              <a:rPr lang="en-US" sz="3000" dirty="0" smtClean="0"/>
              <a:t>, </a:t>
            </a:r>
            <a:r>
              <a:rPr lang="en-US" sz="3000" dirty="0" err="1" smtClean="0"/>
              <a:t>tatabahasa</a:t>
            </a:r>
            <a:r>
              <a:rPr lang="en-US" sz="3000" dirty="0" smtClean="0"/>
              <a:t>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kamus</a:t>
            </a:r>
            <a:r>
              <a:rPr lang="en-US" sz="3000" dirty="0" smtClean="0"/>
              <a:t>, </a:t>
            </a:r>
            <a:r>
              <a:rPr lang="en-US" sz="3000" dirty="0" err="1" smtClean="0"/>
              <a:t>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penyunting</a:t>
            </a:r>
            <a:r>
              <a:rPr lang="en-US" sz="3000" dirty="0" smtClean="0"/>
              <a:t> </a:t>
            </a:r>
            <a:r>
              <a:rPr lang="en-US" sz="3000" dirty="0" err="1" smtClean="0"/>
              <a:t>dituntut</a:t>
            </a:r>
            <a:r>
              <a:rPr lang="en-US" sz="3000" dirty="0" smtClean="0"/>
              <a:t>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kepekaan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. </a:t>
            </a:r>
            <a:r>
              <a:rPr lang="en-US" sz="3000" dirty="0" err="1" smtClean="0"/>
              <a:t>Dia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tahu</a:t>
            </a:r>
            <a:r>
              <a:rPr lang="en-US" sz="3000" dirty="0" smtClean="0"/>
              <a:t> </a:t>
            </a:r>
            <a:r>
              <a:rPr lang="en-US" sz="3000" dirty="0" err="1" smtClean="0"/>
              <a:t>mana</a:t>
            </a:r>
            <a:r>
              <a:rPr lang="en-US" sz="3000" dirty="0" smtClean="0"/>
              <a:t> </a:t>
            </a:r>
            <a:r>
              <a:rPr lang="en-US" sz="3000" dirty="0" err="1" smtClean="0"/>
              <a:t>kalimat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kasar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halus</a:t>
            </a:r>
            <a:r>
              <a:rPr lang="en-US" sz="3000" dirty="0" smtClean="0"/>
              <a:t>, </a:t>
            </a:r>
            <a:r>
              <a:rPr lang="en-US" sz="3000" dirty="0" err="1" smtClean="0"/>
              <a:t>kata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dihindari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dipakai</a:t>
            </a:r>
            <a:r>
              <a:rPr lang="en-US" sz="3000" dirty="0" smtClean="0"/>
              <a:t>, </a:t>
            </a:r>
            <a:r>
              <a:rPr lang="en-US" sz="3000" dirty="0" err="1" smtClean="0"/>
              <a:t>dll</a:t>
            </a:r>
            <a:r>
              <a:rPr lang="en-US" sz="3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5.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, </a:t>
            </a:r>
            <a:r>
              <a:rPr lang="en-US" sz="2800" dirty="0" err="1" smtClean="0"/>
              <a:t>majalah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koran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menyerap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media audio-visual.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,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ketinggalan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6.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kesetiaan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kesabaran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mengantuk</a:t>
            </a:r>
            <a:r>
              <a:rPr lang="en-US" sz="2800" dirty="0" smtClean="0"/>
              <a:t>/</a:t>
            </a:r>
            <a:r>
              <a:rPr lang="en-US" sz="2800" dirty="0" err="1" smtClean="0"/>
              <a:t>capek</a:t>
            </a:r>
            <a:r>
              <a:rPr lang="en-US" sz="2800" dirty="0" smtClean="0"/>
              <a:t>,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dituntut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teliti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sabar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. </a:t>
            </a:r>
            <a:r>
              <a:rPr lang="en-US" sz="2800" dirty="0" err="1" smtClean="0"/>
              <a:t>Kalau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,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terjebak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hal-hal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merugikan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dikemudian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hari</a:t>
            </a:r>
            <a:r>
              <a:rPr lang="en-US" sz="2800" dirty="0" smtClean="0"/>
              <a:t>.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lolos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lupa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disunting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BAB I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PENDAHULUAN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1979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‘</a:t>
            </a:r>
            <a:r>
              <a:rPr lang="en-US" dirty="0" err="1" smtClean="0"/>
              <a:t>sekolah</a:t>
            </a:r>
            <a:r>
              <a:rPr lang="en-US" dirty="0" smtClean="0"/>
              <a:t>’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penyuntingan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1980,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penyuntingan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</a:t>
            </a:r>
            <a:r>
              <a:rPr lang="en-US" dirty="0" err="1"/>
              <a:t>amatiran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otodidak</a:t>
            </a:r>
            <a:r>
              <a:rPr lang="en-US" dirty="0"/>
              <a:t>. </a:t>
            </a:r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,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penyunting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terjun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penyuntingan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. Lama </a:t>
            </a:r>
            <a:r>
              <a:rPr lang="en-US" dirty="0" err="1"/>
              <a:t>kelamaan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penyuntingan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yang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lama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memahaminya</a:t>
            </a:r>
            <a:r>
              <a:rPr lang="en-US" dirty="0"/>
              <a:t>.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pun </a:t>
            </a:r>
            <a:r>
              <a:rPr lang="en-US" dirty="0" err="1"/>
              <a:t>mengukuhkan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penyuntingan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“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kampus</a:t>
            </a:r>
            <a:r>
              <a:rPr lang="en-US" dirty="0"/>
              <a:t>” </a:t>
            </a:r>
            <a:r>
              <a:rPr lang="en-US" dirty="0" err="1"/>
              <a:t>sejak</a:t>
            </a:r>
            <a:r>
              <a:rPr lang="en-US" dirty="0"/>
              <a:t> 1988.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7</a:t>
            </a:r>
            <a:r>
              <a:rPr lang="en-US" sz="3000" dirty="0" smtClean="0"/>
              <a:t>.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kepekaan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SARA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pornografi</a:t>
            </a:r>
            <a:endParaRPr lang="en-US" sz="3000" dirty="0" smtClean="0"/>
          </a:p>
          <a:p>
            <a:pPr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kalau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peka</a:t>
            </a:r>
            <a:r>
              <a:rPr lang="en-US" sz="3000" dirty="0" smtClean="0"/>
              <a:t>, </a:t>
            </a:r>
            <a:r>
              <a:rPr lang="en-US" sz="3000" dirty="0" err="1" smtClean="0"/>
              <a:t>penerbit</a:t>
            </a:r>
            <a:r>
              <a:rPr lang="en-US" sz="3000" dirty="0" smtClean="0"/>
              <a:t>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rugi</a:t>
            </a:r>
            <a:r>
              <a:rPr lang="en-US" sz="3000" dirty="0" smtClean="0"/>
              <a:t> di </a:t>
            </a:r>
            <a:r>
              <a:rPr lang="en-US" sz="3000" dirty="0" err="1" smtClean="0"/>
              <a:t>kemudian</a:t>
            </a:r>
            <a:r>
              <a:rPr lang="en-US" sz="3000" dirty="0" smtClean="0"/>
              <a:t> </a:t>
            </a:r>
            <a:r>
              <a:rPr lang="en-US" sz="3000" dirty="0" err="1" smtClean="0"/>
              <a:t>hari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buku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diterbitkan</a:t>
            </a:r>
            <a:r>
              <a:rPr lang="en-US" sz="3000" dirty="0" smtClean="0"/>
              <a:t> </a:t>
            </a:r>
            <a:r>
              <a:rPr lang="en-US" sz="3000" dirty="0" err="1" smtClean="0"/>
              <a:t>bisa</a:t>
            </a:r>
            <a:r>
              <a:rPr lang="en-US" sz="3000" dirty="0" smtClean="0"/>
              <a:t> </a:t>
            </a:r>
            <a:r>
              <a:rPr lang="en-US" sz="3000" dirty="0" err="1" smtClean="0"/>
              <a:t>dilarang</a:t>
            </a:r>
            <a:r>
              <a:rPr lang="en-US" sz="3000" dirty="0" smtClean="0"/>
              <a:t> </a:t>
            </a:r>
            <a:r>
              <a:rPr lang="en-US" sz="3000" dirty="0" err="1" smtClean="0"/>
              <a:t>beredar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berwenang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penerbitnya</a:t>
            </a:r>
            <a:r>
              <a:rPr lang="en-US" sz="3000" dirty="0" smtClean="0"/>
              <a:t> </a:t>
            </a:r>
            <a:r>
              <a:rPr lang="en-US" sz="3000" dirty="0" err="1" smtClean="0"/>
              <a:t>bisa</a:t>
            </a:r>
            <a:r>
              <a:rPr lang="en-US" sz="3000" dirty="0" smtClean="0"/>
              <a:t> </a:t>
            </a:r>
            <a:r>
              <a:rPr lang="en-US" sz="3000" dirty="0" err="1" smtClean="0"/>
              <a:t>dituntut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pengadilan</a:t>
            </a:r>
            <a:r>
              <a:rPr lang="en-US" sz="3000" dirty="0" smtClean="0"/>
              <a:t>.</a:t>
            </a:r>
          </a:p>
          <a:p>
            <a:pPr algn="just">
              <a:buNone/>
            </a:pPr>
            <a:r>
              <a:rPr lang="en-US" sz="3000" dirty="0" smtClean="0"/>
              <a:t>8.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keluwesan</a:t>
            </a:r>
            <a:r>
              <a:rPr lang="en-US" sz="3000" dirty="0" smtClean="0"/>
              <a:t> (</a:t>
            </a:r>
            <a:r>
              <a:rPr lang="en-US" sz="3000" dirty="0" err="1" smtClean="0"/>
              <a:t>supel</a:t>
            </a:r>
            <a:r>
              <a:rPr lang="en-US" sz="3000" dirty="0" smtClean="0"/>
              <a:t>)</a:t>
            </a:r>
          </a:p>
          <a:p>
            <a:pPr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hal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penyunting</a:t>
            </a:r>
            <a:r>
              <a:rPr lang="en-US" sz="3000" dirty="0" smtClean="0"/>
              <a:t> </a:t>
            </a:r>
            <a:r>
              <a:rPr lang="en-US" sz="3000" dirty="0" err="1" smtClean="0"/>
              <a:t>naskah</a:t>
            </a:r>
            <a:r>
              <a:rPr lang="en-US" sz="3000" dirty="0" smtClean="0"/>
              <a:t> </a:t>
            </a:r>
            <a:r>
              <a:rPr lang="en-US" sz="3000" dirty="0" err="1" smtClean="0"/>
              <a:t>sering</a:t>
            </a:r>
            <a:r>
              <a:rPr lang="en-US" sz="3000" dirty="0" smtClean="0"/>
              <a:t> </a:t>
            </a:r>
            <a:r>
              <a:rPr lang="en-US" sz="3000" dirty="0" err="1" smtClean="0"/>
              <a:t>berhubungan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lain/</a:t>
            </a:r>
            <a:r>
              <a:rPr lang="en-US" sz="3000" dirty="0" err="1" smtClean="0"/>
              <a:t>penulis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sering</a:t>
            </a:r>
            <a:r>
              <a:rPr lang="en-US" sz="3000" dirty="0" smtClean="0"/>
              <a:t> </a:t>
            </a:r>
            <a:r>
              <a:rPr lang="en-US" sz="3000" dirty="0" err="1" smtClean="0"/>
              <a:t>bertanya</a:t>
            </a:r>
            <a:r>
              <a:rPr lang="en-US" sz="3000" dirty="0" smtClean="0"/>
              <a:t>, </a:t>
            </a:r>
            <a:r>
              <a:rPr lang="en-US" sz="3000" dirty="0" err="1" smtClean="0"/>
              <a:t>memberi</a:t>
            </a:r>
            <a:r>
              <a:rPr lang="en-US" sz="3000" dirty="0" smtClean="0"/>
              <a:t> saran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keluhan</a:t>
            </a:r>
            <a:r>
              <a:rPr lang="en-US" sz="3000" dirty="0" smtClean="0"/>
              <a:t>.</a:t>
            </a:r>
          </a:p>
          <a:p>
            <a:pPr algn="just">
              <a:buNone/>
            </a:pPr>
            <a:r>
              <a:rPr lang="en-US" sz="3000" dirty="0" smtClean="0"/>
              <a:t>9.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kemampuan</a:t>
            </a:r>
            <a:r>
              <a:rPr lang="en-US" sz="3000" dirty="0" smtClean="0"/>
              <a:t> </a:t>
            </a:r>
            <a:r>
              <a:rPr lang="en-US" sz="3000" dirty="0" err="1" smtClean="0"/>
              <a:t>menulis</a:t>
            </a:r>
            <a:endParaRPr lang="en-US" sz="3000" dirty="0" smtClean="0"/>
          </a:p>
          <a:p>
            <a:pPr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pekerjaannya</a:t>
            </a:r>
            <a:r>
              <a:rPr lang="en-US" sz="3000" dirty="0" smtClean="0"/>
              <a:t> </a:t>
            </a:r>
            <a:r>
              <a:rPr lang="en-US" sz="3000" dirty="0" err="1" smtClean="0"/>
              <a:t>sehari-hari</a:t>
            </a:r>
            <a:r>
              <a:rPr lang="en-US" sz="3000" dirty="0" smtClean="0"/>
              <a:t>, </a:t>
            </a:r>
            <a:r>
              <a:rPr lang="en-US" sz="3000" dirty="0" err="1" smtClean="0"/>
              <a:t>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penyunting</a:t>
            </a:r>
            <a:r>
              <a:rPr lang="en-US" sz="3000" dirty="0" smtClean="0"/>
              <a:t> </a:t>
            </a:r>
            <a:r>
              <a:rPr lang="en-US" sz="3000" dirty="0" err="1" smtClean="0"/>
              <a:t>naskah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saat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menulis</a:t>
            </a:r>
            <a:r>
              <a:rPr lang="en-US" sz="3000" dirty="0" smtClean="0"/>
              <a:t> email/</a:t>
            </a:r>
            <a:r>
              <a:rPr lang="en-US" sz="3000" dirty="0" err="1" smtClean="0"/>
              <a:t>surat</a:t>
            </a:r>
            <a:r>
              <a:rPr lang="en-US" sz="3000" dirty="0" smtClean="0"/>
              <a:t>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</a:t>
            </a:r>
            <a:r>
              <a:rPr lang="en-US" sz="3000" dirty="0" err="1" smtClean="0"/>
              <a:t>penulis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calon</a:t>
            </a:r>
            <a:r>
              <a:rPr lang="en-US" sz="3000" dirty="0" smtClean="0"/>
              <a:t> </a:t>
            </a:r>
            <a:r>
              <a:rPr lang="en-US" sz="3000" dirty="0" err="1" smtClean="0"/>
              <a:t>penulis</a:t>
            </a:r>
            <a:r>
              <a:rPr lang="en-US" sz="3000" dirty="0" smtClean="0"/>
              <a:t> </a:t>
            </a:r>
            <a:r>
              <a:rPr lang="en-US" sz="3000" dirty="0" err="1" smtClean="0"/>
              <a:t>naskah</a:t>
            </a:r>
            <a:r>
              <a:rPr lang="en-US" sz="3000" dirty="0" smtClean="0"/>
              <a:t>, </a:t>
            </a:r>
            <a:r>
              <a:rPr lang="en-US" sz="3000" dirty="0" err="1" smtClean="0"/>
              <a:t>menulis</a:t>
            </a:r>
            <a:r>
              <a:rPr lang="en-US" sz="3000" dirty="0" smtClean="0"/>
              <a:t> </a:t>
            </a:r>
            <a:r>
              <a:rPr lang="en-US" sz="3000" dirty="0" err="1" smtClean="0"/>
              <a:t>ringkasan</a:t>
            </a:r>
            <a:r>
              <a:rPr lang="en-US" sz="3000" dirty="0" smtClean="0"/>
              <a:t> </a:t>
            </a:r>
            <a:r>
              <a:rPr lang="en-US" sz="3000" dirty="0" err="1" smtClean="0"/>
              <a:t>isi</a:t>
            </a:r>
            <a:r>
              <a:rPr lang="en-US" sz="3000" dirty="0" smtClean="0"/>
              <a:t> </a:t>
            </a:r>
            <a:r>
              <a:rPr lang="en-US" sz="3000" dirty="0" err="1" smtClean="0"/>
              <a:t>buku</a:t>
            </a:r>
            <a:r>
              <a:rPr lang="en-US" sz="3000" dirty="0" smtClean="0"/>
              <a:t> (</a:t>
            </a:r>
            <a:r>
              <a:rPr lang="en-US" sz="3000" dirty="0" err="1" smtClean="0"/>
              <a:t>sinopsis</a:t>
            </a:r>
            <a:r>
              <a:rPr lang="en-US" sz="3000" dirty="0" smtClean="0"/>
              <a:t>)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menulis</a:t>
            </a:r>
            <a:r>
              <a:rPr lang="en-US" sz="3000" dirty="0" smtClean="0"/>
              <a:t> </a:t>
            </a:r>
            <a:r>
              <a:rPr lang="en-US" sz="3000" dirty="0" err="1" smtClean="0"/>
              <a:t>biografi</a:t>
            </a:r>
            <a:r>
              <a:rPr lang="en-US" sz="3000" dirty="0" smtClean="0"/>
              <a:t> </a:t>
            </a:r>
            <a:r>
              <a:rPr lang="en-US" sz="3000" dirty="0" err="1" smtClean="0"/>
              <a:t>singkat</a:t>
            </a:r>
            <a:r>
              <a:rPr lang="en-US" sz="3000" dirty="0" smtClean="0"/>
              <a:t> (</a:t>
            </a:r>
            <a:r>
              <a:rPr lang="en-US" sz="3000" dirty="0" err="1" smtClean="0"/>
              <a:t>biodata</a:t>
            </a:r>
            <a:r>
              <a:rPr lang="en-US" sz="3000" dirty="0" smtClean="0"/>
              <a:t>) </a:t>
            </a:r>
            <a:r>
              <a:rPr lang="en-US" sz="3000" dirty="0" err="1" smtClean="0"/>
              <a:t>penulis</a:t>
            </a:r>
            <a:r>
              <a:rPr lang="en-US" sz="3000" dirty="0" smtClean="0"/>
              <a:t>.</a:t>
            </a:r>
          </a:p>
          <a:p>
            <a:pPr algn="just">
              <a:buNone/>
            </a:pPr>
            <a:r>
              <a:rPr lang="en-US" sz="3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10. </a:t>
            </a:r>
            <a:r>
              <a:rPr lang="en-US" sz="2800" dirty="0" err="1" smtClean="0"/>
              <a:t>Menguasai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 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tugasnya</a:t>
            </a:r>
            <a:r>
              <a:rPr lang="en-US" sz="2800" dirty="0" smtClean="0"/>
              <a:t> </a:t>
            </a:r>
            <a:r>
              <a:rPr lang="en-US" sz="2800" dirty="0" err="1" smtClean="0"/>
              <a:t>sehari-hari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11. </a:t>
            </a:r>
            <a:r>
              <a:rPr lang="en-US" sz="2800" dirty="0" err="1" smtClean="0"/>
              <a:t>Menguasai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asing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berhadapan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istilah-istilah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 err="1" smtClean="0"/>
              <a:t>nggris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asing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12.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 </a:t>
            </a:r>
            <a:r>
              <a:rPr lang="en-US" sz="2800" dirty="0" err="1" smtClean="0"/>
              <a:t>etik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tahu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tahu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,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sunting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berakibat</a:t>
            </a:r>
            <a:r>
              <a:rPr lang="en-US" sz="2800" dirty="0" smtClean="0"/>
              <a:t> </a:t>
            </a:r>
            <a:r>
              <a:rPr lang="en-US" sz="2800" dirty="0" err="1" smtClean="0"/>
              <a:t>buruk</a:t>
            </a:r>
            <a:r>
              <a:rPr lang="en-US" sz="2800" dirty="0" smtClean="0"/>
              <a:t> di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hari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BAB IV</a:t>
            </a:r>
            <a:br>
              <a:rPr lang="en-US" sz="2800" b="1" dirty="0" smtClean="0"/>
            </a:br>
            <a:r>
              <a:rPr lang="en-US" sz="2800" b="1" dirty="0" smtClean="0"/>
              <a:t>KODE ETIK PENYUNTINGAN NASKAH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menyunting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ditempuh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menghubungi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temu</a:t>
            </a:r>
            <a:r>
              <a:rPr lang="en-US" sz="2800" dirty="0" smtClean="0"/>
              <a:t> 	</a:t>
            </a:r>
            <a:r>
              <a:rPr lang="en-US" sz="2800" dirty="0" err="1" smtClean="0"/>
              <a:t>muka</a:t>
            </a:r>
            <a:r>
              <a:rPr lang="en-US" sz="2800" dirty="0" smtClean="0"/>
              <a:t>, </a:t>
            </a:r>
            <a:r>
              <a:rPr lang="en-US" sz="2800" dirty="0" err="1" smtClean="0"/>
              <a:t>telepon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.</a:t>
            </a:r>
          </a:p>
          <a:p>
            <a:pPr marL="514350" indent="-514350" algn="just">
              <a:buNone/>
            </a:pPr>
            <a:r>
              <a:rPr lang="en-US" sz="2800" dirty="0" smtClean="0"/>
              <a:t>	b. </a:t>
            </a:r>
            <a:r>
              <a:rPr lang="en-US" sz="2800" dirty="0" err="1" smtClean="0"/>
              <a:t>melaui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bersangkutan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pernah</a:t>
            </a:r>
            <a:r>
              <a:rPr lang="en-US" sz="2800" dirty="0" smtClean="0"/>
              <a:t> 	</a:t>
            </a:r>
            <a:r>
              <a:rPr lang="en-US" sz="2800" dirty="0" err="1" smtClean="0"/>
              <a:t>brhubungan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.</a:t>
            </a:r>
          </a:p>
          <a:p>
            <a:pPr marL="514350" indent="-514350" algn="just">
              <a:buNone/>
            </a:pPr>
            <a:r>
              <a:rPr lang="en-US" sz="2800" dirty="0" smtClean="0"/>
              <a:t>	c.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lain yang </a:t>
            </a:r>
            <a:r>
              <a:rPr lang="en-US" sz="2800" dirty="0" err="1" smtClean="0"/>
              <a:t>pernah</a:t>
            </a:r>
            <a:r>
              <a:rPr lang="en-US" sz="2800" dirty="0" smtClean="0"/>
              <a:t> </a:t>
            </a:r>
            <a:r>
              <a:rPr lang="en-US" sz="2800" dirty="0" err="1" smtClean="0"/>
              <a:t>menerbitkan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, </a:t>
            </a:r>
            <a:r>
              <a:rPr lang="en-US" sz="2800" dirty="0" err="1" smtClean="0"/>
              <a:t>sedikit-banyak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memproleh</a:t>
            </a:r>
            <a:r>
              <a:rPr lang="en-US" sz="2800" dirty="0" smtClean="0"/>
              <a:t> </a:t>
            </a:r>
            <a:r>
              <a:rPr lang="en-US" sz="2800" dirty="0" err="1" smtClean="0"/>
              <a:t>kesan</a:t>
            </a:r>
            <a:r>
              <a:rPr lang="en-US" sz="2800" dirty="0" smtClean="0"/>
              <a:t>/</a:t>
            </a:r>
            <a:r>
              <a:rPr lang="en-US" sz="2800" dirty="0" err="1" smtClean="0"/>
              <a:t>gambaran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, </a:t>
            </a:r>
            <a:r>
              <a:rPr lang="en-US" sz="2800" dirty="0" err="1" smtClean="0"/>
              <a:t>khususnya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temperamennya</a:t>
            </a:r>
            <a:r>
              <a:rPr lang="en-US" sz="2800" dirty="0" smtClean="0"/>
              <a:t> (</a:t>
            </a:r>
            <a:r>
              <a:rPr lang="en-US" sz="2800" dirty="0" err="1" smtClean="0"/>
              <a:t>wataknya</a:t>
            </a:r>
            <a:r>
              <a:rPr lang="en-US" sz="2800" dirty="0" smtClean="0"/>
              <a:t>).</a:t>
            </a:r>
          </a:p>
          <a:p>
            <a:pPr marL="514350" indent="-514350"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2.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bukanlah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memang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/</a:t>
            </a:r>
            <a:r>
              <a:rPr lang="en-US" sz="2800" dirty="0" err="1" smtClean="0"/>
              <a:t>pengarang</a:t>
            </a:r>
            <a:r>
              <a:rPr lang="en-US" sz="2800" dirty="0" smtClean="0"/>
              <a:t>. </a:t>
            </a:r>
            <a:r>
              <a:rPr lang="en-US" sz="2800" dirty="0" err="1" smtClean="0"/>
              <a:t>Namun</a:t>
            </a:r>
            <a:r>
              <a:rPr lang="en-US" sz="2800" dirty="0" smtClean="0"/>
              <a:t>,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/</a:t>
            </a:r>
            <a:r>
              <a:rPr lang="en-US" sz="2800" dirty="0" err="1" smtClean="0"/>
              <a:t>materi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,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.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sebaiknya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menghormati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ditonjolkan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adl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,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.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penyuntingboleh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di </a:t>
            </a:r>
            <a:r>
              <a:rPr lang="en-US" sz="2800" dirty="0" err="1" smtClean="0"/>
              <a:t>sana-sini</a:t>
            </a:r>
            <a:r>
              <a:rPr lang="en-US" sz="2800" dirty="0" smtClean="0"/>
              <a:t> (</a:t>
            </a:r>
            <a:r>
              <a:rPr lang="en-US" sz="2800" dirty="0" err="1" smtClean="0"/>
              <a:t>ejaan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), yang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ditampilkan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tetaplah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4.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merahasiakan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disuntingnya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terbit</a:t>
            </a:r>
            <a:r>
              <a:rPr lang="en-US" sz="2800" dirty="0" smtClean="0"/>
              <a:t>, yang </a:t>
            </a:r>
            <a:r>
              <a:rPr lang="en-US" sz="2800" dirty="0" err="1" smtClean="0"/>
              <a:t>tahu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 </a:t>
            </a:r>
            <a:r>
              <a:rPr lang="en-US" sz="2800" dirty="0" err="1" smtClean="0"/>
              <a:t>adl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kerahasiaan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bocor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lain,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tema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5.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mengkonsultasikan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hal-hal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diubahnya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nsakh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merasa</a:t>
            </a:r>
            <a:r>
              <a:rPr lang="en-US" sz="2800" dirty="0" smtClean="0"/>
              <a:t> </a:t>
            </a:r>
            <a:r>
              <a:rPr lang="en-US" sz="2800" dirty="0" err="1" smtClean="0"/>
              <a:t>sok</a:t>
            </a:r>
            <a:r>
              <a:rPr lang="en-US" sz="2800" dirty="0" smtClean="0"/>
              <a:t> </a:t>
            </a:r>
            <a:r>
              <a:rPr lang="en-US" sz="2800" dirty="0" err="1" smtClean="0"/>
              <a:t>tahu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pun </a:t>
            </a:r>
            <a:r>
              <a:rPr lang="en-US" sz="2800" dirty="0" err="1" smtClean="0"/>
              <a:t>alasannya</a:t>
            </a:r>
            <a:r>
              <a:rPr lang="en-US" sz="2800" dirty="0" smtClean="0"/>
              <a:t>,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merugikan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. </a:t>
            </a:r>
            <a:r>
              <a:rPr lang="en-US" sz="2800" dirty="0" err="1" smtClean="0"/>
              <a:t>Mengapa</a:t>
            </a:r>
            <a:r>
              <a:rPr lang="en-US" sz="2800" dirty="0" smtClean="0"/>
              <a:t> ?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naskahnya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mau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</a:t>
            </a:r>
            <a:r>
              <a:rPr lang="en-US" sz="2800" dirty="0" err="1" smtClean="0"/>
              <a:t>menawarkan</a:t>
            </a:r>
            <a:r>
              <a:rPr lang="en-US" sz="2800" dirty="0" smtClean="0"/>
              <a:t>/</a:t>
            </a:r>
            <a:r>
              <a:rPr lang="en-US" sz="2800" dirty="0" err="1" smtClean="0"/>
              <a:t>menyerahkan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bersangkutan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6. </a:t>
            </a:r>
            <a:r>
              <a:rPr lang="en-US" sz="2800" dirty="0" err="1" smtClean="0"/>
              <a:t>Penyuntiing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menghilangkan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disuntingnya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hilang</a:t>
            </a:r>
            <a:r>
              <a:rPr lang="en-US" sz="2800" dirty="0" smtClean="0"/>
              <a:t>,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melaporkan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pengadilan</a:t>
            </a:r>
            <a:r>
              <a:rPr lang="en-US" sz="2800" dirty="0" smtClean="0"/>
              <a:t>.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menjaga</a:t>
            </a:r>
            <a:r>
              <a:rPr lang="en-US" sz="2800" dirty="0" smtClean="0"/>
              <a:t> </a:t>
            </a:r>
            <a:r>
              <a:rPr lang="en-US" sz="2800" dirty="0" err="1" smtClean="0"/>
              <a:t>baik-baik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jawabnya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MACAM-MACAM PENULIS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Ditilik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,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dasarnya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profesional</a:t>
            </a:r>
            <a:r>
              <a:rPr lang="en-US" sz="2800" dirty="0" smtClean="0"/>
              <a:t> (PP)</a:t>
            </a:r>
          </a:p>
          <a:p>
            <a:pPr algn="just">
              <a:buNone/>
            </a:pPr>
            <a:r>
              <a:rPr lang="en-US" sz="2800" dirty="0" smtClean="0"/>
              <a:t>	   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berpengalaman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menulis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naskahnya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dikatakan</a:t>
            </a:r>
            <a:r>
              <a:rPr lang="en-US" sz="2800" dirty="0" smtClean="0"/>
              <a:t> </a:t>
            </a:r>
            <a:r>
              <a:rPr lang="en-US" sz="2800" dirty="0" err="1" smtClean="0"/>
              <a:t>matang</a:t>
            </a:r>
            <a:r>
              <a:rPr lang="en-US" sz="2800" dirty="0" smtClean="0"/>
              <a:t>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jarang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menemui</a:t>
            </a:r>
            <a:r>
              <a:rPr lang="en-US" sz="2800" dirty="0" smtClean="0"/>
              <a:t> </a:t>
            </a:r>
            <a:r>
              <a:rPr lang="en-US" sz="2800" dirty="0" err="1" smtClean="0"/>
              <a:t>kejanggalan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b.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semi </a:t>
            </a:r>
            <a:r>
              <a:rPr lang="en-US" sz="2800" dirty="0" err="1" smtClean="0"/>
              <a:t>profesional</a:t>
            </a:r>
            <a:r>
              <a:rPr lang="en-US" sz="2800" dirty="0" smtClean="0"/>
              <a:t> (PSP)</a:t>
            </a:r>
          </a:p>
          <a:p>
            <a:pPr algn="just"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pengalamannya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PP.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kekurangan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membenahi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. Tingkat </a:t>
            </a:r>
            <a:r>
              <a:rPr lang="en-US" sz="2800" dirty="0" err="1" smtClean="0"/>
              <a:t>kesulitannya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dikatakan</a:t>
            </a:r>
            <a:r>
              <a:rPr lang="en-US" sz="2800" dirty="0" smtClean="0"/>
              <a:t> </a:t>
            </a:r>
            <a:r>
              <a:rPr lang="en-US" sz="2800" dirty="0" err="1" smtClean="0"/>
              <a:t>sedang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c.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amatir</a:t>
            </a:r>
            <a:r>
              <a:rPr lang="en-US" dirty="0" smtClean="0"/>
              <a:t> (PA)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PA </a:t>
            </a:r>
            <a:r>
              <a:rPr lang="en-US" dirty="0" err="1" smtClean="0">
                <a:solidFill>
                  <a:srgbClr val="FF0000"/>
                </a:solidFill>
              </a:rPr>
              <a:t>memiliki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tingkat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kemampuan</a:t>
            </a:r>
            <a:r>
              <a:rPr lang="en-US" dirty="0" smtClean="0">
                <a:solidFill>
                  <a:srgbClr val="FF0000"/>
                </a:solidFill>
              </a:rPr>
              <a:t> paling </a:t>
            </a:r>
            <a:r>
              <a:rPr lang="en-US" dirty="0" err="1" smtClean="0">
                <a:solidFill>
                  <a:srgbClr val="FF0000"/>
                </a:solidFill>
              </a:rPr>
              <a:t>rendah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kemungkinan</a:t>
            </a:r>
            <a:r>
              <a:rPr lang="en-US" dirty="0" smtClean="0">
                <a:solidFill>
                  <a:srgbClr val="FF0000"/>
                </a:solidFill>
              </a:rPr>
              <a:t> PA </a:t>
            </a:r>
            <a:r>
              <a:rPr lang="en-US" dirty="0" err="1" smtClean="0">
                <a:solidFill>
                  <a:srgbClr val="FF0000"/>
                </a:solidFill>
              </a:rPr>
              <a:t>bru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pertama</a:t>
            </a:r>
            <a:r>
              <a:rPr lang="en-US" dirty="0" smtClean="0">
                <a:solidFill>
                  <a:srgbClr val="FF0000"/>
                </a:solidFill>
              </a:rPr>
              <a:t> kali </a:t>
            </a:r>
            <a:r>
              <a:rPr lang="en-US" dirty="0" err="1" smtClean="0">
                <a:solidFill>
                  <a:srgbClr val="FF0000"/>
                </a:solidFill>
              </a:rPr>
              <a:t>menulis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naskah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jadi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merupakan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penulis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pemula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Akibantnya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terlihat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banyak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kelemahan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kekurangan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naskah</a:t>
            </a:r>
            <a:r>
              <a:rPr lang="en-US" dirty="0" smtClean="0">
                <a:solidFill>
                  <a:srgbClr val="FF0000"/>
                </a:solidFill>
              </a:rPr>
              <a:t>. Tingkat </a:t>
            </a:r>
            <a:r>
              <a:rPr lang="en-US" dirty="0" err="1" smtClean="0">
                <a:solidFill>
                  <a:srgbClr val="FF0000"/>
                </a:solidFill>
              </a:rPr>
              <a:t>kesulitannya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boleh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dikatakan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berat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Campur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penyunting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begitu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banyak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sehingga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naskah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boleh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dikatakan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naskah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penulis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penyunting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penyunting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layak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dicantumkan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penulis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juga</a:t>
            </a:r>
            <a:r>
              <a:rPr lang="en-US" dirty="0" smtClean="0">
                <a:solidFill>
                  <a:srgbClr val="FF0000"/>
                </a:solidFill>
              </a:rPr>
              <a:t> (co-</a:t>
            </a:r>
            <a:r>
              <a:rPr lang="en-US" dirty="0" smtClean="0"/>
              <a:t>author)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BAB V</a:t>
            </a:r>
            <a:br>
              <a:rPr lang="en-US" sz="2800" b="1" dirty="0" smtClean="0"/>
            </a:br>
            <a:r>
              <a:rPr lang="en-US" sz="2800" b="1" dirty="0" smtClean="0"/>
              <a:t>PRA-PENYUNTINGAN NASKAH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,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prancis</a:t>
            </a:r>
            <a:r>
              <a:rPr lang="en-US" dirty="0" smtClean="0"/>
              <a:t>,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(copyright),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persembahan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/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prakata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, </a:t>
            </a:r>
            <a:r>
              <a:rPr lang="en-US" dirty="0" err="1" smtClean="0"/>
              <a:t>bab-bab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</a:t>
            </a:r>
            <a:r>
              <a:rPr lang="en-US" dirty="0" err="1" smtClean="0"/>
              <a:t>lampiran</a:t>
            </a:r>
            <a:r>
              <a:rPr lang="en-US" dirty="0" smtClean="0"/>
              <a:t>, </a:t>
            </a:r>
            <a:r>
              <a:rPr lang="en-US" dirty="0" err="1" smtClean="0"/>
              <a:t>indeks</a:t>
            </a:r>
            <a:r>
              <a:rPr lang="en-US" dirty="0" smtClean="0"/>
              <a:t>, </a:t>
            </a:r>
            <a:r>
              <a:rPr lang="en-US" dirty="0" err="1" smtClean="0"/>
              <a:t>biodata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ragam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fiksi</a:t>
            </a:r>
            <a:r>
              <a:rPr lang="en-US" sz="2800" dirty="0" smtClean="0"/>
              <a:t> X </a:t>
            </a:r>
            <a:r>
              <a:rPr lang="en-US" sz="2800" dirty="0" err="1" smtClean="0"/>
              <a:t>nonfiksi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b. </a:t>
            </a:r>
            <a:r>
              <a:rPr lang="en-US" sz="2800" dirty="0" err="1" smtClean="0"/>
              <a:t>populer</a:t>
            </a:r>
            <a:r>
              <a:rPr lang="en-US" sz="2800" dirty="0" smtClean="0"/>
              <a:t> X </a:t>
            </a:r>
            <a:r>
              <a:rPr lang="en-US" sz="2800" dirty="0" err="1" smtClean="0"/>
              <a:t>ilmiah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c. </a:t>
            </a:r>
            <a:r>
              <a:rPr lang="en-US" sz="2800" dirty="0" err="1" smtClean="0"/>
              <a:t>anak-anak</a:t>
            </a:r>
            <a:r>
              <a:rPr lang="en-US" sz="2800" dirty="0" smtClean="0"/>
              <a:t> X </a:t>
            </a:r>
            <a:r>
              <a:rPr lang="en-US" sz="2800" dirty="0" err="1" smtClean="0"/>
              <a:t>dewasa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d.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X </a:t>
            </a:r>
            <a:r>
              <a:rPr lang="en-US" sz="2800" dirty="0" err="1" smtClean="0"/>
              <a:t>nonsekolah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e. </a:t>
            </a:r>
            <a:r>
              <a:rPr lang="en-US" sz="2800" dirty="0" err="1" smtClean="0"/>
              <a:t>jenjang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    </a:t>
            </a:r>
            <a:r>
              <a:rPr lang="en-US" sz="2800" dirty="0" err="1" smtClean="0"/>
              <a:t>misal</a:t>
            </a:r>
            <a:r>
              <a:rPr lang="en-US" sz="2800" dirty="0" smtClean="0"/>
              <a:t>: TK, SD, SMP, SMA, PT</a:t>
            </a:r>
          </a:p>
          <a:p>
            <a:pPr>
              <a:buNone/>
            </a:pPr>
            <a:r>
              <a:rPr lang="en-US" sz="2800" dirty="0" smtClean="0"/>
              <a:t>	f.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keilmuan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    </a:t>
            </a:r>
            <a:r>
              <a:rPr lang="en-US" sz="2800" dirty="0" err="1" smtClean="0"/>
              <a:t>misal</a:t>
            </a:r>
            <a:r>
              <a:rPr lang="en-US" sz="2800" dirty="0" smtClean="0"/>
              <a:t>: IPA, IPS, </a:t>
            </a:r>
            <a:r>
              <a:rPr lang="en-US" sz="2800" dirty="0" err="1" smtClean="0"/>
              <a:t>bahasa</a:t>
            </a:r>
            <a:r>
              <a:rPr lang="en-US" sz="2800" dirty="0" smtClean="0"/>
              <a:t>, </a:t>
            </a:r>
            <a:r>
              <a:rPr lang="en-US" sz="2800" dirty="0" err="1" smtClean="0"/>
              <a:t>sastra</a:t>
            </a:r>
            <a:r>
              <a:rPr lang="en-US" sz="2800" dirty="0" smtClean="0"/>
              <a:t>, 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, </a:t>
            </a:r>
            <a:r>
              <a:rPr lang="en-US" sz="2800" dirty="0" err="1" smtClean="0"/>
              <a:t>pertanian</a:t>
            </a:r>
            <a:r>
              <a:rPr lang="en-US" sz="2800" dirty="0" smtClean="0"/>
              <a:t>, 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, </a:t>
            </a:r>
            <a:r>
              <a:rPr lang="en-US" sz="2800" dirty="0" err="1" smtClean="0"/>
              <a:t>kehutanan</a:t>
            </a:r>
            <a:r>
              <a:rPr lang="en-US" sz="2800" dirty="0" smtClean="0"/>
              <a:t>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,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dijawab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?</a:t>
            </a:r>
          </a:p>
          <a:p>
            <a:pPr algn="just">
              <a:buNone/>
            </a:pPr>
            <a:r>
              <a:rPr lang="en-US" sz="2800" dirty="0" smtClean="0"/>
              <a:t>	b.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?</a:t>
            </a:r>
          </a:p>
          <a:p>
            <a:pPr algn="just">
              <a:buNone/>
            </a:pPr>
            <a:r>
              <a:rPr lang="en-US" sz="2800" dirty="0" smtClean="0"/>
              <a:t>	c.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bab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?</a:t>
            </a:r>
          </a:p>
          <a:p>
            <a:pPr algn="just">
              <a:buNone/>
            </a:pPr>
            <a:r>
              <a:rPr lang="en-US" sz="2800" dirty="0" smtClean="0"/>
              <a:t>	d.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?</a:t>
            </a:r>
          </a:p>
          <a:p>
            <a:pPr algn="just">
              <a:buNone/>
            </a:pPr>
            <a:r>
              <a:rPr lang="en-US" sz="2800" dirty="0" smtClean="0"/>
              <a:t>4. </a:t>
            </a:r>
            <a:r>
              <a:rPr lang="en-US" sz="2800" dirty="0" err="1" smtClean="0"/>
              <a:t>Subbab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sub-</a:t>
            </a:r>
            <a:r>
              <a:rPr lang="en-US" sz="2800" dirty="0" err="1" smtClean="0"/>
              <a:t>subbab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subbab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sub-</a:t>
            </a:r>
            <a:r>
              <a:rPr lang="en-US" sz="2800" dirty="0" err="1" smtClean="0"/>
              <a:t>subbab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bab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bab-bab</a:t>
            </a:r>
            <a:r>
              <a:rPr lang="en-US" sz="2800" dirty="0" smtClean="0"/>
              <a:t> lain,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seragam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. </a:t>
            </a:r>
            <a:r>
              <a:rPr lang="en-US" sz="2800" dirty="0" err="1" smtClean="0"/>
              <a:t>Misal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romawi</a:t>
            </a:r>
            <a:r>
              <a:rPr lang="en-US" sz="2800" dirty="0" smtClean="0"/>
              <a:t> (I, II, III, </a:t>
            </a:r>
            <a:r>
              <a:rPr lang="en-US" sz="2800" dirty="0" err="1" smtClean="0"/>
              <a:t>dst</a:t>
            </a:r>
            <a:r>
              <a:rPr lang="en-US" sz="2800" dirty="0" smtClean="0"/>
              <a:t>)</a:t>
            </a:r>
          </a:p>
          <a:p>
            <a:pPr algn="just">
              <a:buNone/>
            </a:pPr>
            <a:r>
              <a:rPr lang="en-US" sz="2800" dirty="0" smtClean="0"/>
              <a:t>	b. </a:t>
            </a:r>
            <a:r>
              <a:rPr lang="en-US" sz="2800" dirty="0" err="1" smtClean="0"/>
              <a:t>angka</a:t>
            </a:r>
            <a:r>
              <a:rPr lang="en-US" sz="2800" dirty="0" smtClean="0"/>
              <a:t> Arab (1, 2, 3 </a:t>
            </a:r>
            <a:r>
              <a:rPr lang="en-US" sz="2800" dirty="0" err="1" smtClean="0"/>
              <a:t>dst</a:t>
            </a:r>
            <a:r>
              <a:rPr lang="en-US" sz="2800" dirty="0" smtClean="0"/>
              <a:t>)</a:t>
            </a:r>
          </a:p>
          <a:p>
            <a:pPr algn="just">
              <a:buNone/>
            </a:pPr>
            <a:r>
              <a:rPr lang="en-US" sz="2800" dirty="0" smtClean="0"/>
              <a:t>	c. </a:t>
            </a:r>
            <a:r>
              <a:rPr lang="en-US" sz="2800" dirty="0" err="1" smtClean="0"/>
              <a:t>huruf</a:t>
            </a:r>
            <a:r>
              <a:rPr lang="en-US" sz="2800" dirty="0" smtClean="0"/>
              <a:t> Latin (A, B, C </a:t>
            </a:r>
            <a:r>
              <a:rPr lang="en-US" sz="2800" dirty="0" err="1" smtClean="0"/>
              <a:t>dst</a:t>
            </a:r>
            <a:r>
              <a:rPr lang="en-US" sz="28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Sejak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1988 </a:t>
            </a:r>
            <a:r>
              <a:rPr lang="en-US" sz="2800" dirty="0" err="1" smtClean="0"/>
              <a:t>kalangan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perguruan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mengukuhkan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“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kampus</a:t>
            </a:r>
            <a:r>
              <a:rPr lang="en-US" sz="2800" dirty="0" smtClean="0"/>
              <a:t>”.</a:t>
            </a:r>
          </a:p>
          <a:p>
            <a:pPr algn="just"/>
            <a:r>
              <a:rPr lang="en-US" sz="2800" dirty="0" err="1" smtClean="0"/>
              <a:t>Fakultas</a:t>
            </a:r>
            <a:r>
              <a:rPr lang="en-US" sz="2800" dirty="0" smtClean="0"/>
              <a:t> </a:t>
            </a:r>
            <a:r>
              <a:rPr lang="en-US" sz="2800" dirty="0" err="1" smtClean="0"/>
              <a:t>Sastra</a:t>
            </a:r>
            <a:r>
              <a:rPr lang="en-US" sz="2800" dirty="0" smtClean="0"/>
              <a:t> </a:t>
            </a:r>
            <a:r>
              <a:rPr lang="en-US" sz="2800" dirty="0" err="1" smtClean="0"/>
              <a:t>Unpad</a:t>
            </a:r>
            <a:r>
              <a:rPr lang="en-US" sz="2800" dirty="0" smtClean="0"/>
              <a:t> </a:t>
            </a:r>
            <a:r>
              <a:rPr lang="en-US" sz="2800" dirty="0" err="1" smtClean="0"/>
              <a:t>membuka</a:t>
            </a:r>
            <a:r>
              <a:rPr lang="en-US" sz="2800" dirty="0" smtClean="0"/>
              <a:t> program D-3 </a:t>
            </a:r>
            <a:r>
              <a:rPr lang="en-US" sz="2800" dirty="0" err="1" smtClean="0"/>
              <a:t>untuk</a:t>
            </a:r>
            <a:r>
              <a:rPr lang="en-US" sz="2800" dirty="0" smtClean="0"/>
              <a:t> editing.</a:t>
            </a:r>
          </a:p>
          <a:p>
            <a:pPr algn="just"/>
            <a:r>
              <a:rPr lang="en-US" sz="2800" dirty="0" smtClean="0"/>
              <a:t>UI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politekniknya</a:t>
            </a:r>
            <a:r>
              <a:rPr lang="en-US" sz="2800" dirty="0" smtClean="0"/>
              <a:t> </a:t>
            </a:r>
            <a:r>
              <a:rPr lang="en-US" sz="2800" dirty="0" err="1" smtClean="0"/>
              <a:t>membuka</a:t>
            </a:r>
            <a:r>
              <a:rPr lang="en-US" sz="2800" dirty="0" smtClean="0"/>
              <a:t> </a:t>
            </a:r>
            <a:r>
              <a:rPr lang="en-US" sz="2800" dirty="0" err="1" smtClean="0"/>
              <a:t>jurusan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grafika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ajaran</a:t>
            </a:r>
            <a:r>
              <a:rPr lang="en-US" sz="2800" dirty="0" smtClean="0"/>
              <a:t> 1990/1991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6.</a:t>
            </a:r>
            <a:r>
              <a:rPr lang="en-US" sz="2800" dirty="0" smtClean="0"/>
              <a:t> </a:t>
            </a:r>
            <a:r>
              <a:rPr lang="en-US" sz="2800" dirty="0" err="1" smtClean="0"/>
              <a:t>ilustrasi</a:t>
            </a:r>
            <a:r>
              <a:rPr lang="en-US" sz="2800" dirty="0" smtClean="0"/>
              <a:t>/</a:t>
            </a:r>
            <a:r>
              <a:rPr lang="en-US" sz="2800" dirty="0" err="1" smtClean="0"/>
              <a:t>tabel</a:t>
            </a:r>
            <a:r>
              <a:rPr lang="en-US" sz="2800" dirty="0" smtClean="0"/>
              <a:t>/</a:t>
            </a:r>
            <a:r>
              <a:rPr lang="en-US" sz="2800" dirty="0" err="1" smtClean="0"/>
              <a:t>gambar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memeriksa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ditangani</a:t>
            </a:r>
            <a:r>
              <a:rPr lang="en-US" sz="2800" dirty="0" smtClean="0"/>
              <a:t> </a:t>
            </a:r>
            <a:r>
              <a:rPr lang="en-US" sz="2800" dirty="0" err="1" smtClean="0"/>
              <a:t>memuat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, </a:t>
            </a:r>
            <a:r>
              <a:rPr lang="en-US" sz="2800" dirty="0" err="1" smtClean="0"/>
              <a:t>ilustrasi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. 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adakalanya</a:t>
            </a:r>
            <a:r>
              <a:rPr lang="en-US" sz="2800" dirty="0" smtClean="0"/>
              <a:t>, </a:t>
            </a:r>
            <a:r>
              <a:rPr lang="en-US" sz="2800" dirty="0" err="1" smtClean="0"/>
              <a:t>tabel</a:t>
            </a:r>
            <a:r>
              <a:rPr lang="en-US" sz="2800" dirty="0" smtClean="0"/>
              <a:t>/</a:t>
            </a:r>
            <a:r>
              <a:rPr lang="en-US" sz="2800" dirty="0" err="1" smtClean="0"/>
              <a:t>ilustrasi</a:t>
            </a:r>
            <a:r>
              <a:rPr lang="en-US" sz="2800" dirty="0" smtClean="0"/>
              <a:t>/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disusulkan</a:t>
            </a:r>
            <a:r>
              <a:rPr lang="en-US" sz="2800" dirty="0" smtClean="0"/>
              <a:t>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7.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 kaki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TK-SMA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 kaki.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acuan</a:t>
            </a:r>
            <a:r>
              <a:rPr lang="en-US" sz="2800" dirty="0" smtClean="0"/>
              <a:t>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ditempatkan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DP.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dewasa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kecenderungan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Indonesia,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 </a:t>
            </a:r>
            <a:r>
              <a:rPr lang="en-US" sz="2800" dirty="0" err="1" smtClean="0"/>
              <a:t>kakinya</a:t>
            </a:r>
            <a:r>
              <a:rPr lang="en-US" sz="2800" dirty="0" smtClean="0"/>
              <a:t> </a:t>
            </a:r>
            <a:r>
              <a:rPr lang="en-US" sz="2800" dirty="0" err="1" smtClean="0"/>
              <a:t>adl</a:t>
            </a:r>
            <a:r>
              <a:rPr lang="en-US" sz="2800" dirty="0" smtClean="0"/>
              <a:t> </a:t>
            </a:r>
            <a:r>
              <a:rPr lang="en-US" sz="2800" dirty="0" err="1" smtClean="0"/>
              <a:t>buku-buku</a:t>
            </a:r>
            <a:r>
              <a:rPr lang="en-US" sz="2800" dirty="0" smtClean="0"/>
              <a:t> non-</a:t>
            </a:r>
            <a:r>
              <a:rPr lang="en-US" sz="2800" dirty="0" err="1" smtClean="0"/>
              <a:t>fiksi</a:t>
            </a:r>
            <a:r>
              <a:rPr lang="en-US" sz="2800" dirty="0" smtClean="0"/>
              <a:t>.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buku-buku</a:t>
            </a:r>
            <a:r>
              <a:rPr lang="en-US" sz="2800" dirty="0" smtClean="0"/>
              <a:t> </a:t>
            </a:r>
            <a:r>
              <a:rPr lang="en-US" sz="2800" dirty="0" err="1" smtClean="0"/>
              <a:t>fiksi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 kaki,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ditempatkan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sbgai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 kaki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 kaki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ditempatkan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.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novel </a:t>
            </a:r>
            <a:r>
              <a:rPr lang="en-US" sz="2800" dirty="0" err="1" smtClean="0"/>
              <a:t>burung-burung</a:t>
            </a:r>
            <a:r>
              <a:rPr lang="en-US" sz="2800" dirty="0" smtClean="0"/>
              <a:t> </a:t>
            </a:r>
            <a:r>
              <a:rPr lang="en-US" sz="2800" dirty="0" err="1" smtClean="0"/>
              <a:t>manyar</a:t>
            </a:r>
            <a:r>
              <a:rPr lang="en-US" sz="2800" dirty="0" smtClean="0"/>
              <a:t>, CK </a:t>
            </a:r>
            <a:r>
              <a:rPr lang="en-US" sz="2800" dirty="0" err="1" smtClean="0"/>
              <a:t>ditempatkan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sbgai</a:t>
            </a:r>
            <a:r>
              <a:rPr lang="en-US" sz="2800" dirty="0" smtClean="0"/>
              <a:t> CK. </a:t>
            </a:r>
            <a:r>
              <a:rPr lang="en-US" sz="2800" dirty="0" err="1" smtClean="0"/>
              <a:t>Pada</a:t>
            </a:r>
            <a:r>
              <a:rPr lang="en-US" sz="2800" dirty="0" smtClean="0"/>
              <a:t> novel </a:t>
            </a:r>
            <a:r>
              <a:rPr lang="en-US" sz="2800" dirty="0" err="1" smtClean="0"/>
              <a:t>Olenka</a:t>
            </a:r>
            <a:r>
              <a:rPr lang="en-US" sz="2800" dirty="0" smtClean="0"/>
              <a:t>, CK </a:t>
            </a:r>
            <a:r>
              <a:rPr lang="en-US" sz="2800" dirty="0" err="1" smtClean="0"/>
              <a:t>ditempatkan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8.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menyunting</a:t>
            </a:r>
            <a:r>
              <a:rPr lang="en-US" sz="2800" dirty="0" smtClean="0"/>
              <a:t>, </a:t>
            </a:r>
            <a:r>
              <a:rPr lang="en-US" sz="2800" dirty="0" err="1" smtClean="0"/>
              <a:t>alangkah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baiknya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latar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, </a:t>
            </a:r>
            <a:r>
              <a:rPr lang="en-US" sz="2800" dirty="0" err="1" smtClean="0"/>
              <a:t>watak</a:t>
            </a:r>
            <a:r>
              <a:rPr lang="en-US" sz="2800" dirty="0" smtClean="0"/>
              <a:t> </a:t>
            </a:r>
            <a:r>
              <a:rPr lang="en-US" sz="2800" dirty="0" err="1" smtClean="0"/>
              <a:t>dsbnya</a:t>
            </a:r>
            <a:r>
              <a:rPr lang="en-US" sz="2800" dirty="0" smtClean="0"/>
              <a:t>. 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, paling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 </a:t>
            </a:r>
            <a:r>
              <a:rPr lang="en-US" sz="2800" dirty="0" err="1" smtClean="0"/>
              <a:t>dikenal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gampang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rewel</a:t>
            </a:r>
            <a:r>
              <a:rPr lang="en-US" sz="2800" dirty="0" smtClean="0"/>
              <a:t>.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menyerahkan</a:t>
            </a:r>
            <a:r>
              <a:rPr lang="en-US" sz="2800" dirty="0" smtClean="0"/>
              <a:t> </a:t>
            </a:r>
            <a:r>
              <a:rPr lang="en-US" sz="2800" dirty="0" err="1" smtClean="0"/>
              <a:t>sepenuhnya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.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percaya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.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baiknya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b.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sulit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mau</a:t>
            </a:r>
            <a:r>
              <a:rPr lang="en-US" sz="2800" dirty="0" smtClean="0"/>
              <a:t> </a:t>
            </a:r>
            <a:r>
              <a:rPr lang="en-US" sz="2800" dirty="0" err="1" smtClean="0"/>
              <a:t>menangnya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kemauannya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menemui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kali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dirty="0" err="1" smtClean="0"/>
              <a:t>memasukkan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kepadanya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c.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sulit-sulit</a:t>
            </a:r>
            <a:r>
              <a:rPr lang="en-US" sz="2800" dirty="0" smtClean="0"/>
              <a:t> </a:t>
            </a:r>
            <a:r>
              <a:rPr lang="en-US" sz="2800" dirty="0" err="1" smtClean="0"/>
              <a:t>gampang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menangani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kehati-hatian</a:t>
            </a:r>
            <a:r>
              <a:rPr lang="en-US" sz="2800" dirty="0" smtClean="0"/>
              <a:t>. </a:t>
            </a:r>
            <a:r>
              <a:rPr lang="en-US" sz="2800" dirty="0" err="1" smtClean="0"/>
              <a:t>Jangan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berkonsultasi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pun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, </a:t>
            </a:r>
            <a:r>
              <a:rPr lang="en-US" sz="2800" dirty="0" err="1" smtClean="0"/>
              <a:t>sebaiknya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memelihara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menangani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,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berkonsultasi</a:t>
            </a:r>
            <a:r>
              <a:rPr lang="en-US" sz="2800" dirty="0" smtClean="0"/>
              <a:t> </a:t>
            </a:r>
            <a:r>
              <a:rPr lang="en-US" sz="2800" dirty="0" err="1" smtClean="0"/>
              <a:t>terus-menerus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9.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b.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(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romawi</a:t>
            </a:r>
            <a:r>
              <a:rPr lang="en-US" sz="2800" dirty="0" smtClean="0"/>
              <a:t>, </a:t>
            </a:r>
            <a:r>
              <a:rPr lang="en-US" sz="2800" dirty="0" err="1" smtClean="0"/>
              <a:t>angka</a:t>
            </a:r>
            <a:r>
              <a:rPr lang="en-US" sz="2800" dirty="0" smtClean="0"/>
              <a:t> Arab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lain)</a:t>
            </a:r>
          </a:p>
          <a:p>
            <a:pPr algn="just">
              <a:buNone/>
            </a:pPr>
            <a:r>
              <a:rPr lang="en-US" sz="2800" dirty="0" smtClean="0"/>
              <a:t>	c.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kata-kata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istilah-istilah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asing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,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kamus</a:t>
            </a:r>
            <a:r>
              <a:rPr lang="en-US" sz="2800" dirty="0" smtClean="0"/>
              <a:t>,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kamus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ditanyakan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d.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istilah-istilah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konsisten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. </a:t>
            </a:r>
          </a:p>
          <a:p>
            <a:pPr algn="just">
              <a:buNone/>
            </a:pPr>
            <a:r>
              <a:rPr lang="en-US" sz="2800" dirty="0" smtClean="0"/>
              <a:t>	e.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mengatahui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hal-hal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SARA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pornografi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dikonsultasikan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BAB VI</a:t>
            </a:r>
            <a:br>
              <a:rPr lang="en-US" sz="2800" b="1" dirty="0" smtClean="0"/>
            </a:br>
            <a:r>
              <a:rPr lang="en-US" sz="2800" b="1" dirty="0" smtClean="0"/>
              <a:t>PENYUNTINGAN NASKAH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Penyunting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ibaratnya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koki</a:t>
            </a:r>
            <a:r>
              <a:rPr lang="en-US" dirty="0" smtClean="0"/>
              <a:t>/</a:t>
            </a:r>
            <a:r>
              <a:rPr lang="en-US" dirty="0" err="1" smtClean="0"/>
              <a:t>tukang</a:t>
            </a:r>
            <a:r>
              <a:rPr lang="en-US" dirty="0" smtClean="0"/>
              <a:t> </a:t>
            </a:r>
            <a:r>
              <a:rPr lang="en-US" dirty="0" err="1" smtClean="0"/>
              <a:t>masak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penyuntingan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penyunting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ejaan</a:t>
            </a:r>
            <a:r>
              <a:rPr lang="en-US" dirty="0" smtClean="0"/>
              <a:t>, </a:t>
            </a:r>
            <a:r>
              <a:rPr lang="en-US" dirty="0" err="1" smtClean="0"/>
              <a:t>tatabahasa</a:t>
            </a:r>
            <a:r>
              <a:rPr lang="en-US" dirty="0" smtClean="0"/>
              <a:t>,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legalitas</a:t>
            </a:r>
            <a:r>
              <a:rPr lang="en-US" dirty="0" smtClean="0"/>
              <a:t>, </a:t>
            </a:r>
            <a:r>
              <a:rPr lang="en-US" dirty="0" err="1" smtClean="0"/>
              <a:t>konsistensi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penyuntingan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penerbit</a:t>
            </a:r>
            <a:r>
              <a:rPr lang="en-US" dirty="0" smtClean="0"/>
              <a:t>/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selingkung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2800" dirty="0" err="1" smtClean="0"/>
              <a:t>Ejaan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lihat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pedoman</a:t>
            </a:r>
            <a:r>
              <a:rPr lang="en-US" sz="2800" dirty="0" smtClean="0"/>
              <a:t> </a:t>
            </a:r>
            <a:r>
              <a:rPr lang="en-US" sz="2800" dirty="0" err="1" smtClean="0"/>
              <a:t>ejaan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disempurnakan</a:t>
            </a:r>
            <a:r>
              <a:rPr lang="en-US" sz="2800" dirty="0" smtClean="0"/>
              <a:t>.</a:t>
            </a:r>
          </a:p>
          <a:p>
            <a:pPr marL="514350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hal-hal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, </a:t>
            </a:r>
            <a:r>
              <a:rPr lang="en-US" sz="2800" dirty="0" err="1" smtClean="0"/>
              <a:t>pemenggalan</a:t>
            </a:r>
            <a:r>
              <a:rPr lang="en-US" sz="2800" dirty="0" smtClean="0"/>
              <a:t> </a:t>
            </a:r>
            <a:r>
              <a:rPr lang="en-US" sz="2800" dirty="0" err="1" smtClean="0"/>
              <a:t>kata-kata</a:t>
            </a:r>
            <a:r>
              <a:rPr lang="en-US" sz="2800" dirty="0" smtClean="0"/>
              <a:t>, </a:t>
            </a:r>
            <a:r>
              <a:rPr lang="en-US" sz="2800" dirty="0" err="1" smtClean="0"/>
              <a:t>pemakaian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</a:t>
            </a:r>
            <a:r>
              <a:rPr lang="en-US" sz="2800" dirty="0" err="1" smtClean="0"/>
              <a:t>kapital</a:t>
            </a:r>
            <a:r>
              <a:rPr lang="en-US" sz="2800" dirty="0" smtClean="0"/>
              <a:t>, </a:t>
            </a:r>
            <a:r>
              <a:rPr lang="en-US" sz="2800" dirty="0" err="1" smtClean="0"/>
              <a:t>pemakaian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miring, </a:t>
            </a:r>
            <a:r>
              <a:rPr lang="en-US" sz="2800" dirty="0" err="1" smtClean="0"/>
              <a:t>pemakaian</a:t>
            </a:r>
            <a:r>
              <a:rPr lang="en-US" sz="2800" dirty="0" smtClean="0"/>
              <a:t> </a:t>
            </a:r>
            <a:r>
              <a:rPr lang="en-US" sz="2800" dirty="0" err="1" smtClean="0"/>
              <a:t>tanda-tanda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,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,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singkatan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akronim</a:t>
            </a:r>
            <a:r>
              <a:rPr lang="en-US" sz="2800" dirty="0" smtClean="0"/>
              <a:t>,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unsur</a:t>
            </a:r>
            <a:r>
              <a:rPr lang="en-US" sz="2800" dirty="0" smtClean="0"/>
              <a:t> </a:t>
            </a:r>
            <a:r>
              <a:rPr lang="en-US" sz="2800" dirty="0" err="1" smtClean="0"/>
              <a:t>serapan</a:t>
            </a:r>
            <a:r>
              <a:rPr lang="en-US" sz="2800" dirty="0" smtClean="0"/>
              <a:t>.</a:t>
            </a:r>
          </a:p>
          <a:p>
            <a:pPr marL="514350" indent="-514350" algn="just"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Tatabahasa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lihat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 </a:t>
            </a:r>
            <a:r>
              <a:rPr lang="en-US" sz="2800" dirty="0" err="1" smtClean="0"/>
              <a:t>pedoman</a:t>
            </a:r>
            <a:r>
              <a:rPr lang="en-US" sz="2800" dirty="0" smtClean="0"/>
              <a:t> </a:t>
            </a:r>
            <a:r>
              <a:rPr lang="en-US" sz="2800" dirty="0" err="1" smtClean="0"/>
              <a:t>ejaan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disempurnakan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beda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menguap</a:t>
            </a:r>
            <a:r>
              <a:rPr lang="en-US" sz="2800" dirty="0" smtClean="0"/>
              <a:t>	= air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mengantuk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	= </a:t>
            </a:r>
            <a:r>
              <a:rPr lang="en-US" sz="2800" dirty="0" err="1" smtClean="0"/>
              <a:t>tanah</a:t>
            </a:r>
            <a:r>
              <a:rPr lang="en-US" sz="2800" dirty="0" smtClean="0"/>
              <a:t>/</a:t>
            </a:r>
            <a:r>
              <a:rPr lang="en-US" sz="2800" dirty="0" err="1" smtClean="0"/>
              <a:t>jalan</a:t>
            </a:r>
            <a:r>
              <a:rPr lang="en-US" sz="2800" dirty="0" smtClean="0"/>
              <a:t>, </a:t>
            </a:r>
            <a:r>
              <a:rPr lang="en-US" sz="2800" dirty="0" err="1" smtClean="0"/>
              <a:t>kelapa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mengurus</a:t>
            </a:r>
            <a:r>
              <a:rPr lang="en-US" sz="2800" dirty="0" smtClean="0"/>
              <a:t>	= </a:t>
            </a:r>
            <a:r>
              <a:rPr lang="en-US" sz="2800" dirty="0" err="1" smtClean="0"/>
              <a:t>urus</a:t>
            </a:r>
            <a:r>
              <a:rPr lang="en-US" sz="2800" dirty="0" smtClean="0"/>
              <a:t>, </a:t>
            </a:r>
            <a:r>
              <a:rPr lang="en-US" sz="2800" dirty="0" err="1" smtClean="0"/>
              <a:t>kurus</a:t>
            </a:r>
            <a:r>
              <a:rPr lang="en-US" sz="2800" dirty="0" smtClean="0"/>
              <a:t> (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kurus</a:t>
            </a:r>
            <a:r>
              <a:rPr lang="en-US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  b.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,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bawa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gajih</a:t>
            </a:r>
            <a:r>
              <a:rPr lang="en-US" dirty="0" smtClean="0"/>
              <a:t>, 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menjaring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menyaring</a:t>
            </a:r>
            <a:r>
              <a:rPr lang="en-US" dirty="0" smtClean="0"/>
              <a:t>, </a:t>
            </a:r>
            <a:r>
              <a:rPr lang="en-US" dirty="0" err="1" smtClean="0"/>
              <a:t>kedelai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keledai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kelapa</a:t>
            </a:r>
            <a:r>
              <a:rPr lang="en-US" dirty="0" smtClean="0"/>
              <a:t>, </a:t>
            </a:r>
            <a:r>
              <a:rPr lang="en-US" dirty="0" err="1" smtClean="0"/>
              <a:t>lajur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 c.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&amp;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u="sng" dirty="0" err="1" smtClean="0"/>
              <a:t>benar</a:t>
            </a:r>
            <a:r>
              <a:rPr lang="en-US" dirty="0" smtClean="0"/>
              <a:t>		</a:t>
            </a:r>
            <a:r>
              <a:rPr lang="en-US" u="sng" dirty="0" err="1" smtClean="0"/>
              <a:t>salah</a:t>
            </a:r>
            <a:r>
              <a:rPr lang="en-US" u="sng" dirty="0" smtClean="0"/>
              <a:t> </a:t>
            </a:r>
            <a:r>
              <a:rPr lang="en-US" u="sng" dirty="0" err="1" smtClean="0"/>
              <a:t>kaprah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andal</a:t>
            </a:r>
            <a:r>
              <a:rPr lang="en-US" dirty="0" smtClean="0"/>
              <a:t>			</a:t>
            </a:r>
            <a:r>
              <a:rPr lang="en-US" dirty="0" err="1" smtClean="0"/>
              <a:t>handal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anutan</a:t>
            </a:r>
            <a:r>
              <a:rPr lang="en-US" dirty="0" smtClean="0"/>
              <a:t>		</a:t>
            </a:r>
            <a:r>
              <a:rPr lang="en-US" dirty="0" err="1" smtClean="0"/>
              <a:t>panutan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mengkritik</a:t>
            </a:r>
            <a:r>
              <a:rPr lang="en-US" dirty="0" smtClean="0"/>
              <a:t>		</a:t>
            </a:r>
            <a:r>
              <a:rPr lang="en-US" dirty="0" err="1" smtClean="0"/>
              <a:t>mengeritik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waswas</a:t>
            </a:r>
            <a:r>
              <a:rPr lang="en-US" dirty="0" smtClean="0"/>
              <a:t>		was-was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memproduksi</a:t>
            </a:r>
            <a:r>
              <a:rPr lang="en-US" b="1" dirty="0" smtClean="0"/>
              <a:t>	</a:t>
            </a:r>
            <a:r>
              <a:rPr lang="en-US" b="1" dirty="0" err="1" smtClean="0"/>
              <a:t>memroduksi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d.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segala</a:t>
            </a:r>
            <a:r>
              <a:rPr lang="en-US" sz="2800" dirty="0" smtClean="0"/>
              <a:t>	= film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umur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segenap</a:t>
            </a:r>
            <a:r>
              <a:rPr lang="en-US" sz="2800" dirty="0" smtClean="0"/>
              <a:t>	= </a:t>
            </a:r>
            <a:r>
              <a:rPr lang="en-US" sz="2800" dirty="0" err="1" smtClean="0"/>
              <a:t>segenap</a:t>
            </a:r>
            <a:r>
              <a:rPr lang="en-US" sz="2800" dirty="0" smtClean="0"/>
              <a:t> </a:t>
            </a:r>
            <a:r>
              <a:rPr lang="en-US" sz="2800" dirty="0" err="1" smtClean="0"/>
              <a:t>lapisan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ikut</a:t>
            </a:r>
            <a:r>
              <a:rPr lang="en-US" sz="2800" dirty="0" smtClean="0"/>
              <a:t>…..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seluruh</a:t>
            </a:r>
            <a:r>
              <a:rPr lang="en-US" sz="2800" dirty="0" smtClean="0"/>
              <a:t>	=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ruangan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bergema</a:t>
            </a:r>
            <a:r>
              <a:rPr lang="en-US" sz="2800" dirty="0" smtClean="0"/>
              <a:t>…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semua</a:t>
            </a:r>
            <a:r>
              <a:rPr lang="en-US" sz="2800" dirty="0" smtClean="0"/>
              <a:t>	=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bertepuk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…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adalah</a:t>
            </a:r>
            <a:r>
              <a:rPr lang="en-US" sz="2800" dirty="0" smtClean="0"/>
              <a:t>	= </a:t>
            </a:r>
            <a:r>
              <a:rPr lang="en-US" sz="2800" dirty="0" err="1" smtClean="0"/>
              <a:t>semarang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ibu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</a:t>
            </a:r>
            <a:r>
              <a:rPr lang="en-US" sz="2800" dirty="0" err="1" smtClean="0"/>
              <a:t>provinsi</a:t>
            </a:r>
            <a:r>
              <a:rPr lang="en-US" sz="2800" dirty="0" smtClean="0"/>
              <a:t>…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ialah</a:t>
            </a:r>
            <a:r>
              <a:rPr lang="en-US" sz="2800" dirty="0" smtClean="0"/>
              <a:t>	=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ialah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yaitu</a:t>
            </a:r>
            <a:r>
              <a:rPr lang="en-US" sz="2800" dirty="0" smtClean="0"/>
              <a:t>/</a:t>
            </a:r>
            <a:r>
              <a:rPr lang="en-US" sz="2800" dirty="0" err="1" smtClean="0"/>
              <a:t>yakni</a:t>
            </a:r>
            <a:r>
              <a:rPr lang="en-US" sz="2800" dirty="0" smtClean="0"/>
              <a:t>= </a:t>
            </a:r>
            <a:r>
              <a:rPr lang="en-US" sz="2800" dirty="0" err="1" smtClean="0"/>
              <a:t>anaknya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tono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tini</a:t>
            </a:r>
            <a:endParaRPr lang="en-US" sz="2800" dirty="0" smtClean="0"/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dan</a:t>
            </a:r>
            <a:r>
              <a:rPr lang="en-US" sz="2800" dirty="0" smtClean="0"/>
              <a:t> lain-lain (</a:t>
            </a:r>
            <a:r>
              <a:rPr lang="en-US" sz="2800" dirty="0" err="1" smtClean="0"/>
              <a:t>dll</a:t>
            </a:r>
            <a:r>
              <a:rPr lang="en-US" sz="2800" dirty="0" smtClean="0"/>
              <a:t>) (</a:t>
            </a:r>
            <a:r>
              <a:rPr lang="en-US" sz="2800" dirty="0" err="1" smtClean="0"/>
              <a:t>macam-macam</a:t>
            </a:r>
            <a:r>
              <a:rPr lang="en-US" sz="2800" dirty="0" smtClean="0"/>
              <a:t>)= </a:t>
            </a:r>
            <a:r>
              <a:rPr lang="en-US" sz="2800" dirty="0" err="1" smtClean="0"/>
              <a:t>ibu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telur</a:t>
            </a:r>
            <a:r>
              <a:rPr lang="en-US" sz="2800" dirty="0" smtClean="0"/>
              <a:t>, </a:t>
            </a:r>
            <a:r>
              <a:rPr lang="en-US" sz="2800" dirty="0" err="1" smtClean="0"/>
              <a:t>sayur</a:t>
            </a:r>
            <a:r>
              <a:rPr lang="en-US" sz="2800" dirty="0" smtClean="0"/>
              <a:t>, </a:t>
            </a:r>
            <a:r>
              <a:rPr lang="en-US" sz="2800" dirty="0" err="1" smtClean="0"/>
              <a:t>mentega</a:t>
            </a:r>
            <a:r>
              <a:rPr lang="en-US" sz="2800" dirty="0" smtClean="0"/>
              <a:t>, </a:t>
            </a:r>
            <a:r>
              <a:rPr lang="en-US" sz="2800" dirty="0" err="1" smtClean="0"/>
              <a:t>sabun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lain-lain.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r>
              <a:rPr lang="en-US" sz="2800" dirty="0" smtClean="0"/>
              <a:t> (</a:t>
            </a:r>
            <a:r>
              <a:rPr lang="en-US" sz="2800" dirty="0" err="1" smtClean="0"/>
              <a:t>dsb</a:t>
            </a:r>
            <a:r>
              <a:rPr lang="en-US" sz="2800" dirty="0" smtClean="0"/>
              <a:t>) (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macam</a:t>
            </a:r>
            <a:r>
              <a:rPr lang="en-US" sz="2800" dirty="0" smtClean="0"/>
              <a:t>/</a:t>
            </a:r>
            <a:r>
              <a:rPr lang="en-US" sz="2800" dirty="0" err="1" smtClean="0"/>
              <a:t>jenis</a:t>
            </a:r>
            <a:r>
              <a:rPr lang="en-US" sz="2800" dirty="0" smtClean="0"/>
              <a:t>)= </a:t>
            </a:r>
            <a:r>
              <a:rPr lang="en-US" sz="2800" dirty="0" err="1" smtClean="0"/>
              <a:t>perabot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tangga</a:t>
            </a:r>
            <a:r>
              <a:rPr lang="en-US" sz="2800" dirty="0" smtClean="0"/>
              <a:t> </a:t>
            </a:r>
            <a:r>
              <a:rPr lang="en-US" sz="2800" dirty="0" err="1" smtClean="0"/>
              <a:t>ialah</a:t>
            </a:r>
            <a:r>
              <a:rPr lang="en-US" sz="2800" dirty="0" smtClean="0"/>
              <a:t> </a:t>
            </a:r>
            <a:r>
              <a:rPr lang="en-US" sz="2800" dirty="0" err="1" smtClean="0"/>
              <a:t>lemari</a:t>
            </a:r>
            <a:r>
              <a:rPr lang="en-US" sz="2800" dirty="0" smtClean="0"/>
              <a:t>, </a:t>
            </a:r>
            <a:r>
              <a:rPr lang="en-US" sz="2800" dirty="0" err="1" smtClean="0"/>
              <a:t>meja</a:t>
            </a:r>
            <a:r>
              <a:rPr lang="en-US" sz="2800" dirty="0" smtClean="0"/>
              <a:t>, </a:t>
            </a:r>
            <a:r>
              <a:rPr lang="en-US" sz="2800" dirty="0" err="1" smtClean="0"/>
              <a:t>kursi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seterusnya</a:t>
            </a:r>
            <a:r>
              <a:rPr lang="en-US" sz="2800" dirty="0" smtClean="0"/>
              <a:t> (</a:t>
            </a:r>
            <a:r>
              <a:rPr lang="en-US" sz="2800" dirty="0" err="1" smtClean="0"/>
              <a:t>dst</a:t>
            </a:r>
            <a:r>
              <a:rPr lang="en-US" sz="2800" dirty="0" smtClean="0"/>
              <a:t>) (</a:t>
            </a:r>
            <a:r>
              <a:rPr lang="en-US" sz="2800" dirty="0" err="1" smtClean="0"/>
              <a:t>urutan</a:t>
            </a:r>
            <a:r>
              <a:rPr lang="en-US" sz="2800" dirty="0" smtClean="0"/>
              <a:t>)= </a:t>
            </a:r>
            <a:r>
              <a:rPr lang="en-US" sz="2800" dirty="0" err="1" smtClean="0"/>
              <a:t>murid-murid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mengerjakan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 </a:t>
            </a:r>
            <a:r>
              <a:rPr lang="en-US" sz="2800" dirty="0" err="1" smtClean="0"/>
              <a:t>nomor</a:t>
            </a:r>
            <a:r>
              <a:rPr lang="en-US" sz="2800" dirty="0" smtClean="0"/>
              <a:t> 1, </a:t>
            </a:r>
            <a:r>
              <a:rPr lang="en-US" sz="2800" dirty="0" err="1" smtClean="0"/>
              <a:t>nomor</a:t>
            </a:r>
            <a:r>
              <a:rPr lang="en-US" sz="2800" dirty="0" smtClean="0"/>
              <a:t> 2, </a:t>
            </a:r>
            <a:r>
              <a:rPr lang="en-US" sz="2800" dirty="0" err="1" smtClean="0"/>
              <a:t>nomor</a:t>
            </a:r>
            <a:r>
              <a:rPr lang="en-US" sz="2800" dirty="0" smtClean="0"/>
              <a:t> 3,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seterusnya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	jam= </a:t>
            </a:r>
            <a:r>
              <a:rPr lang="en-US" sz="2800" dirty="0" err="1" smtClean="0"/>
              <a:t>penerbangan</a:t>
            </a:r>
            <a:r>
              <a:rPr lang="en-US" sz="2800" dirty="0" smtClean="0"/>
              <a:t> Jakarta-</a:t>
            </a:r>
            <a:r>
              <a:rPr lang="en-US" sz="2800" dirty="0" err="1" smtClean="0"/>
              <a:t>Denpasar</a:t>
            </a:r>
            <a:r>
              <a:rPr lang="en-US" sz="2800" dirty="0" smtClean="0"/>
              <a:t> </a:t>
            </a:r>
            <a:r>
              <a:rPr lang="en-US" sz="2800" dirty="0" err="1" smtClean="0"/>
              <a:t>ditempuh</a:t>
            </a:r>
            <a:r>
              <a:rPr lang="en-US" sz="2800" dirty="0" smtClean="0"/>
              <a:t> lima jam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pukul</a:t>
            </a:r>
            <a:r>
              <a:rPr lang="en-US" sz="2800" dirty="0" smtClean="0"/>
              <a:t>= 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bangun</a:t>
            </a:r>
            <a:r>
              <a:rPr lang="en-US" sz="2800" dirty="0" smtClean="0"/>
              <a:t> </a:t>
            </a:r>
            <a:r>
              <a:rPr lang="en-US" sz="2800" dirty="0" err="1" smtClean="0"/>
              <a:t>pukul</a:t>
            </a:r>
            <a:r>
              <a:rPr lang="en-US" sz="2800" dirty="0" smtClean="0"/>
              <a:t> 5.00 –</a:t>
            </a:r>
            <a:r>
              <a:rPr lang="en-US" sz="2800" dirty="0" err="1" smtClean="0"/>
              <a:t>pagi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Pemenggalan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1. KHUSUS 				2. KHUSUS</a:t>
            </a:r>
          </a:p>
          <a:p>
            <a:pPr algn="just">
              <a:buNone/>
            </a:pPr>
            <a:r>
              <a:rPr lang="en-US" dirty="0" smtClean="0"/>
              <a:t>	UNTUK				  	   </a:t>
            </a:r>
            <a:r>
              <a:rPr lang="en-US" dirty="0" err="1" smtClean="0"/>
              <a:t>UNTUK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DOSEN DAN KARYAWAN	   	   DOSEN</a:t>
            </a:r>
          </a:p>
          <a:p>
            <a:pPr algn="just">
              <a:buNone/>
            </a:pPr>
            <a:r>
              <a:rPr lang="en-US" dirty="0" smtClean="0"/>
              <a:t>						     	   DAN KARYAWAN</a:t>
            </a:r>
          </a:p>
          <a:p>
            <a:pPr algn="just">
              <a:buNone/>
            </a:pPr>
            <a:r>
              <a:rPr lang="en-US" dirty="0" smtClean="0"/>
              <a:t>   Dari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kesejajaran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1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betul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pemenggalan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MOHON</a:t>
            </a:r>
          </a:p>
          <a:p>
            <a:pPr algn="just">
              <a:buNone/>
            </a:pPr>
            <a:r>
              <a:rPr lang="en-US" dirty="0" smtClean="0"/>
              <a:t>	DITUTUP KEMBALI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>
            <a:normAutofit/>
          </a:bodyPr>
          <a:lstStyle/>
          <a:p>
            <a:r>
              <a:rPr lang="en-US" b="1" dirty="0" smtClean="0"/>
              <a:t>BAB II</a:t>
            </a:r>
            <a:br>
              <a:rPr lang="en-US" b="1" dirty="0" smtClean="0"/>
            </a:br>
            <a:r>
              <a:rPr lang="en-US" b="1" dirty="0" smtClean="0"/>
              <a:t>NASKAH</a:t>
            </a:r>
            <a:br>
              <a:rPr lang="en-US" b="1" dirty="0" smtClean="0"/>
            </a:br>
            <a:r>
              <a:rPr lang="en-US" b="1" dirty="0" smtClean="0"/>
              <a:t>PENYUNTINGAN NASKAH</a:t>
            </a:r>
            <a:br>
              <a:rPr lang="en-US" b="1" dirty="0" smtClean="0"/>
            </a:br>
            <a:r>
              <a:rPr lang="en-US" b="1" dirty="0" smtClean="0"/>
              <a:t>PENYUNTING NASKAH</a:t>
            </a:r>
            <a:br>
              <a:rPr lang="en-US" b="1" dirty="0" smtClean="0"/>
            </a:br>
            <a:r>
              <a:rPr lang="en-US" b="1" dirty="0" smtClean="0"/>
              <a:t>DAN EDITOR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7921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4.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Cipta</a:t>
            </a:r>
            <a:r>
              <a:rPr lang="en-US" sz="2800" dirty="0" smtClean="0"/>
              <a:t> 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berbau</a:t>
            </a:r>
            <a:r>
              <a:rPr lang="en-US" sz="2800" dirty="0" smtClean="0"/>
              <a:t> </a:t>
            </a:r>
            <a:r>
              <a:rPr lang="en-US" sz="2800" dirty="0" err="1" smtClean="0"/>
              <a:t>plagiat</a:t>
            </a:r>
            <a:r>
              <a:rPr lang="en-US" sz="2800" dirty="0" smtClean="0"/>
              <a:t> </a:t>
            </a:r>
            <a:r>
              <a:rPr lang="en-US" sz="2800" dirty="0" err="1" smtClean="0"/>
              <a:t>sebaiknya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b. </a:t>
            </a:r>
            <a:r>
              <a:rPr lang="en-US" sz="2800" dirty="0" err="1" smtClean="0"/>
              <a:t>pengalihan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penerbitan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lain </a:t>
            </a:r>
            <a:r>
              <a:rPr lang="en-US" sz="2800" dirty="0" err="1" smtClean="0"/>
              <a:t>hendaknya</a:t>
            </a:r>
            <a:r>
              <a:rPr lang="en-US" sz="2800" dirty="0" smtClean="0"/>
              <a:t> </a:t>
            </a:r>
            <a:r>
              <a:rPr lang="en-US" sz="2800" dirty="0" err="1" smtClean="0"/>
              <a:t>dibuktikan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bukti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pengembalian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c.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penerbitan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 </a:t>
            </a:r>
            <a:r>
              <a:rPr lang="en-US" sz="2800" dirty="0" err="1" smtClean="0"/>
              <a:t>rampai</a:t>
            </a:r>
            <a:r>
              <a:rPr lang="en-US" sz="2800" dirty="0" smtClean="0"/>
              <a:t> (</a:t>
            </a:r>
            <a:r>
              <a:rPr lang="en-US" sz="2800" dirty="0" err="1" smtClean="0"/>
              <a:t>antologi</a:t>
            </a:r>
            <a:r>
              <a:rPr lang="en-US" sz="2800" dirty="0" smtClean="0"/>
              <a:t>), editor </a:t>
            </a:r>
            <a:r>
              <a:rPr lang="en-US" sz="2800" dirty="0" err="1" smtClean="0"/>
              <a:t>bunga</a:t>
            </a:r>
            <a:r>
              <a:rPr lang="en-US" sz="2800" dirty="0" smtClean="0"/>
              <a:t> </a:t>
            </a:r>
            <a:r>
              <a:rPr lang="en-US" sz="2800" dirty="0" err="1" smtClean="0"/>
              <a:t>rampai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ijin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d.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kutipan</a:t>
            </a:r>
            <a:r>
              <a:rPr lang="en-US" sz="2800" dirty="0" smtClean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/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sumbernya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e. </a:t>
            </a:r>
            <a:r>
              <a:rPr lang="en-US" sz="2800" dirty="0" err="1" smtClean="0"/>
              <a:t>pemuatan</a:t>
            </a:r>
            <a:r>
              <a:rPr lang="en-US" sz="2800" dirty="0" smtClean="0"/>
              <a:t> </a:t>
            </a:r>
            <a:r>
              <a:rPr lang="en-US" sz="2800" dirty="0" err="1" smtClean="0"/>
              <a:t>foto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seijin</a:t>
            </a:r>
            <a:r>
              <a:rPr lang="en-US" sz="2800" dirty="0" smtClean="0"/>
              <a:t> </a:t>
            </a:r>
            <a:r>
              <a:rPr lang="en-US" sz="2800" dirty="0" err="1" smtClean="0"/>
              <a:t>pemilik</a:t>
            </a:r>
            <a:r>
              <a:rPr lang="en-US" sz="2800" dirty="0" smtClean="0"/>
              <a:t> </a:t>
            </a:r>
            <a:r>
              <a:rPr lang="en-US" sz="2800" dirty="0" err="1" smtClean="0"/>
              <a:t>foto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cipta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f.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meninggal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-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ahli</a:t>
            </a:r>
            <a:r>
              <a:rPr lang="en-US" sz="2800" dirty="0" smtClean="0"/>
              <a:t> </a:t>
            </a:r>
            <a:r>
              <a:rPr lang="en-US" sz="2800" dirty="0" err="1" smtClean="0"/>
              <a:t>waris</a:t>
            </a:r>
            <a:r>
              <a:rPr lang="en-US" sz="2800" dirty="0" smtClean="0"/>
              <a:t> (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50 </a:t>
            </a:r>
            <a:r>
              <a:rPr lang="en-US" sz="2800" dirty="0" err="1" smtClean="0"/>
              <a:t>tahun</a:t>
            </a:r>
            <a:r>
              <a:rPr lang="en-US" sz="2800" dirty="0" smtClean="0"/>
              <a:t> 	</a:t>
            </a:r>
            <a:r>
              <a:rPr lang="en-US" sz="2800" dirty="0" err="1" smtClean="0"/>
              <a:t>meninggal</a:t>
            </a:r>
            <a:r>
              <a:rPr lang="en-US" sz="2800" dirty="0" smtClean="0"/>
              <a:t>)</a:t>
            </a:r>
          </a:p>
          <a:p>
            <a:pPr algn="just">
              <a:buNone/>
            </a:pPr>
            <a:r>
              <a:rPr lang="en-US" sz="2800" dirty="0" smtClean="0"/>
              <a:t>	-</a:t>
            </a:r>
            <a:r>
              <a:rPr lang="en-US" sz="2800" dirty="0" err="1" smtClean="0"/>
              <a:t>pemilik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meninggal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50 	</a:t>
            </a:r>
            <a:r>
              <a:rPr lang="en-US" sz="2800" dirty="0" err="1" smtClean="0"/>
              <a:t>tahun</a:t>
            </a:r>
            <a:r>
              <a:rPr lang="en-US" sz="2800" dirty="0" smtClean="0"/>
              <a:t>,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</a:t>
            </a:r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ahli</a:t>
            </a:r>
            <a:r>
              <a:rPr lang="en-US" sz="2800" dirty="0" smtClean="0"/>
              <a:t> </a:t>
            </a:r>
            <a:r>
              <a:rPr lang="en-US" sz="2800" dirty="0" err="1" smtClean="0"/>
              <a:t>waris</a:t>
            </a:r>
            <a:r>
              <a:rPr lang="en-US" sz="2800" dirty="0" smtClean="0"/>
              <a:t>. </a:t>
            </a:r>
          </a:p>
          <a:p>
            <a:pPr algn="just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algn="just"/>
            <a:r>
              <a:rPr lang="en-US" sz="2800" dirty="0" smtClean="0"/>
              <a:t>UUD RI </a:t>
            </a:r>
            <a:r>
              <a:rPr lang="en-US" sz="2800" dirty="0" err="1" smtClean="0"/>
              <a:t>Nomor</a:t>
            </a:r>
            <a:r>
              <a:rPr lang="en-US" sz="2800" dirty="0" smtClean="0"/>
              <a:t> 19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2002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cipta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cipta</a:t>
            </a:r>
            <a:r>
              <a:rPr lang="en-US" sz="2800" dirty="0" smtClean="0"/>
              <a:t>, </a:t>
            </a:r>
            <a:r>
              <a:rPr lang="en-US" sz="2800" dirty="0" err="1" smtClean="0"/>
              <a:t>pencipta</a:t>
            </a:r>
            <a:r>
              <a:rPr lang="en-US" sz="2800" dirty="0" smtClean="0"/>
              <a:t>, </a:t>
            </a:r>
            <a:r>
              <a:rPr lang="en-US" sz="2800" dirty="0" err="1" smtClean="0"/>
              <a:t>ciptaan</a:t>
            </a:r>
            <a:r>
              <a:rPr lang="en-US" sz="2800" dirty="0" smtClean="0"/>
              <a:t>,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cipta</a:t>
            </a:r>
            <a:r>
              <a:rPr lang="en-US" sz="2800" dirty="0" smtClean="0"/>
              <a:t>= </a:t>
            </a:r>
            <a:r>
              <a:rPr lang="en-US" sz="2800" dirty="0" err="1" smtClean="0"/>
              <a:t>pasal</a:t>
            </a:r>
            <a:r>
              <a:rPr lang="en-US" sz="2800" dirty="0" smtClean="0"/>
              <a:t> 1 </a:t>
            </a:r>
            <a:r>
              <a:rPr lang="en-US" sz="2800" dirty="0" err="1" smtClean="0"/>
              <a:t>ayat</a:t>
            </a:r>
            <a:r>
              <a:rPr lang="en-US" sz="2800" dirty="0" smtClean="0"/>
              <a:t> 1-17</a:t>
            </a:r>
          </a:p>
          <a:p>
            <a:pPr algn="just">
              <a:buNone/>
            </a:pPr>
            <a:r>
              <a:rPr lang="en-US" sz="2800" dirty="0" smtClean="0"/>
              <a:t>	b. </a:t>
            </a:r>
            <a:r>
              <a:rPr lang="en-US" sz="2800" dirty="0" err="1" smtClean="0"/>
              <a:t>ciptaan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dilindungi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ciptanya</a:t>
            </a:r>
            <a:r>
              <a:rPr lang="en-US" sz="2800" dirty="0" smtClean="0"/>
              <a:t>= </a:t>
            </a:r>
            <a:r>
              <a:rPr lang="en-US" sz="2800" dirty="0" err="1" smtClean="0"/>
              <a:t>pasal</a:t>
            </a:r>
            <a:r>
              <a:rPr lang="en-US" sz="2800" dirty="0" smtClean="0"/>
              <a:t> 12 </a:t>
            </a:r>
            <a:r>
              <a:rPr lang="en-US" sz="2800" dirty="0" err="1" smtClean="0"/>
              <a:t>ayat</a:t>
            </a:r>
            <a:r>
              <a:rPr lang="en-US" sz="2800" dirty="0" smtClean="0"/>
              <a:t> 1.</a:t>
            </a:r>
          </a:p>
          <a:p>
            <a:pPr algn="just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pengutipan</a:t>
            </a:r>
            <a:r>
              <a:rPr lang="en-US" dirty="0" smtClean="0"/>
              <a:t> </a:t>
            </a:r>
            <a:r>
              <a:rPr lang="en-US" dirty="0" err="1" smtClean="0"/>
              <a:t>ciptaan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= </a:t>
            </a:r>
            <a:r>
              <a:rPr lang="en-US" dirty="0" err="1" smtClean="0"/>
              <a:t>pasal</a:t>
            </a:r>
            <a:r>
              <a:rPr lang="en-US" dirty="0" smtClean="0"/>
              <a:t> 14, 15, 18.</a:t>
            </a:r>
          </a:p>
          <a:p>
            <a:pPr algn="just">
              <a:buNone/>
            </a:pPr>
            <a:r>
              <a:rPr lang="en-US" dirty="0" smtClean="0"/>
              <a:t>	d.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potret</a:t>
            </a:r>
            <a:r>
              <a:rPr lang="en-US" dirty="0" smtClean="0"/>
              <a:t>= </a:t>
            </a:r>
            <a:r>
              <a:rPr lang="en-US" dirty="0" err="1" smtClean="0"/>
              <a:t>pasal</a:t>
            </a:r>
            <a:r>
              <a:rPr lang="en-US" dirty="0" smtClean="0"/>
              <a:t> 29, 30, 31, 32, 33, 34.</a:t>
            </a:r>
          </a:p>
          <a:p>
            <a:pPr algn="just">
              <a:buNone/>
            </a:pPr>
            <a:r>
              <a:rPr lang="en-US" dirty="0" smtClean="0"/>
              <a:t>	e.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= </a:t>
            </a:r>
            <a:r>
              <a:rPr lang="en-US" dirty="0" err="1" smtClean="0"/>
              <a:t>pasal</a:t>
            </a:r>
            <a:r>
              <a:rPr lang="en-US" dirty="0" smtClean="0"/>
              <a:t> 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NOMOR BAKU </a:t>
            </a:r>
            <a:r>
              <a:rPr lang="en-US" sz="2800" b="1" dirty="0" err="1" smtClean="0"/>
              <a:t>BAKU</a:t>
            </a:r>
            <a:r>
              <a:rPr lang="en-US" sz="2800" b="1" dirty="0" smtClean="0"/>
              <a:t> INTERNATIONAL</a:t>
            </a:r>
            <a:br>
              <a:rPr lang="en-US" sz="2800" b="1" dirty="0" smtClean="0"/>
            </a:br>
            <a:r>
              <a:rPr lang="en-US" sz="2800" b="1" dirty="0" smtClean="0"/>
              <a:t>(ISBN)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ISSN= International standard serial number (</a:t>
            </a:r>
            <a:r>
              <a:rPr lang="en-US" sz="2800" dirty="0" err="1" smtClean="0"/>
              <a:t>majalah</a:t>
            </a:r>
            <a:r>
              <a:rPr lang="en-US" sz="2800" dirty="0" smtClean="0"/>
              <a:t>, </a:t>
            </a:r>
            <a:r>
              <a:rPr lang="en-US" sz="2800" dirty="0" err="1" smtClean="0"/>
              <a:t>jurnal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 </a:t>
            </a:r>
            <a:r>
              <a:rPr lang="en-US" sz="2800" dirty="0" err="1" smtClean="0"/>
              <a:t>walaupun</a:t>
            </a:r>
            <a:r>
              <a:rPr lang="en-US" sz="2800" dirty="0" smtClean="0"/>
              <a:t> </a:t>
            </a:r>
            <a:r>
              <a:rPr lang="en-US" sz="2800" dirty="0" err="1" smtClean="0"/>
              <a:t>terbitnya</a:t>
            </a:r>
            <a:r>
              <a:rPr lang="en-US" sz="2800" dirty="0" smtClean="0"/>
              <a:t> </a:t>
            </a:r>
            <a:r>
              <a:rPr lang="en-US" sz="2800" dirty="0" err="1" smtClean="0"/>
              <a:t>berkala</a:t>
            </a:r>
            <a:r>
              <a:rPr lang="en-US" sz="2800" dirty="0" smtClean="0"/>
              <a:t>)</a:t>
            </a:r>
          </a:p>
          <a:p>
            <a:pPr algn="just">
              <a:buNone/>
            </a:pPr>
            <a:r>
              <a:rPr lang="en-US" sz="2800" dirty="0" smtClean="0"/>
              <a:t>ISBN= International standard book number </a:t>
            </a:r>
          </a:p>
          <a:p>
            <a:pPr algn="just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judul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ISBN, </a:t>
            </a:r>
          </a:p>
          <a:p>
            <a:pPr algn="just">
              <a:buFontTx/>
              <a:buChar char="-"/>
            </a:pPr>
            <a:r>
              <a:rPr lang="en-US" sz="2800" dirty="0" err="1" smtClean="0"/>
              <a:t>Judul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edisi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sampul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ISBN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(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judul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ISBN)</a:t>
            </a:r>
          </a:p>
          <a:p>
            <a:pPr algn="just"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misal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And Muhammad is His Messenger: The Veneration of the Prophet in Islamic Piety 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karya</a:t>
            </a:r>
            <a:r>
              <a:rPr lang="en-US" sz="2800" dirty="0" smtClean="0"/>
              <a:t> Annemarie </a:t>
            </a:r>
            <a:r>
              <a:rPr lang="en-US" sz="2800" dirty="0" err="1" smtClean="0"/>
              <a:t>Schimmel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nomor</a:t>
            </a:r>
            <a:r>
              <a:rPr lang="en-US" sz="2800" dirty="0" smtClean="0"/>
              <a:t> ISBN,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</a:p>
          <a:p>
            <a:pPr algn="just">
              <a:buNone/>
            </a:pPr>
            <a:r>
              <a:rPr lang="en-US" sz="2800" dirty="0" smtClean="0"/>
              <a:t>	-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bersampul</a:t>
            </a:r>
            <a:r>
              <a:rPr lang="en-US" sz="2800" dirty="0" smtClean="0"/>
              <a:t> </a:t>
            </a:r>
            <a:r>
              <a:rPr lang="en-US" sz="2800" dirty="0" err="1" smtClean="0"/>
              <a:t>tegar</a:t>
            </a:r>
            <a:r>
              <a:rPr lang="en-US" sz="2800" dirty="0" smtClean="0"/>
              <a:t> hardback/hardcover </a:t>
            </a:r>
          </a:p>
          <a:p>
            <a:pPr algn="just">
              <a:buNone/>
            </a:pPr>
            <a:r>
              <a:rPr lang="en-US" sz="2800" dirty="0" smtClean="0"/>
              <a:t>	  0-8078-1639-6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bersampul</a:t>
            </a:r>
            <a:r>
              <a:rPr lang="en-US" sz="2800" dirty="0" smtClean="0"/>
              <a:t>     </a:t>
            </a:r>
            <a:r>
              <a:rPr lang="en-US" sz="2800" dirty="0" err="1" smtClean="0"/>
              <a:t>lembek</a:t>
            </a:r>
            <a:r>
              <a:rPr lang="en-US" sz="2800" dirty="0" smtClean="0"/>
              <a:t> ISBN-</a:t>
            </a:r>
            <a:r>
              <a:rPr lang="en-US" sz="2800" dirty="0" err="1" smtClean="0"/>
              <a:t>nya</a:t>
            </a:r>
            <a:r>
              <a:rPr lang="en-US" sz="2800" dirty="0" smtClean="0"/>
              <a:t> 0-8078-4128-5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Mula-mula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terbit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sampul</a:t>
            </a:r>
            <a:r>
              <a:rPr lang="en-US" sz="2800" dirty="0" smtClean="0"/>
              <a:t> </a:t>
            </a:r>
            <a:r>
              <a:rPr lang="en-US" sz="2800" dirty="0" err="1" smtClean="0"/>
              <a:t>tegar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terbit</a:t>
            </a:r>
            <a:r>
              <a:rPr lang="en-US" sz="2800" dirty="0" smtClean="0"/>
              <a:t> 1.639,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bersampul</a:t>
            </a:r>
            <a:r>
              <a:rPr lang="en-US" sz="2800" dirty="0" smtClean="0"/>
              <a:t> </a:t>
            </a:r>
            <a:r>
              <a:rPr lang="en-US" sz="2800" dirty="0" err="1" smtClean="0"/>
              <a:t>lembek</a:t>
            </a:r>
            <a:r>
              <a:rPr lang="en-US" sz="2800" dirty="0" smtClean="0"/>
              <a:t> </a:t>
            </a:r>
            <a:r>
              <a:rPr lang="en-US" sz="2800" dirty="0" err="1" smtClean="0"/>
              <a:t>terbit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4.128.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selang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diantaranya</a:t>
            </a:r>
            <a:r>
              <a:rPr lang="en-US" sz="2800" dirty="0" smtClean="0"/>
              <a:t> </a:t>
            </a:r>
            <a:r>
              <a:rPr lang="en-US" sz="2800" dirty="0" err="1" smtClean="0"/>
              <a:t>terbit</a:t>
            </a:r>
            <a:r>
              <a:rPr lang="en-US" sz="2800" dirty="0" smtClean="0"/>
              <a:t> </a:t>
            </a:r>
            <a:r>
              <a:rPr lang="en-US" sz="2800" dirty="0" err="1" smtClean="0"/>
              <a:t>sekitar</a:t>
            </a:r>
            <a:r>
              <a:rPr lang="en-US" sz="2800" dirty="0" smtClean="0"/>
              <a:t> 2.489 </a:t>
            </a:r>
            <a:r>
              <a:rPr lang="en-US" sz="2800" dirty="0" err="1" smtClean="0"/>
              <a:t>buku</a:t>
            </a:r>
            <a:r>
              <a:rPr lang="en-US" sz="2800" dirty="0" smtClean="0"/>
              <a:t> lain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berjudul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edisinya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ISBN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pula. </a:t>
            </a:r>
            <a:r>
              <a:rPr lang="en-US" sz="2800" dirty="0" err="1" smtClean="0"/>
              <a:t>Misal</a:t>
            </a:r>
            <a:endParaRPr lang="en-US" sz="2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Probability and Statistic for Engineers and Scientist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i="1" dirty="0" smtClean="0"/>
              <a:t>	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edisi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1978, ISBN-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	0-02-424110-5,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edisi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,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1989 ISBN-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0-02-424210-01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edisi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terbit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424.110,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edisi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424.210.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1978 </a:t>
            </a:r>
            <a:r>
              <a:rPr lang="en-US" sz="2800" dirty="0" err="1" smtClean="0"/>
              <a:t>dan</a:t>
            </a:r>
            <a:r>
              <a:rPr lang="en-US" sz="2800" dirty="0" smtClean="0"/>
              <a:t> 1989,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seratus</a:t>
            </a:r>
            <a:r>
              <a:rPr lang="en-US" sz="2800" dirty="0" smtClean="0"/>
              <a:t> </a:t>
            </a:r>
            <a:r>
              <a:rPr lang="en-US" sz="2800" dirty="0" err="1" smtClean="0"/>
              <a:t>judul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lain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pelopor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ISBN </a:t>
            </a:r>
            <a:r>
              <a:rPr lang="en-US" sz="2800" dirty="0" err="1" smtClean="0"/>
              <a:t>adl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toko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WH Smith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memulai</a:t>
            </a:r>
            <a:r>
              <a:rPr lang="en-US" sz="2800" dirty="0" smtClean="0"/>
              <a:t> </a:t>
            </a:r>
            <a:r>
              <a:rPr lang="en-US" sz="2800" dirty="0" err="1" smtClean="0"/>
              <a:t>rasionalisasi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pemberian</a:t>
            </a:r>
            <a:r>
              <a:rPr lang="en-US" sz="2800" dirty="0" smtClean="0"/>
              <a:t> </a:t>
            </a:r>
            <a:r>
              <a:rPr lang="en-US" sz="2800" dirty="0" err="1" smtClean="0"/>
              <a:t>nomor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, </a:t>
            </a:r>
            <a:r>
              <a:rPr lang="en-US" sz="2800" dirty="0" err="1" smtClean="0"/>
              <a:t>yakni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memperkenalkan</a:t>
            </a:r>
            <a:r>
              <a:rPr lang="en-US" sz="2800" dirty="0" smtClean="0"/>
              <a:t> </a:t>
            </a:r>
            <a:r>
              <a:rPr lang="en-US" sz="2800" i="1" dirty="0" smtClean="0"/>
              <a:t>Standard Book Number </a:t>
            </a:r>
            <a:r>
              <a:rPr lang="en-US" sz="2800" dirty="0" smtClean="0"/>
              <a:t>(SBN)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cikal</a:t>
            </a:r>
            <a:r>
              <a:rPr lang="en-US" sz="2800" dirty="0" smtClean="0"/>
              <a:t> </a:t>
            </a:r>
            <a:r>
              <a:rPr lang="en-US" sz="2800" dirty="0" err="1" smtClean="0"/>
              <a:t>bakal</a:t>
            </a:r>
            <a:r>
              <a:rPr lang="en-US" sz="2800" dirty="0" smtClean="0"/>
              <a:t> ISBN.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, </a:t>
            </a:r>
            <a:r>
              <a:rPr lang="en-US" sz="2800" dirty="0" err="1" smtClean="0"/>
              <a:t>negara-negara</a:t>
            </a:r>
            <a:r>
              <a:rPr lang="en-US" sz="2800" dirty="0" smtClean="0"/>
              <a:t> </a:t>
            </a:r>
            <a:r>
              <a:rPr lang="en-US" sz="2800" dirty="0" err="1" smtClean="0"/>
              <a:t>barat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Inggris</a:t>
            </a:r>
            <a:r>
              <a:rPr lang="en-US" sz="2800" dirty="0" smtClean="0"/>
              <a:t>, </a:t>
            </a:r>
            <a:r>
              <a:rPr lang="en-US" sz="2800" dirty="0" err="1" smtClean="0"/>
              <a:t>Amerika</a:t>
            </a:r>
            <a:r>
              <a:rPr lang="en-US" sz="2800" dirty="0" smtClean="0"/>
              <a:t>, </a:t>
            </a:r>
            <a:r>
              <a:rPr lang="en-US" sz="2800" dirty="0" err="1" smtClean="0"/>
              <a:t>Jerman</a:t>
            </a:r>
            <a:r>
              <a:rPr lang="en-US" sz="2800" dirty="0" smtClean="0"/>
              <a:t>, </a:t>
            </a:r>
            <a:r>
              <a:rPr lang="en-US" sz="2800" dirty="0" err="1" smtClean="0"/>
              <a:t>Prancis</a:t>
            </a:r>
            <a:r>
              <a:rPr lang="en-US" sz="2800" dirty="0" smtClean="0"/>
              <a:t>, </a:t>
            </a:r>
            <a:r>
              <a:rPr lang="en-US" sz="2800" dirty="0" err="1" smtClean="0"/>
              <a:t>Belanda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ISBN. </a:t>
            </a:r>
            <a:r>
              <a:rPr lang="en-US" sz="2800" dirty="0" err="1" smtClean="0"/>
              <a:t>Begitu</a:t>
            </a:r>
            <a:r>
              <a:rPr lang="en-US" sz="2800" dirty="0" smtClean="0"/>
              <a:t> pula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amerika</a:t>
            </a:r>
            <a:r>
              <a:rPr lang="en-US" sz="2800" dirty="0" smtClean="0"/>
              <a:t> </a:t>
            </a:r>
            <a:r>
              <a:rPr lang="en-US" sz="2800" dirty="0" err="1" smtClean="0"/>
              <a:t>latin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afrika</a:t>
            </a:r>
            <a:r>
              <a:rPr lang="en-US" sz="2800" dirty="0" smtClean="0"/>
              <a:t>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Indonesia,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penomoran</a:t>
            </a:r>
            <a:r>
              <a:rPr lang="en-US" sz="2800" dirty="0" smtClean="0"/>
              <a:t> </a:t>
            </a:r>
            <a:r>
              <a:rPr lang="en-US" sz="2800" dirty="0" err="1" smtClean="0"/>
              <a:t>diawali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temu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 ISBN </a:t>
            </a:r>
            <a:r>
              <a:rPr lang="en-US" sz="2800" dirty="0" err="1" smtClean="0"/>
              <a:t>dan</a:t>
            </a:r>
            <a:r>
              <a:rPr lang="en-US" sz="2800" dirty="0" smtClean="0"/>
              <a:t> CIP (Cataloguing in Publication)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katalog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terbitan</a:t>
            </a:r>
            <a:r>
              <a:rPr lang="en-US" sz="2800" dirty="0" smtClean="0"/>
              <a:t> (KDT)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diprakarsai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perpustakaan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12-13 </a:t>
            </a:r>
            <a:r>
              <a:rPr lang="en-US" sz="2800" dirty="0" err="1" smtClean="0"/>
              <a:t>Desember</a:t>
            </a:r>
            <a:r>
              <a:rPr lang="en-US" sz="2800" dirty="0" smtClean="0"/>
              <a:t> 1984.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petunjuk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alokasi</a:t>
            </a:r>
            <a:r>
              <a:rPr lang="en-US" sz="2800" dirty="0" smtClean="0"/>
              <a:t> </a:t>
            </a:r>
            <a:r>
              <a:rPr lang="en-US" sz="2800" dirty="0" err="1" smtClean="0"/>
              <a:t>nomor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Indonesia, </a:t>
            </a:r>
            <a:r>
              <a:rPr lang="en-US" sz="2800" dirty="0" err="1" smtClean="0"/>
              <a:t>perpustakaan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menghubungi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ISBN </a:t>
            </a:r>
            <a:r>
              <a:rPr lang="en-US" sz="2800" dirty="0" err="1" smtClean="0"/>
              <a:t>di</a:t>
            </a:r>
            <a:r>
              <a:rPr lang="en-US" sz="2800" dirty="0" smtClean="0"/>
              <a:t> Berlin. </a:t>
            </a:r>
            <a:r>
              <a:rPr lang="en-US" sz="2800" dirty="0" err="1" smtClean="0"/>
              <a:t>Hasilnya</a:t>
            </a:r>
            <a:r>
              <a:rPr lang="en-US" sz="2800" dirty="0" smtClean="0"/>
              <a:t>,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menyetujui</a:t>
            </a:r>
            <a:r>
              <a:rPr lang="en-US" sz="2800" dirty="0" smtClean="0"/>
              <a:t> </a:t>
            </a:r>
            <a:r>
              <a:rPr lang="en-US" sz="2800" dirty="0" err="1" smtClean="0"/>
              <a:t>perpustakaan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Republik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ISBN </a:t>
            </a:r>
            <a:r>
              <a:rPr lang="en-US" sz="2800" dirty="0" err="1" smtClean="0"/>
              <a:t>di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nomor</a:t>
            </a:r>
            <a:r>
              <a:rPr lang="en-US" sz="2800" dirty="0" smtClean="0"/>
              <a:t> </a:t>
            </a:r>
            <a:r>
              <a:rPr lang="en-US" sz="2800" dirty="0" err="1" smtClean="0"/>
              <a:t>pengenal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(group identifier number) 979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</a:t>
            </a:r>
            <a:r>
              <a:rPr lang="en-US" sz="2800" b="1" dirty="0" smtClean="0"/>
              <a:t>. PENDAHULUAN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Di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penerbitan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dikenal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editor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kopieditor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Kopieditor</a:t>
            </a:r>
            <a:r>
              <a:rPr lang="en-US" sz="2800" dirty="0" smtClean="0"/>
              <a:t> </a:t>
            </a:r>
            <a:r>
              <a:rPr lang="en-US" sz="2800" dirty="0" err="1" smtClean="0"/>
              <a:t>lazim</a:t>
            </a:r>
            <a:r>
              <a:rPr lang="en-US" sz="2800" dirty="0" smtClean="0"/>
              <a:t> </a:t>
            </a:r>
            <a:r>
              <a:rPr lang="en-US" sz="2800" dirty="0" err="1" smtClean="0"/>
              <a:t>dipadankan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penyunting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2. </a:t>
            </a:r>
            <a:r>
              <a:rPr lang="en-US" sz="2800" b="1" dirty="0" err="1" smtClean="0"/>
              <a:t>Naskah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sumber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naskah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Salah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pengarang</a:t>
            </a:r>
            <a:r>
              <a:rPr lang="en-US" sz="2800" dirty="0" smtClean="0"/>
              <a:t>/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KBBI (2001: 776)</a:t>
            </a:r>
            <a:r>
              <a:rPr lang="en-US" sz="2800" dirty="0" err="1" smtClean="0"/>
              <a:t>adl</a:t>
            </a:r>
            <a:r>
              <a:rPr lang="en-US" sz="2800" dirty="0" smtClean="0"/>
              <a:t> </a:t>
            </a:r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(1) </a:t>
            </a:r>
            <a:r>
              <a:rPr lang="en-US" sz="2800" dirty="0" err="1" smtClean="0"/>
              <a:t>karangan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(2) </a:t>
            </a:r>
            <a:r>
              <a:rPr lang="en-US" sz="2800" dirty="0" err="1" smtClean="0"/>
              <a:t>karangan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(3)</a:t>
            </a:r>
            <a:r>
              <a:rPr lang="en-US" sz="2800" dirty="0" err="1" smtClean="0"/>
              <a:t>bahan-bahan</a:t>
            </a:r>
            <a:r>
              <a:rPr lang="en-US" sz="2800" dirty="0" smtClean="0"/>
              <a:t> </a:t>
            </a:r>
            <a:r>
              <a:rPr lang="en-US" sz="2800" dirty="0" err="1" smtClean="0"/>
              <a:t>berita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siap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diset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(4) </a:t>
            </a:r>
            <a:r>
              <a:rPr lang="en-US" sz="2800" dirty="0" err="1" smtClean="0"/>
              <a:t>rancangan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MACAM-MACAM </a:t>
            </a:r>
            <a:br>
              <a:rPr lang="en-US" sz="2800" b="1" dirty="0" smtClean="0"/>
            </a:br>
            <a:r>
              <a:rPr lang="en-US" sz="2800" b="1" dirty="0" smtClean="0"/>
              <a:t>SUMBER NASKAH BAGI PENERBIT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2800" dirty="0" err="1"/>
              <a:t>Naskah</a:t>
            </a:r>
            <a:r>
              <a:rPr lang="en-US" sz="2800" dirty="0"/>
              <a:t> </a:t>
            </a:r>
            <a:r>
              <a:rPr lang="en-US" sz="2800" dirty="0" err="1"/>
              <a:t>spontan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naskah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dikirimkan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pengarang</a:t>
            </a:r>
            <a:r>
              <a:rPr lang="en-US" sz="2800" dirty="0" smtClean="0"/>
              <a:t>/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mempertimbangkannya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segi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.</a:t>
            </a:r>
          </a:p>
          <a:p>
            <a:pPr marL="514350" lvl="0" indent="-514350" algn="just">
              <a:buNone/>
            </a:pPr>
            <a:r>
              <a:rPr lang="en-US" sz="2800" dirty="0" smtClean="0"/>
              <a:t>2. </a:t>
            </a:r>
            <a:r>
              <a:rPr lang="en-US" sz="2800" dirty="0" err="1"/>
              <a:t>Naskah</a:t>
            </a:r>
            <a:r>
              <a:rPr lang="en-US" sz="2800" dirty="0"/>
              <a:t> </a:t>
            </a:r>
            <a:r>
              <a:rPr lang="en-US" sz="2800" dirty="0" err="1" smtClean="0"/>
              <a:t>pesanan</a:t>
            </a:r>
            <a:endParaRPr lang="en-US" sz="2800" dirty="0" smtClean="0"/>
          </a:p>
          <a:p>
            <a:pPr marL="514350" lvl="0" indent="-514350"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sengaja</a:t>
            </a:r>
            <a:r>
              <a:rPr lang="en-US" sz="2800" dirty="0"/>
              <a:t> </a:t>
            </a:r>
            <a:r>
              <a:rPr lang="en-US" sz="2800" dirty="0" err="1"/>
              <a:t>dipesan</a:t>
            </a:r>
            <a:r>
              <a:rPr lang="en-US" sz="2800" dirty="0"/>
              <a:t> </a:t>
            </a:r>
            <a:r>
              <a:rPr lang="en-US" sz="2800" dirty="0" err="1"/>
              <a:t>penerbit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penulisnya</a:t>
            </a:r>
            <a:r>
              <a:rPr lang="en-US" sz="2800" dirty="0" smtClean="0"/>
              <a:t>.</a:t>
            </a:r>
          </a:p>
          <a:p>
            <a:pPr marL="514350" lvl="0" indent="-514350" algn="just">
              <a:buNone/>
            </a:pPr>
            <a:r>
              <a:rPr lang="en-US" sz="2800" dirty="0" smtClean="0"/>
              <a:t>3. </a:t>
            </a:r>
            <a:r>
              <a:rPr lang="en-US" sz="2800" dirty="0" err="1"/>
              <a:t>Naskah</a:t>
            </a:r>
            <a:r>
              <a:rPr lang="en-US" sz="2800" dirty="0"/>
              <a:t> yang </a:t>
            </a:r>
            <a:r>
              <a:rPr lang="en-US" sz="2800" dirty="0" err="1"/>
              <a:t>dicari</a:t>
            </a:r>
            <a:r>
              <a:rPr lang="en-US" sz="2800" dirty="0"/>
              <a:t> </a:t>
            </a:r>
            <a:r>
              <a:rPr lang="en-US" sz="2800" dirty="0" smtClean="0"/>
              <a:t>editor</a:t>
            </a:r>
          </a:p>
          <a:p>
            <a:pPr marL="514350" lvl="0" indent="-514350"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sengaja</a:t>
            </a:r>
            <a:r>
              <a:rPr lang="en-US" sz="2800" dirty="0"/>
              <a:t> </a:t>
            </a:r>
            <a:r>
              <a:rPr lang="en-US" sz="2800" dirty="0" err="1"/>
              <a:t>dicari</a:t>
            </a:r>
            <a:r>
              <a:rPr lang="en-US" sz="2800" dirty="0"/>
              <a:t> editor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penulis</a:t>
            </a:r>
            <a:r>
              <a:rPr lang="en-US" sz="2800" dirty="0" smtClean="0"/>
              <a:t>.</a:t>
            </a:r>
          </a:p>
          <a:p>
            <a:pPr marL="514350" lvl="0" indent="-514350" algn="just">
              <a:buNone/>
            </a:pPr>
            <a:endParaRPr lang="en-US" sz="2800" dirty="0"/>
          </a:p>
          <a:p>
            <a:pPr marL="514350" indent="-514350" algn="just">
              <a:buNone/>
            </a:pPr>
            <a:endParaRPr lang="en-US" sz="2800" dirty="0"/>
          </a:p>
          <a:p>
            <a:pPr marL="514350" indent="-514350"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r>
              <a:rPr lang="en-US" dirty="0" smtClean="0"/>
              <a:t>4. </a:t>
            </a:r>
            <a:r>
              <a:rPr lang="en-US" sz="3000" dirty="0" err="1" smtClean="0"/>
              <a:t>Naskah</a:t>
            </a:r>
            <a:r>
              <a:rPr lang="en-US" sz="3000" dirty="0" smtClean="0"/>
              <a:t> </a:t>
            </a:r>
            <a:r>
              <a:rPr lang="en-US" sz="3000" dirty="0" err="1" smtClean="0"/>
              <a:t>terjemahan</a:t>
            </a:r>
            <a:endParaRPr lang="en-US" sz="3000" dirty="0" smtClean="0"/>
          </a:p>
          <a:p>
            <a:pPr marL="514350" indent="-514350"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naskah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</a:t>
            </a:r>
            <a:r>
              <a:rPr lang="en-US" sz="3000" dirty="0" err="1" smtClean="0"/>
              <a:t>asing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diterjemahkan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Indonesia. </a:t>
            </a:r>
            <a:r>
              <a:rPr lang="en-US" sz="3000" dirty="0" err="1" smtClean="0"/>
              <a:t>Biasa</a:t>
            </a:r>
            <a:r>
              <a:rPr lang="en-US" sz="3000" dirty="0" smtClean="0"/>
              <a:t> </a:t>
            </a:r>
            <a:r>
              <a:rPr lang="en-US" sz="3000" dirty="0" err="1" smtClean="0"/>
              <a:t>diperoleh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menghubungi</a:t>
            </a:r>
            <a:r>
              <a:rPr lang="en-US" sz="3000" dirty="0" smtClean="0"/>
              <a:t> </a:t>
            </a:r>
            <a:r>
              <a:rPr lang="en-US" sz="3000" dirty="0" err="1" smtClean="0"/>
              <a:t>penerbit</a:t>
            </a:r>
            <a:r>
              <a:rPr lang="en-US" sz="3000" dirty="0" smtClean="0"/>
              <a:t> </a:t>
            </a:r>
            <a:r>
              <a:rPr lang="en-US" sz="3000" dirty="0" err="1" smtClean="0"/>
              <a:t>luar</a:t>
            </a:r>
            <a:r>
              <a:rPr lang="en-US" sz="3000" dirty="0" smtClean="0"/>
              <a:t> </a:t>
            </a:r>
            <a:r>
              <a:rPr lang="en-US" sz="3000" dirty="0" err="1" smtClean="0"/>
              <a:t>negeri</a:t>
            </a:r>
            <a:r>
              <a:rPr lang="en-US" sz="3000" dirty="0" smtClean="0"/>
              <a:t>. </a:t>
            </a:r>
            <a:r>
              <a:rPr lang="en-US" sz="3000" dirty="0" err="1" smtClean="0"/>
              <a:t>Buku</a:t>
            </a:r>
            <a:r>
              <a:rPr lang="en-US" sz="3000" dirty="0" smtClean="0"/>
              <a:t> </a:t>
            </a:r>
            <a:r>
              <a:rPr lang="en-US" sz="3000" dirty="0" err="1" smtClean="0"/>
              <a:t>itu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diperoleh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tiga</a:t>
            </a:r>
            <a:r>
              <a:rPr lang="en-US" sz="3000" dirty="0" smtClean="0"/>
              <a:t> </a:t>
            </a:r>
            <a:r>
              <a:rPr lang="en-US" sz="3000" dirty="0" err="1" smtClean="0"/>
              <a:t>cara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 </a:t>
            </a:r>
            <a:r>
              <a:rPr lang="en-US" sz="3000" dirty="0" err="1" smtClean="0"/>
              <a:t>melalui</a:t>
            </a:r>
            <a:r>
              <a:rPr lang="en-US" sz="3000" dirty="0" smtClean="0"/>
              <a:t> </a:t>
            </a:r>
            <a:r>
              <a:rPr lang="en-US" sz="3000" dirty="0" err="1" smtClean="0"/>
              <a:t>surat</a:t>
            </a:r>
            <a:r>
              <a:rPr lang="en-US" sz="3000" dirty="0" smtClean="0"/>
              <a:t>/email, </a:t>
            </a:r>
            <a:r>
              <a:rPr lang="en-US" sz="3000" dirty="0" err="1" smtClean="0"/>
              <a:t>melalui</a:t>
            </a:r>
            <a:r>
              <a:rPr lang="en-US" sz="3000" dirty="0" smtClean="0"/>
              <a:t> </a:t>
            </a:r>
            <a:r>
              <a:rPr lang="en-US" sz="3000" dirty="0" err="1" smtClean="0"/>
              <a:t>pameran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diikuti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penerbit</a:t>
            </a:r>
            <a:r>
              <a:rPr lang="en-US" sz="3000" dirty="0" smtClean="0"/>
              <a:t>, </a:t>
            </a:r>
            <a:r>
              <a:rPr lang="en-US" sz="3000" dirty="0" err="1" smtClean="0"/>
              <a:t>mendatangi</a:t>
            </a:r>
            <a:r>
              <a:rPr lang="en-US" sz="3000" dirty="0" smtClean="0"/>
              <a:t> </a:t>
            </a:r>
            <a:r>
              <a:rPr lang="en-US" sz="3000" dirty="0" err="1" smtClean="0"/>
              <a:t>langsung</a:t>
            </a:r>
            <a:r>
              <a:rPr lang="en-US" sz="3000" dirty="0" smtClean="0"/>
              <a:t> </a:t>
            </a:r>
            <a:r>
              <a:rPr lang="en-US" sz="3000" dirty="0" err="1" smtClean="0"/>
              <a:t>penerbitan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bersangkutan</a:t>
            </a:r>
            <a:r>
              <a:rPr lang="en-US" sz="3000" dirty="0" smtClean="0"/>
              <a:t>.</a:t>
            </a:r>
          </a:p>
          <a:p>
            <a:pPr marL="514350" indent="-514350" algn="just">
              <a:buNone/>
            </a:pPr>
            <a:r>
              <a:rPr lang="en-US" sz="3000" dirty="0" smtClean="0"/>
              <a:t>5. </a:t>
            </a:r>
            <a:r>
              <a:rPr lang="en-US" sz="3000" dirty="0" err="1" smtClean="0"/>
              <a:t>Naskah</a:t>
            </a:r>
            <a:r>
              <a:rPr lang="en-US" sz="3000" dirty="0" smtClean="0"/>
              <a:t> </a:t>
            </a:r>
            <a:r>
              <a:rPr lang="en-US" sz="3000" dirty="0" err="1" smtClean="0"/>
              <a:t>sayembara</a:t>
            </a:r>
            <a:endParaRPr lang="en-US" sz="3000" dirty="0"/>
          </a:p>
          <a:p>
            <a:pPr marL="514350" indent="-514350"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naskah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diperoleh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sebuah</a:t>
            </a:r>
            <a:r>
              <a:rPr lang="en-US" sz="3000" dirty="0" smtClean="0"/>
              <a:t> </a:t>
            </a:r>
            <a:r>
              <a:rPr lang="en-US" sz="3000" dirty="0" err="1" smtClean="0"/>
              <a:t>sayembara</a:t>
            </a:r>
            <a:r>
              <a:rPr lang="en-US" sz="3000" dirty="0" smtClean="0"/>
              <a:t> </a:t>
            </a:r>
            <a:r>
              <a:rPr lang="en-US" sz="3000" dirty="0" err="1" smtClean="0"/>
              <a:t>penulisan</a:t>
            </a:r>
            <a:r>
              <a:rPr lang="en-US" sz="3000" dirty="0" smtClean="0"/>
              <a:t> </a:t>
            </a:r>
            <a:r>
              <a:rPr lang="en-US" sz="3000" dirty="0" err="1" smtClean="0"/>
              <a:t>naskah</a:t>
            </a:r>
            <a:r>
              <a:rPr lang="en-US" sz="3000" dirty="0" smtClean="0"/>
              <a:t>, </a:t>
            </a:r>
            <a:r>
              <a:rPr lang="en-US" sz="3000" dirty="0" err="1" smtClean="0"/>
              <a:t>baik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diadakan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 </a:t>
            </a:r>
            <a:r>
              <a:rPr lang="en-US" sz="3000" dirty="0" err="1" smtClean="0"/>
              <a:t>lembaga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luar</a:t>
            </a:r>
            <a:r>
              <a:rPr lang="en-US" sz="3000" dirty="0" smtClean="0"/>
              <a:t> </a:t>
            </a:r>
            <a:r>
              <a:rPr lang="en-US" sz="3000" dirty="0" err="1" smtClean="0"/>
              <a:t>penerbit</a:t>
            </a:r>
            <a:r>
              <a:rPr lang="en-US" sz="3000" dirty="0" smtClean="0"/>
              <a:t> </a:t>
            </a:r>
            <a:r>
              <a:rPr lang="en-US" sz="3000" dirty="0" err="1" smtClean="0"/>
              <a:t>maupun</a:t>
            </a:r>
            <a:r>
              <a:rPr lang="en-US" sz="3000" dirty="0" smtClean="0"/>
              <a:t> </a:t>
            </a:r>
            <a:r>
              <a:rPr lang="en-US" sz="3000" dirty="0" err="1" smtClean="0"/>
              <a:t>sayembara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diadakan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penerbit</a:t>
            </a:r>
            <a:r>
              <a:rPr lang="en-US" sz="3000" dirty="0" smtClean="0"/>
              <a:t> </a:t>
            </a:r>
            <a:r>
              <a:rPr lang="en-US" sz="3000" dirty="0" err="1" smtClean="0"/>
              <a:t>sendiri</a:t>
            </a:r>
            <a:r>
              <a:rPr lang="en-US" sz="3000" dirty="0" smtClean="0"/>
              <a:t>. </a:t>
            </a:r>
            <a:r>
              <a:rPr lang="en-US" sz="3000" dirty="0" err="1" smtClean="0"/>
              <a:t>misal</a:t>
            </a:r>
            <a:r>
              <a:rPr lang="en-US" sz="3000" dirty="0" smtClean="0"/>
              <a:t> </a:t>
            </a:r>
            <a:r>
              <a:rPr lang="en-US" sz="3000" dirty="0" err="1" smtClean="0"/>
              <a:t>sayembara</a:t>
            </a:r>
            <a:r>
              <a:rPr lang="en-US" sz="3000" dirty="0" smtClean="0"/>
              <a:t> </a:t>
            </a:r>
            <a:r>
              <a:rPr lang="en-US" sz="3000" dirty="0" err="1" smtClean="0"/>
              <a:t>penulisan</a:t>
            </a:r>
            <a:r>
              <a:rPr lang="en-US" sz="3000" dirty="0" smtClean="0"/>
              <a:t> novel </a:t>
            </a:r>
            <a:r>
              <a:rPr lang="en-US" sz="3000" dirty="0" err="1" smtClean="0"/>
              <a:t>dewan</a:t>
            </a:r>
            <a:r>
              <a:rPr lang="en-US" sz="3000" dirty="0" smtClean="0"/>
              <a:t> </a:t>
            </a:r>
            <a:r>
              <a:rPr lang="en-US" sz="3000" dirty="0" err="1" smtClean="0"/>
              <a:t>kesenian</a:t>
            </a:r>
            <a:r>
              <a:rPr lang="en-US" sz="3000" dirty="0" smtClean="0"/>
              <a:t> Jakarta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6.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(co-publishing)</a:t>
            </a:r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/</a:t>
            </a:r>
            <a:r>
              <a:rPr lang="en-US" sz="2800" dirty="0" err="1" smtClean="0"/>
              <a:t>badan</a:t>
            </a:r>
            <a:r>
              <a:rPr lang="en-US" sz="2800" dirty="0" smtClean="0"/>
              <a:t>/</a:t>
            </a:r>
            <a:r>
              <a:rPr lang="en-US" sz="2800" dirty="0" err="1" smtClean="0"/>
              <a:t>instansi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,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menerbitkannya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ditanggung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pula </a:t>
            </a:r>
            <a:r>
              <a:rPr lang="en-US" sz="2800" dirty="0" err="1" smtClean="0"/>
              <a:t>ditanggung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bersama-sama</a:t>
            </a:r>
            <a:r>
              <a:rPr lang="en-US" sz="2800" dirty="0" smtClean="0"/>
              <a:t>. </a:t>
            </a:r>
            <a:r>
              <a:rPr lang="en-US" sz="2800" dirty="0" err="1" smtClean="0"/>
              <a:t>Persentase</a:t>
            </a:r>
            <a:r>
              <a:rPr lang="en-US" sz="2800" dirty="0" smtClean="0"/>
              <a:t> </a:t>
            </a:r>
            <a:r>
              <a:rPr lang="en-US" sz="2800" dirty="0" err="1" smtClean="0"/>
              <a:t>pembiayaan</a:t>
            </a:r>
            <a:r>
              <a:rPr lang="en-US" sz="2800" dirty="0" smtClean="0"/>
              <a:t> </a:t>
            </a:r>
            <a:r>
              <a:rPr lang="en-US" sz="2800" dirty="0" err="1" smtClean="0"/>
              <a:t>dirundingkan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belah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777</Words>
  <Application>Microsoft Office PowerPoint</Application>
  <PresentationFormat>On-screen Show (4:3)</PresentationFormat>
  <Paragraphs>256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Times New Roman</vt:lpstr>
      <vt:lpstr>Office Theme</vt:lpstr>
      <vt:lpstr>PENYUNTINGAN NASKAH</vt:lpstr>
      <vt:lpstr>BAB I PENDAHULUAN</vt:lpstr>
      <vt:lpstr>PowerPoint Presentation</vt:lpstr>
      <vt:lpstr>BAB II NASKAH PENYUNTINGAN NASKAH PENYUNTING NASKAH DAN EDITOR</vt:lpstr>
      <vt:lpstr>1. PENDAHULUAN</vt:lpstr>
      <vt:lpstr>2. Naskah dan sumber naskah</vt:lpstr>
      <vt:lpstr>MACAM-MACAM  SUMBER NASKAH BAGI PENERBIT</vt:lpstr>
      <vt:lpstr>PowerPoint Presentation</vt:lpstr>
      <vt:lpstr>PowerPoint Presentation</vt:lpstr>
      <vt:lpstr>3.PENYUNTINGAN NASKAH </vt:lpstr>
      <vt:lpstr>PowerPoint Presentation</vt:lpstr>
      <vt:lpstr>4. PENYUNTING NASKAH &amp; TUGASNYA</vt:lpstr>
      <vt:lpstr>5. EDITOR DAN TUGASNYA</vt:lpstr>
      <vt:lpstr>PowerPoint Presentation</vt:lpstr>
      <vt:lpstr>6. ISTILAH-ISTILAH LAIN</vt:lpstr>
      <vt:lpstr>PowerPoint Presentation</vt:lpstr>
      <vt:lpstr>BAB III SYARAT MENJADI  PENYUNTING NASKAH</vt:lpstr>
      <vt:lpstr>PowerPoint Presentation</vt:lpstr>
      <vt:lpstr>PowerPoint Presentation</vt:lpstr>
      <vt:lpstr>PowerPoint Presentation</vt:lpstr>
      <vt:lpstr>PowerPoint Presentation</vt:lpstr>
      <vt:lpstr>BAB IV KODE ETIK PENYUNTINGAN NASKAH</vt:lpstr>
      <vt:lpstr>PowerPoint Presentation</vt:lpstr>
      <vt:lpstr>PowerPoint Presentation</vt:lpstr>
      <vt:lpstr>PowerPoint Presentation</vt:lpstr>
      <vt:lpstr>PowerPoint Presentation</vt:lpstr>
      <vt:lpstr>BAB V PRA-PENYUNTINGAN NASKAH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BAB VI PENYUNTINGAN NASKAH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NOMOR BAKU BAKU INTERNATIONAL (ISBN)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PENYUNTINGAN NASKAH</dc:title>
  <dc:creator>user</dc:creator>
  <cp:lastModifiedBy>ASUS</cp:lastModifiedBy>
  <cp:revision>50</cp:revision>
  <dcterms:created xsi:type="dcterms:W3CDTF">2014-01-14T23:28:40Z</dcterms:created>
  <dcterms:modified xsi:type="dcterms:W3CDTF">2018-02-28T04:41:18Z</dcterms:modified>
</cp:coreProperties>
</file>