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7" r:id="rId2"/>
    <p:sldId id="304" r:id="rId3"/>
    <p:sldId id="291" r:id="rId4"/>
    <p:sldId id="298" r:id="rId5"/>
    <p:sldId id="292" r:id="rId6"/>
    <p:sldId id="299" r:id="rId7"/>
    <p:sldId id="300" r:id="rId8"/>
    <p:sldId id="305" r:id="rId9"/>
    <p:sldId id="306" r:id="rId10"/>
    <p:sldId id="258" r:id="rId11"/>
    <p:sldId id="259" r:id="rId12"/>
    <p:sldId id="260" r:id="rId13"/>
    <p:sldId id="261" r:id="rId14"/>
    <p:sldId id="262" r:id="rId15"/>
    <p:sldId id="290" r:id="rId16"/>
    <p:sldId id="263" r:id="rId17"/>
    <p:sldId id="264" r:id="rId18"/>
    <p:sldId id="287" r:id="rId19"/>
    <p:sldId id="265" r:id="rId20"/>
    <p:sldId id="266" r:id="rId21"/>
    <p:sldId id="267" r:id="rId22"/>
    <p:sldId id="288" r:id="rId23"/>
    <p:sldId id="268" r:id="rId24"/>
    <p:sldId id="269" r:id="rId25"/>
    <p:sldId id="270" r:id="rId26"/>
    <p:sldId id="289" r:id="rId27"/>
    <p:sldId id="301" r:id="rId28"/>
    <p:sldId id="286" r:id="rId29"/>
    <p:sldId id="271" r:id="rId30"/>
    <p:sldId id="307" r:id="rId31"/>
    <p:sldId id="302" r:id="rId32"/>
    <p:sldId id="285" r:id="rId3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37" autoAdjust="0"/>
  </p:normalViewPr>
  <p:slideViewPr>
    <p:cSldViewPr>
      <p:cViewPr varScale="1">
        <p:scale>
          <a:sx n="44" d="100"/>
          <a:sy n="44" d="100"/>
        </p:scale>
        <p:origin x="-118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EAC3CA-8BC3-4BE0-96D6-098D4C4F3FA0}" type="datetimeFigureOut">
              <a:rPr lang="id-ID" smtClean="0"/>
              <a:pPr/>
              <a:t>25/09/2018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A1CABB-C9B1-4D8E-BA6E-BDA45C2A22C4}"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103428-0B30-4155-BCBB-0E4CDBA9E1F0}"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EDFD35-40BC-47A3-B027-A1EF87CFB3FA}"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A904BE-72E6-4A34-99A1-0210C99772A0}"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64C070-C5C0-414D-BCD4-054178A0D09C}"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A904BE-72E6-4A34-99A1-0210C99772A0}" type="slidenum">
              <a:rPr lang="en-US"/>
              <a:pPr fontAlgn="base">
                <a:spcBef>
                  <a:spcPct val="0"/>
                </a:spcBef>
                <a:spcAft>
                  <a:spcPct val="0"/>
                </a:spcAft>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A904BE-72E6-4A34-99A1-0210C99772A0}" type="slidenum">
              <a:rPr lang="en-US"/>
              <a:pPr fontAlgn="base">
                <a:spcBef>
                  <a:spcPct val="0"/>
                </a:spcBef>
                <a:spcAft>
                  <a:spcPct val="0"/>
                </a:spcAft>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D479EE-B907-47A4-9F39-52E24FDC4125}" type="slidenum">
              <a:rPr lang="en-US"/>
              <a:pPr fontAlgn="base">
                <a:spcBef>
                  <a:spcPct val="0"/>
                </a:spcBef>
                <a:spcAft>
                  <a:spcPct val="0"/>
                </a:spcAft>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A01EACB-8456-4AD9-B5D2-3D3F7B9BA206}" type="slidenum">
              <a:rPr lang="en-US" smtClean="0"/>
              <a:pPr/>
              <a:t>32</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28E1D-46CF-4913-A72D-E5D9E0CE188C}"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A904BE-72E6-4A34-99A1-0210C99772A0}"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A5118BD-4840-4A28-A30B-EFD69A89019D}" type="datetimeFigureOut">
              <a:rPr lang="id-ID" smtClean="0"/>
              <a:pPr/>
              <a:t>25/09/2018</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a:lstStyle/>
          <a:p>
            <a:fld id="{83CC2F4B-ACBF-421B-87BD-E63C1F7FB5F3}" type="slidenum">
              <a:rPr lang="id-ID" smtClean="0"/>
              <a:pPr/>
              <a:t>‹#›</a:t>
            </a:fld>
            <a:endParaRPr lang="id-ID"/>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5118BD-4840-4A28-A30B-EFD69A89019D}" type="datetimeFigureOut">
              <a:rPr lang="id-ID" smtClean="0"/>
              <a:pPr/>
              <a:t>25/09/2018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3CC2F4B-ACBF-421B-87BD-E63C1F7FB5F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5118BD-4840-4A28-A30B-EFD69A89019D}" type="datetimeFigureOut">
              <a:rPr lang="id-ID" smtClean="0"/>
              <a:pPr/>
              <a:t>25/09/2018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3CC2F4B-ACBF-421B-87BD-E63C1F7FB5F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5118BD-4840-4A28-A30B-EFD69A89019D}" type="datetimeFigureOut">
              <a:rPr lang="id-ID" smtClean="0"/>
              <a:pPr/>
              <a:t>25/09/2018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3CC2F4B-ACBF-421B-87BD-E63C1F7FB5F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5118BD-4840-4A28-A30B-EFD69A89019D}" type="datetimeFigureOut">
              <a:rPr lang="id-ID" smtClean="0"/>
              <a:pPr/>
              <a:t>25/09/2018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7924800" y="6416675"/>
            <a:ext cx="762000" cy="365125"/>
          </a:xfrm>
        </p:spPr>
        <p:txBody>
          <a:bodyPr/>
          <a:lstStyle/>
          <a:p>
            <a:fld id="{83CC2F4B-ACBF-421B-87BD-E63C1F7FB5F3}"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5118BD-4840-4A28-A30B-EFD69A89019D}" type="datetimeFigureOut">
              <a:rPr lang="id-ID" smtClean="0"/>
              <a:pPr/>
              <a:t>25/09/2018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3CC2F4B-ACBF-421B-87BD-E63C1F7FB5F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5118BD-4840-4A28-A30B-EFD69A89019D}" type="datetimeFigureOut">
              <a:rPr lang="id-ID" smtClean="0"/>
              <a:pPr/>
              <a:t>25/09/2018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3CC2F4B-ACBF-421B-87BD-E63C1F7FB5F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5118BD-4840-4A28-A30B-EFD69A89019D}" type="datetimeFigureOut">
              <a:rPr lang="id-ID" smtClean="0"/>
              <a:pPr/>
              <a:t>25/09/2018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3CC2F4B-ACBF-421B-87BD-E63C1F7FB5F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118BD-4840-4A28-A30B-EFD69A89019D}" type="datetimeFigureOut">
              <a:rPr lang="id-ID" smtClean="0"/>
              <a:pPr/>
              <a:t>25/09/2018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3CC2F4B-ACBF-421B-87BD-E63C1F7FB5F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5118BD-4840-4A28-A30B-EFD69A89019D}" type="datetimeFigureOut">
              <a:rPr lang="id-ID" smtClean="0"/>
              <a:pPr/>
              <a:t>25/09/2018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3CC2F4B-ACBF-421B-87BD-E63C1F7FB5F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5118BD-4840-4A28-A30B-EFD69A89019D}" type="datetimeFigureOut">
              <a:rPr lang="id-ID" smtClean="0"/>
              <a:pPr/>
              <a:t>25/09/2018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3CC2F4B-ACBF-421B-87BD-E63C1F7FB5F3}"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A5118BD-4840-4A28-A30B-EFD69A89019D}" type="datetimeFigureOut">
              <a:rPr lang="id-ID" smtClean="0"/>
              <a:pPr/>
              <a:t>25/09/2018</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3CC2F4B-ACBF-421B-87BD-E63C1F7FB5F3}"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43241" y="1571612"/>
            <a:ext cx="5162560" cy="1899213"/>
          </a:xfrm>
          <a:ln w="57150">
            <a:solidFill>
              <a:srgbClr val="00B050"/>
            </a:solidFill>
          </a:ln>
        </p:spPr>
        <p:txBody>
          <a:bodyPr>
            <a:normAutofit fontScale="90000"/>
          </a:bodyPr>
          <a:lstStyle/>
          <a:p>
            <a:pPr fontAlgn="auto">
              <a:spcAft>
                <a:spcPts val="0"/>
              </a:spcAft>
              <a:defRPr/>
            </a:pPr>
            <a:r>
              <a:rPr lang="id-ID" sz="1800" dirty="0" smtClean="0"/>
              <a:t>KUL KE 3 : </a:t>
            </a:r>
            <a:r>
              <a:rPr lang="en-US" sz="1800" dirty="0" smtClean="0"/>
              <a:t>KOPERASI &amp; KEMITRAAN AGRIBISNIS</a:t>
            </a:r>
            <a:r>
              <a:rPr lang="id-ID" sz="2700" dirty="0" smtClean="0"/>
              <a:t/>
            </a:r>
            <a:br>
              <a:rPr lang="id-ID" sz="2700" dirty="0" smtClean="0"/>
            </a:br>
            <a:r>
              <a:rPr lang="en-US" sz="3600" dirty="0" smtClean="0"/>
              <a:t>L</a:t>
            </a:r>
            <a:r>
              <a:rPr lang="id-ID" sz="3600" dirty="0" smtClean="0"/>
              <a:t>ANDASAN</a:t>
            </a:r>
            <a:r>
              <a:rPr lang="en-US" sz="3600" dirty="0" smtClean="0"/>
              <a:t>, A</a:t>
            </a:r>
            <a:r>
              <a:rPr lang="id-ID" sz="3600" dirty="0" smtClean="0"/>
              <a:t>SAS</a:t>
            </a:r>
            <a:r>
              <a:rPr lang="en-US" sz="3600" dirty="0" smtClean="0"/>
              <a:t> &amp; </a:t>
            </a:r>
            <a:r>
              <a:rPr lang="en-US" sz="4000" dirty="0" smtClean="0"/>
              <a:t>P</a:t>
            </a:r>
            <a:r>
              <a:rPr lang="id-ID" sz="4000" dirty="0" smtClean="0"/>
              <a:t>RINSIP-PRINSIP</a:t>
            </a:r>
            <a:r>
              <a:rPr lang="en-US" sz="4000" dirty="0" smtClean="0"/>
              <a:t> K</a:t>
            </a:r>
            <a:r>
              <a:rPr lang="id-ID" sz="4000" dirty="0" smtClean="0"/>
              <a:t>OPERASI</a:t>
            </a:r>
            <a:endParaRPr lang="en-US" sz="4000" b="1" dirty="0">
              <a:solidFill>
                <a:srgbClr val="FFFF00"/>
              </a:solidFill>
            </a:endParaRPr>
          </a:p>
        </p:txBody>
      </p:sp>
      <p:pic>
        <p:nvPicPr>
          <p:cNvPr id="24578" name="Picture 6" descr="C:\Documents and Settings\admin\My Documents\SEKJUR PKP\ANIMASI Bahan Kuliah\ANIMASI POWER POINT\ANIMASI POWER POINT\Animasi2\crazyheart.gif"/>
          <p:cNvPicPr>
            <a:picLocks noChangeAspect="1" noChangeArrowheads="1" noCrop="1"/>
          </p:cNvPicPr>
          <p:nvPr/>
        </p:nvPicPr>
        <p:blipFill>
          <a:blip r:embed="rId3"/>
          <a:srcRect/>
          <a:stretch>
            <a:fillRect/>
          </a:stretch>
        </p:blipFill>
        <p:spPr bwMode="auto">
          <a:xfrm>
            <a:off x="928662" y="2000240"/>
            <a:ext cx="2190750" cy="2495550"/>
          </a:xfrm>
          <a:prstGeom prst="rect">
            <a:avLst/>
          </a:prstGeom>
          <a:noFill/>
          <a:ln w="9525">
            <a:noFill/>
            <a:miter lim="800000"/>
            <a:headEnd/>
            <a:tailEnd/>
          </a:ln>
        </p:spPr>
      </p:pic>
      <p:pic>
        <p:nvPicPr>
          <p:cNvPr id="4" name="Picture 5" descr="diskusi"/>
          <p:cNvPicPr>
            <a:picLocks noChangeAspect="1" noChangeArrowheads="1"/>
          </p:cNvPicPr>
          <p:nvPr/>
        </p:nvPicPr>
        <p:blipFill>
          <a:blip r:embed="rId4"/>
          <a:srcRect/>
          <a:stretch>
            <a:fillRect/>
          </a:stretch>
        </p:blipFill>
        <p:spPr bwMode="auto">
          <a:xfrm>
            <a:off x="3071802" y="4143380"/>
            <a:ext cx="5286412" cy="2098675"/>
          </a:xfrm>
          <a:prstGeom prst="rect">
            <a:avLst/>
          </a:prstGeom>
          <a:noFill/>
          <a:ln w="9525">
            <a:noFill/>
            <a:miter lim="800000"/>
            <a:headEnd/>
            <a:tailEnd/>
          </a:ln>
        </p:spPr>
      </p:pic>
      <p:sp>
        <p:nvSpPr>
          <p:cNvPr id="5" name="Rectangle 4"/>
          <p:cNvSpPr/>
          <p:nvPr/>
        </p:nvSpPr>
        <p:spPr>
          <a:xfrm>
            <a:off x="3143240" y="3500438"/>
            <a:ext cx="5143536" cy="584775"/>
          </a:xfrm>
          <a:prstGeom prst="rect">
            <a:avLst/>
          </a:prstGeom>
          <a:ln w="57150">
            <a:solidFill>
              <a:schemeClr val="accent2">
                <a:lumMod val="75000"/>
              </a:schemeClr>
            </a:solidFill>
          </a:ln>
        </p:spPr>
        <p:txBody>
          <a:bodyPr wrap="square">
            <a:spAutoFit/>
          </a:bodyPr>
          <a:lstStyle/>
          <a:p>
            <a:pPr>
              <a:defRPr/>
            </a:pPr>
            <a:r>
              <a:rPr lang="en-US" sz="1400" dirty="0"/>
              <a:t>OLEH : </a:t>
            </a:r>
          </a:p>
          <a:p>
            <a:pPr>
              <a:defRPr/>
            </a:pPr>
            <a:r>
              <a:rPr lang="en-US" dirty="0"/>
              <a:t>PROF. DR. IR. ENDANG SITI RAHAYU,MS</a:t>
            </a:r>
          </a:p>
        </p:txBody>
      </p:sp>
    </p:spTree>
  </p:cSld>
  <p:clrMapOvr>
    <a:masterClrMapping/>
  </p:clrMapOvr>
  <p:transition spd="slow">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lstStyle/>
          <a:p>
            <a:pPr fontAlgn="auto">
              <a:spcAft>
                <a:spcPts val="0"/>
              </a:spcAft>
              <a:defRPr/>
            </a:pPr>
            <a:r>
              <a:rPr lang="en-US" dirty="0" err="1" smtClean="0"/>
              <a:t>Prinsip-prinsip</a:t>
            </a:r>
            <a:r>
              <a:rPr lang="en-US" dirty="0" smtClean="0"/>
              <a:t> </a:t>
            </a:r>
            <a:r>
              <a:rPr lang="en-US" dirty="0" err="1" smtClean="0"/>
              <a:t>Rochdale</a:t>
            </a:r>
            <a:endParaRPr lang="en-US" dirty="0"/>
          </a:p>
        </p:txBody>
      </p:sp>
      <p:sp>
        <p:nvSpPr>
          <p:cNvPr id="40962" name="Content Placeholder 2"/>
          <p:cNvSpPr>
            <a:spLocks noGrp="1"/>
          </p:cNvSpPr>
          <p:nvPr>
            <p:ph idx="1"/>
          </p:nvPr>
        </p:nvSpPr>
        <p:spPr>
          <a:xfrm>
            <a:off x="1143000" y="2209800"/>
            <a:ext cx="7239000" cy="3870325"/>
          </a:xfrm>
          <a:ln w="57150">
            <a:solidFill>
              <a:srgbClr val="FF0000"/>
            </a:solidFill>
          </a:ln>
        </p:spPr>
        <p:txBody>
          <a:bodyPr>
            <a:normAutofit fontScale="92500"/>
          </a:bodyPr>
          <a:lstStyle/>
          <a:p>
            <a:r>
              <a:rPr lang="en-US" dirty="0" err="1" smtClean="0"/>
              <a:t>Keanggotaan</a:t>
            </a:r>
            <a:r>
              <a:rPr lang="en-US" dirty="0" smtClean="0"/>
              <a:t> Terbuka</a:t>
            </a:r>
          </a:p>
          <a:p>
            <a:r>
              <a:rPr lang="en-US" dirty="0" err="1" smtClean="0"/>
              <a:t>Satu</a:t>
            </a:r>
            <a:r>
              <a:rPr lang="en-US" dirty="0" smtClean="0"/>
              <a:t> </a:t>
            </a:r>
            <a:r>
              <a:rPr lang="en-US" dirty="0" err="1" smtClean="0"/>
              <a:t>orang</a:t>
            </a:r>
            <a:r>
              <a:rPr lang="en-US" dirty="0" smtClean="0"/>
              <a:t> </a:t>
            </a:r>
            <a:r>
              <a:rPr lang="en-US" dirty="0" err="1" smtClean="0"/>
              <a:t>satu</a:t>
            </a:r>
            <a:r>
              <a:rPr lang="en-US" dirty="0" smtClean="0"/>
              <a:t> </a:t>
            </a:r>
            <a:r>
              <a:rPr lang="en-US" dirty="0" err="1" smtClean="0"/>
              <a:t>suara</a:t>
            </a:r>
            <a:endParaRPr lang="en-US" dirty="0" smtClean="0"/>
          </a:p>
          <a:p>
            <a:r>
              <a:rPr lang="en-US" dirty="0" err="1" smtClean="0"/>
              <a:t>Bunga</a:t>
            </a:r>
            <a:r>
              <a:rPr lang="en-US" dirty="0" smtClean="0"/>
              <a:t> </a:t>
            </a:r>
            <a:r>
              <a:rPr lang="en-US" dirty="0" err="1" smtClean="0"/>
              <a:t>atas</a:t>
            </a:r>
            <a:r>
              <a:rPr lang="en-US" dirty="0" smtClean="0"/>
              <a:t> modal </a:t>
            </a:r>
            <a:r>
              <a:rPr lang="en-US" dirty="0" err="1" smtClean="0"/>
              <a:t>dibatasi</a:t>
            </a:r>
            <a:endParaRPr lang="en-US" dirty="0" smtClean="0"/>
          </a:p>
          <a:p>
            <a:r>
              <a:rPr lang="en-US" dirty="0" err="1" smtClean="0"/>
              <a:t>Sisa</a:t>
            </a:r>
            <a:r>
              <a:rPr lang="en-US" dirty="0" smtClean="0"/>
              <a:t> </a:t>
            </a:r>
            <a:r>
              <a:rPr lang="en-US" dirty="0" err="1" smtClean="0"/>
              <a:t>hasil</a:t>
            </a:r>
            <a:r>
              <a:rPr lang="en-US" dirty="0" smtClean="0"/>
              <a:t> </a:t>
            </a:r>
            <a:r>
              <a:rPr lang="en-US" dirty="0" err="1" smtClean="0"/>
              <a:t>usaha</a:t>
            </a:r>
            <a:r>
              <a:rPr lang="en-US" dirty="0" smtClean="0"/>
              <a:t> (SHU) </a:t>
            </a:r>
            <a:r>
              <a:rPr lang="en-US" dirty="0" err="1" smtClean="0"/>
              <a:t>dibagi</a:t>
            </a:r>
            <a:r>
              <a:rPr lang="en-US" dirty="0" smtClean="0"/>
              <a:t> </a:t>
            </a:r>
            <a:r>
              <a:rPr lang="en-US" dirty="0" err="1" smtClean="0"/>
              <a:t>berdasarkan</a:t>
            </a:r>
            <a:r>
              <a:rPr lang="en-US" dirty="0" smtClean="0"/>
              <a:t> </a:t>
            </a:r>
            <a:r>
              <a:rPr lang="en-US" dirty="0" err="1" smtClean="0"/>
              <a:t>jasa</a:t>
            </a:r>
            <a:r>
              <a:rPr lang="en-US" dirty="0" smtClean="0"/>
              <a:t> </a:t>
            </a:r>
            <a:r>
              <a:rPr lang="en-US" dirty="0" err="1" smtClean="0"/>
              <a:t>masing-masing</a:t>
            </a:r>
            <a:r>
              <a:rPr lang="en-US" dirty="0" smtClean="0"/>
              <a:t> </a:t>
            </a:r>
            <a:r>
              <a:rPr lang="en-US" dirty="0" err="1" smtClean="0"/>
              <a:t>anggota</a:t>
            </a:r>
            <a:endParaRPr lang="en-US" dirty="0" smtClean="0"/>
          </a:p>
          <a:p>
            <a:r>
              <a:rPr lang="en-US" dirty="0" err="1" smtClean="0"/>
              <a:t>Transasksi</a:t>
            </a:r>
            <a:r>
              <a:rPr lang="en-US" dirty="0" smtClean="0"/>
              <a:t> </a:t>
            </a:r>
            <a:r>
              <a:rPr lang="en-US" dirty="0" err="1" smtClean="0"/>
              <a:t>harus</a:t>
            </a:r>
            <a:r>
              <a:rPr lang="en-US" dirty="0" smtClean="0"/>
              <a:t> </a:t>
            </a:r>
            <a:r>
              <a:rPr lang="en-US" dirty="0" err="1" smtClean="0"/>
              <a:t>dilakukan</a:t>
            </a:r>
            <a:r>
              <a:rPr lang="en-US" dirty="0" smtClean="0"/>
              <a:t> </a:t>
            </a:r>
            <a:r>
              <a:rPr lang="en-US" dirty="0" err="1" smtClean="0"/>
              <a:t>kontan</a:t>
            </a:r>
            <a:endParaRPr lang="en-US" dirty="0" smtClean="0"/>
          </a:p>
          <a:p>
            <a:r>
              <a:rPr lang="en-US" dirty="0" err="1" smtClean="0"/>
              <a:t>Pembuatan</a:t>
            </a:r>
            <a:r>
              <a:rPr lang="en-US" dirty="0" smtClean="0"/>
              <a:t> </a:t>
            </a:r>
            <a:r>
              <a:rPr lang="en-US" dirty="0" err="1" smtClean="0"/>
              <a:t>neraca</a:t>
            </a:r>
            <a:r>
              <a:rPr lang="en-US" dirty="0" smtClean="0"/>
              <a:t> </a:t>
            </a:r>
            <a:r>
              <a:rPr lang="en-US" dirty="0" err="1" smtClean="0"/>
              <a:t>periodek</a:t>
            </a:r>
            <a:endParaRPr lang="en-US" dirty="0" smtClean="0"/>
          </a:p>
          <a:p>
            <a:r>
              <a:rPr lang="en-US" dirty="0" err="1" smtClean="0"/>
              <a:t>Perdagangan</a:t>
            </a:r>
            <a:r>
              <a:rPr lang="en-US" dirty="0" smtClean="0"/>
              <a:t> </a:t>
            </a:r>
            <a:r>
              <a:rPr lang="en-US" dirty="0" err="1" smtClean="0"/>
              <a:t>harus</a:t>
            </a:r>
            <a:r>
              <a:rPr lang="en-US" dirty="0" smtClean="0"/>
              <a:t> </a:t>
            </a:r>
            <a:r>
              <a:rPr lang="en-US" dirty="0" err="1" smtClean="0"/>
              <a:t>dilakukan</a:t>
            </a:r>
            <a:r>
              <a:rPr lang="en-US" dirty="0" smtClean="0"/>
              <a:t> </a:t>
            </a:r>
            <a:r>
              <a:rPr lang="en-US" dirty="0" err="1" smtClean="0"/>
              <a:t>secara</a:t>
            </a:r>
            <a:r>
              <a:rPr lang="en-US" dirty="0" smtClean="0"/>
              <a:t> </a:t>
            </a:r>
            <a:r>
              <a:rPr lang="en-US" dirty="0" err="1" smtClean="0"/>
              <a:t>jujur</a:t>
            </a:r>
            <a:endParaRPr lang="en-US" dirty="0" smtClean="0"/>
          </a:p>
          <a:p>
            <a:endParaRPr lang="en-US" dirty="0" smtClean="0"/>
          </a:p>
        </p:txBody>
      </p:sp>
      <p:sp>
        <p:nvSpPr>
          <p:cNvPr id="4" name="Down Arrow 3"/>
          <p:cNvSpPr/>
          <p:nvPr/>
        </p:nvSpPr>
        <p:spPr>
          <a:xfrm>
            <a:off x="7239000" y="1000108"/>
            <a:ext cx="1905000" cy="1447800"/>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lstStyle/>
          <a:p>
            <a:pPr fontAlgn="auto">
              <a:spcAft>
                <a:spcPts val="0"/>
              </a:spcAft>
              <a:defRPr/>
            </a:pPr>
            <a:r>
              <a:rPr lang="en-US" dirty="0" err="1" smtClean="0"/>
              <a:t>Prinsip-prinsip</a:t>
            </a:r>
            <a:r>
              <a:rPr lang="en-US" dirty="0" smtClean="0"/>
              <a:t> </a:t>
            </a:r>
            <a:r>
              <a:rPr lang="en-US" dirty="0" err="1" smtClean="0"/>
              <a:t>Reiffeisen</a:t>
            </a:r>
            <a:endParaRPr lang="en-US" dirty="0"/>
          </a:p>
        </p:txBody>
      </p:sp>
      <p:sp>
        <p:nvSpPr>
          <p:cNvPr id="40962" name="Content Placeholder 2"/>
          <p:cNvSpPr>
            <a:spLocks noGrp="1"/>
          </p:cNvSpPr>
          <p:nvPr>
            <p:ph idx="1"/>
          </p:nvPr>
        </p:nvSpPr>
        <p:spPr>
          <a:xfrm>
            <a:off x="1143000" y="2209800"/>
            <a:ext cx="7239000" cy="3870325"/>
          </a:xfrm>
          <a:ln w="57150">
            <a:solidFill>
              <a:srgbClr val="FF0000"/>
            </a:solidFill>
          </a:ln>
        </p:spPr>
        <p:txBody>
          <a:bodyPr>
            <a:normAutofit lnSpcReduction="10000"/>
          </a:bodyPr>
          <a:lstStyle/>
          <a:p>
            <a:r>
              <a:rPr lang="en-US" dirty="0" err="1" smtClean="0"/>
              <a:t>Swadaya</a:t>
            </a:r>
            <a:endParaRPr lang="en-US" dirty="0" smtClean="0"/>
          </a:p>
          <a:p>
            <a:r>
              <a:rPr lang="en-US" dirty="0" smtClean="0"/>
              <a:t>Daerah </a:t>
            </a:r>
            <a:r>
              <a:rPr lang="en-US" dirty="0" err="1" smtClean="0"/>
              <a:t>Kerja</a:t>
            </a:r>
            <a:r>
              <a:rPr lang="en-US" dirty="0" smtClean="0"/>
              <a:t> yang </a:t>
            </a:r>
            <a:r>
              <a:rPr lang="en-US" dirty="0" err="1" smtClean="0"/>
              <a:t>terbatas</a:t>
            </a:r>
            <a:endParaRPr lang="en-US" dirty="0" smtClean="0"/>
          </a:p>
          <a:p>
            <a:r>
              <a:rPr lang="en-US" dirty="0" err="1" smtClean="0"/>
              <a:t>Sisa</a:t>
            </a:r>
            <a:r>
              <a:rPr lang="en-US" dirty="0" smtClean="0"/>
              <a:t> </a:t>
            </a:r>
            <a:r>
              <a:rPr lang="en-US" dirty="0" err="1" smtClean="0"/>
              <a:t>hasil</a:t>
            </a:r>
            <a:r>
              <a:rPr lang="en-US" dirty="0" smtClean="0"/>
              <a:t> Usaha (SHU) </a:t>
            </a:r>
            <a:r>
              <a:rPr lang="en-US" dirty="0" err="1" smtClean="0"/>
              <a:t>sebagai</a:t>
            </a:r>
            <a:r>
              <a:rPr lang="en-US" dirty="0" smtClean="0"/>
              <a:t> </a:t>
            </a:r>
            <a:r>
              <a:rPr lang="en-US" dirty="0" err="1" smtClean="0"/>
              <a:t>cadangan</a:t>
            </a:r>
            <a:endParaRPr lang="en-US" dirty="0" smtClean="0"/>
          </a:p>
          <a:p>
            <a:r>
              <a:rPr lang="en-US" dirty="0" err="1" smtClean="0"/>
              <a:t>Tanggung</a:t>
            </a:r>
            <a:r>
              <a:rPr lang="en-US" dirty="0" smtClean="0"/>
              <a:t> </a:t>
            </a:r>
            <a:r>
              <a:rPr lang="en-US" dirty="0" err="1" smtClean="0"/>
              <a:t>Jawab</a:t>
            </a:r>
            <a:r>
              <a:rPr lang="en-US" dirty="0" smtClean="0"/>
              <a:t> </a:t>
            </a:r>
            <a:r>
              <a:rPr lang="en-US" dirty="0" err="1" smtClean="0"/>
              <a:t>anggota</a:t>
            </a:r>
            <a:r>
              <a:rPr lang="en-US" dirty="0" smtClean="0"/>
              <a:t> </a:t>
            </a:r>
            <a:r>
              <a:rPr lang="en-US" dirty="0" err="1" smtClean="0"/>
              <a:t>tidak</a:t>
            </a:r>
            <a:r>
              <a:rPr lang="en-US" dirty="0" smtClean="0"/>
              <a:t> </a:t>
            </a:r>
            <a:r>
              <a:rPr lang="en-US" dirty="0" err="1" smtClean="0"/>
              <a:t>terbatas</a:t>
            </a:r>
            <a:endParaRPr lang="en-US" dirty="0" smtClean="0"/>
          </a:p>
          <a:p>
            <a:r>
              <a:rPr lang="en-US" dirty="0" smtClean="0"/>
              <a:t>Usaha </a:t>
            </a:r>
            <a:r>
              <a:rPr lang="en-US" dirty="0" err="1" smtClean="0"/>
              <a:t>hanya</a:t>
            </a:r>
            <a:r>
              <a:rPr lang="en-US" dirty="0" smtClean="0"/>
              <a:t> </a:t>
            </a:r>
            <a:r>
              <a:rPr lang="en-US" dirty="0" err="1" smtClean="0"/>
              <a:t>untuk</a:t>
            </a:r>
            <a:r>
              <a:rPr lang="en-US" dirty="0" smtClean="0"/>
              <a:t> </a:t>
            </a:r>
            <a:r>
              <a:rPr lang="en-US" dirty="0" err="1" smtClean="0"/>
              <a:t>anggota</a:t>
            </a:r>
            <a:endParaRPr lang="en-US" dirty="0" smtClean="0"/>
          </a:p>
          <a:p>
            <a:r>
              <a:rPr lang="en-US" dirty="0" err="1" smtClean="0"/>
              <a:t>Kerja</a:t>
            </a:r>
            <a:r>
              <a:rPr lang="en-US" dirty="0" smtClean="0"/>
              <a:t> </a:t>
            </a:r>
            <a:r>
              <a:rPr lang="en-US" dirty="0" err="1" smtClean="0"/>
              <a:t>pengurus</a:t>
            </a:r>
            <a:r>
              <a:rPr lang="en-US" dirty="0" smtClean="0"/>
              <a:t> </a:t>
            </a:r>
            <a:r>
              <a:rPr lang="en-US" dirty="0" err="1" smtClean="0"/>
              <a:t>atas</a:t>
            </a:r>
            <a:r>
              <a:rPr lang="en-US" dirty="0" smtClean="0"/>
              <a:t> </a:t>
            </a:r>
            <a:r>
              <a:rPr lang="en-US" dirty="0" err="1" smtClean="0"/>
              <a:t>dasar</a:t>
            </a:r>
            <a:r>
              <a:rPr lang="en-US" dirty="0" smtClean="0"/>
              <a:t> </a:t>
            </a:r>
            <a:r>
              <a:rPr lang="en-US" dirty="0" err="1" smtClean="0"/>
              <a:t>sukarela</a:t>
            </a:r>
            <a:endParaRPr lang="en-US" dirty="0" smtClean="0"/>
          </a:p>
          <a:p>
            <a:r>
              <a:rPr lang="en-US" dirty="0" err="1" smtClean="0"/>
              <a:t>Keanggotaan</a:t>
            </a:r>
            <a:r>
              <a:rPr lang="en-US" dirty="0" smtClean="0"/>
              <a:t> </a:t>
            </a:r>
            <a:r>
              <a:rPr lang="en-US" dirty="0" err="1" smtClean="0"/>
              <a:t>atas</a:t>
            </a:r>
            <a:r>
              <a:rPr lang="en-US" dirty="0" smtClean="0"/>
              <a:t> </a:t>
            </a:r>
            <a:r>
              <a:rPr lang="en-US" dirty="0" err="1" smtClean="0"/>
              <a:t>dasar</a:t>
            </a:r>
            <a:r>
              <a:rPr lang="en-US" dirty="0" smtClean="0"/>
              <a:t> </a:t>
            </a:r>
            <a:r>
              <a:rPr lang="en-US" dirty="0" err="1" smtClean="0"/>
              <a:t>watak</a:t>
            </a:r>
            <a:r>
              <a:rPr lang="en-US" dirty="0" smtClean="0"/>
              <a:t> </a:t>
            </a:r>
            <a:r>
              <a:rPr lang="en-US" dirty="0" err="1" smtClean="0"/>
              <a:t>dan</a:t>
            </a:r>
            <a:r>
              <a:rPr lang="en-US" dirty="0" smtClean="0"/>
              <a:t> </a:t>
            </a:r>
            <a:r>
              <a:rPr lang="en-US" dirty="0" err="1" smtClean="0"/>
              <a:t>bukan</a:t>
            </a:r>
            <a:r>
              <a:rPr lang="en-US" dirty="0" smtClean="0"/>
              <a:t> </a:t>
            </a:r>
            <a:r>
              <a:rPr lang="en-US" dirty="0" err="1" smtClean="0"/>
              <a:t>uang</a:t>
            </a:r>
            <a:endParaRPr lang="en-US" dirty="0" smtClean="0"/>
          </a:p>
          <a:p>
            <a:endParaRPr lang="en-US" dirty="0" smtClean="0"/>
          </a:p>
        </p:txBody>
      </p:sp>
      <p:sp>
        <p:nvSpPr>
          <p:cNvPr id="4" name="Down Arrow 3"/>
          <p:cNvSpPr/>
          <p:nvPr/>
        </p:nvSpPr>
        <p:spPr>
          <a:xfrm>
            <a:off x="7239000" y="1071546"/>
            <a:ext cx="1905000" cy="1447800"/>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normAutofit fontScale="90000"/>
          </a:bodyPr>
          <a:lstStyle/>
          <a:p>
            <a:pPr fontAlgn="auto">
              <a:spcAft>
                <a:spcPts val="0"/>
              </a:spcAft>
              <a:defRPr/>
            </a:pPr>
            <a:r>
              <a:rPr lang="en-US" sz="4400" dirty="0" smtClean="0"/>
              <a:t>PERKEMBANGAN PRINSIP-PRINSIP KOPERASI</a:t>
            </a:r>
            <a:endParaRPr lang="en-US" dirty="0"/>
          </a:p>
        </p:txBody>
      </p:sp>
      <p:sp>
        <p:nvSpPr>
          <p:cNvPr id="40962" name="Content Placeholder 2"/>
          <p:cNvSpPr>
            <a:spLocks noGrp="1"/>
          </p:cNvSpPr>
          <p:nvPr>
            <p:ph idx="1"/>
          </p:nvPr>
        </p:nvSpPr>
        <p:spPr>
          <a:xfrm>
            <a:off x="1143000" y="2209800"/>
            <a:ext cx="7239000" cy="3870325"/>
          </a:xfrm>
          <a:ln w="57150">
            <a:solidFill>
              <a:srgbClr val="FF0000"/>
            </a:solidFill>
          </a:ln>
        </p:spPr>
        <p:txBody>
          <a:bodyPr>
            <a:normAutofit fontScale="92500" lnSpcReduction="20000"/>
          </a:bodyPr>
          <a:lstStyle/>
          <a:p>
            <a:pPr>
              <a:lnSpc>
                <a:spcPct val="90000"/>
              </a:lnSpc>
            </a:pPr>
            <a:r>
              <a:rPr lang="en-US" dirty="0" err="1" smtClean="0"/>
              <a:t>Dimulai</a:t>
            </a:r>
            <a:r>
              <a:rPr lang="en-US" dirty="0" smtClean="0"/>
              <a:t> </a:t>
            </a:r>
            <a:r>
              <a:rPr lang="en-US" dirty="0" err="1" smtClean="0"/>
              <a:t>setelah</a:t>
            </a:r>
            <a:r>
              <a:rPr lang="en-US" dirty="0" smtClean="0"/>
              <a:t> </a:t>
            </a:r>
            <a:r>
              <a:rPr lang="en-US" dirty="0" err="1" smtClean="0"/>
              <a:t>sukses</a:t>
            </a:r>
            <a:r>
              <a:rPr lang="en-US" dirty="0" smtClean="0"/>
              <a:t> </a:t>
            </a:r>
            <a:r>
              <a:rPr lang="en-US" dirty="0" err="1" smtClean="0"/>
              <a:t>dari</a:t>
            </a:r>
            <a:r>
              <a:rPr lang="en-US" dirty="0" smtClean="0"/>
              <a:t> </a:t>
            </a:r>
            <a:r>
              <a:rPr lang="en-US" dirty="0" err="1" smtClean="0"/>
              <a:t>Rochdale</a:t>
            </a:r>
            <a:r>
              <a:rPr lang="en-US" dirty="0" smtClean="0"/>
              <a:t> &amp; </a:t>
            </a:r>
            <a:r>
              <a:rPr lang="en-US" dirty="0" err="1" smtClean="0"/>
              <a:t>koperasi</a:t>
            </a:r>
            <a:r>
              <a:rPr lang="en-US" dirty="0" smtClean="0"/>
              <a:t> </a:t>
            </a:r>
            <a:r>
              <a:rPr lang="en-US" dirty="0" err="1" smtClean="0"/>
              <a:t>kredit</a:t>
            </a:r>
            <a:r>
              <a:rPr lang="en-US" dirty="0" smtClean="0"/>
              <a:t> </a:t>
            </a:r>
            <a:r>
              <a:rPr lang="en-US" dirty="0" err="1" smtClean="0"/>
              <a:t>di</a:t>
            </a:r>
            <a:r>
              <a:rPr lang="en-US" dirty="0" smtClean="0"/>
              <a:t> </a:t>
            </a:r>
            <a:r>
              <a:rPr lang="en-US" dirty="0" err="1" smtClean="0"/>
              <a:t>Jerman</a:t>
            </a:r>
            <a:endParaRPr lang="en-US" dirty="0" smtClean="0"/>
          </a:p>
          <a:p>
            <a:pPr>
              <a:lnSpc>
                <a:spcPct val="90000"/>
              </a:lnSpc>
            </a:pPr>
            <a:r>
              <a:rPr lang="en-US" dirty="0" err="1" smtClean="0"/>
              <a:t>Tahun</a:t>
            </a:r>
            <a:r>
              <a:rPr lang="en-US" dirty="0" smtClean="0"/>
              <a:t> 1895 </a:t>
            </a:r>
            <a:r>
              <a:rPr lang="en-US" dirty="0" err="1" smtClean="0"/>
              <a:t>dibentuk</a:t>
            </a:r>
            <a:r>
              <a:rPr lang="en-US" dirty="0" smtClean="0"/>
              <a:t> ICA (International Cooperation Alliance = </a:t>
            </a:r>
            <a:r>
              <a:rPr lang="en-US" dirty="0" err="1" smtClean="0"/>
              <a:t>Aliansi</a:t>
            </a:r>
            <a:r>
              <a:rPr lang="en-US" dirty="0" smtClean="0"/>
              <a:t> </a:t>
            </a:r>
            <a:r>
              <a:rPr lang="en-US" dirty="0" err="1" smtClean="0"/>
              <a:t>Koperasi</a:t>
            </a:r>
            <a:r>
              <a:rPr lang="en-US" dirty="0" smtClean="0"/>
              <a:t> </a:t>
            </a:r>
            <a:r>
              <a:rPr lang="en-US" dirty="0" err="1" smtClean="0"/>
              <a:t>Internasioal</a:t>
            </a:r>
            <a:r>
              <a:rPr lang="en-US" dirty="0" smtClean="0"/>
              <a:t>)</a:t>
            </a:r>
          </a:p>
          <a:p>
            <a:pPr>
              <a:lnSpc>
                <a:spcPct val="90000"/>
              </a:lnSpc>
            </a:pPr>
            <a:r>
              <a:rPr lang="en-US" dirty="0" err="1" smtClean="0"/>
              <a:t>Organisasi</a:t>
            </a:r>
            <a:r>
              <a:rPr lang="en-US" dirty="0" smtClean="0"/>
              <a:t> </a:t>
            </a:r>
            <a:r>
              <a:rPr lang="en-US" dirty="0" err="1" smtClean="0"/>
              <a:t>ini</a:t>
            </a:r>
            <a:r>
              <a:rPr lang="en-US" dirty="0" smtClean="0"/>
              <a:t> </a:t>
            </a:r>
            <a:r>
              <a:rPr lang="en-US" dirty="0" err="1" smtClean="0"/>
              <a:t>dapat</a:t>
            </a:r>
            <a:r>
              <a:rPr lang="en-US" dirty="0" smtClean="0"/>
              <a:t> “</a:t>
            </a:r>
            <a:r>
              <a:rPr lang="en-US" dirty="0" err="1" smtClean="0"/>
              <a:t>menyatukan</a:t>
            </a:r>
            <a:r>
              <a:rPr lang="en-US" dirty="0" smtClean="0"/>
              <a:t>” </a:t>
            </a:r>
            <a:r>
              <a:rPr lang="en-US" dirty="0" err="1" smtClean="0"/>
              <a:t>gerakan</a:t>
            </a:r>
            <a:r>
              <a:rPr lang="en-US" dirty="0" smtClean="0"/>
              <a:t> </a:t>
            </a:r>
            <a:r>
              <a:rPr lang="en-US" dirty="0" err="1" smtClean="0"/>
              <a:t>koperasi</a:t>
            </a:r>
            <a:r>
              <a:rPr lang="en-US" dirty="0" smtClean="0"/>
              <a:t> </a:t>
            </a:r>
            <a:r>
              <a:rPr lang="en-US" dirty="0" err="1" smtClean="0"/>
              <a:t>seluruh</a:t>
            </a:r>
            <a:r>
              <a:rPr lang="en-US" dirty="0" smtClean="0"/>
              <a:t> </a:t>
            </a:r>
            <a:r>
              <a:rPr lang="en-US" dirty="0" err="1" smtClean="0"/>
              <a:t>dunia</a:t>
            </a:r>
            <a:endParaRPr lang="en-US" dirty="0" smtClean="0"/>
          </a:p>
          <a:p>
            <a:pPr>
              <a:lnSpc>
                <a:spcPct val="90000"/>
              </a:lnSpc>
            </a:pPr>
            <a:r>
              <a:rPr lang="en-US" dirty="0" err="1" smtClean="0"/>
              <a:t>Tujuan</a:t>
            </a:r>
            <a:r>
              <a:rPr lang="en-US" dirty="0" smtClean="0"/>
              <a:t> : </a:t>
            </a:r>
            <a:r>
              <a:rPr lang="en-US" dirty="0" err="1" smtClean="0"/>
              <a:t>untuk</a:t>
            </a:r>
            <a:r>
              <a:rPr lang="en-US" dirty="0" smtClean="0"/>
              <a:t> </a:t>
            </a:r>
            <a:r>
              <a:rPr lang="en-US" dirty="0" err="1" smtClean="0"/>
              <a:t>mengembangkan</a:t>
            </a:r>
            <a:r>
              <a:rPr lang="en-US" dirty="0" smtClean="0"/>
              <a:t> &amp; </a:t>
            </a:r>
            <a:r>
              <a:rPr lang="en-US" dirty="0" err="1" smtClean="0"/>
              <a:t>mempertahankan</a:t>
            </a:r>
            <a:r>
              <a:rPr lang="en-US" dirty="0" smtClean="0"/>
              <a:t> </a:t>
            </a:r>
            <a:r>
              <a:rPr lang="en-US" dirty="0" err="1" smtClean="0"/>
              <a:t>ide</a:t>
            </a:r>
            <a:r>
              <a:rPr lang="en-US" dirty="0" smtClean="0"/>
              <a:t> </a:t>
            </a:r>
            <a:r>
              <a:rPr lang="en-US" dirty="0" err="1" smtClean="0"/>
              <a:t>koperasi</a:t>
            </a:r>
            <a:r>
              <a:rPr lang="en-US" dirty="0" smtClean="0"/>
              <a:t> </a:t>
            </a:r>
            <a:r>
              <a:rPr lang="en-US" dirty="0" err="1" smtClean="0"/>
              <a:t>antara</a:t>
            </a:r>
            <a:r>
              <a:rPr lang="en-US" dirty="0" smtClean="0"/>
              <a:t> </a:t>
            </a:r>
            <a:r>
              <a:rPr lang="en-US" dirty="0" err="1" smtClean="0"/>
              <a:t>koperas-koperasi</a:t>
            </a:r>
            <a:r>
              <a:rPr lang="en-US" dirty="0" smtClean="0"/>
              <a:t> </a:t>
            </a:r>
            <a:r>
              <a:rPr lang="en-US" dirty="0" err="1" smtClean="0"/>
              <a:t>anggota</a:t>
            </a:r>
            <a:endParaRPr lang="en-US" dirty="0" smtClean="0"/>
          </a:p>
          <a:p>
            <a:pPr>
              <a:lnSpc>
                <a:spcPct val="90000"/>
              </a:lnSpc>
            </a:pPr>
            <a:r>
              <a:rPr lang="en-US" dirty="0" err="1" smtClean="0"/>
              <a:t>Prinsip</a:t>
            </a:r>
            <a:r>
              <a:rPr lang="en-US" dirty="0" smtClean="0"/>
              <a:t> </a:t>
            </a:r>
            <a:r>
              <a:rPr lang="en-US" dirty="0" err="1" smtClean="0"/>
              <a:t>Koperasi</a:t>
            </a:r>
            <a:r>
              <a:rPr lang="en-US" dirty="0" smtClean="0"/>
              <a:t> </a:t>
            </a:r>
            <a:r>
              <a:rPr lang="en-US" dirty="0" err="1" smtClean="0"/>
              <a:t>dikembangkan</a:t>
            </a:r>
            <a:r>
              <a:rPr lang="en-US" dirty="0" smtClean="0"/>
              <a:t> </a:t>
            </a:r>
            <a:r>
              <a:rPr lang="en-US" dirty="0" err="1" smtClean="0"/>
              <a:t>berdasarkan</a:t>
            </a:r>
            <a:r>
              <a:rPr lang="en-US" dirty="0" smtClean="0"/>
              <a:t> </a:t>
            </a:r>
            <a:r>
              <a:rPr lang="en-US" dirty="0" err="1" smtClean="0"/>
              <a:t>kegiatan-kegiatan</a:t>
            </a:r>
            <a:r>
              <a:rPr lang="en-US" dirty="0" smtClean="0"/>
              <a:t> ICA</a:t>
            </a:r>
          </a:p>
          <a:p>
            <a:endParaRPr lang="en-US" dirty="0" smtClean="0"/>
          </a:p>
        </p:txBody>
      </p:sp>
      <p:sp>
        <p:nvSpPr>
          <p:cNvPr id="4" name="Down Arrow 3"/>
          <p:cNvSpPr/>
          <p:nvPr/>
        </p:nvSpPr>
        <p:spPr>
          <a:xfrm>
            <a:off x="5257800" y="1428736"/>
            <a:ext cx="1905000" cy="781064"/>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lstStyle/>
          <a:p>
            <a:pPr fontAlgn="auto">
              <a:spcAft>
                <a:spcPts val="0"/>
              </a:spcAft>
              <a:defRPr/>
            </a:pPr>
            <a:r>
              <a:rPr lang="en-US" dirty="0" err="1" smtClean="0"/>
              <a:t>Kegiatan-kegiatan</a:t>
            </a:r>
            <a:r>
              <a:rPr lang="en-US" dirty="0" smtClean="0"/>
              <a:t> ICA</a:t>
            </a:r>
            <a:endParaRPr lang="en-US" dirty="0"/>
          </a:p>
        </p:txBody>
      </p:sp>
      <p:sp>
        <p:nvSpPr>
          <p:cNvPr id="40962" name="Content Placeholder 2"/>
          <p:cNvSpPr>
            <a:spLocks noGrp="1"/>
          </p:cNvSpPr>
          <p:nvPr>
            <p:ph idx="1"/>
          </p:nvPr>
        </p:nvSpPr>
        <p:spPr>
          <a:xfrm>
            <a:off x="1143000" y="2209801"/>
            <a:ext cx="7239000" cy="2862274"/>
          </a:xfrm>
          <a:ln w="57150">
            <a:solidFill>
              <a:srgbClr val="FF0000"/>
            </a:solidFill>
          </a:ln>
        </p:spPr>
        <p:txBody>
          <a:bodyPr/>
          <a:lstStyle/>
          <a:p>
            <a:r>
              <a:rPr lang="en-US" dirty="0" err="1" smtClean="0"/>
              <a:t>Memberikan</a:t>
            </a:r>
            <a:r>
              <a:rPr lang="en-US" dirty="0" smtClean="0"/>
              <a:t> </a:t>
            </a:r>
            <a:r>
              <a:rPr lang="en-US" dirty="0" err="1" smtClean="0"/>
              <a:t>bantuan</a:t>
            </a:r>
            <a:r>
              <a:rPr lang="en-US" dirty="0" smtClean="0"/>
              <a:t> </a:t>
            </a:r>
            <a:r>
              <a:rPr lang="en-US" dirty="0" err="1" smtClean="0"/>
              <a:t>ekspert</a:t>
            </a:r>
            <a:endParaRPr lang="en-US" dirty="0" smtClean="0"/>
          </a:p>
          <a:p>
            <a:r>
              <a:rPr lang="en-US" dirty="0" err="1" smtClean="0"/>
              <a:t>Melaksanakan</a:t>
            </a:r>
            <a:r>
              <a:rPr lang="en-US" dirty="0" smtClean="0"/>
              <a:t> seminar</a:t>
            </a:r>
          </a:p>
          <a:p>
            <a:r>
              <a:rPr lang="en-US" dirty="0" err="1" smtClean="0"/>
              <a:t>Pendidikan</a:t>
            </a:r>
            <a:r>
              <a:rPr lang="en-US" dirty="0" smtClean="0"/>
              <a:t> </a:t>
            </a:r>
            <a:r>
              <a:rPr lang="en-US" dirty="0" err="1" smtClean="0"/>
              <a:t>dan</a:t>
            </a:r>
            <a:r>
              <a:rPr lang="en-US" dirty="0" smtClean="0"/>
              <a:t> </a:t>
            </a:r>
            <a:r>
              <a:rPr lang="en-US" dirty="0" err="1" smtClean="0"/>
              <a:t>latihan</a:t>
            </a:r>
            <a:endParaRPr lang="en-US" dirty="0" smtClean="0"/>
          </a:p>
          <a:p>
            <a:r>
              <a:rPr lang="en-US" dirty="0" err="1" smtClean="0"/>
              <a:t>Penerangan</a:t>
            </a:r>
            <a:r>
              <a:rPr lang="en-US" dirty="0" smtClean="0"/>
              <a:t> </a:t>
            </a:r>
            <a:r>
              <a:rPr lang="en-US" dirty="0" err="1" smtClean="0"/>
              <a:t>dan</a:t>
            </a:r>
            <a:r>
              <a:rPr lang="en-US" dirty="0" smtClean="0"/>
              <a:t> </a:t>
            </a:r>
            <a:r>
              <a:rPr lang="en-US" dirty="0" err="1" smtClean="0"/>
              <a:t>penyuluhan</a:t>
            </a:r>
            <a:endParaRPr lang="en-US" dirty="0" smtClean="0"/>
          </a:p>
          <a:p>
            <a:r>
              <a:rPr lang="en-US" dirty="0" err="1" smtClean="0"/>
              <a:t>Penerbitan</a:t>
            </a:r>
            <a:r>
              <a:rPr lang="en-US" dirty="0" smtClean="0"/>
              <a:t> </a:t>
            </a:r>
            <a:r>
              <a:rPr lang="en-US" dirty="0" err="1" smtClean="0"/>
              <a:t>periodik</a:t>
            </a:r>
            <a:endParaRPr lang="en-US" dirty="0" smtClean="0"/>
          </a:p>
        </p:txBody>
      </p:sp>
      <p:sp>
        <p:nvSpPr>
          <p:cNvPr id="4" name="Down Arrow 3"/>
          <p:cNvSpPr/>
          <p:nvPr/>
        </p:nvSpPr>
        <p:spPr>
          <a:xfrm>
            <a:off x="5257800" y="1142984"/>
            <a:ext cx="1905000" cy="1066816"/>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a:spLocks noChangeArrowheads="1"/>
          </p:cNvSpPr>
          <p:nvPr/>
        </p:nvSpPr>
        <p:spPr bwMode="auto">
          <a:xfrm>
            <a:off x="571472" y="5357826"/>
            <a:ext cx="8153400" cy="1219200"/>
          </a:xfrm>
          <a:prstGeom prst="rect">
            <a:avLst/>
          </a:prstGeom>
          <a:solidFill>
            <a:srgbClr val="0070C0"/>
          </a:solidFill>
          <a:ln w="9525">
            <a:solidFill>
              <a:schemeClr val="tx1"/>
            </a:solidFill>
            <a:miter lim="800000"/>
            <a:headEnd/>
            <a:tailEnd/>
          </a:ln>
        </p:spPr>
        <p:txBody>
          <a:bodyPr wrap="none" anchor="ctr"/>
          <a:lstStyle/>
          <a:p>
            <a:pPr algn="ctr"/>
            <a:r>
              <a:rPr lang="en-US" sz="2400">
                <a:latin typeface="Arial" pitchFamily="34" charset="0"/>
              </a:rPr>
              <a:t>ICA selalu membicarakan prinsip-prinsip KOPERASI </a:t>
            </a:r>
          </a:p>
          <a:p>
            <a:pPr algn="ctr"/>
            <a:r>
              <a:rPr lang="en-US" sz="2400">
                <a:latin typeface="Arial" pitchFamily="34" charset="0"/>
              </a:rPr>
              <a:t>disesuaikan dengan</a:t>
            </a:r>
          </a:p>
          <a:p>
            <a:pPr algn="ctr"/>
            <a:r>
              <a:rPr lang="en-US" sz="2400">
                <a:latin typeface="Arial" pitchFamily="34" charset="0"/>
              </a:rPr>
              <a:t>perekonomian, politik dan sosial pd waktu itu</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normAutofit fontScale="90000"/>
          </a:bodyPr>
          <a:lstStyle/>
          <a:p>
            <a:pPr fontAlgn="auto">
              <a:spcAft>
                <a:spcPts val="0"/>
              </a:spcAft>
              <a:defRPr/>
            </a:pPr>
            <a:r>
              <a:rPr lang="en-US" sz="4400" dirty="0" err="1" smtClean="0"/>
              <a:t>Prinsip</a:t>
            </a:r>
            <a:r>
              <a:rPr lang="en-US" sz="4400" dirty="0" smtClean="0"/>
              <a:t> </a:t>
            </a:r>
            <a:r>
              <a:rPr lang="en-US" sz="4400" dirty="0" err="1" smtClean="0"/>
              <a:t>Koperasi</a:t>
            </a:r>
            <a:r>
              <a:rPr lang="en-US" sz="4400" dirty="0" smtClean="0"/>
              <a:t> </a:t>
            </a:r>
            <a:r>
              <a:rPr lang="en-US" sz="4400" dirty="0" err="1" smtClean="0"/>
              <a:t>pada</a:t>
            </a:r>
            <a:r>
              <a:rPr lang="en-US" sz="4400" dirty="0" smtClean="0"/>
              <a:t> </a:t>
            </a:r>
            <a:r>
              <a:rPr lang="en-US" sz="4400" dirty="0" err="1" smtClean="0"/>
              <a:t>Sidang</a:t>
            </a:r>
            <a:r>
              <a:rPr lang="en-US" sz="4400" dirty="0" smtClean="0"/>
              <a:t> ICA </a:t>
            </a:r>
            <a:r>
              <a:rPr lang="en-US" sz="4400" dirty="0" err="1" smtClean="0"/>
              <a:t>di</a:t>
            </a:r>
            <a:r>
              <a:rPr lang="en-US" sz="4400" dirty="0" smtClean="0"/>
              <a:t> LONDON (1934)</a:t>
            </a:r>
            <a:endParaRPr lang="en-US" dirty="0"/>
          </a:p>
        </p:txBody>
      </p:sp>
      <p:sp>
        <p:nvSpPr>
          <p:cNvPr id="40962" name="Content Placeholder 2"/>
          <p:cNvSpPr>
            <a:spLocks noGrp="1"/>
          </p:cNvSpPr>
          <p:nvPr>
            <p:ph idx="1"/>
          </p:nvPr>
        </p:nvSpPr>
        <p:spPr>
          <a:xfrm>
            <a:off x="1143000" y="2209800"/>
            <a:ext cx="7239000" cy="3870325"/>
          </a:xfrm>
          <a:ln w="57150">
            <a:solidFill>
              <a:srgbClr val="FF0000"/>
            </a:solidFill>
          </a:ln>
        </p:spPr>
        <p:txBody>
          <a:bodyPr/>
          <a:lstStyle/>
          <a:p>
            <a:r>
              <a:rPr lang="en-US" sz="3600" dirty="0" err="1" smtClean="0"/>
              <a:t>Perubahan</a:t>
            </a:r>
            <a:r>
              <a:rPr lang="en-US" sz="3600" dirty="0" smtClean="0"/>
              <a:t> </a:t>
            </a:r>
            <a:r>
              <a:rPr lang="en-US" sz="3600" dirty="0" err="1" smtClean="0"/>
              <a:t>prinsip</a:t>
            </a:r>
            <a:r>
              <a:rPr lang="en-US" sz="3600" dirty="0" smtClean="0"/>
              <a:t> </a:t>
            </a:r>
            <a:r>
              <a:rPr lang="en-US" sz="3600" dirty="0" err="1" smtClean="0"/>
              <a:t>Rochdale</a:t>
            </a:r>
            <a:r>
              <a:rPr lang="en-US" sz="3600" dirty="0" smtClean="0"/>
              <a:t> , </a:t>
            </a:r>
            <a:r>
              <a:rPr lang="en-US" sz="3600" dirty="0" err="1" smtClean="0"/>
              <a:t>khususnya</a:t>
            </a:r>
            <a:r>
              <a:rPr lang="en-US" sz="3600" dirty="0" smtClean="0"/>
              <a:t> </a:t>
            </a:r>
            <a:r>
              <a:rPr lang="en-US" sz="3600" dirty="0" err="1" smtClean="0"/>
              <a:t>pada</a:t>
            </a:r>
            <a:r>
              <a:rPr lang="en-US" sz="3600" dirty="0" smtClean="0"/>
              <a:t> </a:t>
            </a:r>
            <a:r>
              <a:rPr lang="en-US" sz="3600" dirty="0" err="1" smtClean="0"/>
              <a:t>pembayaran</a:t>
            </a:r>
            <a:r>
              <a:rPr lang="en-US" sz="3600" dirty="0" smtClean="0"/>
              <a:t> </a:t>
            </a:r>
            <a:r>
              <a:rPr lang="en-US" sz="3600" dirty="0" err="1" smtClean="0"/>
              <a:t>secara</a:t>
            </a:r>
            <a:r>
              <a:rPr lang="en-US" sz="3600" dirty="0" smtClean="0"/>
              <a:t> </a:t>
            </a:r>
            <a:r>
              <a:rPr lang="en-US" sz="3600" dirty="0" err="1" smtClean="0"/>
              <a:t>tunai</a:t>
            </a:r>
            <a:endParaRPr lang="en-US" sz="3600" dirty="0" smtClean="0"/>
          </a:p>
          <a:p>
            <a:r>
              <a:rPr lang="en-US" sz="3600" dirty="0" err="1" smtClean="0"/>
              <a:t>Kenetralan</a:t>
            </a:r>
            <a:r>
              <a:rPr lang="en-US" sz="3600" dirty="0" smtClean="0"/>
              <a:t> </a:t>
            </a:r>
            <a:r>
              <a:rPr lang="en-US" sz="3600" dirty="0" err="1" smtClean="0"/>
              <a:t>terhadap</a:t>
            </a:r>
            <a:r>
              <a:rPr lang="en-US" sz="3600" dirty="0" smtClean="0"/>
              <a:t> </a:t>
            </a:r>
            <a:r>
              <a:rPr lang="en-US" sz="3600" dirty="0" err="1" smtClean="0"/>
              <a:t>aliran</a:t>
            </a:r>
            <a:r>
              <a:rPr lang="en-US" sz="3600" dirty="0" smtClean="0"/>
              <a:t> </a:t>
            </a:r>
            <a:r>
              <a:rPr lang="en-US" sz="3600" dirty="0" err="1" smtClean="0"/>
              <a:t>politik</a:t>
            </a:r>
            <a:r>
              <a:rPr lang="en-US" sz="3600" dirty="0" smtClean="0"/>
              <a:t>, agama </a:t>
            </a:r>
            <a:r>
              <a:rPr lang="en-US" sz="3600" dirty="0" err="1" smtClean="0"/>
              <a:t>dan</a:t>
            </a:r>
            <a:r>
              <a:rPr lang="en-US" sz="3600" dirty="0" smtClean="0"/>
              <a:t> </a:t>
            </a:r>
            <a:r>
              <a:rPr lang="en-US" sz="3600" dirty="0" err="1" smtClean="0"/>
              <a:t>ras</a:t>
            </a:r>
            <a:endParaRPr lang="en-US" sz="3600" dirty="0" smtClean="0"/>
          </a:p>
          <a:p>
            <a:endParaRPr lang="en-US" dirty="0" smtClean="0"/>
          </a:p>
        </p:txBody>
      </p:sp>
      <p:sp>
        <p:nvSpPr>
          <p:cNvPr id="4" name="Down Arrow 3"/>
          <p:cNvSpPr/>
          <p:nvPr/>
        </p:nvSpPr>
        <p:spPr>
          <a:xfrm>
            <a:off x="5257800" y="1357298"/>
            <a:ext cx="1905000" cy="852502"/>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Autofit/>
          </a:bodyPr>
          <a:lstStyle/>
          <a:p>
            <a:pPr fontAlgn="auto">
              <a:spcAft>
                <a:spcPts val="0"/>
              </a:spcAft>
              <a:defRPr/>
            </a:pPr>
            <a:r>
              <a:rPr lang="en-US" sz="3600" dirty="0" err="1" smtClean="0"/>
              <a:t>Perubahan</a:t>
            </a:r>
            <a:r>
              <a:rPr lang="en-US" sz="3600" dirty="0" smtClean="0"/>
              <a:t> </a:t>
            </a:r>
            <a:r>
              <a:rPr lang="en-US" sz="3600" dirty="0" err="1" smtClean="0"/>
              <a:t>prinsip</a:t>
            </a:r>
            <a:r>
              <a:rPr lang="en-US" sz="3600" dirty="0" smtClean="0"/>
              <a:t> </a:t>
            </a:r>
            <a:r>
              <a:rPr lang="en-US" sz="3600" dirty="0" err="1" smtClean="0"/>
              <a:t>Koperasi</a:t>
            </a:r>
            <a:r>
              <a:rPr lang="en-US" sz="3600" dirty="0" smtClean="0"/>
              <a:t> </a:t>
            </a:r>
            <a:r>
              <a:rPr lang="en-US" sz="3600" dirty="0" err="1" smtClean="0"/>
              <a:t>pada</a:t>
            </a:r>
            <a:r>
              <a:rPr lang="en-US" sz="3600" dirty="0" smtClean="0"/>
              <a:t> </a:t>
            </a:r>
            <a:r>
              <a:rPr lang="en-US" sz="3600" dirty="0" err="1" smtClean="0"/>
              <a:t>Sidang</a:t>
            </a:r>
            <a:r>
              <a:rPr lang="en-US" sz="3600" dirty="0" smtClean="0"/>
              <a:t> ICA </a:t>
            </a:r>
            <a:r>
              <a:rPr lang="en-US" sz="3600" dirty="0" err="1" smtClean="0"/>
              <a:t>di</a:t>
            </a:r>
            <a:r>
              <a:rPr lang="en-US" sz="3600" dirty="0" smtClean="0"/>
              <a:t> </a:t>
            </a:r>
            <a:r>
              <a:rPr lang="en-US" sz="3600" dirty="0" err="1" smtClean="0"/>
              <a:t>Perancis</a:t>
            </a:r>
            <a:r>
              <a:rPr lang="en-US" sz="3600" dirty="0" smtClean="0"/>
              <a:t> (1937)</a:t>
            </a:r>
            <a:endParaRPr lang="en-US" sz="3600" dirty="0"/>
          </a:p>
        </p:txBody>
      </p:sp>
      <p:sp>
        <p:nvSpPr>
          <p:cNvPr id="4" name="Rectangle 3"/>
          <p:cNvSpPr/>
          <p:nvPr/>
        </p:nvSpPr>
        <p:spPr>
          <a:xfrm>
            <a:off x="4643438" y="4357694"/>
            <a:ext cx="4071966" cy="185738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200" dirty="0" err="1" smtClean="0"/>
              <a:t>Kepemimpinan</a:t>
            </a:r>
            <a:r>
              <a:rPr lang="en-US" sz="3200" dirty="0" smtClean="0"/>
              <a:t> </a:t>
            </a:r>
            <a:r>
              <a:rPr lang="en-US" sz="3200" dirty="0" err="1" smtClean="0"/>
              <a:t>yg</a:t>
            </a:r>
            <a:r>
              <a:rPr lang="en-US" sz="3200" dirty="0" smtClean="0"/>
              <a:t> </a:t>
            </a:r>
            <a:r>
              <a:rPr lang="en-US" sz="3200" dirty="0" err="1" smtClean="0"/>
              <a:t>demokratis</a:t>
            </a:r>
            <a:r>
              <a:rPr lang="en-US" sz="3200" dirty="0" smtClean="0"/>
              <a:t> </a:t>
            </a:r>
          </a:p>
          <a:p>
            <a:r>
              <a:rPr lang="en-US" sz="3200" dirty="0" smtClean="0"/>
              <a:t>(</a:t>
            </a:r>
            <a:r>
              <a:rPr lang="en-US" sz="3200" dirty="0" err="1" smtClean="0"/>
              <a:t>satu</a:t>
            </a:r>
            <a:r>
              <a:rPr lang="en-US" sz="3200" dirty="0" smtClean="0"/>
              <a:t> </a:t>
            </a:r>
            <a:r>
              <a:rPr lang="en-US" sz="3200" dirty="0" err="1" smtClean="0"/>
              <a:t>orang</a:t>
            </a:r>
            <a:r>
              <a:rPr lang="en-US" sz="3200" dirty="0" smtClean="0"/>
              <a:t> </a:t>
            </a:r>
            <a:r>
              <a:rPr lang="en-US" sz="3200" dirty="0" err="1" smtClean="0"/>
              <a:t>satu</a:t>
            </a:r>
            <a:r>
              <a:rPr lang="en-US" sz="3200" dirty="0" smtClean="0"/>
              <a:t> </a:t>
            </a:r>
            <a:r>
              <a:rPr lang="en-US" sz="3200" dirty="0" err="1" smtClean="0"/>
              <a:t>suara</a:t>
            </a:r>
            <a:r>
              <a:rPr lang="en-US" sz="3200" dirty="0" smtClean="0"/>
              <a:t>)</a:t>
            </a:r>
          </a:p>
        </p:txBody>
      </p:sp>
      <p:sp>
        <p:nvSpPr>
          <p:cNvPr id="6" name="Rectangle 5"/>
          <p:cNvSpPr/>
          <p:nvPr/>
        </p:nvSpPr>
        <p:spPr>
          <a:xfrm>
            <a:off x="1071538" y="4357694"/>
            <a:ext cx="3200400" cy="1371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dirty="0" err="1" smtClean="0"/>
              <a:t>Keanggotaan</a:t>
            </a:r>
            <a:r>
              <a:rPr lang="en-US" sz="4000" dirty="0" smtClean="0"/>
              <a:t> Terbuka</a:t>
            </a:r>
          </a:p>
        </p:txBody>
      </p:sp>
      <p:cxnSp>
        <p:nvCxnSpPr>
          <p:cNvPr id="8" name="Curved Connector 7"/>
          <p:cNvCxnSpPr/>
          <p:nvPr/>
        </p:nvCxnSpPr>
        <p:spPr>
          <a:xfrm rot="10800000" flipV="1">
            <a:off x="2667000" y="2643182"/>
            <a:ext cx="1905000" cy="1776418"/>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Curved Connector 11"/>
          <p:cNvCxnSpPr/>
          <p:nvPr/>
        </p:nvCxnSpPr>
        <p:spPr>
          <a:xfrm>
            <a:off x="4929190" y="2643182"/>
            <a:ext cx="2028828" cy="1724028"/>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sp>
        <p:nvSpPr>
          <p:cNvPr id="9" name="Rectangle 6"/>
          <p:cNvSpPr>
            <a:spLocks noChangeArrowheads="1"/>
          </p:cNvSpPr>
          <p:nvPr/>
        </p:nvSpPr>
        <p:spPr bwMode="auto">
          <a:xfrm>
            <a:off x="2000232" y="1785926"/>
            <a:ext cx="5572164" cy="685800"/>
          </a:xfrm>
          <a:prstGeom prst="rect">
            <a:avLst/>
          </a:prstGeom>
          <a:solidFill>
            <a:srgbClr val="7030A0"/>
          </a:solidFill>
          <a:ln w="9525">
            <a:solidFill>
              <a:schemeClr val="tx1"/>
            </a:solidFill>
            <a:miter lim="800000"/>
            <a:headEnd/>
            <a:tailEnd/>
          </a:ln>
        </p:spPr>
        <p:txBody>
          <a:bodyPr wrap="none" anchor="ctr"/>
          <a:lstStyle/>
          <a:p>
            <a:pPr algn="ctr"/>
            <a:r>
              <a:rPr lang="en-US" sz="2400">
                <a:latin typeface="Arial" pitchFamily="34" charset="0"/>
              </a:rPr>
              <a:t>PRINSIP KOPERASI DIBAGI DUA</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normAutofit/>
          </a:bodyPr>
          <a:lstStyle/>
          <a:p>
            <a:pPr fontAlgn="auto">
              <a:spcAft>
                <a:spcPts val="0"/>
              </a:spcAft>
              <a:defRPr/>
            </a:pPr>
            <a:r>
              <a:rPr lang="id-ID" sz="3200" dirty="0" smtClean="0"/>
              <a:t>NEXT ...</a:t>
            </a:r>
            <a:endParaRPr lang="en-US" sz="3200" dirty="0"/>
          </a:p>
        </p:txBody>
      </p:sp>
      <p:sp>
        <p:nvSpPr>
          <p:cNvPr id="40962" name="Content Placeholder 2"/>
          <p:cNvSpPr>
            <a:spLocks noGrp="1"/>
          </p:cNvSpPr>
          <p:nvPr>
            <p:ph idx="1"/>
          </p:nvPr>
        </p:nvSpPr>
        <p:spPr>
          <a:xfrm>
            <a:off x="1143000" y="2209800"/>
            <a:ext cx="7239000" cy="3870325"/>
          </a:xfrm>
          <a:ln w="57150">
            <a:solidFill>
              <a:srgbClr val="FF0000"/>
            </a:solidFill>
          </a:ln>
        </p:spPr>
        <p:txBody>
          <a:bodyPr>
            <a:normAutofit/>
          </a:bodyPr>
          <a:lstStyle/>
          <a:p>
            <a:r>
              <a:rPr lang="en-US" sz="3200" dirty="0" err="1" smtClean="0"/>
              <a:t>Pembagian</a:t>
            </a:r>
            <a:r>
              <a:rPr lang="en-US" sz="3200" dirty="0" smtClean="0"/>
              <a:t> SHU </a:t>
            </a:r>
            <a:r>
              <a:rPr lang="en-US" sz="3200" dirty="0" err="1" smtClean="0"/>
              <a:t>sesua</a:t>
            </a:r>
            <a:r>
              <a:rPr lang="en-US" sz="3200" dirty="0" smtClean="0"/>
              <a:t> </a:t>
            </a:r>
            <a:r>
              <a:rPr lang="en-US" sz="3200" dirty="0" err="1" smtClean="0"/>
              <a:t>jasa</a:t>
            </a:r>
            <a:r>
              <a:rPr lang="en-US" sz="3200" dirty="0" smtClean="0"/>
              <a:t> </a:t>
            </a:r>
            <a:r>
              <a:rPr lang="en-US" sz="3200" dirty="0" err="1" smtClean="0"/>
              <a:t>anggota</a:t>
            </a:r>
            <a:endParaRPr lang="en-US" sz="3200" dirty="0" smtClean="0"/>
          </a:p>
          <a:p>
            <a:r>
              <a:rPr lang="en-US" sz="3200" dirty="0" err="1" smtClean="0"/>
              <a:t>Bunga</a:t>
            </a:r>
            <a:r>
              <a:rPr lang="en-US" sz="3200" dirty="0" smtClean="0"/>
              <a:t> </a:t>
            </a:r>
            <a:r>
              <a:rPr lang="en-US" sz="3200" dirty="0" err="1" smtClean="0"/>
              <a:t>atas</a:t>
            </a:r>
            <a:r>
              <a:rPr lang="en-US" sz="3200" dirty="0" smtClean="0"/>
              <a:t> modal </a:t>
            </a:r>
            <a:r>
              <a:rPr lang="en-US" sz="3200" dirty="0" err="1" smtClean="0"/>
              <a:t>yg</a:t>
            </a:r>
            <a:r>
              <a:rPr lang="en-US" sz="3200" dirty="0" smtClean="0"/>
              <a:t> </a:t>
            </a:r>
            <a:r>
              <a:rPr lang="en-US" sz="3200" dirty="0" err="1" smtClean="0"/>
              <a:t>terbatas</a:t>
            </a:r>
            <a:endParaRPr lang="en-US" sz="3200" dirty="0" smtClean="0"/>
          </a:p>
          <a:p>
            <a:r>
              <a:rPr lang="en-US" sz="3200" dirty="0" err="1" smtClean="0"/>
              <a:t>Pembayaran</a:t>
            </a:r>
            <a:r>
              <a:rPr lang="en-US" sz="3200" dirty="0" smtClean="0"/>
              <a:t> </a:t>
            </a:r>
            <a:r>
              <a:rPr lang="en-US" sz="3200" dirty="0" err="1" smtClean="0"/>
              <a:t>secara</a:t>
            </a:r>
            <a:r>
              <a:rPr lang="en-US" sz="3200" dirty="0" smtClean="0"/>
              <a:t> </a:t>
            </a:r>
            <a:r>
              <a:rPr lang="en-US" sz="3200" dirty="0" err="1" smtClean="0"/>
              <a:t>tunai</a:t>
            </a:r>
            <a:endParaRPr lang="en-US" sz="3200" dirty="0" smtClean="0"/>
          </a:p>
          <a:p>
            <a:r>
              <a:rPr lang="en-US" sz="3200" dirty="0" err="1" smtClean="0"/>
              <a:t>Pendidikan</a:t>
            </a:r>
            <a:r>
              <a:rPr lang="en-US" sz="3200" dirty="0" smtClean="0"/>
              <a:t> </a:t>
            </a:r>
            <a:r>
              <a:rPr lang="en-US" sz="3200" dirty="0" err="1" smtClean="0"/>
              <a:t>secara</a:t>
            </a:r>
            <a:r>
              <a:rPr lang="en-US" sz="3200" dirty="0" smtClean="0"/>
              <a:t> </a:t>
            </a:r>
            <a:r>
              <a:rPr lang="en-US" sz="3200" dirty="0" err="1" smtClean="0"/>
              <a:t>terus</a:t>
            </a:r>
            <a:r>
              <a:rPr lang="en-US" sz="3200" dirty="0" smtClean="0"/>
              <a:t> </a:t>
            </a:r>
            <a:r>
              <a:rPr lang="en-US" sz="3200" dirty="0" err="1" smtClean="0"/>
              <a:t>menerus</a:t>
            </a:r>
            <a:endParaRPr lang="en-US" sz="3200" dirty="0" smtClean="0"/>
          </a:p>
          <a:p>
            <a:r>
              <a:rPr lang="en-US" sz="3200" dirty="0" err="1" smtClean="0"/>
              <a:t>Netral</a:t>
            </a:r>
            <a:r>
              <a:rPr lang="en-US" sz="3200" dirty="0" smtClean="0"/>
              <a:t> </a:t>
            </a:r>
            <a:r>
              <a:rPr lang="en-US" sz="3200" dirty="0" err="1" smtClean="0"/>
              <a:t>terhadap</a:t>
            </a:r>
            <a:r>
              <a:rPr lang="en-US" sz="3200" dirty="0" smtClean="0"/>
              <a:t> </a:t>
            </a:r>
            <a:r>
              <a:rPr lang="en-US" sz="3200" dirty="0" err="1" smtClean="0"/>
              <a:t>aliran</a:t>
            </a:r>
            <a:r>
              <a:rPr lang="en-US" sz="3200" dirty="0" smtClean="0"/>
              <a:t> </a:t>
            </a:r>
            <a:r>
              <a:rPr lang="en-US" sz="3200" dirty="0" err="1" smtClean="0"/>
              <a:t>politik</a:t>
            </a:r>
            <a:r>
              <a:rPr lang="en-US" sz="3200" dirty="0" smtClean="0"/>
              <a:t>, agama </a:t>
            </a:r>
            <a:r>
              <a:rPr lang="en-US" sz="3200" dirty="0" err="1" smtClean="0"/>
              <a:t>dan</a:t>
            </a:r>
            <a:r>
              <a:rPr lang="en-US" sz="3200" dirty="0" smtClean="0"/>
              <a:t> </a:t>
            </a:r>
            <a:r>
              <a:rPr lang="en-US" sz="3200" dirty="0" err="1" smtClean="0"/>
              <a:t>ras</a:t>
            </a:r>
            <a:endParaRPr lang="en-US" sz="3200" dirty="0" smtClean="0"/>
          </a:p>
          <a:p>
            <a:endParaRPr lang="en-US" sz="3200" dirty="0" smtClean="0"/>
          </a:p>
        </p:txBody>
      </p:sp>
      <p:sp>
        <p:nvSpPr>
          <p:cNvPr id="4" name="Down Arrow 3"/>
          <p:cNvSpPr/>
          <p:nvPr/>
        </p:nvSpPr>
        <p:spPr>
          <a:xfrm>
            <a:off x="7239000" y="1000108"/>
            <a:ext cx="1905000" cy="1214446"/>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Autofit/>
          </a:bodyPr>
          <a:lstStyle/>
          <a:p>
            <a:pPr fontAlgn="auto">
              <a:spcAft>
                <a:spcPts val="0"/>
              </a:spcAft>
              <a:defRPr/>
            </a:pPr>
            <a:r>
              <a:rPr lang="en-US" sz="3600" dirty="0" err="1" smtClean="0"/>
              <a:t>Perubahan</a:t>
            </a:r>
            <a:r>
              <a:rPr lang="en-US" sz="3600" dirty="0" smtClean="0"/>
              <a:t> </a:t>
            </a:r>
            <a:r>
              <a:rPr lang="en-US" sz="3600" dirty="0" err="1" smtClean="0"/>
              <a:t>prinsip</a:t>
            </a:r>
            <a:r>
              <a:rPr lang="en-US" sz="3600" dirty="0" smtClean="0"/>
              <a:t> </a:t>
            </a:r>
            <a:r>
              <a:rPr lang="en-US" sz="3600" dirty="0" err="1" smtClean="0"/>
              <a:t>Koperasi</a:t>
            </a:r>
            <a:r>
              <a:rPr lang="en-US" sz="3600" dirty="0" smtClean="0"/>
              <a:t> </a:t>
            </a:r>
            <a:r>
              <a:rPr lang="en-US" sz="3600" dirty="0" err="1" smtClean="0"/>
              <a:t>pada</a:t>
            </a:r>
            <a:r>
              <a:rPr lang="en-US" sz="3600" dirty="0" smtClean="0"/>
              <a:t> </a:t>
            </a:r>
            <a:r>
              <a:rPr lang="en-US" sz="3600" dirty="0" err="1" smtClean="0"/>
              <a:t>Sidang</a:t>
            </a:r>
            <a:r>
              <a:rPr lang="en-US" sz="3600" dirty="0" smtClean="0"/>
              <a:t> ICA </a:t>
            </a:r>
            <a:r>
              <a:rPr lang="en-US" sz="3600" dirty="0" err="1" smtClean="0"/>
              <a:t>di</a:t>
            </a:r>
            <a:r>
              <a:rPr lang="en-US" sz="3600" dirty="0" smtClean="0"/>
              <a:t> </a:t>
            </a:r>
            <a:r>
              <a:rPr lang="en-US" sz="3600" dirty="0" err="1" smtClean="0"/>
              <a:t>Wina</a:t>
            </a:r>
            <a:r>
              <a:rPr lang="en-US" sz="3600" dirty="0" smtClean="0"/>
              <a:t> (1966)</a:t>
            </a:r>
            <a:endParaRPr lang="en-US" sz="3600" dirty="0"/>
          </a:p>
        </p:txBody>
      </p:sp>
      <p:sp>
        <p:nvSpPr>
          <p:cNvPr id="40962" name="Content Placeholder 2"/>
          <p:cNvSpPr>
            <a:spLocks noGrp="1"/>
          </p:cNvSpPr>
          <p:nvPr>
            <p:ph idx="1"/>
          </p:nvPr>
        </p:nvSpPr>
        <p:spPr>
          <a:xfrm>
            <a:off x="571472" y="2209800"/>
            <a:ext cx="8215370" cy="4362472"/>
          </a:xfrm>
          <a:ln w="57150">
            <a:solidFill>
              <a:srgbClr val="FF0000"/>
            </a:solidFill>
          </a:ln>
        </p:spPr>
        <p:txBody>
          <a:bodyPr>
            <a:normAutofit fontScale="92500" lnSpcReduction="10000"/>
          </a:bodyPr>
          <a:lstStyle/>
          <a:p>
            <a:pPr>
              <a:lnSpc>
                <a:spcPct val="90000"/>
              </a:lnSpc>
            </a:pPr>
            <a:r>
              <a:rPr lang="en-US" dirty="0" err="1" smtClean="0"/>
              <a:t>Sidang</a:t>
            </a:r>
            <a:r>
              <a:rPr lang="en-US" dirty="0" smtClean="0"/>
              <a:t> </a:t>
            </a:r>
            <a:r>
              <a:rPr lang="en-US" dirty="0" err="1" smtClean="0"/>
              <a:t>di</a:t>
            </a:r>
            <a:r>
              <a:rPr lang="en-US" dirty="0" smtClean="0"/>
              <a:t> </a:t>
            </a:r>
            <a:r>
              <a:rPr lang="en-US" dirty="0" err="1" smtClean="0"/>
              <a:t>Wina</a:t>
            </a:r>
            <a:r>
              <a:rPr lang="en-US" dirty="0" smtClean="0"/>
              <a:t> </a:t>
            </a:r>
            <a:r>
              <a:rPr lang="en-US" dirty="0" err="1" smtClean="0"/>
              <a:t>prinsip</a:t>
            </a:r>
            <a:r>
              <a:rPr lang="en-US" dirty="0" smtClean="0"/>
              <a:t> </a:t>
            </a:r>
            <a:r>
              <a:rPr lang="en-US" dirty="0" err="1" smtClean="0"/>
              <a:t>Koperasi</a:t>
            </a:r>
            <a:r>
              <a:rPr lang="en-US" dirty="0" smtClean="0"/>
              <a:t> </a:t>
            </a:r>
            <a:r>
              <a:rPr lang="en-US" dirty="0" err="1" smtClean="0"/>
              <a:t>dilakukan</a:t>
            </a:r>
            <a:r>
              <a:rPr lang="en-US" dirty="0" smtClean="0"/>
              <a:t> </a:t>
            </a:r>
            <a:r>
              <a:rPr lang="en-US" dirty="0" err="1" smtClean="0"/>
              <a:t>perubahan</a:t>
            </a:r>
            <a:r>
              <a:rPr lang="en-US" dirty="0" smtClean="0"/>
              <a:t> &amp; </a:t>
            </a:r>
            <a:r>
              <a:rPr lang="en-US" dirty="0" err="1" smtClean="0"/>
              <a:t>penambahan</a:t>
            </a:r>
            <a:endParaRPr lang="en-US" dirty="0" smtClean="0"/>
          </a:p>
          <a:p>
            <a:pPr>
              <a:lnSpc>
                <a:spcPct val="90000"/>
              </a:lnSpc>
            </a:pPr>
            <a:r>
              <a:rPr lang="en-US" dirty="0" err="1" smtClean="0"/>
              <a:t>Prinsip</a:t>
            </a:r>
            <a:r>
              <a:rPr lang="en-US" dirty="0" smtClean="0"/>
              <a:t> </a:t>
            </a:r>
            <a:r>
              <a:rPr lang="en-US" dirty="0" err="1" smtClean="0"/>
              <a:t>hasil</a:t>
            </a:r>
            <a:r>
              <a:rPr lang="en-US" dirty="0" smtClean="0"/>
              <a:t> </a:t>
            </a:r>
            <a:r>
              <a:rPr lang="en-US" dirty="0" err="1" smtClean="0"/>
              <a:t>Sidang</a:t>
            </a:r>
            <a:r>
              <a:rPr lang="en-US" dirty="0" smtClean="0"/>
              <a:t> ICA </a:t>
            </a:r>
            <a:r>
              <a:rPr lang="en-US" dirty="0" err="1" smtClean="0"/>
              <a:t>di</a:t>
            </a:r>
            <a:r>
              <a:rPr lang="en-US" dirty="0" smtClean="0"/>
              <a:t> </a:t>
            </a:r>
            <a:r>
              <a:rPr lang="en-US" dirty="0" err="1" smtClean="0"/>
              <a:t>Wina</a:t>
            </a:r>
            <a:r>
              <a:rPr lang="en-US" dirty="0" smtClean="0"/>
              <a:t> </a:t>
            </a:r>
            <a:r>
              <a:rPr lang="en-US" dirty="0" err="1" smtClean="0"/>
              <a:t>merupakan</a:t>
            </a:r>
            <a:r>
              <a:rPr lang="en-US" dirty="0" smtClean="0"/>
              <a:t> “</a:t>
            </a:r>
            <a:r>
              <a:rPr lang="en-US" dirty="0" err="1" smtClean="0"/>
              <a:t>pegangan</a:t>
            </a:r>
            <a:r>
              <a:rPr lang="en-US" dirty="0" smtClean="0"/>
              <a:t>” </a:t>
            </a:r>
            <a:r>
              <a:rPr lang="en-US" dirty="0" err="1" smtClean="0"/>
              <a:t>bagi</a:t>
            </a:r>
            <a:r>
              <a:rPr lang="en-US" dirty="0" smtClean="0"/>
              <a:t> </a:t>
            </a:r>
            <a:r>
              <a:rPr lang="en-US" dirty="0" err="1" smtClean="0"/>
              <a:t>koperasi</a:t>
            </a:r>
            <a:r>
              <a:rPr lang="en-US" dirty="0" smtClean="0"/>
              <a:t> </a:t>
            </a:r>
            <a:r>
              <a:rPr lang="en-US" dirty="0" err="1" smtClean="0"/>
              <a:t>didunia</a:t>
            </a:r>
            <a:endParaRPr lang="en-US" dirty="0" smtClean="0"/>
          </a:p>
          <a:p>
            <a:pPr>
              <a:lnSpc>
                <a:spcPct val="90000"/>
              </a:lnSpc>
            </a:pPr>
            <a:r>
              <a:rPr lang="en-US" dirty="0" err="1" smtClean="0"/>
              <a:t>Implikasinya</a:t>
            </a:r>
            <a:r>
              <a:rPr lang="en-US" dirty="0" smtClean="0"/>
              <a:t>, </a:t>
            </a:r>
            <a:r>
              <a:rPr lang="en-US" dirty="0" err="1" smtClean="0"/>
              <a:t>meskipun</a:t>
            </a:r>
            <a:r>
              <a:rPr lang="en-US" dirty="0" smtClean="0"/>
              <a:t> </a:t>
            </a:r>
            <a:r>
              <a:rPr lang="en-US" dirty="0" err="1" smtClean="0"/>
              <a:t>ada</a:t>
            </a:r>
            <a:r>
              <a:rPr lang="en-US" dirty="0" smtClean="0"/>
              <a:t> </a:t>
            </a:r>
            <a:r>
              <a:rPr lang="en-US" dirty="0" err="1" smtClean="0"/>
              <a:t>usaha</a:t>
            </a:r>
            <a:r>
              <a:rPr lang="en-US" dirty="0" smtClean="0"/>
              <a:t> </a:t>
            </a:r>
            <a:r>
              <a:rPr lang="en-US" dirty="0" err="1" smtClean="0"/>
              <a:t>yg</a:t>
            </a:r>
            <a:r>
              <a:rPr lang="en-US" dirty="0" smtClean="0"/>
              <a:t> </a:t>
            </a:r>
            <a:r>
              <a:rPr lang="en-US" dirty="0" err="1" smtClean="0"/>
              <a:t>namanya</a:t>
            </a:r>
            <a:r>
              <a:rPr lang="en-US" dirty="0" smtClean="0"/>
              <a:t> </a:t>
            </a:r>
            <a:r>
              <a:rPr lang="en-US" dirty="0" err="1" smtClean="0"/>
              <a:t>koperasi</a:t>
            </a:r>
            <a:r>
              <a:rPr lang="en-US" dirty="0" smtClean="0"/>
              <a:t>, </a:t>
            </a:r>
            <a:r>
              <a:rPr lang="en-US" dirty="0" err="1" smtClean="0"/>
              <a:t>tetapi</a:t>
            </a:r>
            <a:r>
              <a:rPr lang="en-US" dirty="0" smtClean="0"/>
              <a:t> </a:t>
            </a:r>
            <a:r>
              <a:rPr lang="en-US" dirty="0" err="1" smtClean="0"/>
              <a:t>tidak</a:t>
            </a:r>
            <a:r>
              <a:rPr lang="en-US" dirty="0" smtClean="0"/>
              <a:t> </a:t>
            </a:r>
            <a:r>
              <a:rPr lang="en-US" dirty="0" err="1" smtClean="0"/>
              <a:t>melaksanakan</a:t>
            </a:r>
            <a:r>
              <a:rPr lang="en-US" dirty="0" smtClean="0"/>
              <a:t> </a:t>
            </a:r>
            <a:r>
              <a:rPr lang="en-US" dirty="0" err="1" smtClean="0"/>
              <a:t>prinsip</a:t>
            </a:r>
            <a:r>
              <a:rPr lang="en-US" dirty="0" smtClean="0"/>
              <a:t>/</a:t>
            </a:r>
            <a:r>
              <a:rPr lang="en-US" dirty="0" err="1" smtClean="0"/>
              <a:t>ketentuan</a:t>
            </a:r>
            <a:r>
              <a:rPr lang="en-US" dirty="0" smtClean="0"/>
              <a:t>  </a:t>
            </a:r>
            <a:r>
              <a:rPr lang="en-US" dirty="0" err="1" smtClean="0"/>
              <a:t>ini</a:t>
            </a:r>
            <a:r>
              <a:rPr lang="en-US" dirty="0" smtClean="0"/>
              <a:t>, TIDAK </a:t>
            </a:r>
            <a:r>
              <a:rPr lang="en-US" dirty="0" err="1" smtClean="0"/>
              <a:t>dapat</a:t>
            </a:r>
            <a:r>
              <a:rPr lang="en-US" dirty="0" smtClean="0"/>
              <a:t> </a:t>
            </a:r>
            <a:r>
              <a:rPr lang="en-US" dirty="0" err="1" smtClean="0"/>
              <a:t>dikatakan</a:t>
            </a:r>
            <a:r>
              <a:rPr lang="en-US" dirty="0" smtClean="0"/>
              <a:t> </a:t>
            </a:r>
            <a:r>
              <a:rPr lang="en-US" dirty="0" err="1" smtClean="0"/>
              <a:t>sbg</a:t>
            </a:r>
            <a:r>
              <a:rPr lang="en-US" dirty="0" smtClean="0"/>
              <a:t> </a:t>
            </a:r>
            <a:r>
              <a:rPr lang="en-US" dirty="0" err="1" smtClean="0"/>
              <a:t>koperasi</a:t>
            </a:r>
            <a:endParaRPr lang="en-US" dirty="0" smtClean="0"/>
          </a:p>
          <a:p>
            <a:pPr>
              <a:lnSpc>
                <a:spcPct val="90000"/>
              </a:lnSpc>
            </a:pPr>
            <a:r>
              <a:rPr lang="en-US" dirty="0" err="1" smtClean="0"/>
              <a:t>Akan</a:t>
            </a:r>
            <a:r>
              <a:rPr lang="en-US" dirty="0" smtClean="0"/>
              <a:t> </a:t>
            </a:r>
            <a:r>
              <a:rPr lang="en-US" dirty="0" err="1" smtClean="0"/>
              <a:t>disebut</a:t>
            </a:r>
            <a:r>
              <a:rPr lang="en-US" dirty="0" smtClean="0"/>
              <a:t> </a:t>
            </a:r>
            <a:r>
              <a:rPr lang="en-US" dirty="0" err="1" smtClean="0"/>
              <a:t>sbg</a:t>
            </a:r>
            <a:r>
              <a:rPr lang="en-US" dirty="0" smtClean="0"/>
              <a:t> “Pseudo </a:t>
            </a:r>
            <a:r>
              <a:rPr lang="en-US" dirty="0" err="1" smtClean="0"/>
              <a:t>Koperasi</a:t>
            </a:r>
            <a:r>
              <a:rPr lang="en-US" dirty="0" smtClean="0"/>
              <a:t>” (</a:t>
            </a:r>
            <a:r>
              <a:rPr lang="en-US" dirty="0" err="1" smtClean="0"/>
              <a:t>koperasi</a:t>
            </a:r>
            <a:r>
              <a:rPr lang="en-US" dirty="0" smtClean="0"/>
              <a:t> </a:t>
            </a:r>
            <a:r>
              <a:rPr lang="en-US" dirty="0" err="1" smtClean="0"/>
              <a:t>semu</a:t>
            </a:r>
            <a:r>
              <a:rPr lang="en-US" dirty="0" smtClean="0"/>
              <a:t>)</a:t>
            </a:r>
          </a:p>
          <a:p>
            <a:pPr>
              <a:lnSpc>
                <a:spcPct val="90000"/>
              </a:lnSpc>
            </a:pPr>
            <a:r>
              <a:rPr lang="en-US" dirty="0" err="1" smtClean="0"/>
              <a:t>Hasil</a:t>
            </a:r>
            <a:r>
              <a:rPr lang="en-US" dirty="0" smtClean="0"/>
              <a:t> </a:t>
            </a:r>
            <a:r>
              <a:rPr lang="en-US" dirty="0" err="1" smtClean="0"/>
              <a:t>Sidang</a:t>
            </a:r>
            <a:r>
              <a:rPr lang="en-US" dirty="0" smtClean="0"/>
              <a:t> </a:t>
            </a:r>
            <a:r>
              <a:rPr lang="en-US" dirty="0" err="1" smtClean="0"/>
              <a:t>ini</a:t>
            </a:r>
            <a:r>
              <a:rPr lang="en-US" dirty="0" smtClean="0"/>
              <a:t> </a:t>
            </a:r>
            <a:r>
              <a:rPr lang="en-US" dirty="0" err="1" smtClean="0"/>
              <a:t>menjadi</a:t>
            </a:r>
            <a:r>
              <a:rPr lang="en-US" dirty="0" smtClean="0"/>
              <a:t> “PRINSIP-PRINSIP KOPERASI”</a:t>
            </a:r>
          </a:p>
          <a:p>
            <a:endParaRPr lang="en-US" dirty="0" smtClean="0"/>
          </a:p>
        </p:txBody>
      </p:sp>
      <p:sp>
        <p:nvSpPr>
          <p:cNvPr id="4" name="Down Arrow 3"/>
          <p:cNvSpPr/>
          <p:nvPr/>
        </p:nvSpPr>
        <p:spPr>
          <a:xfrm>
            <a:off x="5257800" y="1428736"/>
            <a:ext cx="1905000" cy="781064"/>
          </a:xfrm>
          <a:prstGeom prst="downArrow">
            <a:avLst/>
          </a:prstGeom>
          <a:solidFill>
            <a:srgbClr val="C00000"/>
          </a:solidFill>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628" y="1571612"/>
            <a:ext cx="3686172" cy="2714644"/>
          </a:xfrm>
          <a:ln w="38100">
            <a:solidFill>
              <a:srgbClr val="C00000"/>
            </a:solidFill>
          </a:ln>
        </p:spPr>
        <p:txBody>
          <a:bodyPr/>
          <a:lstStyle/>
          <a:p>
            <a:pPr fontAlgn="auto">
              <a:spcAft>
                <a:spcPts val="0"/>
              </a:spcAft>
              <a:defRPr/>
            </a:pPr>
            <a:r>
              <a:rPr lang="en-US" dirty="0" smtClean="0"/>
              <a:t>P</a:t>
            </a:r>
            <a:r>
              <a:rPr lang="id-ID" dirty="0" smtClean="0"/>
              <a:t>RINSIP-PRINSIP </a:t>
            </a:r>
            <a:r>
              <a:rPr lang="en-US" sz="3600" dirty="0" smtClean="0"/>
              <a:t>KOPERASI</a:t>
            </a:r>
            <a:r>
              <a:rPr lang="id-ID" sz="3600" dirty="0" smtClean="0"/>
              <a:t/>
            </a:r>
            <a:br>
              <a:rPr lang="id-ID" sz="3600" dirty="0" smtClean="0"/>
            </a:br>
            <a:r>
              <a:rPr lang="id-ID" sz="3600" dirty="0" smtClean="0"/>
              <a:t>HASIL ICA</a:t>
            </a:r>
            <a:endParaRPr lang="en-US" sz="3600" b="1" dirty="0">
              <a:solidFill>
                <a:srgbClr val="FFFF00"/>
              </a:solidFill>
            </a:endParaRPr>
          </a:p>
        </p:txBody>
      </p:sp>
      <p:pic>
        <p:nvPicPr>
          <p:cNvPr id="4" name="Picture 5" descr="diskusi"/>
          <p:cNvPicPr>
            <a:picLocks noChangeAspect="1" noChangeArrowheads="1"/>
          </p:cNvPicPr>
          <p:nvPr/>
        </p:nvPicPr>
        <p:blipFill>
          <a:blip r:embed="rId3"/>
          <a:srcRect/>
          <a:stretch>
            <a:fillRect/>
          </a:stretch>
        </p:blipFill>
        <p:spPr bwMode="auto">
          <a:xfrm>
            <a:off x="1357290" y="1643050"/>
            <a:ext cx="3500462" cy="3071834"/>
          </a:xfrm>
          <a:prstGeom prst="rect">
            <a:avLst/>
          </a:prstGeom>
          <a:noFill/>
          <a:ln w="57150">
            <a:solidFill>
              <a:schemeClr val="bg1">
                <a:lumMod val="75000"/>
                <a:lumOff val="25000"/>
              </a:schemeClr>
            </a:solidFill>
            <a:miter lim="800000"/>
            <a:headEnd/>
            <a:tailEnd/>
          </a:ln>
        </p:spPr>
      </p:pic>
    </p:spTree>
  </p:cSld>
  <p:clrMapOvr>
    <a:masterClrMapping/>
  </p:clrMapOvr>
  <p:transition spd="slow">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97040"/>
          </a:xfrm>
          <a:solidFill>
            <a:srgbClr val="C00000"/>
          </a:solidFill>
        </p:spPr>
        <p:txBody>
          <a:bodyPr>
            <a:normAutofit/>
          </a:bodyPr>
          <a:lstStyle/>
          <a:p>
            <a:pPr>
              <a:lnSpc>
                <a:spcPct val="90000"/>
              </a:lnSpc>
            </a:pPr>
            <a:r>
              <a:rPr lang="en-US" dirty="0" err="1" smtClean="0"/>
              <a:t>Keanggotaan</a:t>
            </a:r>
            <a:r>
              <a:rPr lang="en-US" dirty="0" smtClean="0"/>
              <a:t> </a:t>
            </a:r>
            <a:r>
              <a:rPr lang="en-US" dirty="0" err="1" smtClean="0"/>
              <a:t>koperasi</a:t>
            </a:r>
            <a:r>
              <a:rPr lang="en-US" dirty="0" smtClean="0"/>
              <a:t> </a:t>
            </a:r>
            <a:r>
              <a:rPr lang="en-US" dirty="0" err="1" smtClean="0"/>
              <a:t>secara</a:t>
            </a:r>
            <a:r>
              <a:rPr lang="en-US" dirty="0" smtClean="0"/>
              <a:t> </a:t>
            </a:r>
            <a:r>
              <a:rPr lang="en-US" dirty="0" err="1" smtClean="0"/>
              <a:t>terbuka</a:t>
            </a:r>
            <a:r>
              <a:rPr lang="en-US" dirty="0" smtClean="0"/>
              <a:t> </a:t>
            </a:r>
            <a:r>
              <a:rPr lang="en-US" dirty="0" err="1" smtClean="0"/>
              <a:t>tanpa</a:t>
            </a:r>
            <a:r>
              <a:rPr lang="en-US" dirty="0" smtClean="0"/>
              <a:t> </a:t>
            </a:r>
            <a:r>
              <a:rPr lang="en-US" dirty="0" err="1" smtClean="0"/>
              <a:t>pembatasan</a:t>
            </a:r>
            <a:r>
              <a:rPr lang="en-US" dirty="0" smtClean="0"/>
              <a:t> </a:t>
            </a:r>
            <a:r>
              <a:rPr lang="en-US" dirty="0" err="1" smtClean="0"/>
              <a:t>yg</a:t>
            </a:r>
            <a:r>
              <a:rPr lang="en-US" dirty="0" smtClean="0"/>
              <a:t> </a:t>
            </a:r>
            <a:r>
              <a:rPr lang="en-US" dirty="0" err="1" smtClean="0"/>
              <a:t>dibuat-buat</a:t>
            </a:r>
            <a:r>
              <a:rPr lang="en-US" dirty="0" smtClean="0"/>
              <a:t>, </a:t>
            </a:r>
            <a:r>
              <a:rPr lang="en-US" dirty="0" err="1" smtClean="0"/>
              <a:t>memiliki</a:t>
            </a:r>
            <a:r>
              <a:rPr lang="en-US" dirty="0" smtClean="0"/>
              <a:t> </a:t>
            </a:r>
            <a:r>
              <a:rPr lang="en-US" dirty="0" err="1" smtClean="0"/>
              <a:t>arti</a:t>
            </a:r>
            <a:r>
              <a:rPr lang="en-US" dirty="0" smtClean="0"/>
              <a:t> :</a:t>
            </a:r>
          </a:p>
        </p:txBody>
      </p:sp>
      <p:sp>
        <p:nvSpPr>
          <p:cNvPr id="40962" name="Content Placeholder 2"/>
          <p:cNvSpPr>
            <a:spLocks noGrp="1"/>
          </p:cNvSpPr>
          <p:nvPr>
            <p:ph idx="1"/>
          </p:nvPr>
        </p:nvSpPr>
        <p:spPr>
          <a:xfrm>
            <a:off x="1357290" y="2357430"/>
            <a:ext cx="7500990" cy="3722695"/>
          </a:xfrm>
          <a:ln w="57150">
            <a:solidFill>
              <a:srgbClr val="FF0000"/>
            </a:solidFill>
          </a:ln>
        </p:spPr>
        <p:txBody>
          <a:bodyPr>
            <a:normAutofit/>
          </a:bodyPr>
          <a:lstStyle/>
          <a:p>
            <a:pPr marL="547688" indent="-411163">
              <a:lnSpc>
                <a:spcPct val="90000"/>
              </a:lnSpc>
              <a:buNone/>
            </a:pPr>
            <a:r>
              <a:rPr lang="en-US" sz="3200" dirty="0" smtClean="0">
                <a:latin typeface="Arial Black" pitchFamily="34" charset="0"/>
              </a:rPr>
              <a:t>1. </a:t>
            </a:r>
            <a:r>
              <a:rPr lang="en-US" sz="3200" dirty="0" err="1" smtClean="0">
                <a:latin typeface="Arial Black" pitchFamily="34" charset="0"/>
              </a:rPr>
              <a:t>Bersifat</a:t>
            </a:r>
            <a:r>
              <a:rPr lang="en-US" sz="3200" dirty="0" smtClean="0">
                <a:latin typeface="Arial Black" pitchFamily="34" charset="0"/>
              </a:rPr>
              <a:t> </a:t>
            </a:r>
            <a:r>
              <a:rPr lang="en-US" sz="3200" dirty="0" err="1" smtClean="0">
                <a:latin typeface="Arial Black" pitchFamily="34" charset="0"/>
              </a:rPr>
              <a:t>sukarela</a:t>
            </a:r>
            <a:endParaRPr lang="en-US" sz="3200" dirty="0" smtClean="0">
              <a:latin typeface="Arial Black" pitchFamily="34" charset="0"/>
            </a:endParaRPr>
          </a:p>
          <a:p>
            <a:pPr marL="547688" indent="-411163">
              <a:lnSpc>
                <a:spcPct val="90000"/>
              </a:lnSpc>
              <a:buFont typeface="Wingdings" pitchFamily="2" charset="2"/>
              <a:buNone/>
            </a:pPr>
            <a:r>
              <a:rPr lang="en-US" sz="3200" dirty="0" smtClean="0">
                <a:latin typeface="Arial Black" pitchFamily="34" charset="0"/>
              </a:rPr>
              <a:t>2. </a:t>
            </a:r>
            <a:r>
              <a:rPr lang="en-US" sz="3200" dirty="0" err="1" smtClean="0">
                <a:latin typeface="Arial Black" pitchFamily="34" charset="0"/>
              </a:rPr>
              <a:t>Tidak</a:t>
            </a:r>
            <a:r>
              <a:rPr lang="en-US" sz="3200" dirty="0" smtClean="0">
                <a:latin typeface="Arial Black" pitchFamily="34" charset="0"/>
              </a:rPr>
              <a:t> </a:t>
            </a:r>
            <a:r>
              <a:rPr lang="en-US" sz="3200" dirty="0" err="1" smtClean="0">
                <a:latin typeface="Arial Black" pitchFamily="34" charset="0"/>
              </a:rPr>
              <a:t>boleh</a:t>
            </a:r>
            <a:r>
              <a:rPr lang="en-US" sz="3200" dirty="0" smtClean="0">
                <a:latin typeface="Arial Black" pitchFamily="34" charset="0"/>
              </a:rPr>
              <a:t> </a:t>
            </a:r>
            <a:r>
              <a:rPr lang="en-US" sz="3200" dirty="0" err="1" smtClean="0">
                <a:latin typeface="Arial Black" pitchFamily="34" charset="0"/>
              </a:rPr>
              <a:t>ada</a:t>
            </a:r>
            <a:r>
              <a:rPr lang="en-US" sz="3200" dirty="0" smtClean="0">
                <a:latin typeface="Arial Black" pitchFamily="34" charset="0"/>
              </a:rPr>
              <a:t>   </a:t>
            </a:r>
            <a:r>
              <a:rPr lang="en-US" sz="3200" dirty="0" err="1" smtClean="0">
                <a:latin typeface="Arial Black" pitchFamily="34" charset="0"/>
              </a:rPr>
              <a:t>pembatasan</a:t>
            </a:r>
            <a:r>
              <a:rPr lang="en-US" sz="3200" dirty="0" smtClean="0">
                <a:latin typeface="Arial Black" pitchFamily="34" charset="0"/>
              </a:rPr>
              <a:t> </a:t>
            </a:r>
            <a:r>
              <a:rPr lang="en-US" sz="3200" dirty="0" err="1" smtClean="0">
                <a:latin typeface="Arial Black" pitchFamily="34" charset="0"/>
              </a:rPr>
              <a:t>yg</a:t>
            </a:r>
            <a:r>
              <a:rPr lang="en-US" sz="3200" dirty="0" smtClean="0">
                <a:latin typeface="Arial Black" pitchFamily="34" charset="0"/>
              </a:rPr>
              <a:t> </a:t>
            </a:r>
            <a:r>
              <a:rPr lang="en-US" sz="3200" dirty="0" err="1" smtClean="0">
                <a:latin typeface="Arial Black" pitchFamily="34" charset="0"/>
              </a:rPr>
              <a:t>dibuat-buat</a:t>
            </a:r>
            <a:endParaRPr lang="en-US" sz="3200" dirty="0" smtClean="0">
              <a:latin typeface="Arial Black" pitchFamily="34" charset="0"/>
            </a:endParaRPr>
          </a:p>
          <a:p>
            <a:pPr marL="547688" indent="-411163">
              <a:lnSpc>
                <a:spcPct val="90000"/>
              </a:lnSpc>
              <a:buFont typeface="Wingdings" pitchFamily="2" charset="2"/>
              <a:buNone/>
            </a:pPr>
            <a:r>
              <a:rPr lang="en-US" sz="3200" dirty="0" smtClean="0">
                <a:latin typeface="Arial Black" pitchFamily="34" charset="0"/>
              </a:rPr>
              <a:t>3. </a:t>
            </a:r>
            <a:r>
              <a:rPr lang="en-US" sz="3200" dirty="0" err="1" smtClean="0">
                <a:latin typeface="Arial Black" pitchFamily="34" charset="0"/>
              </a:rPr>
              <a:t>Menerima</a:t>
            </a:r>
            <a:r>
              <a:rPr lang="en-US" sz="3200" dirty="0" smtClean="0">
                <a:latin typeface="Arial Black" pitchFamily="34" charset="0"/>
              </a:rPr>
              <a:t> &amp; </a:t>
            </a:r>
            <a:r>
              <a:rPr lang="en-US" sz="3200" dirty="0" err="1" smtClean="0">
                <a:latin typeface="Arial Black" pitchFamily="34" charset="0"/>
              </a:rPr>
              <a:t>memikul</a:t>
            </a:r>
            <a:endParaRPr lang="en-US" sz="3200" dirty="0" smtClean="0">
              <a:latin typeface="Arial Black" pitchFamily="34" charset="0"/>
            </a:endParaRPr>
          </a:p>
          <a:p>
            <a:pPr marL="547688" indent="-411163">
              <a:lnSpc>
                <a:spcPct val="90000"/>
              </a:lnSpc>
              <a:buFont typeface="Wingdings" pitchFamily="2" charset="2"/>
              <a:buNone/>
            </a:pPr>
            <a:r>
              <a:rPr lang="en-US" sz="3200" dirty="0" smtClean="0">
                <a:latin typeface="Arial Black" pitchFamily="34" charset="0"/>
              </a:rPr>
              <a:t>        </a:t>
            </a:r>
            <a:r>
              <a:rPr lang="en-US" sz="3200" dirty="0" err="1" smtClean="0">
                <a:latin typeface="Arial Black" pitchFamily="34" charset="0"/>
              </a:rPr>
              <a:t>tanggung</a:t>
            </a:r>
            <a:r>
              <a:rPr lang="en-US" sz="3200" dirty="0" smtClean="0">
                <a:latin typeface="Arial Black" pitchFamily="34" charset="0"/>
              </a:rPr>
              <a:t> </a:t>
            </a:r>
            <a:r>
              <a:rPr lang="en-US" sz="3200" dirty="0" err="1" smtClean="0">
                <a:latin typeface="Arial Black" pitchFamily="34" charset="0"/>
              </a:rPr>
              <a:t>jawab</a:t>
            </a:r>
            <a:endParaRPr lang="en-US" sz="3200" dirty="0" smtClean="0">
              <a:latin typeface="Arial Black" pitchFamily="34" charset="0"/>
            </a:endParaRPr>
          </a:p>
          <a:p>
            <a:pPr marL="547688" indent="-411163"/>
            <a:endParaRPr lang="en-US" sz="3200" dirty="0" smtClean="0">
              <a:latin typeface="Arial Black" pitchFamily="34" charset="0"/>
            </a:endParaRPr>
          </a:p>
        </p:txBody>
      </p:sp>
      <p:sp>
        <p:nvSpPr>
          <p:cNvPr id="4" name="Down Arrow 3"/>
          <p:cNvSpPr/>
          <p:nvPr/>
        </p:nvSpPr>
        <p:spPr>
          <a:xfrm rot="18326834">
            <a:off x="-343623" y="2450915"/>
            <a:ext cx="1905000" cy="1239029"/>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183880" cy="1051560"/>
          </a:xfrm>
        </p:spPr>
        <p:txBody>
          <a:bodyPr>
            <a:normAutofit/>
          </a:bodyPr>
          <a:lstStyle/>
          <a:p>
            <a:pPr fontAlgn="auto">
              <a:spcAft>
                <a:spcPts val="0"/>
              </a:spcAft>
              <a:defRPr/>
            </a:pPr>
            <a:r>
              <a:rPr lang="id-ID" dirty="0" smtClean="0"/>
              <a:t>LANDASAN KOPERASI</a:t>
            </a:r>
            <a:endParaRPr lang="en-US" dirty="0"/>
          </a:p>
        </p:txBody>
      </p:sp>
      <p:sp>
        <p:nvSpPr>
          <p:cNvPr id="4" name="Rectangle 3"/>
          <p:cNvSpPr/>
          <p:nvPr/>
        </p:nvSpPr>
        <p:spPr>
          <a:xfrm>
            <a:off x="4071934" y="2857496"/>
            <a:ext cx="3200400" cy="103822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d-ID" sz="2400" dirty="0" smtClean="0">
                <a:solidFill>
                  <a:schemeClr val="tx1"/>
                </a:solidFill>
                <a:latin typeface="Arial Black" pitchFamily="34" charset="0"/>
              </a:rPr>
              <a:t>LANDASAN IDIIL</a:t>
            </a:r>
            <a:endParaRPr lang="en-US" sz="2400" dirty="0" smtClean="0">
              <a:solidFill>
                <a:schemeClr val="tx1"/>
              </a:solidFill>
              <a:latin typeface="Arial Black" pitchFamily="34" charset="0"/>
            </a:endParaRPr>
          </a:p>
        </p:txBody>
      </p:sp>
      <p:sp>
        <p:nvSpPr>
          <p:cNvPr id="5" name="Rectangle 4"/>
          <p:cNvSpPr/>
          <p:nvPr/>
        </p:nvSpPr>
        <p:spPr>
          <a:xfrm>
            <a:off x="500034" y="5286388"/>
            <a:ext cx="3200400" cy="100013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d-ID" sz="2400" dirty="0" smtClean="0">
                <a:solidFill>
                  <a:schemeClr val="tx1"/>
                </a:solidFill>
                <a:latin typeface="Algerian" pitchFamily="82" charset="0"/>
              </a:rPr>
              <a:t>LANDASAN OPERASIONAL</a:t>
            </a:r>
            <a:endParaRPr lang="en-US" sz="2400" dirty="0" smtClean="0">
              <a:solidFill>
                <a:schemeClr val="tx1"/>
              </a:solidFill>
              <a:latin typeface="Algerian" pitchFamily="82" charset="0"/>
            </a:endParaRPr>
          </a:p>
        </p:txBody>
      </p:sp>
      <p:sp>
        <p:nvSpPr>
          <p:cNvPr id="6" name="Rectangle 5"/>
          <p:cNvSpPr/>
          <p:nvPr/>
        </p:nvSpPr>
        <p:spPr>
          <a:xfrm>
            <a:off x="5072066" y="1643050"/>
            <a:ext cx="3200400" cy="1023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d-ID" sz="2400" b="1" dirty="0" smtClean="0">
                <a:solidFill>
                  <a:schemeClr val="tx1"/>
                </a:solidFill>
              </a:rPr>
              <a:t>LANDASAN KONSTITUSIONAL</a:t>
            </a:r>
            <a:endParaRPr lang="en-US" sz="2400" b="1" dirty="0" smtClean="0">
              <a:solidFill>
                <a:schemeClr val="tx1"/>
              </a:solidFill>
            </a:endParaRPr>
          </a:p>
        </p:txBody>
      </p:sp>
      <p:cxnSp>
        <p:nvCxnSpPr>
          <p:cNvPr id="8" name="Curved Connector 7"/>
          <p:cNvCxnSpPr/>
          <p:nvPr/>
        </p:nvCxnSpPr>
        <p:spPr>
          <a:xfrm rot="5400000">
            <a:off x="-240525" y="2769387"/>
            <a:ext cx="3543312" cy="1204938"/>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Curved Connector 11"/>
          <p:cNvCxnSpPr/>
          <p:nvPr/>
        </p:nvCxnSpPr>
        <p:spPr>
          <a:xfrm>
            <a:off x="2362200" y="1676400"/>
            <a:ext cx="1600200" cy="1295400"/>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Curved Connector 13"/>
          <p:cNvCxnSpPr/>
          <p:nvPr/>
        </p:nvCxnSpPr>
        <p:spPr>
          <a:xfrm>
            <a:off x="2590800" y="1600200"/>
            <a:ext cx="2438400" cy="533400"/>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sp>
        <p:nvSpPr>
          <p:cNvPr id="9" name="Rectangle 8"/>
          <p:cNvSpPr/>
          <p:nvPr/>
        </p:nvSpPr>
        <p:spPr>
          <a:xfrm>
            <a:off x="2643174" y="4143380"/>
            <a:ext cx="3200400" cy="92869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d-ID" sz="2400" dirty="0" smtClean="0">
                <a:solidFill>
                  <a:schemeClr val="tx1"/>
                </a:solidFill>
                <a:latin typeface="Algerian" pitchFamily="82" charset="0"/>
              </a:rPr>
              <a:t>LANDASAN MENTAL</a:t>
            </a:r>
            <a:endParaRPr lang="en-US" sz="2400" dirty="0" smtClean="0">
              <a:solidFill>
                <a:schemeClr val="tx1"/>
              </a:solidFill>
              <a:latin typeface="Algerian" pitchFamily="82" charset="0"/>
            </a:endParaRPr>
          </a:p>
        </p:txBody>
      </p:sp>
      <p:cxnSp>
        <p:nvCxnSpPr>
          <p:cNvPr id="11" name="Curved Connector 10"/>
          <p:cNvCxnSpPr/>
          <p:nvPr/>
        </p:nvCxnSpPr>
        <p:spPr>
          <a:xfrm rot="16200000" flipH="1">
            <a:off x="1850225" y="2493175"/>
            <a:ext cx="2100266" cy="771516"/>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82726"/>
          </a:xfrm>
          <a:solidFill>
            <a:srgbClr val="002060"/>
          </a:solidFill>
        </p:spPr>
        <p:txBody>
          <a:bodyPr>
            <a:normAutofit fontScale="90000"/>
          </a:bodyPr>
          <a:lstStyle/>
          <a:p>
            <a:pPr fontAlgn="auto">
              <a:spcAft>
                <a:spcPts val="0"/>
              </a:spcAft>
              <a:defRPr/>
            </a:pPr>
            <a:r>
              <a:rPr lang="en-US" dirty="0" err="1" smtClean="0"/>
              <a:t>Kepemimpinan</a:t>
            </a:r>
            <a:r>
              <a:rPr lang="en-US" dirty="0" smtClean="0"/>
              <a:t> </a:t>
            </a:r>
            <a:r>
              <a:rPr lang="en-US" dirty="0" err="1" smtClean="0"/>
              <a:t>demokratis</a:t>
            </a:r>
            <a:r>
              <a:rPr lang="en-US" dirty="0" smtClean="0"/>
              <a:t> </a:t>
            </a:r>
            <a:r>
              <a:rPr lang="en-US" dirty="0" err="1" smtClean="0"/>
              <a:t>atas</a:t>
            </a:r>
            <a:r>
              <a:rPr lang="en-US" dirty="0" smtClean="0"/>
              <a:t> </a:t>
            </a:r>
            <a:r>
              <a:rPr lang="en-US" dirty="0" err="1" smtClean="0"/>
              <a:t>dasar</a:t>
            </a:r>
            <a:r>
              <a:rPr lang="en-US" dirty="0" smtClean="0"/>
              <a:t> </a:t>
            </a:r>
            <a:r>
              <a:rPr lang="en-US" dirty="0" err="1" smtClean="0"/>
              <a:t>satu</a:t>
            </a:r>
            <a:r>
              <a:rPr lang="en-US" dirty="0" smtClean="0"/>
              <a:t> </a:t>
            </a:r>
            <a:r>
              <a:rPr lang="en-US" dirty="0" err="1" smtClean="0"/>
              <a:t>orang</a:t>
            </a:r>
            <a:r>
              <a:rPr lang="en-US" dirty="0" smtClean="0"/>
              <a:t> </a:t>
            </a:r>
            <a:r>
              <a:rPr lang="en-US" dirty="0" err="1" smtClean="0"/>
              <a:t>satu</a:t>
            </a:r>
            <a:r>
              <a:rPr lang="en-US" dirty="0" smtClean="0"/>
              <a:t> </a:t>
            </a:r>
            <a:r>
              <a:rPr lang="en-US" dirty="0" err="1" smtClean="0"/>
              <a:t>suara</a:t>
            </a:r>
            <a:r>
              <a:rPr lang="en-US" dirty="0" smtClean="0"/>
              <a:t>, </a:t>
            </a:r>
            <a:r>
              <a:rPr lang="en-US" dirty="0" err="1" smtClean="0"/>
              <a:t>mencakup</a:t>
            </a:r>
            <a:r>
              <a:rPr lang="en-US" dirty="0" smtClean="0"/>
              <a:t> </a:t>
            </a:r>
            <a:r>
              <a:rPr lang="en-US" dirty="0" err="1" smtClean="0"/>
              <a:t>arti</a:t>
            </a:r>
            <a:r>
              <a:rPr lang="en-US" dirty="0" smtClean="0"/>
              <a:t> :</a:t>
            </a:r>
            <a:endParaRPr lang="en-US" dirty="0"/>
          </a:p>
        </p:txBody>
      </p:sp>
      <p:sp>
        <p:nvSpPr>
          <p:cNvPr id="40962" name="Content Placeholder 2"/>
          <p:cNvSpPr>
            <a:spLocks noGrp="1"/>
          </p:cNvSpPr>
          <p:nvPr>
            <p:ph idx="1"/>
          </p:nvPr>
        </p:nvSpPr>
        <p:spPr>
          <a:xfrm>
            <a:off x="1143000" y="2209800"/>
            <a:ext cx="7239000" cy="3870325"/>
          </a:xfrm>
          <a:ln w="57150">
            <a:solidFill>
              <a:srgbClr val="FF0000"/>
            </a:solidFill>
          </a:ln>
        </p:spPr>
        <p:txBody>
          <a:bodyPr>
            <a:normAutofit/>
          </a:bodyPr>
          <a:lstStyle/>
          <a:p>
            <a:pPr>
              <a:lnSpc>
                <a:spcPct val="90000"/>
              </a:lnSpc>
            </a:pPr>
            <a:r>
              <a:rPr lang="en-US" sz="3600" dirty="0" smtClean="0"/>
              <a:t>1. </a:t>
            </a:r>
            <a:r>
              <a:rPr lang="en-US" sz="3600" dirty="0" err="1" smtClean="0"/>
              <a:t>Organisasi</a:t>
            </a:r>
            <a:r>
              <a:rPr lang="en-US" sz="3600" dirty="0" smtClean="0"/>
              <a:t> </a:t>
            </a:r>
            <a:r>
              <a:rPr lang="en-US" sz="3600" dirty="0" err="1" smtClean="0"/>
              <a:t>demokratis</a:t>
            </a:r>
            <a:endParaRPr lang="en-US" sz="3600" dirty="0" smtClean="0"/>
          </a:p>
          <a:p>
            <a:pPr>
              <a:lnSpc>
                <a:spcPct val="90000"/>
              </a:lnSpc>
              <a:buFont typeface="Wingdings" pitchFamily="2" charset="2"/>
              <a:buNone/>
            </a:pPr>
            <a:r>
              <a:rPr lang="en-US" sz="3600" dirty="0" smtClean="0"/>
              <a:t>    2. </a:t>
            </a:r>
            <a:r>
              <a:rPr lang="en-US" sz="3600" dirty="0" err="1" smtClean="0"/>
              <a:t>Pemilihan</a:t>
            </a:r>
            <a:r>
              <a:rPr lang="en-US" sz="3600" dirty="0" smtClean="0"/>
              <a:t>  &amp; </a:t>
            </a:r>
            <a:r>
              <a:rPr lang="en-US" sz="3600" dirty="0" err="1" smtClean="0"/>
              <a:t>pengangkatan</a:t>
            </a:r>
            <a:r>
              <a:rPr lang="en-US" sz="3600" dirty="0" smtClean="0"/>
              <a:t> </a:t>
            </a:r>
          </a:p>
          <a:p>
            <a:pPr>
              <a:lnSpc>
                <a:spcPct val="90000"/>
              </a:lnSpc>
              <a:buFont typeface="Wingdings" pitchFamily="2" charset="2"/>
              <a:buNone/>
            </a:pPr>
            <a:r>
              <a:rPr lang="en-US" sz="3600" dirty="0" smtClean="0"/>
              <a:t>        </a:t>
            </a:r>
            <a:r>
              <a:rPr lang="en-US" sz="3600" dirty="0" err="1" smtClean="0"/>
              <a:t>sesuai</a:t>
            </a:r>
            <a:r>
              <a:rPr lang="en-US" sz="3600" dirty="0" smtClean="0"/>
              <a:t> </a:t>
            </a:r>
            <a:r>
              <a:rPr lang="en-US" sz="3600" dirty="0" err="1" smtClean="0"/>
              <a:t>dng</a:t>
            </a:r>
            <a:r>
              <a:rPr lang="en-US" sz="3600" dirty="0" smtClean="0"/>
              <a:t> </a:t>
            </a:r>
            <a:r>
              <a:rPr lang="en-US" sz="3600" dirty="0" err="1" smtClean="0"/>
              <a:t>keputusan</a:t>
            </a:r>
            <a:endParaRPr lang="en-US" sz="3600" dirty="0" smtClean="0"/>
          </a:p>
          <a:p>
            <a:pPr>
              <a:lnSpc>
                <a:spcPct val="90000"/>
              </a:lnSpc>
              <a:buFont typeface="Wingdings" pitchFamily="2" charset="2"/>
              <a:buNone/>
            </a:pPr>
            <a:r>
              <a:rPr lang="en-US" sz="3600" dirty="0" smtClean="0"/>
              <a:t>        </a:t>
            </a:r>
            <a:r>
              <a:rPr lang="en-US" sz="3600" dirty="0" err="1" smtClean="0"/>
              <a:t>anggota</a:t>
            </a:r>
            <a:endParaRPr lang="en-US" sz="3600" dirty="0" smtClean="0"/>
          </a:p>
          <a:p>
            <a:pPr>
              <a:lnSpc>
                <a:spcPct val="90000"/>
              </a:lnSpc>
              <a:buFont typeface="Wingdings" pitchFamily="2" charset="2"/>
              <a:buNone/>
            </a:pPr>
            <a:r>
              <a:rPr lang="en-US" sz="3600" dirty="0" smtClean="0"/>
              <a:t>    3. </a:t>
            </a:r>
            <a:r>
              <a:rPr lang="en-US" sz="3600" dirty="0" err="1" smtClean="0"/>
              <a:t>Suara</a:t>
            </a:r>
            <a:r>
              <a:rPr lang="en-US" sz="3600" dirty="0" smtClean="0"/>
              <a:t> </a:t>
            </a:r>
            <a:r>
              <a:rPr lang="en-US" sz="3600" dirty="0" err="1" smtClean="0"/>
              <a:t>semua</a:t>
            </a:r>
            <a:r>
              <a:rPr lang="en-US" sz="3600" dirty="0" smtClean="0"/>
              <a:t> </a:t>
            </a:r>
            <a:r>
              <a:rPr lang="en-US" sz="3600" dirty="0" err="1" smtClean="0"/>
              <a:t>orang</a:t>
            </a:r>
            <a:endParaRPr lang="en-US" sz="3600" dirty="0" smtClean="0"/>
          </a:p>
          <a:p>
            <a:pPr>
              <a:lnSpc>
                <a:spcPct val="90000"/>
              </a:lnSpc>
              <a:buFont typeface="Wingdings" pitchFamily="2" charset="2"/>
              <a:buNone/>
            </a:pPr>
            <a:r>
              <a:rPr lang="en-US" sz="3600" dirty="0" smtClean="0"/>
              <a:t>        </a:t>
            </a:r>
            <a:r>
              <a:rPr lang="en-US" sz="3600" dirty="0" err="1" smtClean="0"/>
              <a:t>sama</a:t>
            </a:r>
            <a:endParaRPr lang="en-US" sz="3600" dirty="0" smtClean="0"/>
          </a:p>
          <a:p>
            <a:endParaRPr lang="en-US" sz="3600" dirty="0" smtClean="0"/>
          </a:p>
        </p:txBody>
      </p:sp>
      <p:sp>
        <p:nvSpPr>
          <p:cNvPr id="4" name="Down Arrow 3"/>
          <p:cNvSpPr/>
          <p:nvPr/>
        </p:nvSpPr>
        <p:spPr>
          <a:xfrm rot="19380659">
            <a:off x="-357222" y="2000240"/>
            <a:ext cx="1905000" cy="1019172"/>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lstStyle/>
          <a:p>
            <a:pPr fontAlgn="auto">
              <a:spcAft>
                <a:spcPts val="0"/>
              </a:spcAft>
              <a:defRPr/>
            </a:pPr>
            <a:r>
              <a:rPr lang="id-ID" dirty="0" smtClean="0"/>
              <a:t>NEXT ...</a:t>
            </a:r>
            <a:endParaRPr lang="en-US" dirty="0"/>
          </a:p>
        </p:txBody>
      </p:sp>
      <p:sp>
        <p:nvSpPr>
          <p:cNvPr id="40962" name="Content Placeholder 2"/>
          <p:cNvSpPr>
            <a:spLocks noGrp="1"/>
          </p:cNvSpPr>
          <p:nvPr>
            <p:ph idx="1"/>
          </p:nvPr>
        </p:nvSpPr>
        <p:spPr>
          <a:xfrm>
            <a:off x="642910" y="2209800"/>
            <a:ext cx="8143932" cy="4148158"/>
          </a:xfrm>
          <a:ln w="57150">
            <a:solidFill>
              <a:srgbClr val="FF0000"/>
            </a:solidFill>
          </a:ln>
        </p:spPr>
        <p:txBody>
          <a:bodyPr>
            <a:normAutofit lnSpcReduction="10000"/>
          </a:bodyPr>
          <a:lstStyle/>
          <a:p>
            <a:pPr>
              <a:lnSpc>
                <a:spcPct val="90000"/>
              </a:lnSpc>
            </a:pPr>
            <a:r>
              <a:rPr lang="en-US" dirty="0" err="1" smtClean="0"/>
              <a:t>Sisa</a:t>
            </a:r>
            <a:r>
              <a:rPr lang="en-US" dirty="0" smtClean="0"/>
              <a:t> </a:t>
            </a:r>
            <a:r>
              <a:rPr lang="en-US" dirty="0" err="1" smtClean="0"/>
              <a:t>hasil</a:t>
            </a:r>
            <a:r>
              <a:rPr lang="en-US" dirty="0" smtClean="0"/>
              <a:t> </a:t>
            </a:r>
            <a:r>
              <a:rPr lang="en-US" dirty="0" err="1" smtClean="0"/>
              <a:t>usaha</a:t>
            </a:r>
            <a:r>
              <a:rPr lang="en-US" dirty="0" smtClean="0"/>
              <a:t> </a:t>
            </a:r>
            <a:r>
              <a:rPr lang="en-US" dirty="0" err="1" smtClean="0"/>
              <a:t>dibagi</a:t>
            </a:r>
            <a:r>
              <a:rPr lang="en-US" dirty="0" smtClean="0"/>
              <a:t> </a:t>
            </a:r>
            <a:r>
              <a:rPr lang="en-US" dirty="0" err="1" smtClean="0"/>
              <a:t>untuk</a:t>
            </a:r>
            <a:r>
              <a:rPr lang="en-US" dirty="0" smtClean="0"/>
              <a:t> :</a:t>
            </a:r>
          </a:p>
          <a:p>
            <a:pPr>
              <a:lnSpc>
                <a:spcPct val="90000"/>
              </a:lnSpc>
              <a:buFont typeface="Wingdings" pitchFamily="2" charset="2"/>
              <a:buNone/>
            </a:pPr>
            <a:r>
              <a:rPr lang="en-US" dirty="0" smtClean="0"/>
              <a:t>   1. </a:t>
            </a:r>
            <a:r>
              <a:rPr lang="en-US" dirty="0" err="1" smtClean="0"/>
              <a:t>Cadangan</a:t>
            </a:r>
            <a:endParaRPr lang="en-US" dirty="0" smtClean="0"/>
          </a:p>
          <a:p>
            <a:pPr>
              <a:lnSpc>
                <a:spcPct val="90000"/>
              </a:lnSpc>
              <a:buFont typeface="Wingdings" pitchFamily="2" charset="2"/>
              <a:buNone/>
            </a:pPr>
            <a:r>
              <a:rPr lang="en-US" dirty="0" smtClean="0"/>
              <a:t>   2. </a:t>
            </a:r>
            <a:r>
              <a:rPr lang="en-US" dirty="0" err="1" smtClean="0"/>
              <a:t>Untuk</a:t>
            </a:r>
            <a:r>
              <a:rPr lang="en-US" dirty="0" smtClean="0"/>
              <a:t> </a:t>
            </a:r>
            <a:r>
              <a:rPr lang="en-US" dirty="0" err="1" smtClean="0"/>
              <a:t>masyarakat</a:t>
            </a:r>
            <a:endParaRPr lang="en-US" dirty="0" smtClean="0"/>
          </a:p>
          <a:p>
            <a:pPr>
              <a:lnSpc>
                <a:spcPct val="90000"/>
              </a:lnSpc>
              <a:buFont typeface="Wingdings" pitchFamily="2" charset="2"/>
              <a:buNone/>
            </a:pPr>
            <a:r>
              <a:rPr lang="en-US" dirty="0" smtClean="0"/>
              <a:t>   3. </a:t>
            </a:r>
            <a:r>
              <a:rPr lang="en-US" dirty="0" err="1" smtClean="0"/>
              <a:t>Dibagikan</a:t>
            </a:r>
            <a:r>
              <a:rPr lang="en-US" dirty="0" smtClean="0"/>
              <a:t> </a:t>
            </a:r>
            <a:r>
              <a:rPr lang="en-US" dirty="0" err="1" smtClean="0"/>
              <a:t>kpd</a:t>
            </a:r>
            <a:r>
              <a:rPr lang="en-US" dirty="0" smtClean="0"/>
              <a:t> </a:t>
            </a:r>
            <a:r>
              <a:rPr lang="en-US" dirty="0" err="1" smtClean="0"/>
              <a:t>anggota</a:t>
            </a:r>
            <a:r>
              <a:rPr lang="en-US" dirty="0" smtClean="0"/>
              <a:t> </a:t>
            </a:r>
            <a:r>
              <a:rPr lang="en-US" dirty="0" err="1" smtClean="0"/>
              <a:t>sesuai</a:t>
            </a:r>
            <a:endParaRPr lang="en-US" dirty="0" smtClean="0"/>
          </a:p>
          <a:p>
            <a:pPr>
              <a:lnSpc>
                <a:spcPct val="90000"/>
              </a:lnSpc>
              <a:buFont typeface="Wingdings" pitchFamily="2" charset="2"/>
              <a:buNone/>
            </a:pPr>
            <a:r>
              <a:rPr lang="en-US" dirty="0" smtClean="0"/>
              <a:t>       </a:t>
            </a:r>
            <a:r>
              <a:rPr lang="en-US" dirty="0" err="1" smtClean="0"/>
              <a:t>jasa</a:t>
            </a:r>
            <a:r>
              <a:rPr lang="en-US" dirty="0" smtClean="0"/>
              <a:t> </a:t>
            </a:r>
            <a:r>
              <a:rPr lang="en-US" dirty="0" err="1" smtClean="0"/>
              <a:t>masing-masing</a:t>
            </a:r>
            <a:endParaRPr lang="en-US" dirty="0" smtClean="0"/>
          </a:p>
          <a:p>
            <a:pPr>
              <a:lnSpc>
                <a:spcPct val="90000"/>
              </a:lnSpc>
            </a:pPr>
            <a:r>
              <a:rPr lang="en-US" dirty="0" err="1" smtClean="0"/>
              <a:t>Semua</a:t>
            </a:r>
            <a:r>
              <a:rPr lang="en-US" dirty="0" smtClean="0"/>
              <a:t> </a:t>
            </a:r>
            <a:r>
              <a:rPr lang="en-US" dirty="0" err="1" smtClean="0"/>
              <a:t>koperasi</a:t>
            </a:r>
            <a:r>
              <a:rPr lang="en-US" dirty="0" smtClean="0"/>
              <a:t> </a:t>
            </a:r>
            <a:r>
              <a:rPr lang="en-US" dirty="0" err="1" smtClean="0"/>
              <a:t>melaksanakan</a:t>
            </a:r>
            <a:r>
              <a:rPr lang="en-US" dirty="0" smtClean="0"/>
              <a:t> </a:t>
            </a:r>
            <a:r>
              <a:rPr lang="en-US" dirty="0" err="1" smtClean="0"/>
              <a:t>pendidikan</a:t>
            </a:r>
            <a:r>
              <a:rPr lang="en-US" dirty="0" smtClean="0"/>
              <a:t> </a:t>
            </a:r>
            <a:r>
              <a:rPr lang="en-US" dirty="0" err="1" smtClean="0"/>
              <a:t>secara</a:t>
            </a:r>
            <a:r>
              <a:rPr lang="en-US" dirty="0" smtClean="0"/>
              <a:t> </a:t>
            </a:r>
            <a:r>
              <a:rPr lang="en-US" dirty="0" err="1" smtClean="0"/>
              <a:t>terus</a:t>
            </a:r>
            <a:r>
              <a:rPr lang="en-US" dirty="0" smtClean="0"/>
              <a:t> </a:t>
            </a:r>
            <a:r>
              <a:rPr lang="en-US" dirty="0" err="1" smtClean="0"/>
              <a:t>menerus</a:t>
            </a:r>
            <a:endParaRPr lang="en-US" dirty="0" smtClean="0"/>
          </a:p>
          <a:p>
            <a:pPr>
              <a:lnSpc>
                <a:spcPct val="90000"/>
              </a:lnSpc>
            </a:pPr>
            <a:r>
              <a:rPr lang="en-US" dirty="0" err="1" smtClean="0"/>
              <a:t>Gerakan</a:t>
            </a:r>
            <a:r>
              <a:rPr lang="en-US" dirty="0" smtClean="0"/>
              <a:t> </a:t>
            </a:r>
            <a:r>
              <a:rPr lang="en-US" dirty="0" err="1" smtClean="0"/>
              <a:t>koperasi</a:t>
            </a:r>
            <a:r>
              <a:rPr lang="en-US" dirty="0" smtClean="0"/>
              <a:t> </a:t>
            </a:r>
            <a:r>
              <a:rPr lang="en-US" dirty="0" err="1" smtClean="0"/>
              <a:t>harus</a:t>
            </a:r>
            <a:r>
              <a:rPr lang="en-US" dirty="0" smtClean="0"/>
              <a:t> </a:t>
            </a:r>
            <a:r>
              <a:rPr lang="en-US" dirty="0" err="1" smtClean="0"/>
              <a:t>melaksanakan</a:t>
            </a:r>
            <a:r>
              <a:rPr lang="en-US" dirty="0" smtClean="0"/>
              <a:t> </a:t>
            </a:r>
            <a:r>
              <a:rPr lang="en-US" dirty="0" err="1" smtClean="0"/>
              <a:t>kerjasama</a:t>
            </a:r>
            <a:r>
              <a:rPr lang="en-US" dirty="0" smtClean="0"/>
              <a:t> </a:t>
            </a:r>
            <a:r>
              <a:rPr lang="en-US" dirty="0" err="1" smtClean="0"/>
              <a:t>ditingkat</a:t>
            </a:r>
            <a:r>
              <a:rPr lang="en-US" dirty="0" smtClean="0"/>
              <a:t> regional, </a:t>
            </a:r>
            <a:r>
              <a:rPr lang="en-US" dirty="0" err="1" smtClean="0"/>
              <a:t>nasional</a:t>
            </a:r>
            <a:r>
              <a:rPr lang="en-US" dirty="0" smtClean="0"/>
              <a:t>, </a:t>
            </a:r>
            <a:r>
              <a:rPr lang="en-US" dirty="0" err="1" smtClean="0"/>
              <a:t>internasional</a:t>
            </a:r>
            <a:endParaRPr lang="en-US" dirty="0" smtClean="0"/>
          </a:p>
          <a:p>
            <a:endParaRPr lang="en-US" dirty="0" smtClean="0"/>
          </a:p>
        </p:txBody>
      </p:sp>
      <p:sp>
        <p:nvSpPr>
          <p:cNvPr id="4" name="Down Arrow 3"/>
          <p:cNvSpPr/>
          <p:nvPr/>
        </p:nvSpPr>
        <p:spPr>
          <a:xfrm>
            <a:off x="5257800" y="762000"/>
            <a:ext cx="1905000" cy="1447800"/>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628" y="1571612"/>
            <a:ext cx="3857652" cy="2714644"/>
          </a:xfrm>
          <a:solidFill>
            <a:srgbClr val="002060"/>
          </a:solidFill>
          <a:ln w="38100">
            <a:solidFill>
              <a:srgbClr val="C00000"/>
            </a:solidFill>
          </a:ln>
        </p:spPr>
        <p:txBody>
          <a:bodyPr/>
          <a:lstStyle/>
          <a:p>
            <a:pPr algn="r" fontAlgn="auto">
              <a:spcAft>
                <a:spcPts val="0"/>
              </a:spcAft>
              <a:defRPr/>
            </a:pPr>
            <a:r>
              <a:rPr lang="en-US" sz="4000" dirty="0" smtClean="0"/>
              <a:t>S</a:t>
            </a:r>
            <a:r>
              <a:rPr lang="id-ID" sz="4000" dirty="0" smtClean="0"/>
              <a:t>ENDI –SENDI DASAR </a:t>
            </a:r>
            <a:r>
              <a:rPr lang="en-US" sz="4000" dirty="0" smtClean="0"/>
              <a:t>KOPERASI</a:t>
            </a:r>
            <a:r>
              <a:rPr lang="id-ID" sz="4000" dirty="0" smtClean="0"/>
              <a:t/>
            </a:r>
            <a:br>
              <a:rPr lang="id-ID" sz="4000" dirty="0" smtClean="0"/>
            </a:br>
            <a:endParaRPr lang="en-US" sz="4000" b="1" dirty="0">
              <a:solidFill>
                <a:srgbClr val="FFFF00"/>
              </a:solidFill>
            </a:endParaRPr>
          </a:p>
        </p:txBody>
      </p:sp>
      <p:pic>
        <p:nvPicPr>
          <p:cNvPr id="4" name="Picture 5" descr="diskusi"/>
          <p:cNvPicPr>
            <a:picLocks noChangeAspect="1" noChangeArrowheads="1"/>
          </p:cNvPicPr>
          <p:nvPr/>
        </p:nvPicPr>
        <p:blipFill>
          <a:blip r:embed="rId3"/>
          <a:srcRect/>
          <a:stretch>
            <a:fillRect/>
          </a:stretch>
        </p:blipFill>
        <p:spPr bwMode="auto">
          <a:xfrm>
            <a:off x="1357290" y="1643050"/>
            <a:ext cx="3500462" cy="3071834"/>
          </a:xfrm>
          <a:prstGeom prst="rect">
            <a:avLst/>
          </a:prstGeom>
          <a:noFill/>
          <a:ln w="57150">
            <a:solidFill>
              <a:schemeClr val="bg1">
                <a:lumMod val="75000"/>
                <a:lumOff val="25000"/>
              </a:schemeClr>
            </a:solidFill>
            <a:miter lim="800000"/>
            <a:headEnd/>
            <a:tailEnd/>
          </a:ln>
        </p:spPr>
      </p:pic>
    </p:spTree>
  </p:cSld>
  <p:clrMapOvr>
    <a:masterClrMapping/>
  </p:clrMapOvr>
  <p:transition spd="slow">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rmAutofit fontScale="90000"/>
          </a:bodyPr>
          <a:lstStyle/>
          <a:p>
            <a:pPr fontAlgn="auto">
              <a:spcAft>
                <a:spcPts val="0"/>
              </a:spcAft>
              <a:defRPr/>
            </a:pPr>
            <a:r>
              <a:rPr lang="en-US" dirty="0" smtClean="0"/>
              <a:t>SENDI-SENDI DASAR KOPERASI</a:t>
            </a:r>
            <a:endParaRPr lang="en-US" dirty="0"/>
          </a:p>
        </p:txBody>
      </p:sp>
      <p:sp>
        <p:nvSpPr>
          <p:cNvPr id="40962" name="Content Placeholder 2"/>
          <p:cNvSpPr>
            <a:spLocks noGrp="1"/>
          </p:cNvSpPr>
          <p:nvPr>
            <p:ph idx="1"/>
          </p:nvPr>
        </p:nvSpPr>
        <p:spPr>
          <a:xfrm>
            <a:off x="642910" y="2209800"/>
            <a:ext cx="8001056" cy="4291034"/>
          </a:xfrm>
          <a:ln w="57150">
            <a:solidFill>
              <a:srgbClr val="FF0000"/>
            </a:solidFill>
          </a:ln>
        </p:spPr>
        <p:txBody>
          <a:bodyPr>
            <a:normAutofit lnSpcReduction="10000"/>
          </a:bodyPr>
          <a:lstStyle/>
          <a:p>
            <a:pPr>
              <a:lnSpc>
                <a:spcPct val="80000"/>
              </a:lnSpc>
            </a:pPr>
            <a:r>
              <a:rPr lang="en-US" dirty="0" err="1" smtClean="0"/>
              <a:t>Pada</a:t>
            </a:r>
            <a:r>
              <a:rPr lang="en-US" dirty="0" smtClean="0"/>
              <a:t> UU 12/1967 </a:t>
            </a:r>
            <a:r>
              <a:rPr lang="en-US" dirty="0" err="1" smtClean="0"/>
              <a:t>tentang</a:t>
            </a:r>
            <a:r>
              <a:rPr lang="en-US" dirty="0" smtClean="0"/>
              <a:t> </a:t>
            </a:r>
            <a:r>
              <a:rPr lang="en-US" dirty="0" err="1" smtClean="0"/>
              <a:t>Pokok-Pokok</a:t>
            </a:r>
            <a:r>
              <a:rPr lang="en-US" dirty="0" smtClean="0"/>
              <a:t> </a:t>
            </a:r>
            <a:r>
              <a:rPr lang="en-US" dirty="0" err="1" smtClean="0"/>
              <a:t>Perkoperasian</a:t>
            </a:r>
            <a:r>
              <a:rPr lang="en-US" dirty="0" smtClean="0"/>
              <a:t> </a:t>
            </a:r>
            <a:r>
              <a:rPr lang="en-US" dirty="0" err="1" smtClean="0"/>
              <a:t>pada</a:t>
            </a:r>
            <a:r>
              <a:rPr lang="en-US" dirty="0" smtClean="0"/>
              <a:t> </a:t>
            </a:r>
            <a:r>
              <a:rPr lang="en-US" dirty="0" err="1" smtClean="0"/>
              <a:t>Bagian</a:t>
            </a:r>
            <a:r>
              <a:rPr lang="en-US" dirty="0" smtClean="0"/>
              <a:t> 4 </a:t>
            </a:r>
            <a:r>
              <a:rPr lang="en-US" dirty="0" err="1" smtClean="0"/>
              <a:t>pasal</a:t>
            </a:r>
            <a:r>
              <a:rPr lang="en-US" dirty="0" smtClean="0"/>
              <a:t> 6 </a:t>
            </a:r>
            <a:r>
              <a:rPr lang="en-US" dirty="0" err="1" smtClean="0"/>
              <a:t>dirumuskan</a:t>
            </a:r>
            <a:r>
              <a:rPr lang="en-US" dirty="0" smtClean="0"/>
              <a:t> </a:t>
            </a:r>
            <a:r>
              <a:rPr lang="en-US" dirty="0" err="1" smtClean="0"/>
              <a:t>tentang</a:t>
            </a:r>
            <a:r>
              <a:rPr lang="en-US" dirty="0" smtClean="0"/>
              <a:t> “</a:t>
            </a:r>
            <a:r>
              <a:rPr lang="en-US" dirty="0" err="1" smtClean="0"/>
              <a:t>Sendi-Sendi</a:t>
            </a:r>
            <a:r>
              <a:rPr lang="en-US" dirty="0" smtClean="0"/>
              <a:t> </a:t>
            </a:r>
            <a:r>
              <a:rPr lang="en-US" dirty="0" err="1" smtClean="0"/>
              <a:t>Dasar</a:t>
            </a:r>
            <a:r>
              <a:rPr lang="en-US" dirty="0" smtClean="0"/>
              <a:t> </a:t>
            </a:r>
            <a:r>
              <a:rPr lang="en-US" dirty="0" err="1" smtClean="0"/>
              <a:t>Koperasi</a:t>
            </a:r>
            <a:r>
              <a:rPr lang="en-US" dirty="0" smtClean="0"/>
              <a:t>”</a:t>
            </a:r>
          </a:p>
          <a:p>
            <a:pPr>
              <a:lnSpc>
                <a:spcPct val="80000"/>
              </a:lnSpc>
            </a:pPr>
            <a:r>
              <a:rPr lang="en-US" dirty="0" err="1" smtClean="0"/>
              <a:t>Sendi-sendi</a:t>
            </a:r>
            <a:r>
              <a:rPr lang="en-US" dirty="0" smtClean="0"/>
              <a:t> </a:t>
            </a:r>
            <a:r>
              <a:rPr lang="en-US" dirty="0" err="1" smtClean="0"/>
              <a:t>dasar</a:t>
            </a:r>
            <a:r>
              <a:rPr lang="en-US" dirty="0" smtClean="0"/>
              <a:t> </a:t>
            </a:r>
            <a:r>
              <a:rPr lang="en-US" dirty="0" err="1" smtClean="0"/>
              <a:t>Koperasi</a:t>
            </a:r>
            <a:r>
              <a:rPr lang="en-US" dirty="0" smtClean="0"/>
              <a:t> </a:t>
            </a:r>
            <a:r>
              <a:rPr lang="en-US" dirty="0" err="1" smtClean="0"/>
              <a:t>tsb</a:t>
            </a:r>
            <a:r>
              <a:rPr lang="en-US" dirty="0" smtClean="0"/>
              <a:t> </a:t>
            </a:r>
            <a:r>
              <a:rPr lang="en-US" dirty="0" err="1" smtClean="0"/>
              <a:t>mrpk</a:t>
            </a:r>
            <a:r>
              <a:rPr lang="en-US" dirty="0" smtClean="0"/>
              <a:t> </a:t>
            </a:r>
            <a:r>
              <a:rPr lang="en-US" dirty="0" err="1" smtClean="0"/>
              <a:t>penerimaan</a:t>
            </a:r>
            <a:r>
              <a:rPr lang="en-US" dirty="0" smtClean="0"/>
              <a:t> </a:t>
            </a:r>
            <a:r>
              <a:rPr lang="en-US" dirty="0" err="1" smtClean="0"/>
              <a:t>perubahan</a:t>
            </a:r>
            <a:r>
              <a:rPr lang="en-US" dirty="0" smtClean="0"/>
              <a:t> </a:t>
            </a:r>
            <a:r>
              <a:rPr lang="en-US" dirty="0" err="1" smtClean="0"/>
              <a:t>prinsip-prinsip</a:t>
            </a:r>
            <a:r>
              <a:rPr lang="en-US" dirty="0" smtClean="0"/>
              <a:t> </a:t>
            </a:r>
            <a:r>
              <a:rPr lang="en-US" dirty="0" err="1" smtClean="0"/>
              <a:t>Koperasi</a:t>
            </a:r>
            <a:r>
              <a:rPr lang="en-US" dirty="0" smtClean="0"/>
              <a:t> </a:t>
            </a:r>
            <a:r>
              <a:rPr lang="en-US" dirty="0" err="1" smtClean="0"/>
              <a:t>dng</a:t>
            </a:r>
            <a:r>
              <a:rPr lang="en-US" dirty="0" smtClean="0"/>
              <a:t> </a:t>
            </a:r>
            <a:r>
              <a:rPr lang="en-US" dirty="0" err="1" smtClean="0"/>
              <a:t>penambahan</a:t>
            </a:r>
            <a:r>
              <a:rPr lang="en-US" dirty="0" smtClean="0"/>
              <a:t> </a:t>
            </a:r>
            <a:r>
              <a:rPr lang="en-US" dirty="0" err="1" smtClean="0"/>
              <a:t>yg</a:t>
            </a:r>
            <a:r>
              <a:rPr lang="en-US" dirty="0" smtClean="0"/>
              <a:t> </a:t>
            </a:r>
            <a:r>
              <a:rPr lang="en-US" dirty="0" err="1" smtClean="0"/>
              <a:t>sesuai</a:t>
            </a:r>
            <a:r>
              <a:rPr lang="en-US" dirty="0" smtClean="0"/>
              <a:t> </a:t>
            </a:r>
            <a:r>
              <a:rPr lang="en-US" dirty="0" err="1" smtClean="0"/>
              <a:t>dng</a:t>
            </a:r>
            <a:r>
              <a:rPr lang="en-US" dirty="0" smtClean="0"/>
              <a:t> </a:t>
            </a:r>
            <a:r>
              <a:rPr lang="en-US" dirty="0" err="1" smtClean="0"/>
              <a:t>wajah</a:t>
            </a:r>
            <a:r>
              <a:rPr lang="en-US" dirty="0" smtClean="0"/>
              <a:t> </a:t>
            </a:r>
            <a:r>
              <a:rPr lang="en-US" dirty="0" err="1" smtClean="0"/>
              <a:t>Koperasi</a:t>
            </a:r>
            <a:r>
              <a:rPr lang="en-US" dirty="0" smtClean="0"/>
              <a:t> Indonesia</a:t>
            </a:r>
          </a:p>
          <a:p>
            <a:pPr>
              <a:lnSpc>
                <a:spcPct val="80000"/>
              </a:lnSpc>
            </a:pPr>
            <a:r>
              <a:rPr lang="en-US" dirty="0" err="1" smtClean="0"/>
              <a:t>Pelaksanaan</a:t>
            </a:r>
            <a:r>
              <a:rPr lang="en-US" dirty="0" smtClean="0"/>
              <a:t> </a:t>
            </a:r>
            <a:r>
              <a:rPr lang="en-US" dirty="0" err="1" smtClean="0"/>
              <a:t>sindi</a:t>
            </a:r>
            <a:r>
              <a:rPr lang="en-US" dirty="0" smtClean="0"/>
              <a:t> </a:t>
            </a:r>
            <a:r>
              <a:rPr lang="en-US" dirty="0" err="1" smtClean="0"/>
              <a:t>dasar</a:t>
            </a:r>
            <a:r>
              <a:rPr lang="en-US" dirty="0" smtClean="0"/>
              <a:t> </a:t>
            </a:r>
            <a:r>
              <a:rPr lang="en-US" dirty="0" err="1" smtClean="0"/>
              <a:t>tsb</a:t>
            </a:r>
            <a:r>
              <a:rPr lang="en-US" dirty="0" smtClean="0"/>
              <a:t> </a:t>
            </a:r>
            <a:r>
              <a:rPr lang="en-US" dirty="0" err="1" smtClean="0"/>
              <a:t>tercermin</a:t>
            </a:r>
            <a:r>
              <a:rPr lang="en-US" dirty="0" smtClean="0"/>
              <a:t> </a:t>
            </a:r>
            <a:r>
              <a:rPr lang="en-US" dirty="0" err="1" smtClean="0"/>
              <a:t>pada</a:t>
            </a:r>
            <a:r>
              <a:rPr lang="en-US" dirty="0" smtClean="0"/>
              <a:t> </a:t>
            </a:r>
            <a:r>
              <a:rPr lang="en-US" dirty="0" err="1" smtClean="0"/>
              <a:t>Anggaran</a:t>
            </a:r>
            <a:r>
              <a:rPr lang="en-US" dirty="0" smtClean="0"/>
              <a:t> </a:t>
            </a:r>
            <a:r>
              <a:rPr lang="en-US" dirty="0" err="1" smtClean="0"/>
              <a:t>masing-masing</a:t>
            </a:r>
            <a:r>
              <a:rPr lang="en-US" dirty="0" smtClean="0"/>
              <a:t> </a:t>
            </a:r>
            <a:r>
              <a:rPr lang="en-US" dirty="0" err="1" smtClean="0"/>
              <a:t>Koperasi</a:t>
            </a:r>
            <a:endParaRPr lang="en-US" dirty="0" smtClean="0"/>
          </a:p>
          <a:p>
            <a:pPr>
              <a:lnSpc>
                <a:spcPct val="80000"/>
              </a:lnSpc>
            </a:pPr>
            <a:r>
              <a:rPr lang="en-US" dirty="0" err="1" smtClean="0"/>
              <a:t>Oleh</a:t>
            </a:r>
            <a:r>
              <a:rPr lang="en-US" dirty="0" smtClean="0"/>
              <a:t> </a:t>
            </a:r>
            <a:r>
              <a:rPr lang="en-US" dirty="0" err="1" smtClean="0"/>
              <a:t>karena</a:t>
            </a:r>
            <a:r>
              <a:rPr lang="en-US" dirty="0" smtClean="0"/>
              <a:t> </a:t>
            </a:r>
            <a:r>
              <a:rPr lang="en-US" dirty="0" err="1" smtClean="0"/>
              <a:t>itu</a:t>
            </a:r>
            <a:r>
              <a:rPr lang="en-US" dirty="0" smtClean="0"/>
              <a:t> </a:t>
            </a:r>
            <a:r>
              <a:rPr lang="en-US" dirty="0" err="1" smtClean="0"/>
              <a:t>utk</a:t>
            </a:r>
            <a:r>
              <a:rPr lang="en-US" dirty="0" smtClean="0"/>
              <a:t> </a:t>
            </a:r>
            <a:r>
              <a:rPr lang="en-US" dirty="0" err="1" smtClean="0"/>
              <a:t>memahami</a:t>
            </a:r>
            <a:r>
              <a:rPr lang="en-US" dirty="0" smtClean="0"/>
              <a:t> </a:t>
            </a:r>
            <a:r>
              <a:rPr lang="en-US" dirty="0" err="1" smtClean="0"/>
              <a:t>sendi</a:t>
            </a:r>
            <a:r>
              <a:rPr lang="en-US" dirty="0" smtClean="0"/>
              <a:t> </a:t>
            </a:r>
            <a:r>
              <a:rPr lang="en-US" dirty="0" err="1" smtClean="0"/>
              <a:t>dasar</a:t>
            </a:r>
            <a:r>
              <a:rPr lang="en-US" dirty="0" smtClean="0"/>
              <a:t> </a:t>
            </a:r>
            <a:r>
              <a:rPr lang="en-US" dirty="0" err="1" smtClean="0"/>
              <a:t>harus</a:t>
            </a:r>
            <a:r>
              <a:rPr lang="en-US" dirty="0" smtClean="0"/>
              <a:t> </a:t>
            </a:r>
            <a:r>
              <a:rPr lang="en-US" dirty="0" err="1" smtClean="0"/>
              <a:t>memahami</a:t>
            </a:r>
            <a:r>
              <a:rPr lang="en-US" dirty="0" smtClean="0"/>
              <a:t> </a:t>
            </a:r>
            <a:r>
              <a:rPr lang="en-US" dirty="0" err="1" smtClean="0"/>
              <a:t>Prinsip</a:t>
            </a:r>
            <a:r>
              <a:rPr lang="en-US" dirty="0" smtClean="0"/>
              <a:t> </a:t>
            </a:r>
            <a:r>
              <a:rPr lang="en-US" dirty="0" err="1" smtClean="0"/>
              <a:t>Koperasi</a:t>
            </a:r>
            <a:endParaRPr lang="en-US" dirty="0" smtClean="0"/>
          </a:p>
          <a:p>
            <a:endParaRPr lang="en-US" dirty="0" smtClean="0"/>
          </a:p>
        </p:txBody>
      </p:sp>
      <p:sp>
        <p:nvSpPr>
          <p:cNvPr id="4" name="Down Arrow 3"/>
          <p:cNvSpPr/>
          <p:nvPr/>
        </p:nvSpPr>
        <p:spPr>
          <a:xfrm>
            <a:off x="5257800" y="1071546"/>
            <a:ext cx="1905000" cy="1138254"/>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54164"/>
          </a:xfrm>
          <a:solidFill>
            <a:srgbClr val="002060"/>
          </a:solidFill>
        </p:spPr>
        <p:txBody>
          <a:bodyPr>
            <a:normAutofit fontScale="90000"/>
          </a:bodyPr>
          <a:lstStyle/>
          <a:p>
            <a:pPr fontAlgn="auto">
              <a:spcAft>
                <a:spcPts val="0"/>
              </a:spcAft>
              <a:defRPr/>
            </a:pPr>
            <a:r>
              <a:rPr lang="en-US" sz="4400" dirty="0" err="1" smtClean="0"/>
              <a:t>Sendi-Sendi</a:t>
            </a:r>
            <a:r>
              <a:rPr lang="en-US" sz="4400" dirty="0" smtClean="0"/>
              <a:t> </a:t>
            </a:r>
            <a:r>
              <a:rPr lang="en-US" sz="4400" dirty="0" err="1" smtClean="0"/>
              <a:t>Dasar</a:t>
            </a:r>
            <a:r>
              <a:rPr lang="en-US" sz="4400" dirty="0" smtClean="0"/>
              <a:t> </a:t>
            </a:r>
            <a:r>
              <a:rPr lang="en-US" sz="4400" dirty="0" err="1" smtClean="0"/>
              <a:t>Koperasi</a:t>
            </a:r>
            <a:r>
              <a:rPr lang="en-US" sz="4400" dirty="0" smtClean="0"/>
              <a:t/>
            </a:r>
            <a:br>
              <a:rPr lang="en-US" sz="4400" dirty="0" smtClean="0"/>
            </a:br>
            <a:r>
              <a:rPr lang="en-US" sz="4400" dirty="0" smtClean="0"/>
              <a:t>(</a:t>
            </a:r>
            <a:r>
              <a:rPr lang="en-US" sz="4400" dirty="0" err="1" smtClean="0"/>
              <a:t>Prinsip-prinsip</a:t>
            </a:r>
            <a:r>
              <a:rPr lang="en-US" sz="4400" dirty="0" smtClean="0"/>
              <a:t> </a:t>
            </a:r>
            <a:r>
              <a:rPr lang="en-US" sz="4400" dirty="0" err="1" smtClean="0"/>
              <a:t>Koperasi</a:t>
            </a:r>
            <a:r>
              <a:rPr lang="en-US" sz="4400" dirty="0" smtClean="0"/>
              <a:t> Indonesia)</a:t>
            </a:r>
            <a:endParaRPr lang="en-US" dirty="0"/>
          </a:p>
        </p:txBody>
      </p:sp>
      <p:sp>
        <p:nvSpPr>
          <p:cNvPr id="40962" name="Content Placeholder 2"/>
          <p:cNvSpPr>
            <a:spLocks noGrp="1"/>
          </p:cNvSpPr>
          <p:nvPr>
            <p:ph idx="1"/>
          </p:nvPr>
        </p:nvSpPr>
        <p:spPr>
          <a:xfrm>
            <a:off x="857224" y="2209800"/>
            <a:ext cx="7858180" cy="4362472"/>
          </a:xfrm>
          <a:ln w="57150">
            <a:solidFill>
              <a:srgbClr val="FF0000"/>
            </a:solidFill>
          </a:ln>
        </p:spPr>
        <p:txBody>
          <a:bodyPr/>
          <a:lstStyle/>
          <a:p>
            <a:pPr>
              <a:lnSpc>
                <a:spcPct val="90000"/>
              </a:lnSpc>
            </a:pPr>
            <a:r>
              <a:rPr lang="en-US" sz="3200" dirty="0" err="1" smtClean="0"/>
              <a:t>Sifat</a:t>
            </a:r>
            <a:r>
              <a:rPr lang="en-US" sz="3200" dirty="0" smtClean="0"/>
              <a:t> </a:t>
            </a:r>
            <a:r>
              <a:rPr lang="en-US" sz="3200" dirty="0" err="1" smtClean="0"/>
              <a:t>keanggotaan</a:t>
            </a:r>
            <a:r>
              <a:rPr lang="en-US" sz="3200" dirty="0" smtClean="0"/>
              <a:t> </a:t>
            </a:r>
            <a:r>
              <a:rPr lang="en-US" sz="3200" dirty="0" err="1" smtClean="0"/>
              <a:t>sukarela</a:t>
            </a:r>
            <a:r>
              <a:rPr lang="en-US" sz="3200" dirty="0" smtClean="0"/>
              <a:t> &amp; </a:t>
            </a:r>
            <a:r>
              <a:rPr lang="en-US" sz="3200" dirty="0" err="1" smtClean="0"/>
              <a:t>terbuka</a:t>
            </a:r>
            <a:r>
              <a:rPr lang="en-US" sz="3200" dirty="0" smtClean="0"/>
              <a:t> </a:t>
            </a:r>
            <a:r>
              <a:rPr lang="en-US" sz="3200" dirty="0" err="1" smtClean="0"/>
              <a:t>bg</a:t>
            </a:r>
            <a:r>
              <a:rPr lang="en-US" sz="3200" dirty="0" smtClean="0"/>
              <a:t> </a:t>
            </a:r>
            <a:r>
              <a:rPr lang="en-US" sz="3200" dirty="0" err="1" smtClean="0"/>
              <a:t>setiap</a:t>
            </a:r>
            <a:r>
              <a:rPr lang="en-US" sz="3200" dirty="0" smtClean="0"/>
              <a:t> WNI</a:t>
            </a:r>
          </a:p>
          <a:p>
            <a:pPr>
              <a:lnSpc>
                <a:spcPct val="90000"/>
              </a:lnSpc>
            </a:pPr>
            <a:r>
              <a:rPr lang="en-US" sz="3200" dirty="0" err="1" smtClean="0"/>
              <a:t>Rapat</a:t>
            </a:r>
            <a:r>
              <a:rPr lang="en-US" sz="3200" dirty="0" smtClean="0"/>
              <a:t> </a:t>
            </a:r>
            <a:r>
              <a:rPr lang="en-US" sz="3200" dirty="0" err="1" smtClean="0"/>
              <a:t>Anggota</a:t>
            </a:r>
            <a:r>
              <a:rPr lang="en-US" sz="3200" dirty="0" smtClean="0"/>
              <a:t> </a:t>
            </a:r>
            <a:r>
              <a:rPr lang="en-US" sz="3200" dirty="0" err="1" smtClean="0"/>
              <a:t>mrpk</a:t>
            </a:r>
            <a:r>
              <a:rPr lang="en-US" sz="3200" dirty="0" smtClean="0"/>
              <a:t> </a:t>
            </a:r>
            <a:r>
              <a:rPr lang="en-US" sz="3200" dirty="0" err="1" smtClean="0"/>
              <a:t>kekuasaan</a:t>
            </a:r>
            <a:r>
              <a:rPr lang="en-US" sz="3200" dirty="0" smtClean="0"/>
              <a:t> </a:t>
            </a:r>
            <a:r>
              <a:rPr lang="en-US" sz="3200" dirty="0" err="1" smtClean="0"/>
              <a:t>tertinggi</a:t>
            </a:r>
            <a:r>
              <a:rPr lang="en-US" sz="3200" dirty="0" smtClean="0"/>
              <a:t> </a:t>
            </a:r>
            <a:r>
              <a:rPr lang="en-US" sz="3200" dirty="0" err="1" smtClean="0"/>
              <a:t>sbg</a:t>
            </a:r>
            <a:r>
              <a:rPr lang="en-US" sz="3200" dirty="0" smtClean="0"/>
              <a:t> </a:t>
            </a:r>
            <a:r>
              <a:rPr lang="en-US" sz="3200" dirty="0" err="1" smtClean="0"/>
              <a:t>pencerminan</a:t>
            </a:r>
            <a:r>
              <a:rPr lang="en-US" sz="3200" dirty="0" smtClean="0"/>
              <a:t> </a:t>
            </a:r>
            <a:r>
              <a:rPr lang="en-US" sz="3200" dirty="0" err="1" smtClean="0"/>
              <a:t>demokrasi</a:t>
            </a:r>
            <a:r>
              <a:rPr lang="en-US" sz="3200" dirty="0" smtClean="0"/>
              <a:t> </a:t>
            </a:r>
            <a:r>
              <a:rPr lang="en-US" sz="3200" dirty="0" err="1" smtClean="0"/>
              <a:t>dalam</a:t>
            </a:r>
            <a:r>
              <a:rPr lang="en-US" sz="3200" dirty="0" smtClean="0"/>
              <a:t> </a:t>
            </a:r>
            <a:r>
              <a:rPr lang="en-US" sz="3200" dirty="0" err="1" smtClean="0"/>
              <a:t>koperasi</a:t>
            </a:r>
            <a:r>
              <a:rPr lang="en-US" sz="3200" dirty="0" smtClean="0"/>
              <a:t> </a:t>
            </a:r>
          </a:p>
          <a:p>
            <a:pPr>
              <a:lnSpc>
                <a:spcPct val="90000"/>
              </a:lnSpc>
            </a:pPr>
            <a:r>
              <a:rPr lang="en-US" sz="3200" dirty="0" err="1" smtClean="0"/>
              <a:t>Pembagian</a:t>
            </a:r>
            <a:r>
              <a:rPr lang="en-US" sz="3200" dirty="0" smtClean="0"/>
              <a:t> SHU </a:t>
            </a:r>
            <a:r>
              <a:rPr lang="en-US" sz="3200" dirty="0" err="1" smtClean="0"/>
              <a:t>diatur</a:t>
            </a:r>
            <a:r>
              <a:rPr lang="en-US" sz="3200" dirty="0" smtClean="0"/>
              <a:t> </a:t>
            </a:r>
            <a:r>
              <a:rPr lang="en-US" sz="3200" dirty="0" err="1" smtClean="0"/>
              <a:t>menurut</a:t>
            </a:r>
            <a:r>
              <a:rPr lang="en-US" sz="3200" dirty="0" smtClean="0"/>
              <a:t> </a:t>
            </a:r>
            <a:r>
              <a:rPr lang="en-US" sz="3200" dirty="0" err="1" smtClean="0"/>
              <a:t>jasa</a:t>
            </a:r>
            <a:r>
              <a:rPr lang="en-US" sz="3200" dirty="0" smtClean="0"/>
              <a:t> </a:t>
            </a:r>
            <a:r>
              <a:rPr lang="en-US" sz="3200" dirty="0" err="1" smtClean="0"/>
              <a:t>masing-masing</a:t>
            </a:r>
            <a:r>
              <a:rPr lang="en-US" sz="3200" dirty="0" smtClean="0"/>
              <a:t> </a:t>
            </a:r>
            <a:r>
              <a:rPr lang="en-US" sz="3200" dirty="0" err="1" smtClean="0"/>
              <a:t>anggota</a:t>
            </a:r>
            <a:endParaRPr lang="en-US" sz="3200" dirty="0" smtClean="0"/>
          </a:p>
          <a:p>
            <a:pPr>
              <a:lnSpc>
                <a:spcPct val="90000"/>
              </a:lnSpc>
            </a:pPr>
            <a:r>
              <a:rPr lang="en-US" sz="3200" dirty="0" err="1" smtClean="0"/>
              <a:t>Adanya</a:t>
            </a:r>
            <a:r>
              <a:rPr lang="en-US" sz="3200" dirty="0" smtClean="0"/>
              <a:t> </a:t>
            </a:r>
            <a:r>
              <a:rPr lang="en-US" sz="3200" dirty="0" err="1" smtClean="0"/>
              <a:t>pembatasan</a:t>
            </a:r>
            <a:r>
              <a:rPr lang="en-US" sz="3200" dirty="0" smtClean="0"/>
              <a:t> </a:t>
            </a:r>
            <a:r>
              <a:rPr lang="en-US" sz="3200" dirty="0" err="1" smtClean="0"/>
              <a:t>bunga</a:t>
            </a:r>
            <a:r>
              <a:rPr lang="en-US" sz="3200" dirty="0" smtClean="0"/>
              <a:t> </a:t>
            </a:r>
            <a:r>
              <a:rPr lang="en-US" sz="3200" dirty="0" err="1" smtClean="0"/>
              <a:t>atas</a:t>
            </a:r>
            <a:r>
              <a:rPr lang="en-US" sz="3200" dirty="0" smtClean="0"/>
              <a:t> modal</a:t>
            </a:r>
          </a:p>
          <a:p>
            <a:pPr>
              <a:buNone/>
            </a:pPr>
            <a:endParaRPr lang="en-US" dirty="0" smtClean="0"/>
          </a:p>
        </p:txBody>
      </p:sp>
      <p:sp>
        <p:nvSpPr>
          <p:cNvPr id="4" name="Down Arrow 3"/>
          <p:cNvSpPr/>
          <p:nvPr/>
        </p:nvSpPr>
        <p:spPr>
          <a:xfrm rot="16200000">
            <a:off x="-1507373" y="3493295"/>
            <a:ext cx="4086252" cy="500066"/>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lstStyle/>
          <a:p>
            <a:pPr fontAlgn="auto">
              <a:spcAft>
                <a:spcPts val="0"/>
              </a:spcAft>
              <a:defRPr/>
            </a:pPr>
            <a:r>
              <a:rPr lang="en-US" dirty="0" smtClean="0"/>
              <a:t>Next …</a:t>
            </a:r>
            <a:endParaRPr lang="en-US" dirty="0"/>
          </a:p>
        </p:txBody>
      </p:sp>
      <p:sp>
        <p:nvSpPr>
          <p:cNvPr id="40962" name="Content Placeholder 2"/>
          <p:cNvSpPr>
            <a:spLocks noGrp="1"/>
          </p:cNvSpPr>
          <p:nvPr>
            <p:ph idx="1"/>
          </p:nvPr>
        </p:nvSpPr>
        <p:spPr>
          <a:xfrm>
            <a:off x="714348" y="2209800"/>
            <a:ext cx="7929618" cy="4148158"/>
          </a:xfrm>
          <a:ln w="57150">
            <a:solidFill>
              <a:srgbClr val="FF0000"/>
            </a:solidFill>
          </a:ln>
        </p:spPr>
        <p:txBody>
          <a:bodyPr/>
          <a:lstStyle/>
          <a:p>
            <a:pPr>
              <a:lnSpc>
                <a:spcPct val="90000"/>
              </a:lnSpc>
            </a:pPr>
            <a:r>
              <a:rPr lang="en-US" sz="3200" dirty="0" err="1" smtClean="0"/>
              <a:t>Mengembangkan</a:t>
            </a:r>
            <a:r>
              <a:rPr lang="en-US" sz="3200" dirty="0" smtClean="0"/>
              <a:t> </a:t>
            </a:r>
            <a:r>
              <a:rPr lang="en-US" sz="3200" dirty="0" err="1" smtClean="0"/>
              <a:t>kesejahteraan</a:t>
            </a:r>
            <a:r>
              <a:rPr lang="en-US" sz="3200" dirty="0" smtClean="0"/>
              <a:t> </a:t>
            </a:r>
            <a:r>
              <a:rPr lang="en-US" sz="3200" dirty="0" err="1" smtClean="0"/>
              <a:t>anggota</a:t>
            </a:r>
            <a:r>
              <a:rPr lang="en-US" sz="3200" dirty="0" smtClean="0"/>
              <a:t> &amp; </a:t>
            </a:r>
            <a:r>
              <a:rPr lang="en-US" sz="3200" dirty="0" err="1" smtClean="0"/>
              <a:t>masy</a:t>
            </a:r>
            <a:r>
              <a:rPr lang="en-US" sz="3200" dirty="0" smtClean="0"/>
              <a:t> pd </a:t>
            </a:r>
            <a:r>
              <a:rPr lang="en-US" sz="3200" dirty="0" err="1" smtClean="0"/>
              <a:t>umumnya</a:t>
            </a:r>
            <a:endParaRPr lang="en-US" sz="3200" dirty="0" smtClean="0"/>
          </a:p>
          <a:p>
            <a:pPr>
              <a:lnSpc>
                <a:spcPct val="90000"/>
              </a:lnSpc>
            </a:pPr>
            <a:r>
              <a:rPr lang="en-US" sz="3200" dirty="0" smtClean="0"/>
              <a:t>Usaha &amp; </a:t>
            </a:r>
            <a:r>
              <a:rPr lang="en-US" sz="3200" dirty="0" err="1" smtClean="0"/>
              <a:t>ketatalaksanaan</a:t>
            </a:r>
            <a:r>
              <a:rPr lang="en-US" sz="3200" dirty="0" smtClean="0"/>
              <a:t> </a:t>
            </a:r>
            <a:r>
              <a:rPr lang="en-US" sz="3200" dirty="0" err="1" smtClean="0"/>
              <a:t>bersifat</a:t>
            </a:r>
            <a:r>
              <a:rPr lang="en-US" sz="3200" dirty="0" smtClean="0"/>
              <a:t> </a:t>
            </a:r>
            <a:r>
              <a:rPr lang="en-US" sz="3200" dirty="0" err="1" smtClean="0"/>
              <a:t>terbuka</a:t>
            </a:r>
            <a:endParaRPr lang="en-US" sz="3200" dirty="0" smtClean="0"/>
          </a:p>
          <a:p>
            <a:pPr>
              <a:lnSpc>
                <a:spcPct val="90000"/>
              </a:lnSpc>
            </a:pPr>
            <a:r>
              <a:rPr lang="en-US" sz="3200" dirty="0" err="1" smtClean="0"/>
              <a:t>Swadaya</a:t>
            </a:r>
            <a:r>
              <a:rPr lang="en-US" sz="3200" dirty="0" smtClean="0"/>
              <a:t>, </a:t>
            </a:r>
            <a:r>
              <a:rPr lang="en-US" sz="3200" dirty="0" err="1" smtClean="0"/>
              <a:t>swakarya</a:t>
            </a:r>
            <a:r>
              <a:rPr lang="en-US" sz="3200" dirty="0" smtClean="0"/>
              <a:t> &amp; </a:t>
            </a:r>
            <a:r>
              <a:rPr lang="en-US" sz="3200" dirty="0" err="1" smtClean="0"/>
              <a:t>swasembada</a:t>
            </a:r>
            <a:r>
              <a:rPr lang="en-US" sz="3200" dirty="0" smtClean="0"/>
              <a:t> </a:t>
            </a:r>
            <a:r>
              <a:rPr lang="en-US" sz="3200" dirty="0" err="1" smtClean="0"/>
              <a:t>sbg</a:t>
            </a:r>
            <a:r>
              <a:rPr lang="en-US" sz="3200" dirty="0" smtClean="0"/>
              <a:t> </a:t>
            </a:r>
            <a:r>
              <a:rPr lang="en-US" sz="3200" dirty="0" err="1" smtClean="0"/>
              <a:t>pencerminan</a:t>
            </a:r>
            <a:r>
              <a:rPr lang="en-US" sz="3200" dirty="0" smtClean="0"/>
              <a:t> </a:t>
            </a:r>
            <a:r>
              <a:rPr lang="en-US" sz="3200" dirty="0" err="1" smtClean="0"/>
              <a:t>dr</a:t>
            </a:r>
            <a:r>
              <a:rPr lang="en-US" sz="3200" dirty="0" smtClean="0"/>
              <a:t> </a:t>
            </a:r>
            <a:r>
              <a:rPr lang="en-US" sz="3200" dirty="0" err="1" smtClean="0"/>
              <a:t>prinsip</a:t>
            </a:r>
            <a:r>
              <a:rPr lang="en-US" sz="3200" dirty="0" smtClean="0"/>
              <a:t> </a:t>
            </a:r>
            <a:r>
              <a:rPr lang="en-US" sz="3200" dirty="0" err="1" smtClean="0"/>
              <a:t>percaya</a:t>
            </a:r>
            <a:r>
              <a:rPr lang="en-US" sz="3200" dirty="0" smtClean="0"/>
              <a:t> pd </a:t>
            </a:r>
            <a:r>
              <a:rPr lang="en-US" sz="3200" dirty="0" err="1" smtClean="0"/>
              <a:t>diri</a:t>
            </a:r>
            <a:r>
              <a:rPr lang="en-US" sz="3200" dirty="0" smtClean="0"/>
              <a:t> </a:t>
            </a:r>
            <a:r>
              <a:rPr lang="en-US" sz="3200" dirty="0" err="1" smtClean="0"/>
              <a:t>sendiri</a:t>
            </a:r>
            <a:endParaRPr lang="en-US" sz="3200" dirty="0" smtClean="0"/>
          </a:p>
          <a:p>
            <a:endParaRPr lang="en-US" dirty="0" smtClean="0"/>
          </a:p>
        </p:txBody>
      </p:sp>
      <p:sp>
        <p:nvSpPr>
          <p:cNvPr id="4" name="Down Arrow 3"/>
          <p:cNvSpPr/>
          <p:nvPr/>
        </p:nvSpPr>
        <p:spPr>
          <a:xfrm>
            <a:off x="5257800" y="762000"/>
            <a:ext cx="1905000" cy="1447800"/>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628" y="1571612"/>
            <a:ext cx="3686172" cy="1928826"/>
          </a:xfrm>
          <a:solidFill>
            <a:srgbClr val="002060"/>
          </a:solidFill>
          <a:ln w="38100">
            <a:solidFill>
              <a:srgbClr val="C00000"/>
            </a:solidFill>
          </a:ln>
        </p:spPr>
        <p:txBody>
          <a:bodyPr/>
          <a:lstStyle/>
          <a:p>
            <a:pPr fontAlgn="auto">
              <a:spcAft>
                <a:spcPts val="0"/>
              </a:spcAft>
              <a:defRPr/>
            </a:pPr>
            <a:r>
              <a:rPr lang="en-US" dirty="0" smtClean="0"/>
              <a:t>A</a:t>
            </a:r>
            <a:r>
              <a:rPr lang="id-ID" dirty="0" smtClean="0"/>
              <a:t>ZAS KOPERASI</a:t>
            </a:r>
            <a:endParaRPr lang="en-US" sz="3600" b="1" dirty="0">
              <a:solidFill>
                <a:srgbClr val="FFFF00"/>
              </a:solidFill>
            </a:endParaRPr>
          </a:p>
        </p:txBody>
      </p:sp>
      <p:pic>
        <p:nvPicPr>
          <p:cNvPr id="4" name="Picture 5" descr="diskusi"/>
          <p:cNvPicPr>
            <a:picLocks noChangeAspect="1" noChangeArrowheads="1"/>
          </p:cNvPicPr>
          <p:nvPr/>
        </p:nvPicPr>
        <p:blipFill>
          <a:blip r:embed="rId3"/>
          <a:srcRect/>
          <a:stretch>
            <a:fillRect/>
          </a:stretch>
        </p:blipFill>
        <p:spPr bwMode="auto">
          <a:xfrm>
            <a:off x="1357290" y="1643050"/>
            <a:ext cx="3500462" cy="3071834"/>
          </a:xfrm>
          <a:prstGeom prst="rect">
            <a:avLst/>
          </a:prstGeom>
          <a:noFill/>
          <a:ln w="57150">
            <a:solidFill>
              <a:schemeClr val="bg1">
                <a:lumMod val="75000"/>
                <a:lumOff val="25000"/>
              </a:schemeClr>
            </a:solidFill>
            <a:miter lim="800000"/>
            <a:headEnd/>
            <a:tailEnd/>
          </a:ln>
        </p:spPr>
      </p:pic>
    </p:spTree>
  </p:cSld>
  <p:clrMapOvr>
    <a:masterClrMapping/>
  </p:clrMapOvr>
  <p:transition spd="slow">
    <p:pull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pPr fontAlgn="auto">
              <a:spcAft>
                <a:spcPts val="0"/>
              </a:spcAft>
              <a:defRPr/>
            </a:pPr>
            <a:r>
              <a:rPr lang="id-ID" dirty="0" smtClean="0"/>
              <a:t>AZAS KOPERASI</a:t>
            </a:r>
            <a:endParaRPr lang="en-US" dirty="0"/>
          </a:p>
        </p:txBody>
      </p:sp>
      <p:sp>
        <p:nvSpPr>
          <p:cNvPr id="40962" name="Content Placeholder 2"/>
          <p:cNvSpPr>
            <a:spLocks noGrp="1"/>
          </p:cNvSpPr>
          <p:nvPr>
            <p:ph idx="1"/>
          </p:nvPr>
        </p:nvSpPr>
        <p:spPr>
          <a:xfrm>
            <a:off x="500034" y="1714488"/>
            <a:ext cx="8286808" cy="4714908"/>
          </a:xfrm>
          <a:ln w="57150">
            <a:solidFill>
              <a:srgbClr val="FF0000"/>
            </a:solidFill>
          </a:ln>
        </p:spPr>
        <p:txBody>
          <a:bodyPr>
            <a:normAutofit fontScale="85000" lnSpcReduction="20000"/>
          </a:bodyPr>
          <a:lstStyle/>
          <a:p>
            <a:r>
              <a:rPr lang="id-ID" dirty="0" smtClean="0"/>
              <a:t>Asas koperasi yang dianut di Indonesia adalah berasaskan pada kekeluargaan.</a:t>
            </a:r>
          </a:p>
          <a:p>
            <a:pPr marL="811213" indent="-674688">
              <a:buNone/>
            </a:pPr>
            <a:r>
              <a:rPr lang="id-ID" dirty="0" smtClean="0"/>
              <a:t>        1.  Hal ini sesuai dengan yang ditetapkan oleh UU No. 25 Tahun 1992 Pasal 2 yang menyatakan bahwa koperasi berasaskan kekeluargaan. </a:t>
            </a:r>
          </a:p>
          <a:p>
            <a:pPr marL="811213" indent="-674688">
              <a:buNone/>
            </a:pPr>
            <a:r>
              <a:rPr lang="id-ID" dirty="0" smtClean="0"/>
              <a:t>       2. Selain itu secara eksplisit UUD 1945 Pasal 33 ayat 1 juga menyatakan tentang asas kekeluargaan, jelas yang dimaksud disini adalah koperasi.</a:t>
            </a:r>
          </a:p>
          <a:p>
            <a:r>
              <a:rPr lang="id-ID" dirty="0" smtClean="0"/>
              <a:t>Penerapan dari asas kekeluargaan itu sendiri meliputi segala sesuatu yang berkaitan dengan kegiatan koperasi yang dijalankan oleh seluruh anggota,  sehingga kegiatan yang dilakukan selalu terkait dengan kepentingan anggota baik itu secara langsung  maupun tidak langsung.</a:t>
            </a:r>
          </a:p>
        </p:txBody>
      </p:sp>
      <p:sp>
        <p:nvSpPr>
          <p:cNvPr id="4" name="Down Arrow 3"/>
          <p:cNvSpPr/>
          <p:nvPr/>
        </p:nvSpPr>
        <p:spPr>
          <a:xfrm>
            <a:off x="7239000" y="1000108"/>
            <a:ext cx="1905000" cy="928694"/>
          </a:xfrm>
          <a:prstGeom prst="downArrow">
            <a:avLst/>
          </a:prstGeom>
          <a:solidFill>
            <a:srgbClr val="FF0000"/>
          </a:solidFill>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610600" cy="1219200"/>
          </a:xfrm>
          <a:solidFill>
            <a:srgbClr val="7030A0"/>
          </a:solidFill>
        </p:spPr>
        <p:txBody>
          <a:bodyPr>
            <a:normAutofit fontScale="90000"/>
          </a:bodyPr>
          <a:lstStyle/>
          <a:p>
            <a:pPr fontAlgn="auto">
              <a:spcAft>
                <a:spcPts val="0"/>
              </a:spcAft>
              <a:defRPr/>
            </a:pPr>
            <a:r>
              <a:rPr lang="en-US" sz="4000" dirty="0" smtClean="0"/>
              <a:t>AZAS YG TERKANDUNG DLM SENDI DASAR KOPERASI</a:t>
            </a:r>
            <a:endParaRPr lang="en-US" dirty="0"/>
          </a:p>
        </p:txBody>
      </p:sp>
      <p:sp>
        <p:nvSpPr>
          <p:cNvPr id="4" name="Oval 3"/>
          <p:cNvSpPr/>
          <p:nvPr/>
        </p:nvSpPr>
        <p:spPr>
          <a:xfrm>
            <a:off x="5334000" y="1828800"/>
            <a:ext cx="3200400" cy="1528762"/>
          </a:xfrm>
          <a:prstGeom prst="ellipse">
            <a:avLst/>
          </a:prstGeom>
          <a:solidFill>
            <a:srgbClr val="002060"/>
          </a:solidFill>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u="sng" dirty="0"/>
              <a:t>AZAS SUKARELA</a:t>
            </a:r>
            <a:endParaRPr lang="en-US" sz="2800" b="1" dirty="0">
              <a:solidFill>
                <a:srgbClr val="002060"/>
              </a:solidFill>
            </a:endParaRPr>
          </a:p>
        </p:txBody>
      </p:sp>
      <p:sp>
        <p:nvSpPr>
          <p:cNvPr id="5" name="Oval 4"/>
          <p:cNvSpPr/>
          <p:nvPr/>
        </p:nvSpPr>
        <p:spPr>
          <a:xfrm>
            <a:off x="4343400" y="3581400"/>
            <a:ext cx="3657624" cy="1562112"/>
          </a:xfrm>
          <a:prstGeom prst="ellipse">
            <a:avLst/>
          </a:prstGeom>
          <a:solidFill>
            <a:schemeClr val="bg1">
              <a:lumMod val="75000"/>
            </a:schemeClr>
          </a:solid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u="sng" dirty="0"/>
              <a:t>AZAS DEMOKRASI</a:t>
            </a:r>
            <a:endParaRPr lang="en-US" sz="2800" b="1" dirty="0">
              <a:solidFill>
                <a:srgbClr val="002060"/>
              </a:solidFill>
            </a:endParaRPr>
          </a:p>
        </p:txBody>
      </p:sp>
      <p:sp>
        <p:nvSpPr>
          <p:cNvPr id="6" name="Oval 5"/>
          <p:cNvSpPr/>
          <p:nvPr/>
        </p:nvSpPr>
        <p:spPr>
          <a:xfrm>
            <a:off x="762000" y="4876800"/>
            <a:ext cx="3881438" cy="1624034"/>
          </a:xfrm>
          <a:prstGeom prst="ellipse">
            <a:avLst/>
          </a:prstGeom>
          <a:solidFill>
            <a:schemeClr val="accent1">
              <a:lumMod val="50000"/>
            </a:schemeClr>
          </a:solidFill>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u="sng" dirty="0"/>
              <a:t>AZAS </a:t>
            </a:r>
            <a:endParaRPr lang="id-ID" sz="2400" b="1" u="sng" dirty="0" smtClean="0"/>
          </a:p>
          <a:p>
            <a:pPr algn="ctr" fontAlgn="auto">
              <a:spcBef>
                <a:spcPts val="0"/>
              </a:spcBef>
              <a:spcAft>
                <a:spcPts val="0"/>
              </a:spcAft>
              <a:defRPr/>
            </a:pPr>
            <a:r>
              <a:rPr lang="en-US" sz="2400" b="1" u="sng" dirty="0" smtClean="0"/>
              <a:t>PERCAYA </a:t>
            </a:r>
            <a:r>
              <a:rPr lang="en-US" sz="2400" b="1" u="sng" dirty="0"/>
              <a:t>PADA DIRI SENDIRI</a:t>
            </a:r>
            <a:endParaRPr lang="en-US" sz="2400" b="1" dirty="0">
              <a:solidFill>
                <a:srgbClr val="002060"/>
              </a:solidFill>
            </a:endParaRPr>
          </a:p>
        </p:txBody>
      </p:sp>
      <p:cxnSp>
        <p:nvCxnSpPr>
          <p:cNvPr id="8" name="Elbow Connector 7"/>
          <p:cNvCxnSpPr/>
          <p:nvPr/>
        </p:nvCxnSpPr>
        <p:spPr>
          <a:xfrm>
            <a:off x="2895600" y="1981200"/>
            <a:ext cx="2286000" cy="533400"/>
          </a:xfrm>
          <a:prstGeom prst="bentConnector3">
            <a:avLst>
              <a:gd name="adj1" fmla="val 50000"/>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10" name="Elbow Connector 9"/>
          <p:cNvCxnSpPr/>
          <p:nvPr/>
        </p:nvCxnSpPr>
        <p:spPr>
          <a:xfrm>
            <a:off x="1828800" y="2133600"/>
            <a:ext cx="2438400" cy="1905000"/>
          </a:xfrm>
          <a:prstGeom prst="bentConnector3">
            <a:avLst>
              <a:gd name="adj1" fmla="val 50000"/>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13" name="Elbow Connector 12"/>
          <p:cNvCxnSpPr/>
          <p:nvPr/>
        </p:nvCxnSpPr>
        <p:spPr>
          <a:xfrm rot="5400000">
            <a:off x="-76200" y="3200400"/>
            <a:ext cx="2971800" cy="228600"/>
          </a:xfrm>
          <a:prstGeom prst="bentConnector3">
            <a:avLst>
              <a:gd name="adj1" fmla="val 50000"/>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wipe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50000"/>
            </a:schemeClr>
          </a:solidFill>
        </p:spPr>
        <p:txBody>
          <a:bodyPr>
            <a:normAutofit/>
          </a:bodyPr>
          <a:lstStyle/>
          <a:p>
            <a:pPr fontAlgn="auto">
              <a:spcAft>
                <a:spcPts val="0"/>
              </a:spcAft>
              <a:defRPr/>
            </a:pPr>
            <a:r>
              <a:rPr lang="id-ID" dirty="0" smtClean="0"/>
              <a:t>PENJABARANNYA : </a:t>
            </a:r>
            <a:endParaRPr lang="en-US" dirty="0"/>
          </a:p>
        </p:txBody>
      </p:sp>
      <p:sp>
        <p:nvSpPr>
          <p:cNvPr id="40962" name="Content Placeholder 2"/>
          <p:cNvSpPr>
            <a:spLocks noGrp="1"/>
          </p:cNvSpPr>
          <p:nvPr>
            <p:ph idx="1"/>
          </p:nvPr>
        </p:nvSpPr>
        <p:spPr>
          <a:xfrm>
            <a:off x="714348" y="2209800"/>
            <a:ext cx="7667652" cy="4148158"/>
          </a:xfrm>
          <a:ln w="57150">
            <a:solidFill>
              <a:srgbClr val="FF0000"/>
            </a:solidFill>
          </a:ln>
        </p:spPr>
        <p:txBody>
          <a:bodyPr>
            <a:normAutofit fontScale="92500" lnSpcReduction="10000"/>
          </a:bodyPr>
          <a:lstStyle/>
          <a:p>
            <a:pPr>
              <a:lnSpc>
                <a:spcPct val="80000"/>
              </a:lnSpc>
            </a:pPr>
            <a:r>
              <a:rPr lang="en-US" b="1" u="sng" dirty="0" smtClean="0"/>
              <a:t>AZAS SUKARELA</a:t>
            </a:r>
            <a:r>
              <a:rPr lang="en-US" dirty="0" smtClean="0"/>
              <a:t> : </a:t>
            </a:r>
            <a:r>
              <a:rPr lang="en-US" dirty="0" err="1" smtClean="0"/>
              <a:t>setiap</a:t>
            </a:r>
            <a:r>
              <a:rPr lang="en-US" dirty="0" smtClean="0"/>
              <a:t> </a:t>
            </a:r>
            <a:r>
              <a:rPr lang="en-US" dirty="0" err="1" smtClean="0"/>
              <a:t>orang</a:t>
            </a:r>
            <a:r>
              <a:rPr lang="en-US" dirty="0" smtClean="0"/>
              <a:t> </a:t>
            </a:r>
            <a:r>
              <a:rPr lang="en-US" dirty="0" err="1" smtClean="0"/>
              <a:t>yg</a:t>
            </a:r>
            <a:r>
              <a:rPr lang="en-US" dirty="0" smtClean="0"/>
              <a:t> </a:t>
            </a:r>
            <a:r>
              <a:rPr lang="en-US" dirty="0" err="1" smtClean="0"/>
              <a:t>masuk</a:t>
            </a:r>
            <a:r>
              <a:rPr lang="en-US" dirty="0" smtClean="0"/>
              <a:t> </a:t>
            </a:r>
            <a:r>
              <a:rPr lang="en-US" dirty="0" err="1" smtClean="0"/>
              <a:t>koperasi</a:t>
            </a:r>
            <a:r>
              <a:rPr lang="en-US" dirty="0" smtClean="0"/>
              <a:t> </a:t>
            </a:r>
            <a:r>
              <a:rPr lang="en-US" dirty="0" err="1" smtClean="0"/>
              <a:t>haruslah</a:t>
            </a:r>
            <a:r>
              <a:rPr lang="en-US" dirty="0" smtClean="0"/>
              <a:t> </a:t>
            </a:r>
            <a:r>
              <a:rPr lang="en-US" dirty="0" err="1" smtClean="0"/>
              <a:t>berdasarkan</a:t>
            </a:r>
            <a:r>
              <a:rPr lang="en-US" dirty="0" smtClean="0"/>
              <a:t> </a:t>
            </a:r>
            <a:r>
              <a:rPr lang="en-US" dirty="0" err="1" smtClean="0"/>
              <a:t>kesadaran</a:t>
            </a:r>
            <a:r>
              <a:rPr lang="en-US" dirty="0" smtClean="0"/>
              <a:t> &amp; </a:t>
            </a:r>
            <a:r>
              <a:rPr lang="en-US" dirty="0" err="1" smtClean="0"/>
              <a:t>keyakinan</a:t>
            </a:r>
            <a:r>
              <a:rPr lang="en-US" dirty="0" smtClean="0"/>
              <a:t> </a:t>
            </a:r>
            <a:r>
              <a:rPr lang="en-US" dirty="0" err="1" smtClean="0"/>
              <a:t>sendiri</a:t>
            </a:r>
            <a:r>
              <a:rPr lang="en-US" dirty="0" smtClean="0"/>
              <a:t> </a:t>
            </a:r>
            <a:r>
              <a:rPr lang="en-US" dirty="0" err="1" smtClean="0"/>
              <a:t>utk</a:t>
            </a:r>
            <a:r>
              <a:rPr lang="en-US" dirty="0" smtClean="0"/>
              <a:t> </a:t>
            </a:r>
            <a:r>
              <a:rPr lang="en-US" dirty="0" err="1" smtClean="0"/>
              <a:t>secara</a:t>
            </a:r>
            <a:r>
              <a:rPr lang="en-US" dirty="0" smtClean="0"/>
              <a:t> </a:t>
            </a:r>
            <a:r>
              <a:rPr lang="en-US" dirty="0" err="1" smtClean="0"/>
              <a:t>aktif</a:t>
            </a:r>
            <a:r>
              <a:rPr lang="en-US" dirty="0" smtClean="0"/>
              <a:t> </a:t>
            </a:r>
            <a:r>
              <a:rPr lang="en-US" dirty="0" err="1" smtClean="0"/>
              <a:t>berusaha</a:t>
            </a:r>
            <a:r>
              <a:rPr lang="en-US" dirty="0" smtClean="0"/>
              <a:t> </a:t>
            </a:r>
            <a:r>
              <a:rPr lang="en-US" dirty="0" err="1" smtClean="0"/>
              <a:t>memperbaiki</a:t>
            </a:r>
            <a:r>
              <a:rPr lang="en-US" dirty="0" smtClean="0"/>
              <a:t> </a:t>
            </a:r>
            <a:r>
              <a:rPr lang="en-US" dirty="0" err="1" smtClean="0"/>
              <a:t>kehidupannya</a:t>
            </a:r>
            <a:endParaRPr lang="en-US" dirty="0" smtClean="0"/>
          </a:p>
          <a:p>
            <a:pPr>
              <a:lnSpc>
                <a:spcPct val="80000"/>
              </a:lnSpc>
            </a:pPr>
            <a:r>
              <a:rPr lang="en-US" b="1" u="sng" dirty="0" smtClean="0"/>
              <a:t>AZAS DEMOKRASI</a:t>
            </a:r>
            <a:r>
              <a:rPr lang="en-US" dirty="0" smtClean="0"/>
              <a:t> : </a:t>
            </a:r>
            <a:r>
              <a:rPr lang="en-US" dirty="0" err="1" smtClean="0"/>
              <a:t>kekuasaan</a:t>
            </a:r>
            <a:r>
              <a:rPr lang="en-US" dirty="0" smtClean="0"/>
              <a:t> </a:t>
            </a:r>
            <a:r>
              <a:rPr lang="en-US" dirty="0" err="1" smtClean="0"/>
              <a:t>tertinggi</a:t>
            </a:r>
            <a:r>
              <a:rPr lang="en-US" dirty="0" smtClean="0"/>
              <a:t> </a:t>
            </a:r>
            <a:r>
              <a:rPr lang="en-US" dirty="0" err="1" smtClean="0"/>
              <a:t>dlm</a:t>
            </a:r>
            <a:r>
              <a:rPr lang="en-US" dirty="0" smtClean="0"/>
              <a:t> </a:t>
            </a:r>
            <a:r>
              <a:rPr lang="en-US" dirty="0" err="1" smtClean="0"/>
              <a:t>koperasi</a:t>
            </a:r>
            <a:r>
              <a:rPr lang="en-US" dirty="0" smtClean="0"/>
              <a:t> </a:t>
            </a:r>
            <a:r>
              <a:rPr lang="en-US" dirty="0" err="1" smtClean="0"/>
              <a:t>adalah</a:t>
            </a:r>
            <a:r>
              <a:rPr lang="en-US" dirty="0" smtClean="0"/>
              <a:t> </a:t>
            </a:r>
            <a:r>
              <a:rPr lang="en-US" dirty="0" err="1" smtClean="0"/>
              <a:t>Rapat</a:t>
            </a:r>
            <a:r>
              <a:rPr lang="en-US" dirty="0" smtClean="0"/>
              <a:t> </a:t>
            </a:r>
            <a:r>
              <a:rPr lang="en-US" dirty="0" err="1" smtClean="0"/>
              <a:t>Anggota</a:t>
            </a:r>
            <a:r>
              <a:rPr lang="en-US" dirty="0" smtClean="0"/>
              <a:t>. </a:t>
            </a:r>
            <a:r>
              <a:rPr lang="en-US" dirty="0" err="1" smtClean="0"/>
              <a:t>Salah</a:t>
            </a:r>
            <a:r>
              <a:rPr lang="en-US" dirty="0" smtClean="0"/>
              <a:t> </a:t>
            </a:r>
            <a:r>
              <a:rPr lang="en-US" dirty="0" err="1" smtClean="0"/>
              <a:t>satu</a:t>
            </a:r>
            <a:r>
              <a:rPr lang="en-US" dirty="0" smtClean="0"/>
              <a:t> </a:t>
            </a:r>
            <a:r>
              <a:rPr lang="en-US" dirty="0" err="1" smtClean="0"/>
              <a:t>produk</a:t>
            </a:r>
            <a:r>
              <a:rPr lang="en-US" dirty="0" smtClean="0"/>
              <a:t> </a:t>
            </a:r>
            <a:r>
              <a:rPr lang="en-US" dirty="0" err="1" smtClean="0"/>
              <a:t>dr</a:t>
            </a:r>
            <a:r>
              <a:rPr lang="en-US" dirty="0" smtClean="0"/>
              <a:t> </a:t>
            </a:r>
            <a:r>
              <a:rPr lang="en-US" dirty="0" err="1" smtClean="0"/>
              <a:t>rapat</a:t>
            </a:r>
            <a:r>
              <a:rPr lang="en-US" dirty="0" smtClean="0"/>
              <a:t> </a:t>
            </a:r>
            <a:r>
              <a:rPr lang="en-US" dirty="0" err="1" smtClean="0"/>
              <a:t>anggota</a:t>
            </a:r>
            <a:r>
              <a:rPr lang="en-US" dirty="0" smtClean="0"/>
              <a:t> </a:t>
            </a:r>
            <a:r>
              <a:rPr lang="en-US" dirty="0" err="1" smtClean="0"/>
              <a:t>adalah</a:t>
            </a:r>
            <a:r>
              <a:rPr lang="en-US" dirty="0" smtClean="0"/>
              <a:t> </a:t>
            </a:r>
            <a:r>
              <a:rPr lang="en-US" dirty="0" err="1" smtClean="0"/>
              <a:t>penetapan</a:t>
            </a:r>
            <a:r>
              <a:rPr lang="en-US" dirty="0" smtClean="0"/>
              <a:t> “</a:t>
            </a:r>
            <a:r>
              <a:rPr lang="en-US" dirty="0" err="1" smtClean="0"/>
              <a:t>pengurus</a:t>
            </a:r>
            <a:r>
              <a:rPr lang="en-US" dirty="0" smtClean="0"/>
              <a:t> </a:t>
            </a:r>
            <a:r>
              <a:rPr lang="en-US" dirty="0" err="1" smtClean="0"/>
              <a:t>koperasi</a:t>
            </a:r>
            <a:r>
              <a:rPr lang="en-US" dirty="0" smtClean="0"/>
              <a:t>”. </a:t>
            </a:r>
            <a:r>
              <a:rPr lang="en-US" dirty="0" err="1" smtClean="0"/>
              <a:t>Setiap</a:t>
            </a:r>
            <a:r>
              <a:rPr lang="en-US" dirty="0" smtClean="0"/>
              <a:t> </a:t>
            </a:r>
            <a:r>
              <a:rPr lang="en-US" dirty="0" err="1" smtClean="0"/>
              <a:t>anggota</a:t>
            </a:r>
            <a:r>
              <a:rPr lang="en-US" dirty="0" smtClean="0"/>
              <a:t> </a:t>
            </a:r>
            <a:r>
              <a:rPr lang="en-US" dirty="0" err="1" smtClean="0"/>
              <a:t>mempunyai</a:t>
            </a:r>
            <a:r>
              <a:rPr lang="en-US" dirty="0" smtClean="0"/>
              <a:t> </a:t>
            </a:r>
            <a:r>
              <a:rPr lang="en-US" dirty="0" err="1" smtClean="0"/>
              <a:t>hak</a:t>
            </a:r>
            <a:r>
              <a:rPr lang="en-US" dirty="0" smtClean="0"/>
              <a:t> </a:t>
            </a:r>
            <a:r>
              <a:rPr lang="en-US" dirty="0" err="1" smtClean="0"/>
              <a:t>yg</a:t>
            </a:r>
            <a:r>
              <a:rPr lang="en-US" dirty="0" smtClean="0"/>
              <a:t> </a:t>
            </a:r>
            <a:r>
              <a:rPr lang="en-US" dirty="0" err="1" smtClean="0"/>
              <a:t>sama</a:t>
            </a:r>
            <a:r>
              <a:rPr lang="en-US" dirty="0" smtClean="0"/>
              <a:t> </a:t>
            </a:r>
            <a:r>
              <a:rPr lang="en-US" dirty="0" err="1" smtClean="0"/>
              <a:t>utk</a:t>
            </a:r>
            <a:r>
              <a:rPr lang="en-US" dirty="0" smtClean="0"/>
              <a:t> </a:t>
            </a:r>
            <a:r>
              <a:rPr lang="en-US" dirty="0" err="1" smtClean="0"/>
              <a:t>memilih</a:t>
            </a:r>
            <a:r>
              <a:rPr lang="en-US" dirty="0" smtClean="0"/>
              <a:t> &amp; </a:t>
            </a:r>
            <a:r>
              <a:rPr lang="en-US" dirty="0" err="1" smtClean="0"/>
              <a:t>dipilih</a:t>
            </a:r>
            <a:r>
              <a:rPr lang="en-US" dirty="0" smtClean="0"/>
              <a:t> </a:t>
            </a:r>
            <a:r>
              <a:rPr lang="en-US" dirty="0" err="1" smtClean="0"/>
              <a:t>menjadi</a:t>
            </a:r>
            <a:r>
              <a:rPr lang="en-US" dirty="0" smtClean="0"/>
              <a:t> </a:t>
            </a:r>
            <a:r>
              <a:rPr lang="en-US" dirty="0" err="1" smtClean="0"/>
              <a:t>pengurus</a:t>
            </a:r>
            <a:endParaRPr lang="en-US" dirty="0" smtClean="0"/>
          </a:p>
          <a:p>
            <a:pPr>
              <a:lnSpc>
                <a:spcPct val="80000"/>
              </a:lnSpc>
            </a:pPr>
            <a:r>
              <a:rPr lang="en-US" b="1" u="sng" dirty="0" smtClean="0"/>
              <a:t>AZAS PERCAYA PADA DIRI SENDIRI</a:t>
            </a:r>
            <a:r>
              <a:rPr lang="en-US" dirty="0" smtClean="0"/>
              <a:t> : modal </a:t>
            </a:r>
            <a:r>
              <a:rPr lang="en-US" dirty="0" err="1" smtClean="0"/>
              <a:t>utama</a:t>
            </a:r>
            <a:r>
              <a:rPr lang="en-US" dirty="0" smtClean="0"/>
              <a:t> </a:t>
            </a:r>
            <a:r>
              <a:rPr lang="en-US" dirty="0" err="1" smtClean="0"/>
              <a:t>bg</a:t>
            </a:r>
            <a:r>
              <a:rPr lang="en-US" dirty="0" smtClean="0"/>
              <a:t> </a:t>
            </a:r>
            <a:r>
              <a:rPr lang="en-US" dirty="0" err="1" smtClean="0"/>
              <a:t>setiap</a:t>
            </a:r>
            <a:r>
              <a:rPr lang="en-US" dirty="0" smtClean="0"/>
              <a:t> </a:t>
            </a:r>
            <a:r>
              <a:rPr lang="en-US" dirty="0" err="1" smtClean="0"/>
              <a:t>anggota</a:t>
            </a:r>
            <a:r>
              <a:rPr lang="en-US" dirty="0" smtClean="0"/>
              <a:t> </a:t>
            </a:r>
            <a:r>
              <a:rPr lang="en-US" dirty="0" err="1" smtClean="0"/>
              <a:t>adalah</a:t>
            </a:r>
            <a:r>
              <a:rPr lang="en-US" dirty="0" smtClean="0"/>
              <a:t> </a:t>
            </a:r>
            <a:r>
              <a:rPr lang="en-US" dirty="0" err="1" smtClean="0"/>
              <a:t>percaya</a:t>
            </a:r>
            <a:r>
              <a:rPr lang="en-US" dirty="0" smtClean="0"/>
              <a:t> pd </a:t>
            </a:r>
            <a:r>
              <a:rPr lang="en-US" dirty="0" err="1" smtClean="0"/>
              <a:t>diri</a:t>
            </a:r>
            <a:r>
              <a:rPr lang="en-US" dirty="0" smtClean="0"/>
              <a:t> </a:t>
            </a:r>
            <a:r>
              <a:rPr lang="en-US" dirty="0" err="1" smtClean="0"/>
              <a:t>sendiri</a:t>
            </a:r>
            <a:r>
              <a:rPr lang="en-US" dirty="0" smtClean="0"/>
              <a:t>, </a:t>
            </a:r>
            <a:r>
              <a:rPr lang="en-US" dirty="0" err="1" smtClean="0"/>
              <a:t>tanpa</a:t>
            </a:r>
            <a:r>
              <a:rPr lang="en-US" dirty="0" smtClean="0"/>
              <a:t> </a:t>
            </a:r>
            <a:r>
              <a:rPr lang="en-US" dirty="0" err="1" smtClean="0"/>
              <a:t>ini</a:t>
            </a:r>
            <a:r>
              <a:rPr lang="en-US" dirty="0" smtClean="0"/>
              <a:t> </a:t>
            </a:r>
            <a:r>
              <a:rPr lang="en-US" dirty="0" err="1" smtClean="0"/>
              <a:t>koperasi</a:t>
            </a:r>
            <a:r>
              <a:rPr lang="en-US" dirty="0" smtClean="0"/>
              <a:t> </a:t>
            </a:r>
            <a:r>
              <a:rPr lang="en-US" dirty="0" err="1" smtClean="0"/>
              <a:t>tdk</a:t>
            </a:r>
            <a:r>
              <a:rPr lang="en-US" dirty="0" smtClean="0"/>
              <a:t> </a:t>
            </a:r>
            <a:r>
              <a:rPr lang="en-US" dirty="0" err="1" smtClean="0"/>
              <a:t>dpt</a:t>
            </a:r>
            <a:r>
              <a:rPr lang="en-US" dirty="0" smtClean="0"/>
              <a:t> </a:t>
            </a:r>
            <a:r>
              <a:rPr lang="en-US" dirty="0" err="1" smtClean="0"/>
              <a:t>berkembang</a:t>
            </a:r>
            <a:r>
              <a:rPr lang="en-US" dirty="0" smtClean="0"/>
              <a:t> </a:t>
            </a:r>
            <a:r>
              <a:rPr lang="en-US" dirty="0" err="1" smtClean="0"/>
              <a:t>mantap</a:t>
            </a:r>
            <a:endParaRPr lang="en-US" dirty="0" smtClean="0"/>
          </a:p>
          <a:p>
            <a:endParaRPr lang="en-US" dirty="0" smtClean="0"/>
          </a:p>
        </p:txBody>
      </p:sp>
      <p:sp>
        <p:nvSpPr>
          <p:cNvPr id="4" name="Down Arrow 3"/>
          <p:cNvSpPr/>
          <p:nvPr/>
        </p:nvSpPr>
        <p:spPr>
          <a:xfrm>
            <a:off x="5257800" y="1142984"/>
            <a:ext cx="1905000" cy="1066816"/>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pPr fontAlgn="auto">
              <a:spcAft>
                <a:spcPts val="0"/>
              </a:spcAft>
              <a:defRPr/>
            </a:pPr>
            <a:r>
              <a:rPr lang="id-ID" dirty="0" smtClean="0"/>
              <a:t>LANDASAN KONSTITUSIONAL</a:t>
            </a:r>
            <a:endParaRPr lang="en-US" dirty="0"/>
          </a:p>
        </p:txBody>
      </p:sp>
      <p:sp>
        <p:nvSpPr>
          <p:cNvPr id="40962" name="Content Placeholder 2"/>
          <p:cNvSpPr>
            <a:spLocks noGrp="1"/>
          </p:cNvSpPr>
          <p:nvPr>
            <p:ph idx="1"/>
          </p:nvPr>
        </p:nvSpPr>
        <p:spPr>
          <a:xfrm>
            <a:off x="1143000" y="2209800"/>
            <a:ext cx="7239000" cy="3870325"/>
          </a:xfrm>
          <a:ln w="57150">
            <a:solidFill>
              <a:srgbClr val="FF0000"/>
            </a:solidFill>
          </a:ln>
        </p:spPr>
        <p:txBody>
          <a:bodyPr>
            <a:normAutofit lnSpcReduction="10000"/>
          </a:bodyPr>
          <a:lstStyle/>
          <a:p>
            <a:r>
              <a:rPr lang="id-ID" b="1" dirty="0" smtClean="0"/>
              <a:t>Landasan</a:t>
            </a:r>
            <a:r>
              <a:rPr lang="id-ID" dirty="0" smtClean="0"/>
              <a:t> konstitusional atau sering disebut dengan </a:t>
            </a:r>
            <a:r>
              <a:rPr lang="id-ID" b="1" dirty="0" smtClean="0"/>
              <a:t>landasan</a:t>
            </a:r>
            <a:r>
              <a:rPr lang="id-ID" dirty="0" smtClean="0"/>
              <a:t> struktural dalam </a:t>
            </a:r>
            <a:r>
              <a:rPr lang="id-ID" b="1" dirty="0" smtClean="0"/>
              <a:t>koperasi Indonesia</a:t>
            </a:r>
            <a:r>
              <a:rPr lang="id-ID" dirty="0" smtClean="0"/>
              <a:t> adalah UUD (Undang-Undang Dasar) 1945. </a:t>
            </a:r>
          </a:p>
          <a:p>
            <a:r>
              <a:rPr lang="id-ID" dirty="0" smtClean="0"/>
              <a:t>Secara detail </a:t>
            </a:r>
            <a:r>
              <a:rPr lang="id-ID" b="1" dirty="0" smtClean="0"/>
              <a:t>landasan</a:t>
            </a:r>
            <a:r>
              <a:rPr lang="id-ID" dirty="0" smtClean="0"/>
              <a:t> ini tertuang dalam Pasal 33 ayat 1 </a:t>
            </a:r>
            <a:r>
              <a:rPr lang="id-ID" b="1" dirty="0" smtClean="0"/>
              <a:t>yang</a:t>
            </a:r>
            <a:r>
              <a:rPr lang="id-ID" dirty="0" smtClean="0"/>
              <a:t> menegaskan bahwa “Perekonomian disusun sebagai usaha bersama berdasar atas asas kekeluargaan”</a:t>
            </a:r>
            <a:endParaRPr lang="en-US" dirty="0" smtClean="0"/>
          </a:p>
          <a:p>
            <a:endParaRPr lang="en-US" dirty="0" smtClean="0"/>
          </a:p>
        </p:txBody>
      </p:sp>
      <p:sp>
        <p:nvSpPr>
          <p:cNvPr id="4" name="Down Arrow 3"/>
          <p:cNvSpPr/>
          <p:nvPr/>
        </p:nvSpPr>
        <p:spPr>
          <a:xfrm>
            <a:off x="7239000" y="1214422"/>
            <a:ext cx="1905000" cy="1233486"/>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50000"/>
            </a:schemeClr>
          </a:solidFill>
        </p:spPr>
        <p:txBody>
          <a:bodyPr/>
          <a:lstStyle/>
          <a:p>
            <a:pPr fontAlgn="auto">
              <a:spcAft>
                <a:spcPts val="0"/>
              </a:spcAft>
              <a:defRPr/>
            </a:pPr>
            <a:r>
              <a:rPr lang="id-ID" dirty="0" smtClean="0"/>
              <a:t>TUJUAN KOPERASI</a:t>
            </a:r>
            <a:endParaRPr lang="en-US" dirty="0"/>
          </a:p>
        </p:txBody>
      </p:sp>
      <p:sp>
        <p:nvSpPr>
          <p:cNvPr id="40962" name="Content Placeholder 2"/>
          <p:cNvSpPr>
            <a:spLocks noGrp="1"/>
          </p:cNvSpPr>
          <p:nvPr>
            <p:ph idx="1"/>
          </p:nvPr>
        </p:nvSpPr>
        <p:spPr>
          <a:xfrm>
            <a:off x="357158" y="1571612"/>
            <a:ext cx="8501122" cy="5000660"/>
          </a:xfrm>
          <a:ln w="57150">
            <a:solidFill>
              <a:srgbClr val="FF0000"/>
            </a:solidFill>
          </a:ln>
        </p:spPr>
        <p:txBody>
          <a:bodyPr>
            <a:noAutofit/>
          </a:bodyPr>
          <a:lstStyle/>
          <a:p>
            <a:r>
              <a:rPr lang="id-ID" dirty="0" smtClean="0">
                <a:latin typeface="Arial" pitchFamily="34" charset="0"/>
                <a:cs typeface="Arial" pitchFamily="34" charset="0"/>
              </a:rPr>
              <a:t>Koperasi bertujuan meningkatkan kesejahteraan anggota dan masyarakat umumnya melalui pembangunan dan pengembangan potensi ekonomi para anggota dan masyarakat.</a:t>
            </a:r>
          </a:p>
          <a:p>
            <a:r>
              <a:rPr lang="id-ID" dirty="0" smtClean="0">
                <a:latin typeface="Arial" pitchFamily="34" charset="0"/>
                <a:cs typeface="Arial" pitchFamily="34" charset="0"/>
              </a:rPr>
              <a:t>Meningkatkan tatanan perekonomian nasional untuk mewujudkan masyarakat maju, adil, dan makmur, demi terwujudnya cita-cita Pancasila dan UUD 1945.</a:t>
            </a:r>
          </a:p>
          <a:p>
            <a:r>
              <a:rPr lang="id-ID" dirty="0" smtClean="0">
                <a:latin typeface="Arial" pitchFamily="34" charset="0"/>
                <a:cs typeface="Arial" pitchFamily="34" charset="0"/>
              </a:rPr>
              <a:t>Berperan aktif dalam meningkatkan kemampuan dan kualitas kehidupan anggota dan masyarakat.</a:t>
            </a:r>
          </a:p>
        </p:txBody>
      </p:sp>
      <p:sp>
        <p:nvSpPr>
          <p:cNvPr id="4" name="Down Arrow 3"/>
          <p:cNvSpPr/>
          <p:nvPr/>
        </p:nvSpPr>
        <p:spPr>
          <a:xfrm>
            <a:off x="7239000" y="714356"/>
            <a:ext cx="1905000" cy="857256"/>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50000"/>
            </a:schemeClr>
          </a:solidFill>
        </p:spPr>
        <p:txBody>
          <a:bodyPr/>
          <a:lstStyle/>
          <a:p>
            <a:pPr fontAlgn="auto">
              <a:spcAft>
                <a:spcPts val="0"/>
              </a:spcAft>
              <a:defRPr/>
            </a:pPr>
            <a:r>
              <a:rPr lang="en-US" dirty="0" smtClean="0"/>
              <a:t>Next …</a:t>
            </a:r>
            <a:r>
              <a:rPr lang="id-ID" dirty="0" smtClean="0"/>
              <a:t>TUJUAN KOPERASI</a:t>
            </a:r>
            <a:endParaRPr lang="en-US" dirty="0"/>
          </a:p>
        </p:txBody>
      </p:sp>
      <p:sp>
        <p:nvSpPr>
          <p:cNvPr id="40962" name="Content Placeholder 2"/>
          <p:cNvSpPr>
            <a:spLocks noGrp="1"/>
          </p:cNvSpPr>
          <p:nvPr>
            <p:ph idx="1"/>
          </p:nvPr>
        </p:nvSpPr>
        <p:spPr>
          <a:xfrm>
            <a:off x="357158" y="1571612"/>
            <a:ext cx="8501122" cy="5000660"/>
          </a:xfrm>
          <a:ln w="57150">
            <a:solidFill>
              <a:srgbClr val="FF0000"/>
            </a:solidFill>
          </a:ln>
        </p:spPr>
        <p:txBody>
          <a:bodyPr>
            <a:noAutofit/>
          </a:bodyPr>
          <a:lstStyle/>
          <a:p>
            <a:r>
              <a:rPr lang="id-ID" dirty="0" smtClean="0">
                <a:latin typeface="Arial" pitchFamily="34" charset="0"/>
                <a:cs typeface="Arial" pitchFamily="34" charset="0"/>
              </a:rPr>
              <a:t>Memperkokoh perekonomian rakyat sebagai kekuatan ekonomi nasional.</a:t>
            </a:r>
          </a:p>
          <a:p>
            <a:r>
              <a:rPr lang="id-ID" dirty="0" smtClean="0">
                <a:latin typeface="Arial" pitchFamily="34" charset="0"/>
                <a:cs typeface="Arial" pitchFamily="34" charset="0"/>
              </a:rPr>
              <a:t>Keberadaan koperasi merupakan langkah nyata untuk ikut berperan dalam menciptakan dan menumbuhkan perekonomian nasional. Hal ini terlihat dari  koperasi menerapkan semua prinsip-prinsip koperasi dalam menjalankan setiap kegiatan untuk terwujudnya tujuan bersama dalam meningkatkan kesejahteraan ekonomi anggota dan masyarakat.</a:t>
            </a:r>
          </a:p>
        </p:txBody>
      </p:sp>
      <p:sp>
        <p:nvSpPr>
          <p:cNvPr id="4" name="Down Arrow 3"/>
          <p:cNvSpPr/>
          <p:nvPr/>
        </p:nvSpPr>
        <p:spPr>
          <a:xfrm>
            <a:off x="7239000" y="714356"/>
            <a:ext cx="1905000" cy="857256"/>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WordArt 4"/>
          <p:cNvSpPr>
            <a:spLocks noChangeArrowheads="1" noChangeShapeType="1" noTextEdit="1"/>
          </p:cNvSpPr>
          <p:nvPr/>
        </p:nvSpPr>
        <p:spPr bwMode="auto">
          <a:xfrm>
            <a:off x="1219200" y="2362200"/>
            <a:ext cx="6705600" cy="1390650"/>
          </a:xfrm>
          <a:prstGeom prst="rect">
            <a:avLst/>
          </a:prstGeom>
        </p:spPr>
        <p:txBody>
          <a:bodyPr wrap="none" fromWordArt="1">
            <a:prstTxWarp prst="textPlain">
              <a:avLst>
                <a:gd name="adj" fmla="val 50000"/>
              </a:avLst>
            </a:prstTxWarp>
          </a:bodyPr>
          <a:lstStyle/>
          <a:p>
            <a:pPr algn="ctr"/>
            <a:r>
              <a:rPr lang="id-ID"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endParaRPr lang="id-ID"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wedge">
                                      <p:cBhvr>
                                        <p:cTn id="7" dur="2000"/>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pPr fontAlgn="auto">
              <a:spcAft>
                <a:spcPts val="0"/>
              </a:spcAft>
              <a:defRPr/>
            </a:pPr>
            <a:r>
              <a:rPr lang="id-ID" dirty="0" smtClean="0"/>
              <a:t>LANDASAN IDIIL</a:t>
            </a:r>
            <a:endParaRPr lang="en-US" dirty="0"/>
          </a:p>
        </p:txBody>
      </p:sp>
      <p:sp>
        <p:nvSpPr>
          <p:cNvPr id="40962" name="Content Placeholder 2"/>
          <p:cNvSpPr>
            <a:spLocks noGrp="1"/>
          </p:cNvSpPr>
          <p:nvPr>
            <p:ph idx="1"/>
          </p:nvPr>
        </p:nvSpPr>
        <p:spPr>
          <a:xfrm>
            <a:off x="1143000" y="2209800"/>
            <a:ext cx="7239000" cy="3870325"/>
          </a:xfrm>
          <a:ln w="57150">
            <a:solidFill>
              <a:srgbClr val="FF0000"/>
            </a:solidFill>
          </a:ln>
        </p:spPr>
        <p:txBody>
          <a:bodyPr>
            <a:normAutofit fontScale="85000" lnSpcReduction="10000"/>
          </a:bodyPr>
          <a:lstStyle/>
          <a:p>
            <a:r>
              <a:rPr lang="id-ID" dirty="0" smtClean="0"/>
              <a:t>Pancasila merupakan landasan idiil koperasi. </a:t>
            </a:r>
          </a:p>
          <a:p>
            <a:r>
              <a:rPr lang="id-ID" dirty="0" smtClean="0"/>
              <a:t>Bercermin pada penerapan Pancasila sebagai dasar negara yang memberikan pedoman dan sumber hukum sehingga memberikan manfaat untuk banyak golongan. </a:t>
            </a:r>
          </a:p>
          <a:p>
            <a:r>
              <a:rPr lang="id-ID" dirty="0" smtClean="0"/>
              <a:t>Koperasi menjadikan hal tersebut sebagai dasar untuk menerapkan semua kegiatan koperasi agar sesuai dengan nilai-nilai dalam sila-sila Pancasila, yang tujuannya sesuai dengan tujuan dalam undang-undang yaitu terwujudnya kesejahteraan sosial</a:t>
            </a:r>
            <a:endParaRPr lang="en-US" dirty="0" smtClean="0"/>
          </a:p>
        </p:txBody>
      </p:sp>
      <p:sp>
        <p:nvSpPr>
          <p:cNvPr id="4" name="Down Arrow 3"/>
          <p:cNvSpPr/>
          <p:nvPr/>
        </p:nvSpPr>
        <p:spPr>
          <a:xfrm>
            <a:off x="7239000" y="1000108"/>
            <a:ext cx="1905000" cy="1447800"/>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a:bodyPr>
          <a:lstStyle/>
          <a:p>
            <a:r>
              <a:rPr lang="id-ID" dirty="0" smtClean="0"/>
              <a:t>LANDASAN MENTAL</a:t>
            </a:r>
          </a:p>
        </p:txBody>
      </p:sp>
      <p:sp>
        <p:nvSpPr>
          <p:cNvPr id="40962" name="Content Placeholder 2"/>
          <p:cNvSpPr>
            <a:spLocks noGrp="1"/>
          </p:cNvSpPr>
          <p:nvPr>
            <p:ph idx="1"/>
          </p:nvPr>
        </p:nvSpPr>
        <p:spPr>
          <a:xfrm>
            <a:off x="1143000" y="1785926"/>
            <a:ext cx="7239000" cy="4294199"/>
          </a:xfrm>
          <a:ln w="57150">
            <a:solidFill>
              <a:srgbClr val="FF0000"/>
            </a:solidFill>
          </a:ln>
        </p:spPr>
        <p:txBody>
          <a:bodyPr>
            <a:normAutofit fontScale="70000" lnSpcReduction="20000"/>
          </a:bodyPr>
          <a:lstStyle/>
          <a:p>
            <a:r>
              <a:rPr lang="id-ID" dirty="0" smtClean="0"/>
              <a:t>Landasan mental koperasi indonesia adalah adanya sikap yang berdasarkan pada kesadaran pribadi dan kesetiakawanan. </a:t>
            </a:r>
          </a:p>
          <a:p>
            <a:r>
              <a:rPr lang="id-ID" dirty="0" smtClean="0"/>
              <a:t>Dalam koperasi dua sifat ini saling berkaitan dan tidak bisa terpisah satu dengan yang lain, untuk menjaga kuatnya sistem koperasi harus ada rasa kesetiakawanan antar anggota koperasi.</a:t>
            </a:r>
          </a:p>
          <a:p>
            <a:r>
              <a:rPr lang="id-ID" dirty="0" smtClean="0"/>
              <a:t>Demi mencapai kemajuan, perkembangan usaha, dan kesejahteraan anggota koperasi, tidak cukup hanya dengan menumbuhkan rasa kesetiakawanan saja akan tetapi sifat ini harus diikuti kesadaran diri untuk berkembang bersama-sama mewujudkan tujuan koperasi. </a:t>
            </a:r>
          </a:p>
          <a:p>
            <a:r>
              <a:rPr lang="id-ID" dirty="0" smtClean="0"/>
              <a:t>Dua sifat ini merupakan identitas penting bagi koperasi, yang mana sudah menjadi tuntutan bagi semua anggota untuk menerapkan sifat ini dalam aktivitas koperasi.</a:t>
            </a:r>
          </a:p>
          <a:p>
            <a:endParaRPr lang="en-US" dirty="0" smtClean="0"/>
          </a:p>
        </p:txBody>
      </p:sp>
      <p:sp>
        <p:nvSpPr>
          <p:cNvPr id="4" name="Down Arrow 3"/>
          <p:cNvSpPr/>
          <p:nvPr/>
        </p:nvSpPr>
        <p:spPr>
          <a:xfrm>
            <a:off x="7239000" y="1000108"/>
            <a:ext cx="1905000" cy="928694"/>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pPr fontAlgn="auto">
              <a:spcAft>
                <a:spcPts val="0"/>
              </a:spcAft>
              <a:defRPr/>
            </a:pPr>
            <a:r>
              <a:rPr lang="id-ID" dirty="0" smtClean="0"/>
              <a:t>LANDASAN OPERASIONAL</a:t>
            </a:r>
            <a:endParaRPr lang="en-US" dirty="0"/>
          </a:p>
        </p:txBody>
      </p:sp>
      <p:sp>
        <p:nvSpPr>
          <p:cNvPr id="40962" name="Content Placeholder 2"/>
          <p:cNvSpPr>
            <a:spLocks noGrp="1"/>
          </p:cNvSpPr>
          <p:nvPr>
            <p:ph idx="1"/>
          </p:nvPr>
        </p:nvSpPr>
        <p:spPr>
          <a:xfrm>
            <a:off x="1143000" y="1714488"/>
            <a:ext cx="7239000" cy="4365637"/>
          </a:xfrm>
          <a:ln w="57150">
            <a:solidFill>
              <a:srgbClr val="FF0000"/>
            </a:solidFill>
          </a:ln>
        </p:spPr>
        <p:txBody>
          <a:bodyPr>
            <a:normAutofit fontScale="77500" lnSpcReduction="20000"/>
          </a:bodyPr>
          <a:lstStyle/>
          <a:p>
            <a:r>
              <a:rPr lang="id-ID" dirty="0" smtClean="0"/>
              <a:t>Landasan operasional didalamnya memuat dasar-dasar peraturan dan tata tertib yang wajib ditaati dan diikuti oleh semua anggota, baik itu pengurus, manager, badan pemeriksa dan karyawan koperasi lainnya, tujuannya adalah agar peraturan-peraturan ini dijadikan sebagai pedoman dalam menjalankan tugas dan fungsi masing-masing anggota.</a:t>
            </a:r>
          </a:p>
          <a:p>
            <a:r>
              <a:rPr lang="id-ID" dirty="0" smtClean="0"/>
              <a:t>Terdapat 2 jenis dasar landasan operasional dalam menjalankan kegiatan koperasi, </a:t>
            </a:r>
          </a:p>
          <a:p>
            <a:r>
              <a:rPr lang="id-ID" dirty="0" smtClean="0"/>
              <a:t>UU No. 25 Tahun 1992, didalamnya berisi tentang Pokok-pokok Perkoperasian.</a:t>
            </a:r>
          </a:p>
          <a:p>
            <a:r>
              <a:rPr lang="id-ID" dirty="0" smtClean="0"/>
              <a:t>Anggaran Dasar (AD) dan Anggaran Rumah Tangga (ART) Koperasi.</a:t>
            </a:r>
          </a:p>
        </p:txBody>
      </p:sp>
      <p:sp>
        <p:nvSpPr>
          <p:cNvPr id="4" name="Down Arrow 3"/>
          <p:cNvSpPr/>
          <p:nvPr/>
        </p:nvSpPr>
        <p:spPr>
          <a:xfrm>
            <a:off x="7239000" y="1000108"/>
            <a:ext cx="1905000" cy="857256"/>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normAutofit fontScale="90000"/>
          </a:bodyPr>
          <a:lstStyle/>
          <a:p>
            <a:pPr fontAlgn="auto">
              <a:spcAft>
                <a:spcPts val="0"/>
              </a:spcAft>
              <a:defRPr/>
            </a:pPr>
            <a:r>
              <a:rPr lang="id-ID" dirty="0" smtClean="0"/>
              <a:t>KONSEP POKOK PERKOPERASIAN</a:t>
            </a:r>
            <a:endParaRPr lang="en-US" dirty="0"/>
          </a:p>
        </p:txBody>
      </p:sp>
      <p:sp>
        <p:nvSpPr>
          <p:cNvPr id="40962" name="Content Placeholder 2"/>
          <p:cNvSpPr>
            <a:spLocks noGrp="1"/>
          </p:cNvSpPr>
          <p:nvPr>
            <p:ph idx="1"/>
          </p:nvPr>
        </p:nvSpPr>
        <p:spPr>
          <a:xfrm>
            <a:off x="642910" y="1785926"/>
            <a:ext cx="7739090" cy="4294199"/>
          </a:xfrm>
          <a:ln w="57150">
            <a:solidFill>
              <a:srgbClr val="FF0000"/>
            </a:solidFill>
          </a:ln>
        </p:spPr>
        <p:txBody>
          <a:bodyPr>
            <a:normAutofit lnSpcReduction="10000"/>
          </a:bodyPr>
          <a:lstStyle/>
          <a:p>
            <a:r>
              <a:rPr lang="id-ID" dirty="0" smtClean="0"/>
              <a:t>Koperasi adalah badan usaha, namun mencari keuntungan bukan satu-satunya tujuan koperasi, koperasi memiliki tujuan yang lebih luas untuk kesejahteraan para anggotanya.</a:t>
            </a:r>
          </a:p>
          <a:p>
            <a:r>
              <a:rPr lang="id-ID" dirty="0" smtClean="0"/>
              <a:t>Anggota koperasi adalah kumpulan orang-orang yang masuk sebagai anggota atau disebut sebagai badan hukum koperasi, sehingga koperasi bukanlah suatu kumpulan modal</a:t>
            </a:r>
          </a:p>
        </p:txBody>
      </p:sp>
      <p:sp>
        <p:nvSpPr>
          <p:cNvPr id="4" name="Down Arrow 3"/>
          <p:cNvSpPr/>
          <p:nvPr/>
        </p:nvSpPr>
        <p:spPr>
          <a:xfrm>
            <a:off x="7239000" y="1000108"/>
            <a:ext cx="1905000" cy="1071570"/>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normAutofit fontScale="90000"/>
          </a:bodyPr>
          <a:lstStyle/>
          <a:p>
            <a:pPr fontAlgn="auto">
              <a:spcAft>
                <a:spcPts val="0"/>
              </a:spcAft>
              <a:defRPr/>
            </a:pPr>
            <a:r>
              <a:rPr lang="id-ID" dirty="0" smtClean="0"/>
              <a:t>NEXT ....KONSEP POKOK PERKOPERASIAN</a:t>
            </a:r>
            <a:endParaRPr lang="en-US" dirty="0"/>
          </a:p>
        </p:txBody>
      </p:sp>
      <p:sp>
        <p:nvSpPr>
          <p:cNvPr id="40962" name="Content Placeholder 2"/>
          <p:cNvSpPr>
            <a:spLocks noGrp="1"/>
          </p:cNvSpPr>
          <p:nvPr>
            <p:ph idx="1"/>
          </p:nvPr>
        </p:nvSpPr>
        <p:spPr>
          <a:xfrm>
            <a:off x="642910" y="1785926"/>
            <a:ext cx="7739090" cy="4294199"/>
          </a:xfrm>
          <a:ln w="57150">
            <a:solidFill>
              <a:srgbClr val="FF0000"/>
            </a:solidFill>
          </a:ln>
        </p:spPr>
        <p:txBody>
          <a:bodyPr>
            <a:normAutofit fontScale="92500" lnSpcReduction="10000"/>
          </a:bodyPr>
          <a:lstStyle/>
          <a:p>
            <a:r>
              <a:rPr lang="id-ID" dirty="0" smtClean="0"/>
              <a:t>Koperasi bekerja dengan menerapkan nilai-nilai PRINSIP-PRINSIP KOPERASI </a:t>
            </a:r>
          </a:p>
          <a:p>
            <a:r>
              <a:rPr lang="id-ID" dirty="0" smtClean="0"/>
              <a:t>Hadirnya koperasi di Indonesia merupakan perwujudan dalam meningkatkan perekonomian rakyat baik untuk anggota maupun masyarakat.</a:t>
            </a:r>
          </a:p>
          <a:p>
            <a:r>
              <a:rPr lang="id-ID" dirty="0" smtClean="0"/>
              <a:t>Penerapan koperasi berasaskan kekeluargaan, sehingga apapun yang berkaitan dengan pengambilan keputusan dalam setiap kegiatan koperasi merupakan hasil musyawarah para anggota.</a:t>
            </a:r>
          </a:p>
          <a:p>
            <a:endParaRPr lang="id-ID" dirty="0" smtClean="0"/>
          </a:p>
        </p:txBody>
      </p:sp>
      <p:sp>
        <p:nvSpPr>
          <p:cNvPr id="4" name="Down Arrow 3"/>
          <p:cNvSpPr/>
          <p:nvPr/>
        </p:nvSpPr>
        <p:spPr>
          <a:xfrm>
            <a:off x="7239000" y="1000108"/>
            <a:ext cx="1905000" cy="1071570"/>
          </a:xfrm>
          <a:prstGeom prst="downArrow">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43372" y="1571612"/>
            <a:ext cx="4543428" cy="3071834"/>
          </a:xfrm>
          <a:ln w="38100">
            <a:solidFill>
              <a:srgbClr val="C00000"/>
            </a:solidFill>
          </a:ln>
        </p:spPr>
        <p:txBody>
          <a:bodyPr/>
          <a:lstStyle/>
          <a:p>
            <a:pPr fontAlgn="auto">
              <a:spcAft>
                <a:spcPts val="0"/>
              </a:spcAft>
              <a:defRPr/>
            </a:pPr>
            <a:r>
              <a:rPr lang="id-ID" sz="4000" dirty="0" smtClean="0"/>
              <a:t>PERKEMBANGAN</a:t>
            </a:r>
            <a:r>
              <a:rPr lang="id-ID" sz="4400" dirty="0" smtClean="0"/>
              <a:t> PRINSIP-PRINSIP KOPERASI</a:t>
            </a:r>
            <a:endParaRPr lang="en-US" sz="4400" b="1" dirty="0">
              <a:solidFill>
                <a:srgbClr val="FFFF00"/>
              </a:solidFill>
            </a:endParaRPr>
          </a:p>
        </p:txBody>
      </p:sp>
      <p:pic>
        <p:nvPicPr>
          <p:cNvPr id="4" name="Picture 5" descr="diskusi"/>
          <p:cNvPicPr>
            <a:picLocks noChangeAspect="1" noChangeArrowheads="1"/>
          </p:cNvPicPr>
          <p:nvPr/>
        </p:nvPicPr>
        <p:blipFill>
          <a:blip r:embed="rId3"/>
          <a:srcRect/>
          <a:stretch>
            <a:fillRect/>
          </a:stretch>
        </p:blipFill>
        <p:spPr bwMode="auto">
          <a:xfrm>
            <a:off x="1357290" y="1643050"/>
            <a:ext cx="2643206" cy="2286016"/>
          </a:xfrm>
          <a:prstGeom prst="rect">
            <a:avLst/>
          </a:prstGeom>
          <a:noFill/>
          <a:ln w="57150">
            <a:solidFill>
              <a:schemeClr val="bg1">
                <a:lumMod val="75000"/>
                <a:lumOff val="25000"/>
              </a:schemeClr>
            </a:solidFill>
            <a:miter lim="800000"/>
            <a:headEnd/>
            <a:tailEnd/>
          </a:ln>
        </p:spPr>
      </p:pic>
    </p:spTree>
  </p:cSld>
  <p:clrMapOvr>
    <a:masterClrMapping/>
  </p:clrMapOvr>
  <p:transition spd="slow">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787</TotalTime>
  <Words>1269</Words>
  <Application>Microsoft Office PowerPoint</Application>
  <PresentationFormat>On-screen Show (4:3)</PresentationFormat>
  <Paragraphs>175</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Apex</vt:lpstr>
      <vt:lpstr>KUL KE 3 : KOPERASI &amp; KEMITRAAN AGRIBISNIS LANDASAN, ASAS &amp; PRINSIP-PRINSIP KOPERASI</vt:lpstr>
      <vt:lpstr>LANDASAN KOPERASI</vt:lpstr>
      <vt:lpstr>LANDASAN KONSTITUSIONAL</vt:lpstr>
      <vt:lpstr>LANDASAN IDIIL</vt:lpstr>
      <vt:lpstr>LANDASAN MENTAL</vt:lpstr>
      <vt:lpstr>LANDASAN OPERASIONAL</vt:lpstr>
      <vt:lpstr>KONSEP POKOK PERKOPERASIAN</vt:lpstr>
      <vt:lpstr>NEXT ....KONSEP POKOK PERKOPERASIAN</vt:lpstr>
      <vt:lpstr>PERKEMBANGAN PRINSIP-PRINSIP KOPERASI</vt:lpstr>
      <vt:lpstr>Prinsip-prinsip Rochdale</vt:lpstr>
      <vt:lpstr>Prinsip-prinsip Reiffeisen</vt:lpstr>
      <vt:lpstr>PERKEMBANGAN PRINSIP-PRINSIP KOPERASI</vt:lpstr>
      <vt:lpstr>Kegiatan-kegiatan ICA</vt:lpstr>
      <vt:lpstr>Prinsip Koperasi pada Sidang ICA di LONDON (1934)</vt:lpstr>
      <vt:lpstr>Perubahan prinsip Koperasi pada Sidang ICA di Perancis (1937)</vt:lpstr>
      <vt:lpstr>NEXT ...</vt:lpstr>
      <vt:lpstr>Perubahan prinsip Koperasi pada Sidang ICA di Wina (1966)</vt:lpstr>
      <vt:lpstr>PRINSIP-PRINSIP KOPERASI HASIL ICA</vt:lpstr>
      <vt:lpstr>Keanggotaan koperasi secara terbuka tanpa pembatasan yg dibuat-buat, memiliki arti :</vt:lpstr>
      <vt:lpstr>Kepemimpinan demokratis atas dasar satu orang satu suara, mencakup arti :</vt:lpstr>
      <vt:lpstr>NEXT ...</vt:lpstr>
      <vt:lpstr>SENDI –SENDI DASAR KOPERASI </vt:lpstr>
      <vt:lpstr>SENDI-SENDI DASAR KOPERASI</vt:lpstr>
      <vt:lpstr>Sendi-Sendi Dasar Koperasi (Prinsip-prinsip Koperasi Indonesia)</vt:lpstr>
      <vt:lpstr>Next …</vt:lpstr>
      <vt:lpstr>AZAS KOPERASI</vt:lpstr>
      <vt:lpstr>AZAS KOPERASI</vt:lpstr>
      <vt:lpstr>AZAS YG TERKANDUNG DLM SENDI DASAR KOPERASI</vt:lpstr>
      <vt:lpstr>PENJABARANNYA : </vt:lpstr>
      <vt:lpstr>TUJUAN KOPERASI</vt:lpstr>
      <vt:lpstr>Next …TUJUAN KOPERASI</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 KE 3 : KOPERASI &amp; KEMITRAAN AGRIBISNIS PRINSIP-PRINSIP KOPERASI</dc:title>
  <dc:creator>ACER-S3</dc:creator>
  <cp:lastModifiedBy>Aspire</cp:lastModifiedBy>
  <cp:revision>15</cp:revision>
  <dcterms:created xsi:type="dcterms:W3CDTF">2015-08-31T13:07:44Z</dcterms:created>
  <dcterms:modified xsi:type="dcterms:W3CDTF">2018-09-25T06:15:11Z</dcterms:modified>
</cp:coreProperties>
</file>