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11"/>
  </p:notesMasterIdLst>
  <p:sldIdLst>
    <p:sldId id="266" r:id="rId2"/>
    <p:sldId id="263" r:id="rId3"/>
    <p:sldId id="271" r:id="rId4"/>
    <p:sldId id="261" r:id="rId5"/>
    <p:sldId id="258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361B"/>
    <a:srgbClr val="CC66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69" autoAdjust="0"/>
  </p:normalViewPr>
  <p:slideViewPr>
    <p:cSldViewPr>
      <p:cViewPr>
        <p:scale>
          <a:sx n="50" d="100"/>
          <a:sy n="50" d="100"/>
        </p:scale>
        <p:origin x="-438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1DD68C-B41C-45FE-9F73-FFC063ACC72C}" type="datetimeFigureOut">
              <a:rPr lang="id-ID"/>
              <a:pPr>
                <a:defRPr/>
              </a:pPr>
              <a:t>27/01/2020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2C6CEE-8A0A-49C5-85BF-3AC0199509E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C035BB-395B-472C-BA28-75FBA26FC829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644CE9-D97F-46A8-8C3A-06DBC4B8B475}" type="slidenum">
              <a:rPr lang="id-ID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14AD5709-987C-4095-BC39-704624426526}" type="datetimeFigureOut">
              <a:rPr lang="id-ID"/>
              <a:pPr>
                <a:defRPr/>
              </a:pPr>
              <a:t>27/01/2020</a:t>
            </a:fld>
            <a:endParaRPr lang="id-ID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4D83E18-E179-4117-9F46-D52AF33D626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DFA50-D29E-4D10-9796-3B4C94497F49}" type="datetimeFigureOut">
              <a:rPr lang="id-ID"/>
              <a:pPr>
                <a:defRPr/>
              </a:pPr>
              <a:t>27/01/2020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1E7FC-2E06-487A-8554-97DBEE0101C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1871A-2427-41DC-9730-89792E91EC69}" type="datetimeFigureOut">
              <a:rPr lang="id-ID"/>
              <a:pPr>
                <a:defRPr/>
              </a:pPr>
              <a:t>27/01/2020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69A68-41EA-4E7A-B136-BD77775D3C7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D150C-A40A-4270-8A9D-33D2F8BC1FFD}" type="datetimeFigureOut">
              <a:rPr lang="id-ID"/>
              <a:pPr>
                <a:defRPr/>
              </a:pPr>
              <a:t>27/01/2020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34260-DFD5-436F-B34C-2DA62CF91BB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19795-211A-4FDF-BF4A-378788DB249F}" type="datetimeFigureOut">
              <a:rPr lang="id-ID"/>
              <a:pPr>
                <a:defRPr/>
              </a:pPr>
              <a:t>27/01/2020</a:t>
            </a:fld>
            <a:endParaRPr lang="id-ID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F5A7F-7499-4846-B458-0786411D373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767C8-7C3C-4669-BD37-0437C0F5C806}" type="datetimeFigureOut">
              <a:rPr lang="id-ID"/>
              <a:pPr>
                <a:defRPr/>
              </a:pPr>
              <a:t>27/01/2020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BFC26-6CB5-4DEB-8CAA-67D665FD960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F2CF2-0916-44DF-BAC8-362BD2A51AE1}" type="datetimeFigureOut">
              <a:rPr lang="id-ID"/>
              <a:pPr>
                <a:defRPr/>
              </a:pPr>
              <a:t>27/01/2020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87D82CB-9815-44AE-A7E9-D9245F74D6E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56701-92CA-480E-AE5E-37CC591B6491}" type="datetimeFigureOut">
              <a:rPr lang="id-ID"/>
              <a:pPr>
                <a:defRPr/>
              </a:pPr>
              <a:t>27/01/2020</a:t>
            </a:fld>
            <a:endParaRPr lang="id-ID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DDC53-2B9A-46A1-AB51-5E96C9BDCA0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AA381-447C-4A62-9D92-1A9DCE7C7E1E}" type="datetimeFigureOut">
              <a:rPr lang="id-ID"/>
              <a:pPr>
                <a:defRPr/>
              </a:pPr>
              <a:t>27/01/2020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8800E-B62A-4FA0-9164-62B9FF08CD2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97D9AD0-704C-4104-80D2-378C8DE6AD2A}" type="datetimeFigureOut">
              <a:rPr lang="id-ID"/>
              <a:pPr>
                <a:defRPr/>
              </a:pPr>
              <a:t>27/01/2020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52F8861-B444-4CA3-9961-9FE532DAA8F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EC030F86-6D78-45AB-B2E3-511BCB625D64}" type="datetimeFigureOut">
              <a:rPr lang="id-ID"/>
              <a:pPr>
                <a:defRPr/>
              </a:pPr>
              <a:t>27/01/2020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048A00A3-BC69-4B76-9522-0456FA5622B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23F57"/>
            </a:gs>
            <a:gs pos="60001">
              <a:srgbClr val="465877"/>
            </a:gs>
            <a:gs pos="100000">
              <a:srgbClr val="7283A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D019AF2-5066-48B8-8D94-AE0C707AAA00}" type="datetimeFigureOut">
              <a:rPr lang="id-ID"/>
              <a:pPr>
                <a:defRPr/>
              </a:pPr>
              <a:t>27/01/2020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82F9AC-C06F-4B4D-A19D-427F6D92D65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12" r:id="rId4"/>
    <p:sldLayoutId id="2147483820" r:id="rId5"/>
    <p:sldLayoutId id="2147483813" r:id="rId6"/>
    <p:sldLayoutId id="2147483814" r:id="rId7"/>
    <p:sldLayoutId id="2147483821" r:id="rId8"/>
    <p:sldLayoutId id="2147483822" r:id="rId9"/>
    <p:sldLayoutId id="2147483815" r:id="rId10"/>
    <p:sldLayoutId id="2147483816" r:id="rId11"/>
  </p:sldLayoutIdLst>
  <p:txStyles>
    <p:titleStyle>
      <a:lvl1pPr marL="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965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latin typeface="Century Gothic" pitchFamily="34" charset="0"/>
        </a:defRPr>
      </a:lvl2pPr>
      <a:lvl3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latin typeface="Century Gothic" pitchFamily="34" charset="0"/>
        </a:defRPr>
      </a:lvl3pPr>
      <a:lvl4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latin typeface="Century Gothic" pitchFamily="34" charset="0"/>
        </a:defRPr>
      </a:lvl4pPr>
      <a:lvl5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965C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965C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965C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965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EAF90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j02854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610600" cy="634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1143000" y="3000375"/>
            <a:ext cx="281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id-ID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STATISTIKA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500688" y="4857750"/>
            <a:ext cx="3143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endParaRPr lang="id-ID" sz="2400" b="1" dirty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2400" b="1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Endang</a:t>
            </a:r>
            <a:r>
              <a:rPr lang="en-US" sz="24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S. </a:t>
            </a:r>
            <a:r>
              <a:rPr lang="en-US" sz="2400" b="1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Muliawati</a:t>
            </a:r>
            <a:endParaRPr lang="en-US" sz="2400" b="1" dirty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548680"/>
            <a:ext cx="8072437" cy="642937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800" b="1" dirty="0" smtClean="0">
                <a:solidFill>
                  <a:schemeClr val="tx2">
                    <a:lumMod val="75000"/>
                  </a:schemeClr>
                </a:solidFill>
              </a:rPr>
              <a:t>Apa itu </a:t>
            </a:r>
            <a:r>
              <a:rPr lang="id-ID" sz="2800" b="1" cap="all" dirty="0" smtClean="0">
                <a:solidFill>
                  <a:schemeClr val="tx2">
                    <a:lumMod val="75000"/>
                  </a:schemeClr>
                </a:solidFill>
              </a:rPr>
              <a:t>metode </a:t>
            </a:r>
            <a:r>
              <a:rPr lang="en-US" sz="2800" b="1" cap="all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d-ID" sz="2800" b="1" cap="all" dirty="0" smtClean="0">
                <a:solidFill>
                  <a:schemeClr val="tx2">
                    <a:lumMod val="75000"/>
                  </a:schemeClr>
                </a:solidFill>
              </a:rPr>
              <a:t>statistik </a:t>
            </a:r>
            <a:r>
              <a:rPr lang="id-ID" sz="2800" b="1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16013" y="1196975"/>
            <a:ext cx="7715250" cy="1000125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Prosedur-prosedur yg digunakan dalam pengumpulan, penyajian, analisis dan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  </a:t>
            </a:r>
            <a:r>
              <a:rPr lang="id-ID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penafsiran data</a:t>
            </a:r>
            <a:endParaRPr lang="id-ID" sz="2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76375" y="2492375"/>
            <a:ext cx="5500688" cy="857250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Diperlukan tatacara agar data yang diperoleh sesuai dengan fakta. </a:t>
            </a:r>
            <a:endParaRPr lang="id-ID" sz="2600" b="1" cap="all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411413" y="4076700"/>
            <a:ext cx="4214812" cy="571500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Statistika DESKRIPTIF</a:t>
            </a:r>
            <a:endParaRPr lang="id-ID" sz="3200" b="1" cap="all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4" name="Curved Right Arrow 13"/>
          <p:cNvSpPr/>
          <p:nvPr/>
        </p:nvSpPr>
        <p:spPr>
          <a:xfrm>
            <a:off x="323850" y="1773238"/>
            <a:ext cx="685800" cy="1639887"/>
          </a:xfrm>
          <a:prstGeom prst="curvedRightArrow">
            <a:avLst>
              <a:gd name="adj1" fmla="val 25000"/>
              <a:gd name="adj2" fmla="val 59306"/>
              <a:gd name="adj3" fmla="val 220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tx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411413" y="4719638"/>
            <a:ext cx="4500562" cy="571500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Statistika INFERENSIA</a:t>
            </a:r>
            <a:endParaRPr lang="id-ID" sz="3200" b="1" cap="all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1554163" y="4862513"/>
            <a:ext cx="57150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7" name="Right Arrow 16"/>
          <p:cNvSpPr/>
          <p:nvPr/>
        </p:nvSpPr>
        <p:spPr>
          <a:xfrm>
            <a:off x="1554163" y="4291013"/>
            <a:ext cx="57150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57250" y="1285875"/>
            <a:ext cx="7715250" cy="135731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Metode-metode yg berkaitan dengan </a:t>
            </a:r>
            <a:r>
              <a:rPr lang="id-ID" sz="26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pengumpulan dan penyajian suatu gugus data</a:t>
            </a:r>
            <a:r>
              <a:rPr lang="id-ID" sz="2600" b="1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id-ID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sehingga memberikan infomasi yg berguna</a:t>
            </a:r>
            <a:endParaRPr lang="id-ID" sz="2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57250" y="642938"/>
            <a:ext cx="4214813" cy="571500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Statistika DESKRIPTIF</a:t>
            </a:r>
            <a:endParaRPr lang="id-ID" sz="3200" b="1" cap="all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57250" y="2928938"/>
            <a:ext cx="4500563" cy="571500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Statistika INFERENSIA</a:t>
            </a:r>
            <a:endParaRPr lang="id-ID" sz="3200" b="1" cap="all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857250" y="3571875"/>
            <a:ext cx="7786688" cy="1785938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Metode-metode yg berhubungan dengan analisis </a:t>
            </a:r>
            <a:r>
              <a:rPr lang="id-ID" sz="26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sebagian data</a:t>
            </a:r>
            <a:r>
              <a:rPr lang="id-ID" sz="2600" b="1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id-ID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untuk peramalan atau penarikan simpulan bagi </a:t>
            </a:r>
            <a:r>
              <a:rPr lang="id-ID" sz="26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keseluruhan gugus data</a:t>
            </a:r>
            <a:endParaRPr lang="id-ID" sz="2600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86314" y="1142984"/>
            <a:ext cx="3000380" cy="500063"/>
          </a:xfrm>
        </p:spPr>
        <p:txBody>
          <a:bodyPr rtlCol="0">
            <a:normAutofit fontScale="90000"/>
          </a:bodyPr>
          <a:lstStyle/>
          <a:p>
            <a:pPr marL="484632" algn="l"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DEFINISI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1643063"/>
            <a:ext cx="8072438" cy="642937"/>
          </a:xfrm>
        </p:spPr>
        <p:txBody>
          <a:bodyPr>
            <a:normAutofit/>
          </a:bodyPr>
          <a:lstStyle/>
          <a:p>
            <a:pPr marR="0" algn="l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d-ID" b="1" dirty="0" smtClean="0">
                <a:solidFill>
                  <a:srgbClr val="FFFFFF"/>
                </a:solidFill>
              </a:rPr>
              <a:t>Apa itu </a:t>
            </a:r>
            <a:r>
              <a:rPr lang="id-ID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POPULASI</a:t>
            </a:r>
            <a:r>
              <a:rPr lang="id-ID" b="1" dirty="0" smtClean="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00063" y="2214563"/>
            <a:ext cx="8286750" cy="1000125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3200" b="1" dirty="0">
                <a:solidFill>
                  <a:schemeClr val="tx2">
                    <a:lumMod val="90000"/>
                  </a:schemeClr>
                </a:solidFill>
                <a:latin typeface="+mn-lt"/>
                <a:cs typeface="+mn-cs"/>
              </a:rPr>
              <a:t>gugus dari semua pengukuran yang mungkin dibuat untuk suatu permasalahan tertentu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214688" y="3357563"/>
            <a:ext cx="4572000" cy="1000125"/>
          </a:xfrm>
          <a:prstGeom prst="rect">
            <a:avLst/>
          </a:prstGeom>
          <a:solidFill>
            <a:schemeClr val="tx2"/>
          </a:solidFill>
        </p:spPr>
        <p:txBody>
          <a:bodyPr>
            <a:normAutofit fontScale="85000" lnSpcReduction="10000"/>
          </a:bodyPr>
          <a:lstStyle/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3200" b="1" dirty="0">
                <a:solidFill>
                  <a:srgbClr val="FF0000"/>
                </a:solidFill>
                <a:latin typeface="+mn-lt"/>
                <a:cs typeface="+mn-cs"/>
              </a:rPr>
              <a:t>Karakteristik dari populasi disebut </a:t>
            </a:r>
            <a:r>
              <a:rPr lang="id-ID" sz="3200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Parameter</a:t>
            </a:r>
          </a:p>
        </p:txBody>
      </p:sp>
      <p:sp>
        <p:nvSpPr>
          <p:cNvPr id="8" name="Striped Right Arrow 7"/>
          <p:cNvSpPr/>
          <p:nvPr/>
        </p:nvSpPr>
        <p:spPr>
          <a:xfrm>
            <a:off x="1357313" y="3500438"/>
            <a:ext cx="714375" cy="571500"/>
          </a:xfrm>
          <a:prstGeom prst="stripedRight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1071563"/>
            <a:ext cx="8072438" cy="642937"/>
          </a:xfrm>
        </p:spPr>
        <p:txBody>
          <a:bodyPr>
            <a:normAutofit/>
          </a:bodyPr>
          <a:lstStyle/>
          <a:p>
            <a:pPr marR="0" algn="l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d-ID" b="1" dirty="0" smtClean="0"/>
              <a:t>Apa itu </a:t>
            </a:r>
            <a:r>
              <a:rPr lang="id-ID" b="1" dirty="0" smtClean="0">
                <a:effectLst>
                  <a:outerShdw blurRad="38100" dist="38100" dir="2700000" algn="tl">
                    <a:srgbClr val="04617B"/>
                  </a:outerShdw>
                </a:effectLst>
              </a:rPr>
              <a:t>CONTOH</a:t>
            </a:r>
            <a:r>
              <a:rPr lang="id-ID" dirty="0" smtClean="0"/>
              <a:t>?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28625" y="1785938"/>
            <a:ext cx="8358188" cy="100012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3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Anak gugus dari pengukuran yang terpilih dari  suatu populasi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286125" y="2786063"/>
            <a:ext cx="4714875" cy="10001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32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Karakteristik dari contoh disebut </a:t>
            </a:r>
            <a:r>
              <a:rPr lang="id-ID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STATISTIK</a:t>
            </a:r>
          </a:p>
        </p:txBody>
      </p:sp>
      <p:sp>
        <p:nvSpPr>
          <p:cNvPr id="8" name="Striped Right Arrow 7"/>
          <p:cNvSpPr/>
          <p:nvPr/>
        </p:nvSpPr>
        <p:spPr>
          <a:xfrm>
            <a:off x="1500188" y="2928938"/>
            <a:ext cx="785812" cy="571500"/>
          </a:xfrm>
          <a:prstGeom prst="stripedRightArrow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643063" y="4214813"/>
            <a:ext cx="5929312" cy="12858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32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STATISTIK</a:t>
            </a:r>
            <a:r>
              <a:rPr lang="id-ID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id-ID" sz="32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berfungsi sebagai </a:t>
            </a:r>
            <a:r>
              <a:rPr lang="id-ID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PENDUGA</a:t>
            </a:r>
            <a:r>
              <a:rPr lang="id-ID" sz="32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bagi PARAMETER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2"/>
          <p:cNvSpPr>
            <a:spLocks noGrp="1"/>
          </p:cNvSpPr>
          <p:nvPr>
            <p:ph type="subTitle" idx="1"/>
          </p:nvPr>
        </p:nvSpPr>
        <p:spPr>
          <a:xfrm>
            <a:off x="500063" y="1285875"/>
            <a:ext cx="8110537" cy="1714500"/>
          </a:xfrm>
        </p:spPr>
        <p:txBody>
          <a:bodyPr>
            <a:normAutofit fontScale="85000" lnSpcReduction="10000"/>
          </a:bodyPr>
          <a:lstStyle/>
          <a:p>
            <a:pPr marR="0" algn="l" eaLnBrk="1" fontAlgn="auto" hangingPunct="1">
              <a:spcAft>
                <a:spcPts val="0"/>
              </a:spcAft>
              <a:buClr>
                <a:srgbClr val="FFC000"/>
              </a:buClr>
              <a:buSzPct val="90000"/>
              <a:buFont typeface="Wingdings" pitchFamily="2" charset="2"/>
              <a:buChar char="Ø"/>
              <a:defRPr/>
            </a:pPr>
            <a:r>
              <a:rPr lang="id-ID" b="1" dirty="0" smtClean="0"/>
              <a:t>   </a:t>
            </a:r>
            <a:r>
              <a:rPr lang="id-ID" b="1" dirty="0" smtClean="0">
                <a:solidFill>
                  <a:schemeClr val="tx2">
                    <a:lumMod val="75000"/>
                  </a:schemeClr>
                </a:solidFill>
              </a:rPr>
              <a:t>Kumpulan dari karakteristik obyek/individu </a:t>
            </a:r>
          </a:p>
          <a:p>
            <a:pPr marR="0" algn="l" eaLnBrk="1" fontAlgn="auto" hangingPunct="1">
              <a:spcAft>
                <a:spcPts val="0"/>
              </a:spcAft>
              <a:buClr>
                <a:srgbClr val="FFC000"/>
              </a:buClr>
              <a:buSzPct val="90000"/>
              <a:buFont typeface="Wingdings 2"/>
              <a:buNone/>
              <a:defRPr/>
            </a:pPr>
            <a:r>
              <a:rPr lang="id-ID" b="1" dirty="0" smtClean="0">
                <a:solidFill>
                  <a:schemeClr val="tx2">
                    <a:lumMod val="75000"/>
                  </a:schemeClr>
                </a:solidFill>
              </a:rPr>
              <a:t>      yang diamati,  atau</a:t>
            </a:r>
          </a:p>
          <a:p>
            <a:pPr marR="0" algn="l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Wingdings" pitchFamily="2" charset="2"/>
              <a:buChar char="Ø"/>
              <a:defRPr/>
            </a:pPr>
            <a:r>
              <a:rPr lang="id-ID" b="1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K</a:t>
            </a:r>
            <a:r>
              <a:rPr lang="id-ID" b="1" dirty="0" smtClean="0">
                <a:solidFill>
                  <a:schemeClr val="tx2">
                    <a:lumMod val="75000"/>
                  </a:schemeClr>
                </a:solidFill>
              </a:rPr>
              <a:t>umpulan dari peubah-peubah (variables)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00063" y="3143250"/>
            <a:ext cx="8072437" cy="3286125"/>
          </a:xfrm>
          <a:prstGeom prst="rect">
            <a:avLst/>
          </a:prstGeom>
        </p:spPr>
        <p:txBody>
          <a:bodyPr lIns="0" rIns="18288"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id-ID" sz="2800" b="1" dirty="0">
                <a:latin typeface="Constantia" pitchFamily="18" charset="0"/>
              </a:rPr>
              <a:t>Berdasarkan skala pengukurannya, dibedakan  empat macam peubah:</a:t>
            </a:r>
          </a:p>
          <a:p>
            <a:pPr>
              <a:spcBef>
                <a:spcPts val="1200"/>
              </a:spcBef>
              <a:buClr>
                <a:srgbClr val="002060"/>
              </a:buClr>
              <a:buSzPct val="95000"/>
              <a:buFont typeface="Wingdings 2" pitchFamily="18" charset="2"/>
              <a:buAutoNum type="arabicPeriod"/>
              <a:defRPr/>
            </a:pPr>
            <a:r>
              <a:rPr lang="id-ID" sz="2800" b="1" dirty="0">
                <a:solidFill>
                  <a:srgbClr val="404040"/>
                </a:solidFill>
                <a:latin typeface="Constantia" pitchFamily="18" charset="0"/>
              </a:rPr>
              <a:t> </a:t>
            </a:r>
            <a:r>
              <a:rPr lang="id-ID" sz="2800" b="1" dirty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Nominal</a:t>
            </a:r>
          </a:p>
          <a:p>
            <a:pPr>
              <a:spcBef>
                <a:spcPts val="1200"/>
              </a:spcBef>
              <a:buClr>
                <a:srgbClr val="002060"/>
              </a:buClr>
              <a:buSzPct val="95000"/>
              <a:buFont typeface="Wingdings 2" pitchFamily="18" charset="2"/>
              <a:buAutoNum type="arabicPeriod"/>
              <a:defRPr/>
            </a:pPr>
            <a:r>
              <a:rPr lang="id-ID" sz="2800" b="1" dirty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Ordinal</a:t>
            </a:r>
          </a:p>
          <a:p>
            <a:pPr>
              <a:spcBef>
                <a:spcPts val="1200"/>
              </a:spcBef>
              <a:buClr>
                <a:srgbClr val="002060"/>
              </a:buClr>
              <a:buSzPct val="95000"/>
              <a:buFont typeface="Wingdings 2" pitchFamily="18" charset="2"/>
              <a:buAutoNum type="arabicPeriod"/>
              <a:defRPr/>
            </a:pPr>
            <a:r>
              <a:rPr lang="id-ID" sz="2800" b="1" dirty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Interval</a:t>
            </a:r>
          </a:p>
          <a:p>
            <a:pPr>
              <a:spcBef>
                <a:spcPts val="1200"/>
              </a:spcBef>
              <a:buClr>
                <a:srgbClr val="002060"/>
              </a:buClr>
              <a:buSzPct val="95000"/>
              <a:buFont typeface="Wingdings 2" pitchFamily="18" charset="2"/>
              <a:buAutoNum type="arabicPeriod"/>
              <a:defRPr/>
            </a:pPr>
            <a:r>
              <a:rPr lang="id-ID" sz="2800" b="1" dirty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Ratio</a:t>
            </a:r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1214438" y="642938"/>
            <a:ext cx="4643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200" b="1">
                <a:latin typeface="Constantia" pitchFamily="18" charset="0"/>
              </a:rPr>
              <a:t>Apa itu DATA?</a:t>
            </a:r>
          </a:p>
        </p:txBody>
      </p:sp>
      <p:sp>
        <p:nvSpPr>
          <p:cNvPr id="13317" name="Subtitle 2"/>
          <p:cNvSpPr txBox="1">
            <a:spLocks/>
          </p:cNvSpPr>
          <p:nvPr/>
        </p:nvSpPr>
        <p:spPr bwMode="auto">
          <a:xfrm>
            <a:off x="3714750" y="4500563"/>
            <a:ext cx="44291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id-ID" sz="2600" b="1">
                <a:solidFill>
                  <a:srgbClr val="002060"/>
                </a:solidFill>
                <a:latin typeface="Constantia" pitchFamily="18" charset="0"/>
              </a:rPr>
              <a:t>Peubah KATEGORIK</a:t>
            </a:r>
          </a:p>
        </p:txBody>
      </p:sp>
      <p:sp>
        <p:nvSpPr>
          <p:cNvPr id="13318" name="Subtitle 2"/>
          <p:cNvSpPr txBox="1">
            <a:spLocks/>
          </p:cNvSpPr>
          <p:nvPr/>
        </p:nvSpPr>
        <p:spPr bwMode="auto">
          <a:xfrm>
            <a:off x="3714750" y="5643563"/>
            <a:ext cx="44291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id-ID" sz="2600" b="1">
                <a:solidFill>
                  <a:srgbClr val="002060"/>
                </a:solidFill>
                <a:latin typeface="Constantia" pitchFamily="18" charset="0"/>
              </a:rPr>
              <a:t>Peubah PENGUKURAN</a:t>
            </a:r>
          </a:p>
        </p:txBody>
      </p:sp>
      <p:sp>
        <p:nvSpPr>
          <p:cNvPr id="7" name="Right Brace 6"/>
          <p:cNvSpPr/>
          <p:nvPr/>
        </p:nvSpPr>
        <p:spPr>
          <a:xfrm>
            <a:off x="2928938" y="4357688"/>
            <a:ext cx="500062" cy="78581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b="1" dirty="0"/>
          </a:p>
        </p:txBody>
      </p:sp>
      <p:sp>
        <p:nvSpPr>
          <p:cNvPr id="10" name="Right Brace 9"/>
          <p:cNvSpPr/>
          <p:nvPr/>
        </p:nvSpPr>
        <p:spPr>
          <a:xfrm>
            <a:off x="2928938" y="5500688"/>
            <a:ext cx="500062" cy="78581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ChangeArrowheads="1"/>
          </p:cNvSpPr>
          <p:nvPr/>
        </p:nvSpPr>
        <p:spPr bwMode="auto">
          <a:xfrm>
            <a:off x="714375" y="928688"/>
            <a:ext cx="5214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200" b="1">
                <a:latin typeface="Constantia" pitchFamily="18" charset="0"/>
              </a:rPr>
              <a:t>Peubah KATEGORIK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928813" y="4429125"/>
            <a:ext cx="4000500" cy="1214438"/>
          </a:xfrm>
          <a:prstGeom prst="rect">
            <a:avLst/>
          </a:prstGeom>
        </p:spPr>
        <p:txBody>
          <a:bodyPr lIns="0" rIns="18288">
            <a:normAutofit/>
          </a:bodyPr>
          <a:lstStyle/>
          <a:p>
            <a:pPr indent="352425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/>
            </a:pPr>
            <a:r>
              <a:rPr lang="id-ID" sz="2600" b="1" dirty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Peubah DISKRET</a:t>
            </a:r>
          </a:p>
          <a:p>
            <a:pPr indent="352425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/>
            </a:pPr>
            <a:r>
              <a:rPr lang="id-ID" sz="2600" b="1" dirty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Peubah KONTINYU</a:t>
            </a:r>
          </a:p>
          <a:p>
            <a:pPr indent="352425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id-ID" sz="2600" b="1" dirty="0">
              <a:latin typeface="Constantia" pitchFamily="18" charset="0"/>
            </a:endParaRPr>
          </a:p>
        </p:txBody>
      </p:sp>
      <p:sp>
        <p:nvSpPr>
          <p:cNvPr id="14340" name="Rectangle 10"/>
          <p:cNvSpPr>
            <a:spLocks noChangeArrowheads="1"/>
          </p:cNvSpPr>
          <p:nvPr/>
        </p:nvSpPr>
        <p:spPr bwMode="auto">
          <a:xfrm>
            <a:off x="642938" y="2857500"/>
            <a:ext cx="5214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200" b="1">
                <a:latin typeface="Constantia" pitchFamily="18" charset="0"/>
              </a:rPr>
              <a:t>Peubah PENGUKURAN</a:t>
            </a:r>
          </a:p>
        </p:txBody>
      </p:sp>
      <p:sp>
        <p:nvSpPr>
          <p:cNvPr id="14341" name="Subtitle 2"/>
          <p:cNvSpPr txBox="1">
            <a:spLocks/>
          </p:cNvSpPr>
          <p:nvPr/>
        </p:nvSpPr>
        <p:spPr bwMode="auto">
          <a:xfrm>
            <a:off x="785813" y="1628775"/>
            <a:ext cx="8358187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Ø"/>
            </a:pPr>
            <a:r>
              <a:rPr lang="id-ID" sz="2600" b="1">
                <a:solidFill>
                  <a:srgbClr val="FFC000"/>
                </a:solidFill>
                <a:latin typeface="Constantia" pitchFamily="18" charset="0"/>
              </a:rPr>
              <a:t>  nilainya hanya bersifat mengkelas-kelaskan 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95000"/>
              <a:buFont typeface="Wingdings 2" pitchFamily="18" charset="2"/>
              <a:buNone/>
            </a:pPr>
            <a:r>
              <a:rPr lang="id-ID" sz="2600" b="1">
                <a:solidFill>
                  <a:srgbClr val="FFC000"/>
                </a:solidFill>
                <a:latin typeface="Constantia" pitchFamily="18" charset="0"/>
              </a:rPr>
              <a:t>     obyek/individu yang saling terpisah</a:t>
            </a:r>
          </a:p>
        </p:txBody>
      </p:sp>
      <p:sp>
        <p:nvSpPr>
          <p:cNvPr id="14342" name="Subtitle 2"/>
          <p:cNvSpPr txBox="1">
            <a:spLocks/>
          </p:cNvSpPr>
          <p:nvPr/>
        </p:nvSpPr>
        <p:spPr bwMode="auto">
          <a:xfrm>
            <a:off x="785813" y="3429000"/>
            <a:ext cx="8358187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Ø"/>
            </a:pPr>
            <a:r>
              <a:rPr lang="id-ID" sz="2600" b="1">
                <a:solidFill>
                  <a:srgbClr val="FFC000"/>
                </a:solidFill>
                <a:latin typeface="Constantia" pitchFamily="18" charset="0"/>
              </a:rPr>
              <a:t>  nilainya</a:t>
            </a:r>
            <a:r>
              <a:rPr lang="en-US" sz="2600" b="1">
                <a:solidFill>
                  <a:srgbClr val="FFC000"/>
                </a:solidFill>
                <a:latin typeface="Constantia" pitchFamily="18" charset="0"/>
              </a:rPr>
              <a:t> diperoleh dengan cara mengukur</a:t>
            </a:r>
            <a:endParaRPr lang="id-ID" sz="2600" b="1">
              <a:solidFill>
                <a:srgbClr val="FFC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9" y="4429125"/>
            <a:ext cx="8460432" cy="2714625"/>
          </a:xfrm>
        </p:spPr>
        <p:txBody>
          <a:bodyPr>
            <a:normAutofit/>
          </a:bodyPr>
          <a:lstStyle/>
          <a:p>
            <a:pPr marR="0" algn="l" eaLnBrk="1" fontAlgn="auto" hangingPunct="1">
              <a:spcAft>
                <a:spcPts val="0"/>
              </a:spcAft>
              <a:buClr>
                <a:schemeClr val="tx1">
                  <a:lumMod val="95000"/>
                </a:schemeClr>
              </a:buClr>
              <a:buSzPct val="95000"/>
              <a:buFont typeface="Wingdings" pitchFamily="2" charset="2"/>
              <a:buChar char="Ø"/>
              <a:defRPr/>
            </a:pPr>
            <a:r>
              <a:rPr lang="id-ID" b="1" dirty="0" smtClean="0">
                <a:solidFill>
                  <a:srgbClr val="FFFF00"/>
                </a:solidFill>
              </a:rPr>
              <a:t> </a:t>
            </a:r>
            <a:r>
              <a:rPr lang="id-ID" sz="2800" b="1" dirty="0" smtClean="0">
                <a:solidFill>
                  <a:srgbClr val="DB361B"/>
                </a:solidFill>
                <a:latin typeface="Constantia" pitchFamily="18" charset="0"/>
              </a:rPr>
              <a:t>angka sebagai nama penggolongan</a:t>
            </a:r>
          </a:p>
          <a:p>
            <a:pPr marR="0" algn="l" eaLnBrk="1" fontAlgn="auto" hangingPunct="1">
              <a:spcAft>
                <a:spcPts val="0"/>
              </a:spcAft>
              <a:buClr>
                <a:schemeClr val="tx1">
                  <a:lumMod val="95000"/>
                </a:schemeClr>
              </a:buClr>
              <a:buSzPct val="95000"/>
              <a:buFont typeface="Wingdings" pitchFamily="2" charset="2"/>
              <a:buChar char="Ø"/>
              <a:defRPr/>
            </a:pPr>
            <a:r>
              <a:rPr lang="id-ID" sz="2800" b="1" dirty="0" smtClean="0">
                <a:solidFill>
                  <a:srgbClr val="DB361B"/>
                </a:solidFill>
                <a:latin typeface="Constantia" pitchFamily="18" charset="0"/>
              </a:rPr>
              <a:t> </a:t>
            </a:r>
            <a:r>
              <a:rPr lang="en-US" sz="2800" b="1" dirty="0" smtClean="0">
                <a:solidFill>
                  <a:srgbClr val="DB361B"/>
                </a:solidFill>
                <a:latin typeface="Constantia" pitchFamily="18" charset="0"/>
              </a:rPr>
              <a:t> p</a:t>
            </a:r>
            <a:r>
              <a:rPr lang="id-ID" sz="2800" b="1" dirty="0" smtClean="0">
                <a:solidFill>
                  <a:srgbClr val="DB361B"/>
                </a:solidFill>
                <a:latin typeface="Constantia" pitchFamily="18" charset="0"/>
              </a:rPr>
              <a:t>enggolongan membentuk penataan</a:t>
            </a:r>
          </a:p>
          <a:p>
            <a:pPr marL="457200" marR="0" indent="-457200" algn="l" eaLnBrk="1" fontAlgn="auto" hangingPunct="1">
              <a:spcAft>
                <a:spcPts val="0"/>
              </a:spcAft>
              <a:buClr>
                <a:schemeClr val="tx1">
                  <a:lumMod val="95000"/>
                </a:schemeClr>
              </a:buClr>
              <a:buSzPct val="95000"/>
              <a:buFont typeface="Wingdings" pitchFamily="2" charset="2"/>
              <a:buChar char="Ø"/>
              <a:defRPr/>
            </a:pPr>
            <a:r>
              <a:rPr lang="id-ID" sz="2800" b="1" dirty="0" smtClean="0">
                <a:solidFill>
                  <a:srgbClr val="DB361B"/>
                </a:solidFill>
                <a:latin typeface="Constantia" pitchFamily="18" charset="0"/>
              </a:rPr>
              <a:t>penggolongan yang berurutan tidak berjarak   </a:t>
            </a:r>
            <a:r>
              <a:rPr lang="en-US" sz="2800" b="1" dirty="0" smtClean="0">
                <a:solidFill>
                  <a:srgbClr val="DB361B"/>
                </a:solidFill>
                <a:latin typeface="Constantia" pitchFamily="18" charset="0"/>
              </a:rPr>
              <a:t> </a:t>
            </a:r>
            <a:r>
              <a:rPr lang="id-ID" sz="2800" b="1" dirty="0" smtClean="0">
                <a:solidFill>
                  <a:srgbClr val="DB361B"/>
                </a:solidFill>
                <a:latin typeface="Constantia" pitchFamily="18" charset="0"/>
              </a:rPr>
              <a:t>sama &amp; tidak dapat dipertukarkan</a:t>
            </a:r>
          </a:p>
          <a:p>
            <a:pPr marR="0" algn="l" eaLnBrk="1" fontAlgn="auto" hangingPunct="1">
              <a:spcAft>
                <a:spcPts val="0"/>
              </a:spcAft>
              <a:buClr>
                <a:schemeClr val="tx1">
                  <a:lumMod val="95000"/>
                </a:schemeClr>
              </a:buClr>
              <a:buSzPct val="95000"/>
              <a:buFont typeface="Wingdings" pitchFamily="2" charset="2"/>
              <a:buChar char="Ø"/>
              <a:defRPr/>
            </a:pPr>
            <a:r>
              <a:rPr lang="id-ID" sz="2800" b="1" dirty="0" smtClean="0">
                <a:solidFill>
                  <a:srgbClr val="DB361B"/>
                </a:solidFill>
                <a:latin typeface="Constantia" pitchFamily="18" charset="0"/>
              </a:rPr>
              <a:t> </a:t>
            </a:r>
            <a:r>
              <a:rPr lang="en-US" sz="2800" b="1" dirty="0" smtClean="0">
                <a:solidFill>
                  <a:srgbClr val="DB361B"/>
                </a:solidFill>
                <a:latin typeface="Constantia" pitchFamily="18" charset="0"/>
              </a:rPr>
              <a:t> </a:t>
            </a:r>
            <a:r>
              <a:rPr lang="id-ID" sz="2800" b="1" dirty="0" smtClean="0">
                <a:solidFill>
                  <a:srgbClr val="DB361B"/>
                </a:solidFill>
                <a:latin typeface="Constantia" pitchFamily="18" charset="0"/>
              </a:rPr>
              <a:t>contoh: tingkat pendidikan, ukuran sikap </a:t>
            </a:r>
          </a:p>
          <a:p>
            <a:pPr marR="0" algn="l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id-ID" b="1" dirty="0" smtClean="0"/>
          </a:p>
          <a:p>
            <a:pPr marR="0" algn="l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b="1" dirty="0" smtClean="0"/>
          </a:p>
        </p:txBody>
      </p:sp>
      <p:sp>
        <p:nvSpPr>
          <p:cNvPr id="15363" name="Rectangle 8"/>
          <p:cNvSpPr>
            <a:spLocks noChangeArrowheads="1"/>
          </p:cNvSpPr>
          <p:nvPr/>
        </p:nvSpPr>
        <p:spPr bwMode="auto">
          <a:xfrm>
            <a:off x="714375" y="785813"/>
            <a:ext cx="5214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200" b="1">
                <a:latin typeface="Constantia" pitchFamily="18" charset="0"/>
              </a:rPr>
              <a:t>Skala NOMINAL</a:t>
            </a: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85813" y="3857625"/>
            <a:ext cx="5214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200" b="1">
                <a:solidFill>
                  <a:srgbClr val="FFC000"/>
                </a:solidFill>
                <a:latin typeface="Constantia" pitchFamily="18" charset="0"/>
              </a:rPr>
              <a:t>Skala ORDINAL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785813" y="1500188"/>
            <a:ext cx="7643812" cy="1857375"/>
          </a:xfrm>
          <a:prstGeom prst="rect">
            <a:avLst/>
          </a:prstGeom>
        </p:spPr>
        <p:txBody>
          <a:bodyPr lIns="0" rIns="18288"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id-ID" sz="2600" b="1" dirty="0">
                <a:solidFill>
                  <a:srgbClr val="00B0F0"/>
                </a:solidFill>
                <a:latin typeface="Constantia" pitchFamily="18" charset="0"/>
              </a:rPr>
              <a:t>  angka sebagai nama penggolongan</a:t>
            </a:r>
          </a:p>
          <a:p>
            <a:pPr marL="361950" indent="-3619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id-ID" sz="2600" b="1" dirty="0">
                <a:solidFill>
                  <a:srgbClr val="00B0F0"/>
                </a:solidFill>
                <a:latin typeface="Constantia" pitchFamily="18" charset="0"/>
              </a:rPr>
              <a:t>angka tidak mengukur besaran, tetapi  hanya  berfungsi sebagai lambang</a:t>
            </a:r>
          </a:p>
          <a:p>
            <a:pPr marL="361950" indent="-3619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id-ID" sz="2600" b="1" dirty="0">
                <a:solidFill>
                  <a:srgbClr val="00B0F0"/>
                </a:solidFill>
                <a:latin typeface="Constantia" pitchFamily="18" charset="0"/>
              </a:rPr>
              <a:t>contoh:  1= laki-laki   2= perempuan , dapat dipertukarkan tanpa merubah makna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365104"/>
            <a:ext cx="8001000" cy="2143125"/>
          </a:xfrm>
        </p:spPr>
        <p:txBody>
          <a:bodyPr>
            <a:normAutofit fontScale="92500"/>
          </a:bodyPr>
          <a:lstStyle/>
          <a:p>
            <a:pPr marL="352425" marR="0" indent="-352425" algn="l" eaLnBrk="1" fontAlgn="auto" hangingPunct="1">
              <a:spcAft>
                <a:spcPts val="0"/>
              </a:spcAft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id-ID" b="1" dirty="0" smtClean="0">
                <a:solidFill>
                  <a:srgbClr val="C00000"/>
                </a:solidFill>
                <a:latin typeface="Constantia" pitchFamily="18" charset="0"/>
              </a:rPr>
              <a:t>Pengukuran berurutan  berjarak sama dan dapat diperbandingkan</a:t>
            </a:r>
          </a:p>
          <a:p>
            <a:pPr marL="352425" marR="0" indent="-352425" algn="l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id-ID" b="1" dirty="0" smtClean="0">
                <a:solidFill>
                  <a:srgbClr val="C00000"/>
                </a:solidFill>
                <a:latin typeface="Constantia" pitchFamily="18" charset="0"/>
              </a:rPr>
              <a:t>Contoh: berat benda 100 kg sama dengan 2 kali lipat dari berat benda berukuran  50 kg</a:t>
            </a:r>
          </a:p>
          <a:p>
            <a:pPr marL="352425" marR="0" indent="-352425" algn="l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id-ID" b="1" dirty="0" smtClean="0"/>
          </a:p>
          <a:p>
            <a:pPr marL="352425" marR="0" indent="-352425" algn="l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1116013" y="260350"/>
            <a:ext cx="5214937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b="1" dirty="0">
                <a:solidFill>
                  <a:srgbClr val="00B0F0"/>
                </a:solidFill>
                <a:latin typeface="Constantia" pitchFamily="18" charset="0"/>
                <a:cs typeface="+mn-cs"/>
              </a:rPr>
              <a:t>Skala SELANG/RANGE</a:t>
            </a:r>
          </a:p>
        </p:txBody>
      </p:sp>
      <p:sp>
        <p:nvSpPr>
          <p:cNvPr id="16388" name="Rectangle 10"/>
          <p:cNvSpPr>
            <a:spLocks noChangeArrowheads="1"/>
          </p:cNvSpPr>
          <p:nvPr/>
        </p:nvSpPr>
        <p:spPr bwMode="auto">
          <a:xfrm>
            <a:off x="1187450" y="3716338"/>
            <a:ext cx="5214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200" b="1">
                <a:solidFill>
                  <a:srgbClr val="FFC000"/>
                </a:solidFill>
                <a:latin typeface="Constantia" pitchFamily="18" charset="0"/>
              </a:rPr>
              <a:t>Skala RASIO/NISBAH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755650" y="981075"/>
            <a:ext cx="7643813" cy="2643188"/>
          </a:xfrm>
          <a:prstGeom prst="rect">
            <a:avLst/>
          </a:prstGeom>
        </p:spPr>
        <p:txBody>
          <a:bodyPr lIns="0" rIns="18288"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id-ID" sz="2600" b="1" dirty="0">
                <a:solidFill>
                  <a:srgbClr val="F0C2E3"/>
                </a:solidFill>
                <a:latin typeface="Constantia" pitchFamily="18" charset="0"/>
              </a:rPr>
              <a:t>  </a:t>
            </a:r>
            <a:r>
              <a:rPr lang="id-ID" sz="2600" b="1" dirty="0">
                <a:solidFill>
                  <a:srgbClr val="B3EAF2"/>
                </a:solidFill>
                <a:latin typeface="Constantia" pitchFamily="18" charset="0"/>
              </a:rPr>
              <a:t>angka menunjukkan tingkatan</a:t>
            </a:r>
          </a:p>
          <a:p>
            <a:pPr marL="361950" indent="-361950">
              <a:buFont typeface="Wingdings" pitchFamily="2" charset="2"/>
              <a:buChar char="Ø"/>
              <a:defRPr/>
            </a:pPr>
            <a:r>
              <a:rPr lang="id-ID" sz="2600" b="1" dirty="0">
                <a:solidFill>
                  <a:srgbClr val="B3EAF2"/>
                </a:solidFill>
                <a:latin typeface="Constantia" pitchFamily="18" charset="0"/>
              </a:rPr>
              <a:t>pengukuran berurutan  berjarak sama tetapi tidak dapat diperbandingkan</a:t>
            </a:r>
          </a:p>
          <a:p>
            <a:pPr marL="361950" indent="-3619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id-ID" sz="2600" b="1" dirty="0">
                <a:solidFill>
                  <a:srgbClr val="B3EAF2"/>
                </a:solidFill>
                <a:latin typeface="Constantia" pitchFamily="18" charset="0"/>
              </a:rPr>
              <a:t>contoh:  pengukuran suhu 10-20 </a:t>
            </a:r>
            <a:r>
              <a:rPr lang="id-ID" sz="2600" b="1" baseline="30000" dirty="0">
                <a:solidFill>
                  <a:srgbClr val="B3EAF2"/>
                </a:solidFill>
                <a:latin typeface="Constantia" pitchFamily="18" charset="0"/>
              </a:rPr>
              <a:t>o</a:t>
            </a:r>
            <a:r>
              <a:rPr lang="id-ID" sz="2600" b="1" dirty="0">
                <a:solidFill>
                  <a:srgbClr val="B3EAF2"/>
                </a:solidFill>
                <a:latin typeface="Constantia" pitchFamily="18" charset="0"/>
              </a:rPr>
              <a:t>C berbeda makna dengan suhu 80-90 </a:t>
            </a:r>
            <a:r>
              <a:rPr lang="id-ID" sz="2600" b="1" baseline="30000" dirty="0">
                <a:solidFill>
                  <a:srgbClr val="B3EAF2"/>
                </a:solidFill>
                <a:latin typeface="Constantia" pitchFamily="18" charset="0"/>
              </a:rPr>
              <a:t>o</a:t>
            </a:r>
            <a:r>
              <a:rPr lang="id-ID" sz="2600" b="1" dirty="0">
                <a:solidFill>
                  <a:srgbClr val="B3EAF2"/>
                </a:solidFill>
                <a:latin typeface="Constantia" pitchFamily="18" charset="0"/>
              </a:rPr>
              <a:t>C, meskipun  berjarak selang sama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</TotalTime>
  <Words>303</Words>
  <Application>Microsoft Office PowerPoint</Application>
  <PresentationFormat>On-screen Show (4:3)</PresentationFormat>
  <Paragraphs>56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Century Gothic</vt:lpstr>
      <vt:lpstr>Wingdings 2</vt:lpstr>
      <vt:lpstr>Verdana</vt:lpstr>
      <vt:lpstr>Calibri</vt:lpstr>
      <vt:lpstr>Aharoni</vt:lpstr>
      <vt:lpstr>Constantia</vt:lpstr>
      <vt:lpstr>Wingdings</vt:lpstr>
      <vt:lpstr>Verve</vt:lpstr>
      <vt:lpstr>Slide 1</vt:lpstr>
      <vt:lpstr>Slide 2</vt:lpstr>
      <vt:lpstr>Slide 3</vt:lpstr>
      <vt:lpstr>DEFINISI</vt:lpstr>
      <vt:lpstr>Slide 5</vt:lpstr>
      <vt:lpstr>Slide 6</vt:lpstr>
      <vt:lpstr>Slide 7</vt:lpstr>
      <vt:lpstr>Slide 8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DEFINISI</dc:title>
  <dc:creator>ES Muliawati</dc:creator>
  <cp:lastModifiedBy>DELL</cp:lastModifiedBy>
  <cp:revision>49</cp:revision>
  <dcterms:created xsi:type="dcterms:W3CDTF">2010-08-19T03:27:25Z</dcterms:created>
  <dcterms:modified xsi:type="dcterms:W3CDTF">2020-01-27T01:15:02Z</dcterms:modified>
</cp:coreProperties>
</file>