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70" r:id="rId4"/>
    <p:sldId id="256" r:id="rId5"/>
    <p:sldId id="268" r:id="rId6"/>
    <p:sldId id="259" r:id="rId7"/>
    <p:sldId id="260" r:id="rId8"/>
    <p:sldId id="261" r:id="rId9"/>
    <p:sldId id="262" r:id="rId10"/>
    <p:sldId id="263" r:id="rId11"/>
    <p:sldId id="264"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A91AC41D-926A-45DD-8EFA-0CA2B1EE5DE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AC41D-926A-45DD-8EFA-0CA2B1EE5DE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AC41D-926A-45DD-8EFA-0CA2B1EE5DE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AC41D-926A-45DD-8EFA-0CA2B1EE5DEE}" type="datetimeFigureOut">
              <a:rPr lang="en-US" smtClean="0"/>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ABD7F-3FDA-46E5-A767-5BA27514B7C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PAQ\Downloads\welcome.jpg"/>
          <p:cNvPicPr>
            <a:picLocks noChangeAspect="1" noChangeArrowheads="1"/>
          </p:cNvPicPr>
          <p:nvPr/>
        </p:nvPicPr>
        <p:blipFill>
          <a:blip r:embed="rId1"/>
          <a:srcRect/>
          <a:stretch>
            <a:fillRect/>
          </a:stretch>
        </p:blipFill>
        <p:spPr bwMode="auto">
          <a:xfrm>
            <a:off x="1524000" y="0"/>
            <a:ext cx="9144000" cy="6857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pPr algn="ctr"/>
            <a:r>
              <a:rPr lang="en-US" sz="4000" b="1" dirty="0" smtClean="0">
                <a:solidFill>
                  <a:schemeClr val="tx1"/>
                </a:solidFill>
                <a:latin typeface="Calibri" panose="020F0502020204030204" charset="0"/>
                <a:cs typeface="Calibri" panose="020F0502020204030204" charset="0"/>
              </a:rPr>
              <a:t>KOMPETENSI KEWIRAUSAHAAN</a:t>
            </a:r>
            <a:br>
              <a:rPr lang="en-US" sz="4000" b="1" dirty="0" smtClean="0">
                <a:solidFill>
                  <a:schemeClr val="tx1"/>
                </a:solidFill>
                <a:latin typeface="Calibri" panose="020F0502020204030204" charset="0"/>
                <a:cs typeface="Calibri" panose="020F0502020204030204" charset="0"/>
              </a:rPr>
            </a:br>
            <a:r>
              <a:rPr lang="en-US" sz="4000" b="1" dirty="0" err="1" smtClean="0">
                <a:solidFill>
                  <a:schemeClr val="tx1"/>
                </a:solidFill>
                <a:latin typeface="Calibri" panose="020F0502020204030204" charset="0"/>
                <a:cs typeface="Calibri" panose="020F0502020204030204" charset="0"/>
              </a:rPr>
              <a:t>apa</a:t>
            </a:r>
            <a:r>
              <a:rPr lang="en-US" sz="4000" b="1" dirty="0" smtClean="0">
                <a:solidFill>
                  <a:schemeClr val="tx1"/>
                </a:solidFill>
                <a:latin typeface="Calibri" panose="020F0502020204030204" charset="0"/>
                <a:cs typeface="Calibri" panose="020F0502020204030204" charset="0"/>
              </a:rPr>
              <a:t> </a:t>
            </a:r>
            <a:r>
              <a:rPr lang="en-US" sz="4000" b="1" dirty="0" err="1" smtClean="0">
                <a:solidFill>
                  <a:schemeClr val="tx1"/>
                </a:solidFill>
                <a:latin typeface="Calibri" panose="020F0502020204030204" charset="0"/>
                <a:cs typeface="Calibri" panose="020F0502020204030204" charset="0"/>
              </a:rPr>
              <a:t>saja</a:t>
            </a:r>
            <a:r>
              <a:rPr lang="en-US" sz="4000" b="1" dirty="0" smtClean="0">
                <a:solidFill>
                  <a:schemeClr val="tx1"/>
                </a:solidFill>
                <a:latin typeface="Calibri" panose="020F0502020204030204" charset="0"/>
                <a:cs typeface="Calibri" panose="020F0502020204030204" charset="0"/>
              </a:rPr>
              <a:t>?</a:t>
            </a:r>
            <a:endParaRPr lang="en-US" sz="4000" b="1" dirty="0" smtClean="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a:solidFill>
            <a:schemeClr val="bg2">
              <a:lumMod val="90000"/>
            </a:schemeClr>
          </a:solidFill>
        </p:spPr>
        <p:txBody>
          <a:bodyPr>
            <a:normAutofit/>
          </a:bodyPr>
          <a:lstStyle/>
          <a:p>
            <a:r>
              <a:rPr lang="id-ID" i="1" dirty="0" smtClean="0"/>
              <a:t>personal </a:t>
            </a:r>
            <a:r>
              <a:rPr lang="id-ID" i="1" dirty="0"/>
              <a:t>entrepreneurial </a:t>
            </a:r>
            <a:r>
              <a:rPr lang="id-ID" i="1" dirty="0" smtClean="0"/>
              <a:t>skills</a:t>
            </a:r>
            <a:r>
              <a:rPr lang="en-US" i="1" dirty="0" smtClean="0"/>
              <a:t>:</a:t>
            </a:r>
            <a:r>
              <a:rPr lang="id-ID" i="1" dirty="0" smtClean="0"/>
              <a:t> inner control and discipline, risk taker, innovative, change oriented, persistent, visionary leader, achievement drive </a:t>
            </a:r>
            <a:r>
              <a:rPr lang="id-ID" dirty="0" smtClean="0"/>
              <a:t>dan</a:t>
            </a:r>
            <a:r>
              <a:rPr lang="id-ID" i="1" dirty="0" smtClean="0"/>
              <a:t> creativ</a:t>
            </a:r>
            <a:r>
              <a:rPr lang="en-US" i="1" dirty="0" err="1" smtClean="0"/>
              <a:t>i</a:t>
            </a:r>
            <a:r>
              <a:rPr lang="id-ID" i="1" dirty="0" smtClean="0"/>
              <a:t>ty</a:t>
            </a:r>
            <a:endParaRPr lang="en-US" i="1" dirty="0" smtClean="0"/>
          </a:p>
          <a:p>
            <a:r>
              <a:rPr lang="id-ID" i="1" dirty="0" smtClean="0"/>
              <a:t>technical </a:t>
            </a:r>
            <a:r>
              <a:rPr lang="id-ID" i="1" dirty="0"/>
              <a:t>skills, </a:t>
            </a:r>
            <a:endParaRPr lang="en-US" i="1" dirty="0" smtClean="0"/>
          </a:p>
          <a:p>
            <a:r>
              <a:rPr lang="id-ID" i="1" dirty="0" smtClean="0"/>
              <a:t>business </a:t>
            </a:r>
            <a:r>
              <a:rPr lang="id-ID" i="1" dirty="0"/>
              <a:t>skills </a:t>
            </a:r>
            <a:r>
              <a:rPr lang="id-ID" i="1" dirty="0" smtClean="0"/>
              <a:t>dan</a:t>
            </a:r>
            <a:endParaRPr lang="en-US" i="1" dirty="0" smtClean="0"/>
          </a:p>
          <a:p>
            <a:r>
              <a:rPr lang="id-ID" i="1" dirty="0" smtClean="0"/>
              <a:t> </a:t>
            </a:r>
            <a:r>
              <a:rPr lang="id-ID" i="1" dirty="0"/>
              <a:t>management </a:t>
            </a:r>
            <a:r>
              <a:rPr lang="id-ID" i="1" dirty="0" smtClean="0"/>
              <a:t>skills</a:t>
            </a:r>
            <a:r>
              <a:rPr lang="id-ID" dirty="0" smtClean="0"/>
              <a:t> </a:t>
            </a:r>
            <a:endParaRPr lang="id-ID" dirty="0" smtClean="0"/>
          </a:p>
          <a:p>
            <a:pPr marL="0" indent="0">
              <a:buNone/>
            </a:pPr>
            <a:r>
              <a:rPr lang="en-US" dirty="0" smtClean="0"/>
              <a:t>(</a:t>
            </a:r>
            <a:r>
              <a:rPr lang="id-ID" dirty="0" smtClean="0"/>
              <a:t>Bumatay, Sulabo &amp; Ragus</a:t>
            </a:r>
            <a:r>
              <a:rPr lang="en-US" dirty="0" smtClean="0"/>
              <a:t>, </a:t>
            </a:r>
            <a:r>
              <a:rPr lang="id-ID" dirty="0" smtClean="0"/>
              <a:t>2008),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ctr"/>
            <a:r>
              <a:rPr lang="en-US" sz="3600" b="1" dirty="0" err="1" smtClean="0">
                <a:solidFill>
                  <a:schemeClr val="tx1"/>
                </a:solidFill>
                <a:latin typeface="Calibri" panose="020F0502020204030204" charset="0"/>
                <a:cs typeface="Calibri" panose="020F0502020204030204" charset="0"/>
              </a:rPr>
              <a:t>Kompetensi</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Kewirausahaan</a:t>
            </a:r>
            <a:r>
              <a:rPr lang="en-US" sz="3600" b="1" dirty="0" smtClean="0">
                <a:solidFill>
                  <a:schemeClr val="tx1"/>
                </a:solidFill>
                <a:latin typeface="Calibri" panose="020F0502020204030204" charset="0"/>
                <a:cs typeface="Calibri" panose="020F0502020204030204" charset="0"/>
              </a:rPr>
              <a:t> yang </a:t>
            </a:r>
            <a:r>
              <a:rPr lang="en-US" sz="3600" b="1" dirty="0" err="1" smtClean="0">
                <a:solidFill>
                  <a:schemeClr val="tx1"/>
                </a:solidFill>
                <a:latin typeface="Calibri" panose="020F0502020204030204" charset="0"/>
                <a:cs typeface="Calibri" panose="020F0502020204030204" charset="0"/>
              </a:rPr>
              <a:t>harus</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ditekankan</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dalam</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pendidikan</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kewirausahaan</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dan</a:t>
            </a:r>
            <a:r>
              <a:rPr lang="en-US" sz="3600" b="1" dirty="0" smtClean="0">
                <a:solidFill>
                  <a:schemeClr val="tx1"/>
                </a:solidFill>
                <a:latin typeface="Calibri" panose="020F0502020204030204" charset="0"/>
                <a:cs typeface="Calibri" panose="020F0502020204030204" charset="0"/>
              </a:rPr>
              <a:t> </a:t>
            </a:r>
            <a:r>
              <a:rPr lang="en-US" sz="3600" b="1" dirty="0" err="1" smtClean="0">
                <a:solidFill>
                  <a:schemeClr val="tx1"/>
                </a:solidFill>
                <a:latin typeface="Calibri" panose="020F0502020204030204" charset="0"/>
                <a:cs typeface="Calibri" panose="020F0502020204030204" charset="0"/>
              </a:rPr>
              <a:t>inovasi</a:t>
            </a:r>
            <a:r>
              <a:rPr lang="en-US" sz="3600" b="1" dirty="0" smtClean="0">
                <a:solidFill>
                  <a:schemeClr val="tx1"/>
                </a:solidFill>
                <a:latin typeface="Calibri" panose="020F0502020204030204" charset="0"/>
                <a:cs typeface="Calibri" panose="020F0502020204030204" charset="0"/>
              </a:rPr>
              <a:t>:</a:t>
            </a:r>
            <a:endParaRPr lang="en-US" sz="3600" b="1" dirty="0" smtClean="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a:solidFill>
            <a:schemeClr val="bg2">
              <a:lumMod val="90000"/>
            </a:schemeClr>
          </a:solidFill>
        </p:spPr>
        <p:txBody>
          <a:bodyPr/>
          <a:lstStyle/>
          <a:p>
            <a:r>
              <a:rPr lang="id-ID" i="1" dirty="0" smtClean="0"/>
              <a:t>decision </a:t>
            </a:r>
            <a:r>
              <a:rPr lang="id-ID" i="1" dirty="0"/>
              <a:t>making, </a:t>
            </a:r>
            <a:endParaRPr lang="en-US" i="1" dirty="0" smtClean="0"/>
          </a:p>
          <a:p>
            <a:r>
              <a:rPr lang="id-ID" i="1" dirty="0" smtClean="0"/>
              <a:t>identifying </a:t>
            </a:r>
            <a:r>
              <a:rPr lang="id-ID" i="1" dirty="0"/>
              <a:t>and solving problems</a:t>
            </a:r>
            <a:r>
              <a:rPr lang="id-ID" i="1" dirty="0" smtClean="0"/>
              <a:t>,</a:t>
            </a:r>
            <a:endParaRPr lang="en-US" i="1" dirty="0" smtClean="0"/>
          </a:p>
          <a:p>
            <a:r>
              <a:rPr lang="id-ID" i="1" dirty="0" smtClean="0"/>
              <a:t>identifying </a:t>
            </a:r>
            <a:r>
              <a:rPr lang="id-ID" i="1" dirty="0"/>
              <a:t>business opportunities, </a:t>
            </a:r>
            <a:endParaRPr lang="en-US" i="1" dirty="0" smtClean="0"/>
          </a:p>
          <a:p>
            <a:r>
              <a:rPr lang="id-ID" i="1" dirty="0" smtClean="0"/>
              <a:t>innovative </a:t>
            </a:r>
            <a:r>
              <a:rPr lang="id-ID" i="1" dirty="0"/>
              <a:t>thinking, </a:t>
            </a:r>
            <a:endParaRPr lang="en-US" i="1" dirty="0" smtClean="0"/>
          </a:p>
          <a:p>
            <a:r>
              <a:rPr lang="id-ID" i="1" dirty="0" smtClean="0"/>
              <a:t>evaluating </a:t>
            </a:r>
            <a:r>
              <a:rPr lang="id-ID" i="1" dirty="0"/>
              <a:t>business opportunities, communication, deal making and negotiation, </a:t>
            </a:r>
            <a:endParaRPr lang="en-US" dirty="0"/>
          </a:p>
          <a:p>
            <a:r>
              <a:rPr lang="id-ID" i="1" dirty="0" smtClean="0"/>
              <a:t>networking </a:t>
            </a:r>
            <a:endParaRPr lang="id-ID" i="1" dirty="0" smtClean="0"/>
          </a:p>
          <a:p>
            <a:pPr marL="0" indent="0">
              <a:buNone/>
            </a:pPr>
            <a:r>
              <a:rPr lang="id-ID" dirty="0"/>
              <a:t>(Izquierdo </a:t>
            </a:r>
            <a:r>
              <a:rPr lang="en-US" dirty="0"/>
              <a:t>&amp;</a:t>
            </a:r>
            <a:r>
              <a:rPr lang="id-ID" dirty="0"/>
              <a:t> Deschoolmeester, 2008)</a:t>
            </a:r>
            <a:r>
              <a:rPr lang="id-ID" i="1" dirty="0"/>
              <a:t>.</a:t>
            </a:r>
            <a:r>
              <a:rPr lang="id-ID" dirty="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006090"/>
          </a:xfrm>
        </p:spPr>
        <p:txBody>
          <a:bodyPr>
            <a:normAutofit fontScale="90000"/>
          </a:bodyPr>
          <a:lstStyle/>
          <a:p>
            <a:r>
              <a:rPr lang="en-ID" altLang="en-US" dirty="0">
                <a:ln/>
                <a:solidFill>
                  <a:schemeClr val="accent1"/>
                </a:solidFill>
                <a:effectLst>
                  <a:outerShdw blurRad="38100" dist="25400" dir="5400000" algn="ctr" rotWithShape="0">
                    <a:srgbClr val="6E747A">
                      <a:alpha val="43000"/>
                    </a:srgbClr>
                  </a:outerShdw>
                </a:effectLst>
              </a:rPr>
              <a:t>CHAPTER-3</a:t>
            </a:r>
            <a:br>
              <a:rPr lang="en-ID" altLang="en-US" dirty="0">
                <a:ln/>
                <a:solidFill>
                  <a:schemeClr val="accent1"/>
                </a:solidFill>
                <a:effectLst>
                  <a:outerShdw blurRad="38100" dist="25400" dir="5400000" algn="ctr" rotWithShape="0">
                    <a:srgbClr val="6E747A">
                      <a:alpha val="43000"/>
                    </a:srgbClr>
                  </a:outerShdw>
                </a:effectLst>
              </a:rPr>
            </a:br>
            <a:br>
              <a:rPr lang="en-ID" altLang="en-US" dirty="0"/>
            </a:br>
            <a:r>
              <a:rPr lang="en-ID" altLang="en-US" b="1" dirty="0"/>
              <a:t>KARAKTERISTIK KEWIRAUSAHAAN</a:t>
            </a:r>
            <a:endParaRPr lang="en-ID" altLang="en-US" b="1" dirty="0"/>
          </a:p>
        </p:txBody>
      </p:sp>
      <p:sp>
        <p:nvSpPr>
          <p:cNvPr id="3" name="Subtitle 2"/>
          <p:cNvSpPr>
            <a:spLocks noGrp="1"/>
          </p:cNvSpPr>
          <p:nvPr>
            <p:ph type="subTitle" idx="1"/>
          </p:nvPr>
        </p:nvSpPr>
        <p:spPr/>
        <p:txBody>
          <a:bodyPr/>
          <a:lstStyle/>
          <a:p>
            <a:endParaRPr lang="en-US"/>
          </a:p>
        </p:txBody>
      </p:sp>
      <p:pic>
        <p:nvPicPr>
          <p:cNvPr id="7" name="Picture 2" descr="C:\Documents and Settings\joycef\Local Settings\Temporary Internet Files\Content.IE5\U88178B9\MC900438205[1].wmf"/>
          <p:cNvPicPr>
            <a:picLocks noChangeAspect="1" noChangeArrowheads="1"/>
          </p:cNvPicPr>
          <p:nvPr/>
        </p:nvPicPr>
        <p:blipFill>
          <a:blip r:embed="rId1" cstate="print"/>
          <a:srcRect/>
          <a:stretch>
            <a:fillRect/>
          </a:stretch>
        </p:blipFill>
        <p:spPr bwMode="auto">
          <a:xfrm>
            <a:off x="5029200" y="4476750"/>
            <a:ext cx="1825625" cy="18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4">
              <a:lumMod val="20000"/>
              <a:lumOff val="80000"/>
            </a:schemeClr>
          </a:solidFill>
        </p:spPr>
        <p:txBody>
          <a:bodyPr/>
          <a:p>
            <a:pPr algn="ctr"/>
            <a:r>
              <a:rPr lang="en-ID" altLang="en-US" b="1"/>
              <a:t>DEFINISI KARAKTERISTIK</a:t>
            </a:r>
            <a:endParaRPr lang="en-ID" altLang="en-US" b="1"/>
          </a:p>
        </p:txBody>
      </p:sp>
      <p:sp>
        <p:nvSpPr>
          <p:cNvPr id="3" name="Content Placeholder 2"/>
          <p:cNvSpPr>
            <a:spLocks noGrp="1"/>
          </p:cNvSpPr>
          <p:nvPr>
            <p:ph idx="1"/>
          </p:nvPr>
        </p:nvSpPr>
        <p:spPr>
          <a:solidFill>
            <a:schemeClr val="accent6">
              <a:lumMod val="20000"/>
              <a:lumOff val="80000"/>
            </a:schemeClr>
          </a:solidFill>
        </p:spPr>
        <p:txBody>
          <a:bodyPr/>
          <a:p>
            <a:r>
              <a:rPr lang="en-ID" altLang="en-US"/>
              <a:t>Karakteristik merupakan tingkah laku atau pemikiran yang khas dari setiap individu. </a:t>
            </a:r>
            <a:endParaRPr lang="en-ID" altLang="en-US"/>
          </a:p>
          <a:p>
            <a:r>
              <a:rPr lang="en-ID" altLang="en-US"/>
              <a:t>Setiap individu memiliki karateristik yang berbeda-beda, tergantung pada lingkungan dan pengasuhan serta keluarga.</a:t>
            </a:r>
            <a:endParaRPr lang="en-ID" altLang="en-US"/>
          </a:p>
          <a:p>
            <a:r>
              <a:rPr lang="en-ID" altLang="en-US"/>
              <a:t>Karakter individu merupakan perwujudan dari kepribadian individu tersebut.</a:t>
            </a:r>
            <a:endParaRPr lang="en-ID" altLang="en-US"/>
          </a:p>
          <a:p>
            <a:r>
              <a:rPr lang="en-ID" altLang="en-US"/>
              <a:t>Kepribadian dibentuk dari adanya pengulangan kebiasaan dan mindset yang stabil.</a:t>
            </a:r>
            <a:endParaRPr lang="en-ID"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a:solidFill>
            <a:schemeClr val="accent6">
              <a:lumMod val="20000"/>
              <a:lumOff val="80000"/>
            </a:schemeClr>
          </a:solidFill>
        </p:spPr>
        <p:txBody>
          <a:bodyPr>
            <a:normAutofit/>
          </a:bodyPr>
          <a:lstStyle/>
          <a:p>
            <a:r>
              <a:rPr lang="en-US" b="1" dirty="0" smtClean="0">
                <a:solidFill>
                  <a:schemeClr val="tx1"/>
                </a:solidFill>
              </a:rPr>
              <a:t>KARAKTERISTIK KEWIRAUSAHAAN</a:t>
            </a:r>
            <a:endParaRPr lang="en-US" b="1" dirty="0" smtClean="0">
              <a:solidFill>
                <a:schemeClr val="tx1"/>
              </a:solidFill>
            </a:endParaRPr>
          </a:p>
        </p:txBody>
      </p:sp>
      <p:sp>
        <p:nvSpPr>
          <p:cNvPr id="3" name="Content Placeholder 2"/>
          <p:cNvSpPr>
            <a:spLocks noGrp="1"/>
          </p:cNvSpPr>
          <p:nvPr>
            <p:ph idx="1"/>
          </p:nvPr>
        </p:nvSpPr>
        <p:spPr>
          <a:xfrm>
            <a:off x="1981200" y="1295400"/>
            <a:ext cx="8229600" cy="4830763"/>
          </a:xfrm>
          <a:solidFill>
            <a:schemeClr val="accent5">
              <a:lumMod val="20000"/>
              <a:lumOff val="80000"/>
            </a:schemeClr>
          </a:solidFill>
        </p:spPr>
        <p:txBody>
          <a:bodyPr>
            <a:normAutofit fontScale="70000" lnSpcReduction="20000"/>
          </a:bodyPr>
          <a:lstStyle/>
          <a:p>
            <a:pPr marL="514350" indent="-514350">
              <a:buFont typeface="+mj-lt"/>
              <a:buAutoNum type="arabicPeriod"/>
            </a:pPr>
            <a:r>
              <a:rPr lang="en-US" b="1" dirty="0" smtClean="0"/>
              <a:t>Confident</a:t>
            </a:r>
            <a:endParaRPr lang="en-US" b="1" dirty="0" smtClean="0"/>
          </a:p>
          <a:p>
            <a:pPr marL="514350" indent="-514350">
              <a:buFont typeface="+mj-lt"/>
              <a:buAutoNum type="arabicPeriod"/>
            </a:pPr>
            <a:r>
              <a:rPr lang="en-US" b="1" dirty="0"/>
              <a:t>Feels a Sense of </a:t>
            </a:r>
            <a:r>
              <a:rPr lang="en-US" b="1" dirty="0" smtClean="0"/>
              <a:t>Ownership</a:t>
            </a:r>
            <a:endParaRPr lang="en-US" b="1" dirty="0" smtClean="0"/>
          </a:p>
          <a:p>
            <a:pPr marL="514350" indent="-514350">
              <a:buFont typeface="+mj-lt"/>
              <a:buAutoNum type="arabicPeriod"/>
            </a:pPr>
            <a:r>
              <a:rPr lang="en-US" b="1" dirty="0"/>
              <a:t>Able to </a:t>
            </a:r>
            <a:r>
              <a:rPr lang="en-US" b="1" dirty="0" smtClean="0"/>
              <a:t>Communicate</a:t>
            </a:r>
            <a:endParaRPr lang="en-US" b="1" dirty="0" smtClean="0"/>
          </a:p>
          <a:p>
            <a:pPr marL="514350" indent="-514350">
              <a:buFont typeface="+mj-lt"/>
              <a:buAutoNum type="arabicPeriod"/>
            </a:pPr>
            <a:r>
              <a:rPr lang="en-US" b="1" dirty="0"/>
              <a:t>Passionate about </a:t>
            </a:r>
            <a:r>
              <a:rPr lang="en-US" b="1" dirty="0" smtClean="0"/>
              <a:t>Learning</a:t>
            </a:r>
            <a:endParaRPr lang="en-US" b="1" dirty="0" smtClean="0"/>
          </a:p>
          <a:p>
            <a:pPr marL="514350" indent="-514350">
              <a:buFont typeface="+mj-lt"/>
              <a:buAutoNum type="arabicPeriod"/>
            </a:pPr>
            <a:r>
              <a:rPr lang="en-US" b="1" dirty="0"/>
              <a:t>Team </a:t>
            </a:r>
            <a:r>
              <a:rPr lang="en-US" b="1" dirty="0" smtClean="0"/>
              <a:t>Player</a:t>
            </a:r>
            <a:endParaRPr lang="en-US" b="1" dirty="0" smtClean="0"/>
          </a:p>
          <a:p>
            <a:pPr marL="514350" indent="-514350">
              <a:buFont typeface="+mj-lt"/>
              <a:buAutoNum type="arabicPeriod"/>
            </a:pPr>
            <a:r>
              <a:rPr lang="en-US" b="1" dirty="0" smtClean="0"/>
              <a:t>System-Oriented</a:t>
            </a:r>
            <a:endParaRPr lang="en-US" b="1" dirty="0" smtClean="0"/>
          </a:p>
          <a:p>
            <a:pPr marL="514350" indent="-514350">
              <a:buFont typeface="+mj-lt"/>
              <a:buAutoNum type="arabicPeriod"/>
            </a:pPr>
            <a:r>
              <a:rPr lang="en-US" b="1" dirty="0" smtClean="0"/>
              <a:t>Dedicated</a:t>
            </a:r>
            <a:endParaRPr lang="en-US" b="1" dirty="0" smtClean="0"/>
          </a:p>
          <a:p>
            <a:pPr marL="514350" indent="-514350">
              <a:buFont typeface="+mj-lt"/>
              <a:buAutoNum type="arabicPeriod"/>
            </a:pPr>
            <a:r>
              <a:rPr lang="en-US" b="1" dirty="0" smtClean="0"/>
              <a:t>Grateful</a:t>
            </a:r>
            <a:endParaRPr lang="en-US" b="1" dirty="0" smtClean="0"/>
          </a:p>
          <a:p>
            <a:pPr marL="514350" indent="-514350">
              <a:buFont typeface="+mj-lt"/>
              <a:buAutoNum type="arabicPeriod"/>
            </a:pPr>
            <a:r>
              <a:rPr lang="en-US" b="1" dirty="0" smtClean="0"/>
              <a:t>Optimistic</a:t>
            </a:r>
            <a:endParaRPr lang="en-US" b="1" dirty="0" smtClean="0"/>
          </a:p>
          <a:p>
            <a:pPr marL="514350" indent="-514350">
              <a:buFont typeface="+mj-lt"/>
              <a:buAutoNum type="arabicPeriod"/>
            </a:pPr>
            <a:r>
              <a:rPr lang="en-US" b="1" dirty="0" smtClean="0"/>
              <a:t>Gregarious</a:t>
            </a:r>
            <a:endParaRPr lang="en-US" b="1" dirty="0" smtClean="0"/>
          </a:p>
          <a:p>
            <a:pPr marL="514350" indent="-514350">
              <a:buFont typeface="+mj-lt"/>
              <a:buAutoNum type="arabicPeriod"/>
            </a:pPr>
            <a:r>
              <a:rPr lang="en-US" b="1" dirty="0"/>
              <a:t>A Leader by </a:t>
            </a:r>
            <a:r>
              <a:rPr lang="en-US" b="1" dirty="0" smtClean="0"/>
              <a:t>Example</a:t>
            </a:r>
            <a:endParaRPr lang="en-US" b="1" dirty="0" smtClean="0"/>
          </a:p>
          <a:p>
            <a:pPr marL="514350" indent="-514350">
              <a:buFont typeface="+mj-lt"/>
              <a:buAutoNum type="arabicPeriod"/>
            </a:pPr>
            <a:r>
              <a:rPr lang="en-US" b="1" dirty="0"/>
              <a:t>Not Afraid of Risk or </a:t>
            </a:r>
            <a:r>
              <a:rPr lang="en-US" b="1" dirty="0" smtClean="0"/>
              <a:t>Success</a:t>
            </a:r>
            <a:endParaRPr lang="en-US" b="1" dirty="0" smtClean="0"/>
          </a:p>
          <a:p>
            <a:pPr marL="514350" indent="-514350">
              <a:buNone/>
            </a:pPr>
            <a:r>
              <a:rPr lang="en-US" b="1" dirty="0" smtClean="0"/>
              <a:t>(Action Coach – Business Coaching)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en-US" b="1" dirty="0" smtClean="0">
                <a:solidFill>
                  <a:schemeClr val="tx1"/>
                </a:solidFill>
              </a:rPr>
              <a:t>CIRI-CIRI WIRAUSAHA</a:t>
            </a:r>
            <a:endParaRPr lang="en-US" b="1" dirty="0" smtClean="0">
              <a:solidFill>
                <a:schemeClr val="tx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70000" lnSpcReduction="20000"/>
          </a:bodyPr>
          <a:lstStyle/>
          <a:p>
            <a:pPr lvl="0"/>
            <a:r>
              <a:rPr lang="en-US" dirty="0" err="1" smtClean="0"/>
              <a:t>Memiliki</a:t>
            </a:r>
            <a:r>
              <a:rPr lang="en-US" dirty="0" smtClean="0"/>
              <a:t> motif </a:t>
            </a:r>
            <a:r>
              <a:rPr lang="en-US" dirty="0" err="1" smtClean="0"/>
              <a:t>berprestasi</a:t>
            </a:r>
            <a:r>
              <a:rPr lang="en-US" dirty="0" smtClean="0"/>
              <a:t> </a:t>
            </a:r>
            <a:r>
              <a:rPr lang="en-US" dirty="0" err="1" smtClean="0"/>
              <a:t>tinggi</a:t>
            </a:r>
            <a:endParaRPr lang="en-US" dirty="0" smtClean="0"/>
          </a:p>
          <a:p>
            <a:pPr lvl="0"/>
            <a:r>
              <a:rPr lang="en-US" dirty="0" err="1" smtClean="0"/>
              <a:t>Memiliki</a:t>
            </a:r>
            <a:r>
              <a:rPr lang="en-US" dirty="0" smtClean="0"/>
              <a:t> </a:t>
            </a:r>
            <a:r>
              <a:rPr lang="en-US" dirty="0" err="1" smtClean="0"/>
              <a:t>perspektif</a:t>
            </a:r>
            <a:r>
              <a:rPr lang="en-US" dirty="0" smtClean="0"/>
              <a:t> </a:t>
            </a:r>
            <a:r>
              <a:rPr lang="en-US" dirty="0" err="1" smtClean="0"/>
              <a:t>ke</a:t>
            </a:r>
            <a:r>
              <a:rPr lang="en-US" dirty="0" smtClean="0"/>
              <a:t> </a:t>
            </a:r>
            <a:r>
              <a:rPr lang="en-US" dirty="0" err="1" smtClean="0"/>
              <a:t>depan</a:t>
            </a:r>
            <a:endParaRPr lang="en-US" dirty="0" smtClean="0"/>
          </a:p>
          <a:p>
            <a:pPr lvl="0"/>
            <a:r>
              <a:rPr lang="en-US" dirty="0" err="1" smtClean="0"/>
              <a:t>Memiliki</a:t>
            </a:r>
            <a:r>
              <a:rPr lang="en-US" dirty="0" smtClean="0"/>
              <a:t> </a:t>
            </a:r>
            <a:r>
              <a:rPr lang="en-US" dirty="0" err="1" smtClean="0"/>
              <a:t>kreatifitas</a:t>
            </a:r>
            <a:r>
              <a:rPr lang="en-US" dirty="0" smtClean="0"/>
              <a:t> </a:t>
            </a:r>
            <a:r>
              <a:rPr lang="en-US" dirty="0" err="1" smtClean="0"/>
              <a:t>tinggi</a:t>
            </a:r>
            <a:endParaRPr lang="en-US" dirty="0" smtClean="0"/>
          </a:p>
          <a:p>
            <a:pPr lvl="0"/>
            <a:r>
              <a:rPr lang="en-US" dirty="0" err="1" smtClean="0"/>
              <a:t>Memiliki</a:t>
            </a:r>
            <a:r>
              <a:rPr lang="en-US" dirty="0" smtClean="0"/>
              <a:t> </a:t>
            </a:r>
            <a:r>
              <a:rPr lang="en-US" dirty="0" err="1" smtClean="0"/>
              <a:t>sifat</a:t>
            </a:r>
            <a:r>
              <a:rPr lang="en-US" dirty="0" smtClean="0"/>
              <a:t> </a:t>
            </a:r>
            <a:r>
              <a:rPr lang="en-US" dirty="0" err="1" smtClean="0"/>
              <a:t>inovasi</a:t>
            </a:r>
            <a:r>
              <a:rPr lang="en-US" dirty="0" smtClean="0"/>
              <a:t> </a:t>
            </a:r>
            <a:r>
              <a:rPr lang="en-US" dirty="0" err="1" smtClean="0"/>
              <a:t>tinggi</a:t>
            </a:r>
            <a:endParaRPr lang="en-US" dirty="0" smtClean="0"/>
          </a:p>
          <a:p>
            <a:pPr lvl="0"/>
            <a:r>
              <a:rPr lang="en-US" dirty="0" err="1" smtClean="0"/>
              <a:t>Memiliki</a:t>
            </a:r>
            <a:r>
              <a:rPr lang="en-US" dirty="0" smtClean="0"/>
              <a:t> </a:t>
            </a:r>
            <a:r>
              <a:rPr lang="en-US" dirty="0" err="1" smtClean="0"/>
              <a:t>komitmen</a:t>
            </a:r>
            <a:r>
              <a:rPr lang="en-US" dirty="0" smtClean="0"/>
              <a:t> </a:t>
            </a:r>
            <a:r>
              <a:rPr lang="en-US" dirty="0" err="1" smtClean="0"/>
              <a:t>terhadap</a:t>
            </a:r>
            <a:r>
              <a:rPr lang="en-US" dirty="0" smtClean="0"/>
              <a:t> </a:t>
            </a:r>
            <a:r>
              <a:rPr lang="en-US" dirty="0" err="1" smtClean="0"/>
              <a:t>pekerjaan</a:t>
            </a:r>
            <a:endParaRPr lang="en-US" dirty="0" smtClean="0"/>
          </a:p>
          <a:p>
            <a:pPr lvl="0"/>
            <a:r>
              <a:rPr lang="en-US" dirty="0" err="1" smtClean="0"/>
              <a:t>Memiliki</a:t>
            </a:r>
            <a:r>
              <a:rPr lang="en-US" dirty="0" smtClean="0"/>
              <a:t> </a:t>
            </a:r>
            <a:r>
              <a:rPr lang="en-US" dirty="0" err="1" smtClean="0"/>
              <a:t>tanggung</a:t>
            </a:r>
            <a:r>
              <a:rPr lang="en-US" dirty="0" smtClean="0"/>
              <a:t> </a:t>
            </a:r>
            <a:r>
              <a:rPr lang="en-US" dirty="0" err="1" smtClean="0"/>
              <a:t>jawab</a:t>
            </a:r>
            <a:endParaRPr lang="en-US" dirty="0" smtClean="0"/>
          </a:p>
          <a:p>
            <a:pPr lvl="0"/>
            <a:r>
              <a:rPr lang="en-US" dirty="0" err="1" smtClean="0"/>
              <a:t>Memiliki</a:t>
            </a:r>
            <a:r>
              <a:rPr lang="en-US" dirty="0" smtClean="0"/>
              <a:t> </a:t>
            </a:r>
            <a:r>
              <a:rPr lang="en-US" dirty="0" err="1" smtClean="0"/>
              <a:t>kemandirian</a:t>
            </a:r>
            <a:r>
              <a:rPr lang="en-US" dirty="0" smtClean="0"/>
              <a:t> </a:t>
            </a:r>
            <a:r>
              <a:rPr lang="en-US" dirty="0" err="1" smtClean="0"/>
              <a:t>atau</a:t>
            </a:r>
            <a:r>
              <a:rPr lang="en-US" dirty="0" smtClean="0"/>
              <a:t> </a:t>
            </a:r>
            <a:r>
              <a:rPr lang="en-US" dirty="0" err="1" smtClean="0"/>
              <a:t>ketidaktergantungan</a:t>
            </a:r>
            <a:r>
              <a:rPr lang="en-US" dirty="0" smtClean="0"/>
              <a:t> </a:t>
            </a:r>
            <a:r>
              <a:rPr lang="en-US" dirty="0" err="1" smtClean="0"/>
              <a:t>terhadap</a:t>
            </a:r>
            <a:r>
              <a:rPr lang="en-US" dirty="0" smtClean="0"/>
              <a:t> </a:t>
            </a:r>
            <a:r>
              <a:rPr lang="en-US" dirty="0" err="1" smtClean="0"/>
              <a:t>orang</a:t>
            </a:r>
            <a:r>
              <a:rPr lang="en-US" dirty="0" smtClean="0"/>
              <a:t> lain</a:t>
            </a:r>
            <a:endParaRPr lang="en-US" dirty="0" smtClean="0"/>
          </a:p>
          <a:p>
            <a:pPr lvl="0"/>
            <a:r>
              <a:rPr lang="en-US" dirty="0" err="1" smtClean="0"/>
              <a:t>Memiliki</a:t>
            </a:r>
            <a:r>
              <a:rPr lang="en-US" dirty="0" smtClean="0"/>
              <a:t> </a:t>
            </a:r>
            <a:r>
              <a:rPr lang="en-US" dirty="0" err="1" smtClean="0"/>
              <a:t>keberanian</a:t>
            </a:r>
            <a:r>
              <a:rPr lang="en-US" dirty="0" smtClean="0"/>
              <a:t> </a:t>
            </a:r>
            <a:r>
              <a:rPr lang="en-US" dirty="0" err="1" smtClean="0"/>
              <a:t>menghadapi</a:t>
            </a:r>
            <a:r>
              <a:rPr lang="en-US" dirty="0" smtClean="0"/>
              <a:t> </a:t>
            </a:r>
            <a:r>
              <a:rPr lang="en-US" dirty="0" err="1" smtClean="0"/>
              <a:t>resiko</a:t>
            </a:r>
            <a:endParaRPr lang="en-US" dirty="0" smtClean="0"/>
          </a:p>
          <a:p>
            <a:pPr lvl="0"/>
            <a:r>
              <a:rPr lang="en-US" dirty="0" err="1" smtClean="0"/>
              <a:t>Selalu</a:t>
            </a:r>
            <a:r>
              <a:rPr lang="en-US" dirty="0" smtClean="0"/>
              <a:t> </a:t>
            </a:r>
            <a:r>
              <a:rPr lang="en-US" dirty="0" err="1" smtClean="0"/>
              <a:t>mencari</a:t>
            </a:r>
            <a:r>
              <a:rPr lang="en-US" dirty="0" smtClean="0"/>
              <a:t> </a:t>
            </a:r>
            <a:r>
              <a:rPr lang="en-US" dirty="0" err="1" smtClean="0"/>
              <a:t>peluang</a:t>
            </a:r>
            <a:endParaRPr lang="en-US" dirty="0" smtClean="0"/>
          </a:p>
          <a:p>
            <a:pPr lvl="0"/>
            <a:r>
              <a:rPr lang="en-US" dirty="0" err="1" smtClean="0"/>
              <a:t>Memiliki</a:t>
            </a:r>
            <a:r>
              <a:rPr lang="en-US" dirty="0" smtClean="0"/>
              <a:t> </a:t>
            </a:r>
            <a:r>
              <a:rPr lang="en-US" dirty="0" err="1" smtClean="0"/>
              <a:t>jiwa</a:t>
            </a:r>
            <a:r>
              <a:rPr lang="en-US" dirty="0" smtClean="0"/>
              <a:t> </a:t>
            </a:r>
            <a:r>
              <a:rPr lang="en-US" dirty="0" err="1" smtClean="0"/>
              <a:t>kepemimpinan</a:t>
            </a:r>
            <a:endParaRPr lang="en-US" dirty="0" smtClean="0"/>
          </a:p>
          <a:p>
            <a:pPr lvl="0"/>
            <a:r>
              <a:rPr lang="en-US" dirty="0" err="1" smtClean="0"/>
              <a:t>Memiliki</a:t>
            </a:r>
            <a:r>
              <a:rPr lang="en-US" dirty="0" smtClean="0"/>
              <a:t> </a:t>
            </a:r>
            <a:r>
              <a:rPr lang="en-US" dirty="0" err="1" smtClean="0"/>
              <a:t>kemampuan</a:t>
            </a:r>
            <a:r>
              <a:rPr lang="en-US" dirty="0" smtClean="0"/>
              <a:t> </a:t>
            </a:r>
            <a:r>
              <a:rPr lang="en-US" dirty="0" err="1" smtClean="0"/>
              <a:t>manajerial</a:t>
            </a:r>
            <a:endParaRPr lang="en-US" dirty="0" smtClean="0"/>
          </a:p>
          <a:p>
            <a:pPr lvl="0"/>
            <a:r>
              <a:rPr lang="en-US" dirty="0" err="1" smtClean="0"/>
              <a:t>Memiliki</a:t>
            </a:r>
            <a:r>
              <a:rPr lang="en-US" dirty="0" smtClean="0"/>
              <a:t> </a:t>
            </a:r>
            <a:r>
              <a:rPr lang="en-US" dirty="0" err="1" smtClean="0"/>
              <a:t>kemampuan</a:t>
            </a:r>
            <a:r>
              <a:rPr lang="en-US" dirty="0" smtClean="0"/>
              <a:t> personal</a:t>
            </a:r>
            <a:endParaRPr lang="en-US" dirty="0" smtClean="0"/>
          </a:p>
          <a:p>
            <a:pPr marL="0" lvl="0" indent="0">
              <a:buNone/>
            </a:pPr>
            <a:r>
              <a:rPr lang="en-US" dirty="0" smtClean="0"/>
              <a:t>(</a:t>
            </a:r>
            <a:r>
              <a:rPr lang="en-US" dirty="0" err="1" smtClean="0"/>
              <a:t>Suryana</a:t>
            </a:r>
            <a:r>
              <a:rPr lang="en-US" dirty="0" smtClean="0"/>
              <a:t>, 2006:30).</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b="1" dirty="0" smtClean="0">
                <a:solidFill>
                  <a:schemeClr val="tx1"/>
                </a:solidFill>
                <a:sym typeface="+mn-ea"/>
              </a:rPr>
              <a:t>CIRI-CIRI WIRAUSAHA</a:t>
            </a:r>
            <a:endParaRPr lang="en-US" b="1" dirty="0" smtClean="0">
              <a:solidFill>
                <a:schemeClr val="tx1"/>
              </a:solidFill>
              <a:sym typeface="+mn-ea"/>
            </a:endParaRPr>
          </a:p>
        </p:txBody>
      </p:sp>
      <p:sp>
        <p:nvSpPr>
          <p:cNvPr id="3" name="Content Placeholder 2"/>
          <p:cNvSpPr>
            <a:spLocks noGrp="1"/>
          </p:cNvSpPr>
          <p:nvPr>
            <p:ph idx="1"/>
          </p:nvPr>
        </p:nvSpPr>
        <p:spPr>
          <a:solidFill>
            <a:schemeClr val="bg2">
              <a:lumMod val="90000"/>
            </a:schemeClr>
          </a:solidFill>
        </p:spPr>
        <p:txBody>
          <a:bodyPr/>
          <a:lstStyle/>
          <a:p>
            <a:pPr lvl="0"/>
            <a:r>
              <a:rPr lang="en-US" dirty="0" err="1" smtClean="0"/>
              <a:t>Percaya</a:t>
            </a:r>
            <a:r>
              <a:rPr lang="en-US" dirty="0" smtClean="0"/>
              <a:t> </a:t>
            </a:r>
            <a:r>
              <a:rPr lang="en-US" dirty="0" err="1" smtClean="0"/>
              <a:t>diri</a:t>
            </a:r>
            <a:endParaRPr lang="en-US" dirty="0" smtClean="0"/>
          </a:p>
          <a:p>
            <a:pPr lvl="0"/>
            <a:r>
              <a:rPr lang="en-US" dirty="0" err="1" smtClean="0"/>
              <a:t>Berorientasikan</a:t>
            </a:r>
            <a:r>
              <a:rPr lang="en-US" dirty="0" smtClean="0"/>
              <a:t> </a:t>
            </a:r>
            <a:r>
              <a:rPr lang="en-US" dirty="0" err="1" smtClean="0"/>
              <a:t>tugas</a:t>
            </a:r>
            <a:r>
              <a:rPr lang="en-US" dirty="0" smtClean="0"/>
              <a:t> </a:t>
            </a:r>
            <a:r>
              <a:rPr lang="en-US" dirty="0" err="1" smtClean="0"/>
              <a:t>dan</a:t>
            </a:r>
            <a:r>
              <a:rPr lang="en-US" dirty="0" smtClean="0"/>
              <a:t> </a:t>
            </a:r>
            <a:r>
              <a:rPr lang="en-US" dirty="0" err="1" smtClean="0"/>
              <a:t>hasil</a:t>
            </a:r>
            <a:endParaRPr lang="en-US" dirty="0" smtClean="0"/>
          </a:p>
          <a:p>
            <a:pPr lvl="0"/>
            <a:r>
              <a:rPr lang="en-US" dirty="0" err="1" smtClean="0"/>
              <a:t>Pengambilan</a:t>
            </a:r>
            <a:r>
              <a:rPr lang="en-US" dirty="0" smtClean="0"/>
              <a:t> </a:t>
            </a:r>
            <a:r>
              <a:rPr lang="en-US" dirty="0" err="1" smtClean="0"/>
              <a:t>risiko</a:t>
            </a:r>
            <a:r>
              <a:rPr lang="en-US" dirty="0" smtClean="0"/>
              <a:t> </a:t>
            </a:r>
            <a:r>
              <a:rPr lang="en-US" dirty="0" err="1" smtClean="0"/>
              <a:t>kepemimpinan</a:t>
            </a:r>
            <a:endParaRPr lang="en-US" dirty="0" smtClean="0"/>
          </a:p>
          <a:p>
            <a:pPr lvl="0"/>
            <a:r>
              <a:rPr lang="en-US" dirty="0" err="1" smtClean="0"/>
              <a:t>Keorisinilan</a:t>
            </a:r>
            <a:endParaRPr lang="en-US" dirty="0" smtClean="0"/>
          </a:p>
          <a:p>
            <a:pPr lvl="0"/>
            <a:r>
              <a:rPr lang="en-US" dirty="0" err="1" smtClean="0"/>
              <a:t>Berorientasi</a:t>
            </a:r>
            <a:r>
              <a:rPr lang="en-US" dirty="0" smtClean="0"/>
              <a:t> </a:t>
            </a:r>
            <a:r>
              <a:rPr lang="en-US" dirty="0" err="1" smtClean="0"/>
              <a:t>masa</a:t>
            </a:r>
            <a:r>
              <a:rPr lang="en-US" dirty="0" smtClean="0"/>
              <a:t> </a:t>
            </a:r>
            <a:r>
              <a:rPr lang="en-US" dirty="0" err="1" smtClean="0"/>
              <a:t>depan</a:t>
            </a:r>
            <a:endParaRPr lang="en-US" dirty="0" err="1" smtClean="0"/>
          </a:p>
          <a:p>
            <a:pPr marL="0" lvl="0" indent="0">
              <a:buNone/>
            </a:pPr>
            <a:r>
              <a:rPr lang="en-US" dirty="0" smtClean="0"/>
              <a:t>(Meredith,2002:6)</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algn="ctr"/>
            <a:r>
              <a:rPr lang="en-US" b="1" dirty="0" smtClean="0">
                <a:solidFill>
                  <a:schemeClr val="tx1"/>
                </a:solidFill>
                <a:latin typeface="Calibri" panose="020F0502020204030204" charset="0"/>
                <a:cs typeface="Calibri" panose="020F0502020204030204" charset="0"/>
              </a:rPr>
              <a:t>KOMPETENSI KEWIRAUSAHAAN</a:t>
            </a:r>
            <a:endParaRPr lang="en-US" b="1" dirty="0" smtClean="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id-ID" dirty="0"/>
              <a:t>Kompetensi kewirausahaan dapat dipandang sebagai perilaku dan karakteristik yang dapat diamati pada seorang wirausaha. Oleh karena itu, kompetensi dapat berubah dan dapat dipelajari, serta melalui berbagai metode penelitian empiris termasuk pendekatan ku</a:t>
            </a:r>
            <a:r>
              <a:rPr lang="en-US" dirty="0"/>
              <a:t>a</a:t>
            </a:r>
            <a:r>
              <a:rPr lang="id-ID" dirty="0"/>
              <a:t>litatif, kompetensi kewirausahaan dapat diukur. </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algn="ctr"/>
            <a:r>
              <a:rPr lang="en-US" b="1" dirty="0" smtClean="0">
                <a:solidFill>
                  <a:schemeClr val="tx1"/>
                </a:solidFill>
                <a:latin typeface="Calibri" panose="020F0502020204030204" charset="0"/>
                <a:cs typeface="Calibri" panose="020F0502020204030204" charset="0"/>
              </a:rPr>
              <a:t>APA </a:t>
            </a:r>
            <a:r>
              <a:rPr lang="en-ID" altLang="en-US" b="1" dirty="0" smtClean="0">
                <a:solidFill>
                  <a:schemeClr val="tx1"/>
                </a:solidFill>
                <a:latin typeface="Calibri" panose="020F0502020204030204" charset="0"/>
                <a:cs typeface="Calibri" panose="020F0502020204030204" charset="0"/>
              </a:rPr>
              <a:t>ITU</a:t>
            </a:r>
            <a:r>
              <a:rPr lang="id-ID" b="1" dirty="0" smtClean="0">
                <a:solidFill>
                  <a:schemeClr val="tx1"/>
                </a:solidFill>
                <a:latin typeface="Calibri" panose="020F0502020204030204" charset="0"/>
                <a:cs typeface="Calibri" panose="020F0502020204030204" charset="0"/>
              </a:rPr>
              <a:t> </a:t>
            </a:r>
            <a:r>
              <a:rPr lang="en-US" b="1" smtClean="0">
                <a:solidFill>
                  <a:schemeClr val="tx1"/>
                </a:solidFill>
                <a:latin typeface="Calibri" panose="020F0502020204030204" charset="0"/>
                <a:cs typeface="Calibri" panose="020F0502020204030204" charset="0"/>
              </a:rPr>
              <a:t>KOMPETENSI ?</a:t>
            </a:r>
            <a:endParaRPr lang="en-US" b="1" dirty="0" smtClean="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a:solidFill>
            <a:schemeClr val="accent6">
              <a:lumMod val="20000"/>
              <a:lumOff val="80000"/>
            </a:schemeClr>
          </a:solidFill>
        </p:spPr>
        <p:txBody>
          <a:bodyPr>
            <a:normAutofit fontScale="90000" lnSpcReduction="10000"/>
          </a:bodyPr>
          <a:lstStyle/>
          <a:p>
            <a:r>
              <a:rPr lang="id-ID" dirty="0"/>
              <a:t>Dalam arti sempit kompetensi diartikan sebagai pengetahuan, keterampilan dan perilaku yang memungkinkan seseorang untuk memiliki inisiatif, mempertahankan, mengendalikan dan mendukung segala tindakan yang akan memperoleh hasil dalam pekerjaan (Andros, 2000). </a:t>
            </a:r>
            <a:endParaRPr lang="en-US" dirty="0" smtClean="0"/>
          </a:p>
          <a:p>
            <a:r>
              <a:rPr lang="id-ID" dirty="0" smtClean="0"/>
              <a:t>Kompetensi </a:t>
            </a:r>
            <a:r>
              <a:rPr lang="id-ID" dirty="0"/>
              <a:t>mendasari karakteristik yang ditampilkan seseorang yang akan memberikan hasil yang efektif atau superior dalam pekerjaan. </a:t>
            </a:r>
            <a:r>
              <a:rPr lang="id-ID" dirty="0" smtClean="0"/>
              <a:t>Karakteristik </a:t>
            </a:r>
            <a:r>
              <a:rPr lang="id-ID" dirty="0"/>
              <a:t>ini dapat berupa motif, sifat, keterampilan, aspek dari </a:t>
            </a:r>
            <a:r>
              <a:rPr lang="id-ID" i="1" dirty="0"/>
              <a:t>self-image</a:t>
            </a:r>
            <a:r>
              <a:rPr lang="id-ID" dirty="0"/>
              <a:t> atau peran sosial, atau pengetahuan yang dipergunakan oleh seseorang (Boyatzis, 1982 dalam Izquierdo &amp;  Deschoolmeester, 2008). </a:t>
            </a:r>
            <a:endParaRPr lang="en-US" dirty="0" smtClean="0"/>
          </a:p>
          <a:p>
            <a:r>
              <a:rPr lang="id-ID" dirty="0" smtClean="0"/>
              <a:t>Dengan </a:t>
            </a:r>
            <a:r>
              <a:rPr lang="id-ID" dirty="0"/>
              <a:t>demikian kompetensi merupakan kombinasi dari pengetahuan, keterampilan, motivasi dan perilaku yang didemonstrasikan seseorang ketika mengerjakan pekerjaan.</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algn="ctr"/>
            <a:r>
              <a:rPr lang="en-US" sz="4000" b="1" dirty="0" smtClean="0">
                <a:solidFill>
                  <a:schemeClr val="tx1"/>
                </a:solidFill>
                <a:latin typeface="Calibri" panose="020F0502020204030204" charset="0"/>
                <a:cs typeface="Calibri" panose="020F0502020204030204" charset="0"/>
              </a:rPr>
              <a:t>KOMPETENSI KEWIRAUSAHAAN</a:t>
            </a:r>
            <a:endParaRPr lang="en-US" sz="4000" b="1" dirty="0" smtClean="0">
              <a:solidFill>
                <a:schemeClr val="tx1"/>
              </a:solidFill>
              <a:latin typeface="Calibri" panose="020F0502020204030204" charset="0"/>
              <a:cs typeface="Calibri" panose="020F0502020204030204" charset="0"/>
            </a:endParaRPr>
          </a:p>
        </p:txBody>
      </p:sp>
      <p:sp>
        <p:nvSpPr>
          <p:cNvPr id="3" name="Content Placeholder 2"/>
          <p:cNvSpPr>
            <a:spLocks noGrp="1"/>
          </p:cNvSpPr>
          <p:nvPr>
            <p:ph idx="1"/>
          </p:nvPr>
        </p:nvSpPr>
        <p:spPr>
          <a:solidFill>
            <a:schemeClr val="accent6">
              <a:lumMod val="20000"/>
              <a:lumOff val="80000"/>
            </a:schemeClr>
          </a:solidFill>
        </p:spPr>
        <p:txBody>
          <a:bodyPr>
            <a:normAutofit fontScale="90000"/>
          </a:bodyPr>
          <a:lstStyle/>
          <a:p>
            <a:r>
              <a:rPr lang="en-US" dirty="0" smtClean="0"/>
              <a:t>S</a:t>
            </a:r>
            <a:r>
              <a:rPr lang="id-ID" dirty="0" smtClean="0"/>
              <a:t>eseorang </a:t>
            </a:r>
            <a:r>
              <a:rPr lang="id-ID" dirty="0"/>
              <a:t>dapat dikategorikan sebagai wirausaha atau bukan, </a:t>
            </a:r>
            <a:r>
              <a:rPr lang="id-ID" dirty="0" smtClean="0"/>
              <a:t>dapat </a:t>
            </a:r>
            <a:r>
              <a:rPr lang="id-ID" dirty="0"/>
              <a:t>diamati dari tindakan orang tersebut. Apabila tindakan orang tersebut selalu bekerja dengan lebih baik dan berbeda dari yang lain, maka itulah wirausaha, apapun bidang pekerjaannya (Drucker, 2007</a:t>
            </a:r>
            <a:r>
              <a:rPr lang="id-ID" dirty="0" smtClean="0"/>
              <a:t>).</a:t>
            </a:r>
            <a:endParaRPr lang="en-US" dirty="0" smtClean="0"/>
          </a:p>
          <a:p>
            <a:r>
              <a:rPr lang="id-ID" dirty="0"/>
              <a:t>Wirausaha adalah inovator (Schumpeter  dalam de Klerk &amp; Kruger, 2002</a:t>
            </a:r>
            <a:r>
              <a:rPr lang="id-ID" dirty="0" smtClean="0"/>
              <a:t>)</a:t>
            </a:r>
            <a:endParaRPr lang="en-US" dirty="0" smtClean="0"/>
          </a:p>
          <a:p>
            <a:r>
              <a:rPr lang="en-US" dirty="0" smtClean="0"/>
              <a:t>T</a:t>
            </a:r>
            <a:r>
              <a:rPr lang="id-ID" dirty="0" smtClean="0"/>
              <a:t>idak </a:t>
            </a:r>
            <a:r>
              <a:rPr lang="id-ID" dirty="0"/>
              <a:t>ada ciri atau sifat yang benar-benar menjadi ciri wirausaha, yang ada adalah kompetensi </a:t>
            </a:r>
            <a:r>
              <a:rPr lang="id-ID" i="1" dirty="0"/>
              <a:t>entrepreneurial</a:t>
            </a:r>
            <a:r>
              <a:rPr lang="id-ID" dirty="0"/>
              <a:t> personal yang harus dimiliki wirausaha. Kompetensi ini dapat menentukan keberhasilan atau ketidakberhasilan seorang wirausaha (Bautista, Barlis, &amp; Nazario, 2007</a:t>
            </a:r>
            <a:r>
              <a:rPr lang="id-ID" dirty="0" smtClean="0"/>
              <a:t>),</a:t>
            </a:r>
            <a:endParaRPr lang="en-US" dirty="0" smtClean="0"/>
          </a:p>
          <a:p>
            <a:r>
              <a:rPr lang="id-ID" dirty="0"/>
              <a:t>Kompetensi kewirausahaan merupakan kompetensi atau kemampuan wirausaha untuk melakukan pekerjaannya dengan berhasil.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3694</Words>
  <Application>WPS Presentation</Application>
  <PresentationFormat>Widescreen</PresentationFormat>
  <Paragraphs>88</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11</vt:i4>
      </vt:variant>
    </vt:vector>
  </HeadingPairs>
  <TitlesOfParts>
    <vt:vector size="20" baseType="lpstr">
      <vt:lpstr>Arial</vt:lpstr>
      <vt:lpstr>SimSun</vt:lpstr>
      <vt:lpstr>Wingdings</vt:lpstr>
      <vt:lpstr>Calibri Light</vt:lpstr>
      <vt:lpstr>Calibri</vt:lpstr>
      <vt:lpstr>Microsoft YaHei</vt:lpstr>
      <vt:lpstr>Arial Unicode MS</vt:lpstr>
      <vt:lpstr>Office Theme</vt:lpstr>
      <vt:lpstr>1_Office Theme</vt:lpstr>
      <vt:lpstr>PowerPoint 演示文稿</vt:lpstr>
      <vt:lpstr>PowerPoint 演示文稿</vt:lpstr>
      <vt:lpstr>PowerPoint 演示文稿</vt:lpstr>
      <vt:lpstr>KARAKTERISTIK KEWIRAUSAHAAN</vt:lpstr>
      <vt:lpstr>CIRI-CIRI WIRAUSAHA</vt:lpstr>
      <vt:lpstr>PowerPoint 演示文稿</vt:lpstr>
      <vt:lpstr>KOMPETENSI KEWIRAUSAHAAN APA?</vt:lpstr>
      <vt:lpstr>APA KOMPETENSI ?</vt:lpstr>
      <vt:lpstr>KOMPETENSI KEWIRAUSAHAAN</vt:lpstr>
      <vt:lpstr>KOMPETENSI KEWIRAUSAHAAN apa saja?</vt:lpstr>
      <vt:lpstr>Kompetensi Kewirausahaan yang harus ditekankan dalam pendidikan kewirausahaan dan inovasi: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KARAKTERISTIK KEWIRAUSAHAAN</dc:title>
  <dc:creator/>
  <cp:lastModifiedBy>irsyad</cp:lastModifiedBy>
  <cp:revision>7</cp:revision>
  <dcterms:created xsi:type="dcterms:W3CDTF">2020-09-16T13:02:49Z</dcterms:created>
  <dcterms:modified xsi:type="dcterms:W3CDTF">2020-09-16T13:17:30Z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1033-11.2.0.9665</vt:lpwstr>
  </property>
</Properties>
</file>