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0"/>
  </p:notesMasterIdLst>
  <p:sldIdLst>
    <p:sldId id="275" r:id="rId3"/>
    <p:sldId id="302" r:id="rId4"/>
    <p:sldId id="304" r:id="rId5"/>
    <p:sldId id="303" r:id="rId6"/>
    <p:sldId id="305" r:id="rId7"/>
    <p:sldId id="306" r:id="rId8"/>
    <p:sldId id="307" r:id="rId9"/>
    <p:sldId id="308" r:id="rId10"/>
    <p:sldId id="311" r:id="rId11"/>
    <p:sldId id="309" r:id="rId12"/>
    <p:sldId id="312" r:id="rId13"/>
    <p:sldId id="313" r:id="rId14"/>
    <p:sldId id="314" r:id="rId15"/>
    <p:sldId id="317" r:id="rId16"/>
    <p:sldId id="320" r:id="rId17"/>
    <p:sldId id="318" r:id="rId18"/>
    <p:sldId id="321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4" y="-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22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9B315AC-D14C-40A8-889B-B852CDBA26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744638" y="2177037"/>
            <a:ext cx="5626940" cy="5359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PENDAHULUAN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4695" y="2857813"/>
            <a:ext cx="56268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SIFAT-SIFAT PADATAN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14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3058" y="987574"/>
            <a:ext cx="8409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Brittleness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yaitu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tidaknya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pecah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Brittleness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kriteria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hardness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Plastik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melekuk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kecil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pecah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Gipsum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tergores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pecah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Brittleness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kebalikan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toughness. 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Toughness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kekuatan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perambatan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retak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Struktur kristal dan ukuran kristal berpengaruh pada </a:t>
            </a:r>
            <a:r>
              <a:rPr lang="id-ID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friability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Struktur kristal juga menentukan bentuk  partikel pada saat operasi </a:t>
            </a:r>
            <a:r>
              <a:rPr lang="id-ID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crushing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ontoh: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Galena (PbS) 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 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pecah menjadi bentuk kubus</a:t>
            </a:r>
          </a:p>
          <a:p>
            <a:pPr>
              <a:lnSpc>
                <a:spcPct val="150000"/>
              </a:lnSpc>
            </a:pP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Mica 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 plate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	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Magnetite  butiran dengan permukaan halus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endParaRPr lang="id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8297" y="2931790"/>
            <a:ext cx="1971058" cy="14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64544"/>
            <a:ext cx="7020273" cy="576064"/>
          </a:xfrm>
        </p:spPr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en-US" altLang="ko-KR" i="1" dirty="0" smtClean="0"/>
              <a:t>Brittleness </a:t>
            </a:r>
            <a:r>
              <a:rPr lang="en-US" altLang="ko-KR" dirty="0" err="1" smtClean="0"/>
              <a:t>atau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Friability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2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64544"/>
            <a:ext cx="6012161" cy="576064"/>
          </a:xfrm>
        </p:spPr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en-US" altLang="ko-KR" i="1" dirty="0" smtClean="0"/>
              <a:t>Moisture 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231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 bawah 3 – 4% berat </a:t>
            </a:r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 padatan mineral kering  tidak mengalami kesulitan dalam </a:t>
            </a:r>
            <a:r>
              <a:rPr lang="id-ID" sz="1600" i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size reduction</a:t>
            </a:r>
          </a:p>
          <a:p>
            <a:endParaRPr lang="id-ID" sz="1600" dirty="0" smtClean="0">
              <a:latin typeface="Segoe UI" panose="020B0502040204020203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Di atas 4% berat  padatan lengket  menyumbat peralatan</a:t>
            </a:r>
          </a:p>
          <a:p>
            <a:endParaRPr lang="id-ID" sz="1600" dirty="0" smtClean="0">
              <a:latin typeface="Segoe UI" panose="020B0502040204020203" pitchFamily="34" charset="0"/>
              <a:cs typeface="Segoe UI" panose="020B0502040204020203" pitchFamily="34" charset="0"/>
              <a:sym typeface="Wingdings" pitchFamily="2" charset="2"/>
            </a:endParaRPr>
          </a:p>
          <a:p>
            <a:r>
              <a:rPr 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Di atas 50% berat  </a:t>
            </a:r>
            <a:r>
              <a:rPr lang="id-ID" sz="1600" i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wet size reduction</a:t>
            </a:r>
            <a:endParaRPr lang="id-ID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1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https://upload.wikimedia.org/wikipedia/commons/b/ba/Angleofrepo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20" y="1293267"/>
            <a:ext cx="2499597" cy="1395124"/>
          </a:xfrm>
          <a:prstGeom prst="rect">
            <a:avLst/>
          </a:prstGeom>
          <a:noFill/>
        </p:spPr>
      </p:pic>
      <p:pic>
        <p:nvPicPr>
          <p:cNvPr id="5" name="Picture 4" descr="http://www.tulane.edu/%7Esanelson/images/drysan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105165"/>
            <a:ext cx="2950511" cy="1593955"/>
          </a:xfrm>
          <a:prstGeom prst="rect">
            <a:avLst/>
          </a:prstGeom>
          <a:noFill/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64544"/>
            <a:ext cx="5940153" cy="576064"/>
          </a:xfrm>
        </p:spPr>
        <p:txBody>
          <a:bodyPr/>
          <a:lstStyle/>
          <a:p>
            <a:r>
              <a:rPr lang="en-US" altLang="ko-KR" dirty="0" smtClean="0"/>
              <a:t>6. </a:t>
            </a:r>
            <a:r>
              <a:rPr lang="en-US" altLang="ko-KR" i="1" dirty="0" smtClean="0"/>
              <a:t>Angle of Repose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347864" y="1340537"/>
            <a:ext cx="5564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Angle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repose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sudut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menurun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tercuram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sebuah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tumpukan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relatif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bidang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horisontal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Angel of repose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berada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0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90°.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2760128"/>
            <a:ext cx="4672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Angle of repose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mendesain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alat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mesin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menangani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mengolah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seperti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hopper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silo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yang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menampung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sabuk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konveyor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yang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memindahkan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7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908" y="0"/>
            <a:ext cx="9158908" cy="5278168"/>
            <a:chOff x="-14908" y="1045468"/>
            <a:chExt cx="9158908" cy="4262586"/>
          </a:xfrm>
        </p:grpSpPr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55985"/>
              </p:ext>
            </p:extLst>
          </p:nvPr>
        </p:nvGraphicFramePr>
        <p:xfrm>
          <a:off x="611560" y="145470"/>
          <a:ext cx="3960440" cy="4987228"/>
        </p:xfrm>
        <a:graphic>
          <a:graphicData uri="http://schemas.openxmlformats.org/drawingml/2006/table">
            <a:tbl>
              <a:tblPr/>
              <a:tblGrid>
                <a:gridCol w="2520280"/>
                <a:gridCol w="1440160"/>
              </a:tblGrid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Bahan</a:t>
                      </a:r>
                      <a:endParaRPr lang="en-US" sz="11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10761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Angle</a:t>
                      </a:r>
                      <a:r>
                        <a:rPr lang="en-US" sz="1100" b="1" i="1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 repose</a:t>
                      </a:r>
                      <a:endParaRPr lang="en-US" sz="1100" b="1" i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10761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Abu 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kayu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Bekatul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Biji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kopi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segar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Biji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semanggi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Gandum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Granit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35–40°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Kapur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Kelapa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parut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Kerikil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(di alam bersama pasir)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25–30°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Kerikil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kering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Pasir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basah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Pasir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kering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Salju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Serpihan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kulit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kayu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(wood refuse)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Tanah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30–45°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Tanah 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liat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basah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Tanah 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liat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kering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25–40°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Tepung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jagung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30-40°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Tepung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terigu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45°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Urea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butiran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195" marR="49195" marT="24598" marB="245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 b="10404"/>
          <a:stretch/>
        </p:blipFill>
        <p:spPr bwMode="auto">
          <a:xfrm>
            <a:off x="4788024" y="2787774"/>
            <a:ext cx="407862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79" y="699542"/>
            <a:ext cx="2017969" cy="20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908" y="0"/>
            <a:ext cx="9158908" cy="5278168"/>
            <a:chOff x="-14908" y="1045468"/>
            <a:chExt cx="9158908" cy="4262586"/>
          </a:xfrm>
        </p:grpSpPr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27812"/>
              </p:ext>
            </p:extLst>
          </p:nvPr>
        </p:nvGraphicFramePr>
        <p:xfrm>
          <a:off x="842493" y="461665"/>
          <a:ext cx="8157492" cy="45503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60239"/>
                <a:gridCol w="1665131"/>
                <a:gridCol w="1182387"/>
                <a:gridCol w="896898"/>
                <a:gridCol w="1080120"/>
                <a:gridCol w="1172717"/>
              </a:tblGrid>
              <a:tr h="14252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Materials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Static Friction,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Kinetic/Sliding Friction,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14533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Dry and clean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Lubricated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Dry and clean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Lubricated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Aluminium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0.61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0.47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6715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Alumina ceramic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Silicon Nitride ceramic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0.004 (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wet)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BAM (Ceramic alloy AlMgB</a:t>
                      </a:r>
                      <a:r>
                        <a:rPr lang="id-ID" sz="1200" baseline="-250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Titanium boride (TiB</a:t>
                      </a:r>
                      <a:r>
                        <a:rPr lang="id-ID" sz="1200" baseline="-250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0.04–0.05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0.02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Brass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0.35-0.51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0.19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Cast iron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Copper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1.05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0.29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Cast iron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Zinc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0.85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0.21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5498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Concrete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Rubber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0.30 (wet)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0.6-0.85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0.45-0.75 (wet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Concrete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Wood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0.62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Copper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Glass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0.68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Copper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0.53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0.36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Glass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Glass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0.9-1.0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 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Ice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Ice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0.02-0.09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Polyethene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PTFE (Teflon)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PTFE (Teflon)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Ice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0.03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PTFE (Teflon)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0.04-0.2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0.04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453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0.74-0.80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0.16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0.42-0.62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15498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Wood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Metal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0.2–0.6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 (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wet)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  <a:tr h="201993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Wood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Wood</a:t>
                      </a: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0.25–0.5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 (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wet)</a:t>
                      </a:r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933" marR="24933" marT="12466" marB="12466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7584" y="0"/>
            <a:ext cx="815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Friction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kemudahan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digeser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lain.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07504" y="928983"/>
            <a:ext cx="611561" cy="345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7.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r>
              <a:rPr lang="en-US" altLang="ko-KR" sz="1800" b="1" i="1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ko-KR" altLang="en-US" sz="18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7" y="0"/>
            <a:ext cx="9142163" cy="5278168"/>
            <a:chOff x="0" y="2220828"/>
            <a:chExt cx="9144001" cy="4262586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2220828"/>
              <a:ext cx="9144000" cy="426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220828"/>
              <a:ext cx="9144001" cy="4262586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Image result for stockpile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18705"/>
          <a:stretch>
            <a:fillRect/>
          </a:stretch>
        </p:blipFill>
        <p:spPr bwMode="auto">
          <a:xfrm>
            <a:off x="30684" y="79069"/>
            <a:ext cx="34611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4333153" y="106721"/>
            <a:ext cx="4835997" cy="576064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ESTIMASI VOLUME </a:t>
            </a:r>
            <a:r>
              <a:rPr lang="en-US" altLang="ko-KR" sz="1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STOCKPILE</a:t>
            </a:r>
            <a:endParaRPr lang="ko-KR" altLang="en-US" sz="18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9962" t="4320" r="9046" b="57875"/>
          <a:stretch/>
        </p:blipFill>
        <p:spPr>
          <a:xfrm>
            <a:off x="3524671" y="572699"/>
            <a:ext cx="5505565" cy="14448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5157" y="1963403"/>
            <a:ext cx="550556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I. Volume Estimate = 44 x 100 x 4 = 17.600 m</a:t>
            </a:r>
            <a:r>
              <a:rPr lang="en-US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b="1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4667" y="2518811"/>
            <a:ext cx="5505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II. Volume by End Area’s 	= H/2 (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Ab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At)</a:t>
            </a:r>
            <a:b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		= 4/2 (6272+2816)</a:t>
            </a:r>
          </a:p>
          <a:p>
            <a:r>
              <a:rPr lang="en-US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= 18176 m</a:t>
            </a:r>
            <a:r>
              <a:rPr lang="en-US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b="1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25982" y="3526800"/>
                <a:ext cx="5505565" cy="1444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III. Volume of a truncated pyramid</a:t>
                </a:r>
              </a:p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:r>
                  <a:rPr lang="en-US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𝑯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l-GR" b="1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𝑨𝒃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𝑨𝒕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𝑨𝒃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𝑨𝒕</m:t>
                            </m:r>
                          </m:e>
                        </m:rad>
                      </m:e>
                    </m:d>
                  </m:oMath>
                </a14:m>
                <a:endParaRPr lang="en-US" b="1" baseline="30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b="1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:r>
                  <a:rPr lang="en-US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>
                            <a:latin typeface="Cambria Math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l-GR" b="1" i="1">
                            <a:latin typeface="Cambria Math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𝟔𝟐𝟕𝟐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𝟐𝟖𝟏𝟔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𝟔𝟐𝟕𝟐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𝟐𝟖𝟏𝟔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baseline="30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:r>
                  <a:rPr lang="en-US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=17720,82 m</a:t>
                </a:r>
                <a:r>
                  <a:rPr lang="en-US" b="1" baseline="30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en-US" b="1" baseline="30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82" y="3526800"/>
                <a:ext cx="5505565" cy="1444563"/>
              </a:xfrm>
              <a:prstGeom prst="rect">
                <a:avLst/>
              </a:prstGeom>
              <a:blipFill rotWithShape="0">
                <a:blip r:embed="rId6"/>
                <a:stretch>
                  <a:fillRect l="-997" t="-2110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7" y="0"/>
            <a:ext cx="9142163" cy="5278168"/>
            <a:chOff x="0" y="2220828"/>
            <a:chExt cx="9144001" cy="4262586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2220828"/>
              <a:ext cx="9144000" cy="426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22082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7584" y="1275606"/>
            <a:ext cx="76328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</a:t>
            </a:r>
            <a:r>
              <a:rPr lang="id-ID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emilih </a:t>
            </a:r>
            <a:r>
              <a:rPr lang="id-ID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satu jenis bahan padat (berbeda untuk tiap kelompok</a:t>
            </a:r>
            <a:r>
              <a:rPr lang="id-ID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r>
              <a:rPr lang="id-ID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b="1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Cari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karakteristik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padatan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berikut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</a:t>
            </a:r>
            <a:r>
              <a:rPr lang="id-ID" b="1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bulk </a:t>
            </a:r>
            <a:r>
              <a:rPr lang="id-ID" b="1" i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density</a:t>
            </a:r>
            <a:r>
              <a:rPr lang="id-ID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kadar air, </a:t>
            </a:r>
            <a:r>
              <a:rPr lang="id-ID" b="1" i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angle of </a:t>
            </a:r>
            <a:r>
              <a:rPr lang="id-ID" b="1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repos</a:t>
            </a:r>
            <a:r>
              <a:rPr lang="en-US" b="1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e, </a:t>
            </a:r>
            <a:r>
              <a:rPr lang="id-ID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 </a:t>
            </a:r>
            <a:r>
              <a:rPr lang="id-ID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mempelajari karakteristik padatan lainnya, serta menghitung ukuran </a:t>
            </a:r>
            <a:r>
              <a:rPr lang="id-ID" b="1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stockpile</a:t>
            </a:r>
            <a:r>
              <a:rPr lang="en-US" b="1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tinggi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= 4 m </a:t>
            </a:r>
            <a:r>
              <a:rPr lang="en-US" b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volume 20000 m</a:t>
            </a:r>
            <a:r>
              <a:rPr lang="en-US" b="1" baseline="30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835" y="376089"/>
            <a:ext cx="5940153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TUGAS</a:t>
            </a:r>
            <a:endParaRPr lang="ko-KR" altLang="en-US" sz="3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7" y="0"/>
            <a:ext cx="9142163" cy="5278168"/>
            <a:chOff x="0" y="2220828"/>
            <a:chExt cx="9144001" cy="4262586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2220828"/>
              <a:ext cx="9144000" cy="426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22082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https://www.pembangkitlistrik.com/wp-content/uploads/2015/05/bulk-den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149"/>
            <a:ext cx="5381352" cy="49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39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4544"/>
            <a:ext cx="9144000" cy="576064"/>
          </a:xfrm>
        </p:spPr>
        <p:txBody>
          <a:bodyPr/>
          <a:lstStyle/>
          <a:p>
            <a:r>
              <a:rPr lang="en-US" altLang="ko-K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Pabrik</a:t>
            </a:r>
            <a:r>
              <a:rPr lang="en-US" altLang="ko-KR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Semen</a:t>
            </a:r>
            <a:endParaRPr lang="ko-KR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Picture 2" descr="Image result for pembuatan se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3697"/>
            <a:ext cx="5472608" cy="39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0" y="17502"/>
            <a:ext cx="9132167" cy="5146706"/>
            <a:chOff x="-311859" y="2074011"/>
            <a:chExt cx="22621241" cy="4388025"/>
          </a:xfrm>
        </p:grpSpPr>
        <p:pic>
          <p:nvPicPr>
            <p:cNvPr id="7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-189000" y="2103232"/>
              <a:ext cx="9144001" cy="435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77"/>
            <p:cNvSpPr/>
            <p:nvPr/>
          </p:nvSpPr>
          <p:spPr>
            <a:xfrm>
              <a:off x="-311859" y="2074011"/>
              <a:ext cx="22621241" cy="4388025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18424" y="195486"/>
            <a:ext cx="3714414" cy="493140"/>
            <a:chOff x="4355976" y="1078632"/>
            <a:chExt cx="3714414" cy="49314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493140"/>
              <a:chOff x="4614006" y="1084286"/>
              <a:chExt cx="3714414" cy="49314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40420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40420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72000" y="112395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Densitas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29994" y="775965"/>
            <a:ext cx="3714414" cy="481969"/>
            <a:chOff x="4138314" y="974916"/>
            <a:chExt cx="3714414" cy="481969"/>
          </a:xfrm>
        </p:grpSpPr>
        <p:grpSp>
          <p:nvGrpSpPr>
            <p:cNvPr id="86" name="Group 85"/>
            <p:cNvGrpSpPr/>
            <p:nvPr/>
          </p:nvGrpSpPr>
          <p:grpSpPr>
            <a:xfrm>
              <a:off x="4138314" y="974916"/>
              <a:ext cx="3714414" cy="481969"/>
              <a:chOff x="4396344" y="980570"/>
              <a:chExt cx="3714414" cy="481969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498354" y="1069505"/>
                <a:ext cx="3612404" cy="39303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396344" y="980570"/>
                <a:ext cx="3612404" cy="393034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TextBox 10"/>
            <p:cNvSpPr txBox="1"/>
            <p:nvPr/>
          </p:nvSpPr>
          <p:spPr bwMode="auto">
            <a:xfrm>
              <a:off x="4332626" y="102990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Specific Gravity</a:t>
              </a:r>
              <a:endPara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529994" y="1332135"/>
            <a:ext cx="3714414" cy="515023"/>
            <a:chOff x="3888810" y="830316"/>
            <a:chExt cx="3714414" cy="515023"/>
          </a:xfrm>
        </p:grpSpPr>
        <p:grpSp>
          <p:nvGrpSpPr>
            <p:cNvPr id="96" name="Group 95"/>
            <p:cNvGrpSpPr/>
            <p:nvPr/>
          </p:nvGrpSpPr>
          <p:grpSpPr>
            <a:xfrm>
              <a:off x="3888810" y="830316"/>
              <a:ext cx="3714414" cy="515023"/>
              <a:chOff x="4146840" y="835970"/>
              <a:chExt cx="3714414" cy="51502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248850" y="924905"/>
                <a:ext cx="3612404" cy="42608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146840" y="835970"/>
                <a:ext cx="3612404" cy="426088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TextBox 10"/>
            <p:cNvSpPr txBox="1"/>
            <p:nvPr/>
          </p:nvSpPr>
          <p:spPr bwMode="auto">
            <a:xfrm>
              <a:off x="4104834" y="875634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Hardness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Kekerasan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529994" y="1978014"/>
            <a:ext cx="3714414" cy="514522"/>
            <a:chOff x="4151522" y="723104"/>
            <a:chExt cx="3714414" cy="514522"/>
          </a:xfrm>
        </p:grpSpPr>
        <p:grpSp>
          <p:nvGrpSpPr>
            <p:cNvPr id="106" name="Group 105"/>
            <p:cNvGrpSpPr/>
            <p:nvPr/>
          </p:nvGrpSpPr>
          <p:grpSpPr>
            <a:xfrm>
              <a:off x="4151522" y="723104"/>
              <a:ext cx="3714414" cy="514522"/>
              <a:chOff x="4409552" y="728758"/>
              <a:chExt cx="3714414" cy="514522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511562" y="817693"/>
                <a:ext cx="3612404" cy="42558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409552" y="728758"/>
                <a:ext cx="3612404" cy="42558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1" name="TextBox 10"/>
            <p:cNvSpPr txBox="1"/>
            <p:nvPr/>
          </p:nvSpPr>
          <p:spPr bwMode="auto">
            <a:xfrm>
              <a:off x="4367546" y="768423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Brittleness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Kerapuhan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529994" y="2635877"/>
            <a:ext cx="3714414" cy="499283"/>
            <a:chOff x="4531848" y="728720"/>
            <a:chExt cx="3714414" cy="4992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4531848" y="728720"/>
              <a:ext cx="3714414" cy="499283"/>
              <a:chOff x="4789878" y="734374"/>
              <a:chExt cx="3714414" cy="499283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891888" y="823309"/>
                <a:ext cx="3612404" cy="41034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789878" y="734374"/>
                <a:ext cx="3612404" cy="410348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TextBox 10"/>
            <p:cNvSpPr txBox="1"/>
            <p:nvPr/>
          </p:nvSpPr>
          <p:spPr bwMode="auto">
            <a:xfrm>
              <a:off x="4747872" y="774038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Moisture Content</a:t>
              </a:r>
              <a:endPara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27423" y="3278637"/>
            <a:ext cx="3714414" cy="515023"/>
            <a:chOff x="4309288" y="830316"/>
            <a:chExt cx="3714414" cy="515023"/>
          </a:xfrm>
        </p:grpSpPr>
        <p:grpSp>
          <p:nvGrpSpPr>
            <p:cNvPr id="56" name="Group 55"/>
            <p:cNvGrpSpPr/>
            <p:nvPr/>
          </p:nvGrpSpPr>
          <p:grpSpPr>
            <a:xfrm>
              <a:off x="4309288" y="830316"/>
              <a:ext cx="3714414" cy="515023"/>
              <a:chOff x="4567318" y="835970"/>
              <a:chExt cx="3714414" cy="51502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4669328" y="924905"/>
                <a:ext cx="3612404" cy="42608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567318" y="835970"/>
                <a:ext cx="3612404" cy="426088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TextBox 10"/>
            <p:cNvSpPr txBox="1"/>
            <p:nvPr/>
          </p:nvSpPr>
          <p:spPr bwMode="auto">
            <a:xfrm>
              <a:off x="4525312" y="875634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Angle of Repose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Sudut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Geming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29994" y="3903803"/>
            <a:ext cx="3714414" cy="514522"/>
            <a:chOff x="4129378" y="236214"/>
            <a:chExt cx="3714414" cy="514522"/>
          </a:xfrm>
        </p:grpSpPr>
        <p:grpSp>
          <p:nvGrpSpPr>
            <p:cNvPr id="64" name="Group 63"/>
            <p:cNvGrpSpPr/>
            <p:nvPr/>
          </p:nvGrpSpPr>
          <p:grpSpPr>
            <a:xfrm>
              <a:off x="4129378" y="236214"/>
              <a:ext cx="3714414" cy="514522"/>
              <a:chOff x="4387408" y="241868"/>
              <a:chExt cx="3714414" cy="51452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489418" y="330803"/>
                <a:ext cx="3612404" cy="42558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387408" y="241868"/>
                <a:ext cx="3612404" cy="425587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TextBox 10"/>
            <p:cNvSpPr txBox="1"/>
            <p:nvPr/>
          </p:nvSpPr>
          <p:spPr bwMode="auto">
            <a:xfrm>
              <a:off x="4345402" y="281533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Friction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Ketahanan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Gesekan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4676581" y="4594435"/>
            <a:ext cx="3612404" cy="4255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32565" y="4505500"/>
            <a:ext cx="3612404" cy="425587"/>
          </a:xfrm>
          <a:prstGeom prst="round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10"/>
          <p:cNvSpPr txBox="1"/>
          <p:nvPr/>
        </p:nvSpPr>
        <p:spPr bwMode="auto">
          <a:xfrm>
            <a:off x="4748589" y="4550819"/>
            <a:ext cx="333225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Toughness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Kelenturan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Kekenyalan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71120" y="1044103"/>
            <a:ext cx="302393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SIFAT-SIFAT </a:t>
            </a:r>
          </a:p>
          <a:p>
            <a:pPr algn="l"/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14908" y="1072778"/>
            <a:ext cx="9158908" cy="4058171"/>
            <a:chOff x="-14908" y="1045467"/>
            <a:chExt cx="9158908" cy="4382377"/>
          </a:xfrm>
        </p:grpSpPr>
        <p:pic>
          <p:nvPicPr>
            <p:cNvPr id="61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35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-14908" y="1045467"/>
              <a:ext cx="9144001" cy="4382377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4544"/>
            <a:ext cx="3707904" cy="576064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Densitas</a:t>
            </a:r>
            <a:endParaRPr lang="ko-KR" alt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905" y="1152157"/>
            <a:ext cx="3816424" cy="4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907571" y="1635646"/>
            <a:ext cx="8229600" cy="3635534"/>
            <a:chOff x="371450" y="1507966"/>
            <a:chExt cx="8229600" cy="3635534"/>
          </a:xfrm>
        </p:grpSpPr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371450" y="1507966"/>
              <a:ext cx="8229600" cy="363553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d-ID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Untuk padatan, dikenal beberapa istilah untuk menyatakan densitas:</a:t>
              </a:r>
            </a:p>
            <a:p>
              <a:pPr marL="514350" indent="-514350">
                <a:buFont typeface="Arial" pitchFamily="34" charset="0"/>
                <a:buAutoNum type="arabicPeriod"/>
              </a:pPr>
              <a:r>
                <a:rPr lang="id-ID" sz="1400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True density</a:t>
              </a: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r>
                <a:rPr lang="id-ID" sz="1400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Bulk density</a:t>
              </a: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endParaRPr lang="id-ID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514350" indent="-514350">
                <a:buFont typeface="Arial" pitchFamily="34" charset="0"/>
                <a:buAutoNum type="arabicPeriod"/>
              </a:pPr>
              <a:r>
                <a:rPr lang="id-ID" sz="1400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Apparent density</a:t>
              </a:r>
            </a:p>
            <a:p>
              <a:pPr marL="514350" indent="-514350">
                <a:buFont typeface="Arial" pitchFamily="34" charset="0"/>
                <a:buNone/>
              </a:pPr>
              <a:endParaRPr lang="id-ID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81097" y="1851670"/>
              <a:ext cx="5045546" cy="90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1096" y="2975325"/>
              <a:ext cx="5045546" cy="86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941" y="4219768"/>
              <a:ext cx="6505701" cy="55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248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2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35022"/>
            <a:ext cx="3707904" cy="576064"/>
          </a:xfrm>
        </p:spPr>
        <p:txBody>
          <a:bodyPr/>
          <a:lstStyle/>
          <a:p>
            <a:pPr algn="l"/>
            <a:r>
              <a:rPr lang="en-US" altLang="ko-KR" dirty="0" err="1" smtClean="0"/>
              <a:t>Latihan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70286"/>
            <a:ext cx="2199035" cy="19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782288" y="1246276"/>
            <a:ext cx="5896677" cy="5240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seluruhnya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tumpukan</a:t>
            </a:r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seluruhnya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Volume (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void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eksternal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void internal)</a:t>
            </a:r>
            <a:endParaRPr lang="id-ID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782288" y="1931696"/>
            <a:ext cx="5896677" cy="15530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1: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Berat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	: 200 gram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seluruhnya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: 100 cc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internal void : 60 cc</a:t>
            </a:r>
          </a:p>
          <a:p>
            <a:pPr marL="0" indent="0"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saja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	: 30 cc</a:t>
            </a:r>
            <a:b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Dicari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l-G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l-G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id-ID" sz="1400" baseline="-25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782289" y="3484758"/>
            <a:ext cx="5750152" cy="9479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2:</a:t>
            </a:r>
          </a:p>
          <a:p>
            <a:pPr marL="0" indent="0">
              <a:buNone/>
            </a:pP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Pasir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kuarsa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2,65 g/cc.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Pasir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sebanyaj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2,65 g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diisikan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alam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tabung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ternyata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menempati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volume 2 cc.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Berapa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400" dirty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id-ID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82288" y="4432746"/>
            <a:ext cx="5896677" cy="371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Kesimpulan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2?</a:t>
            </a:r>
            <a:endParaRPr lang="id-ID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8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t="50522" r="47305"/>
          <a:stretch/>
        </p:blipFill>
        <p:spPr bwMode="auto">
          <a:xfrm>
            <a:off x="2627784" y="2571750"/>
            <a:ext cx="3312368" cy="6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074" y="1275606"/>
            <a:ext cx="8352390" cy="5240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mempengaruhi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volume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rongga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mempengaruhi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pula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bulk density.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Hubungan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volume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rongga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volume total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tumpukan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dinyatakan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porositas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id-ID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14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64544"/>
            <a:ext cx="4738329" cy="576064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en-US" altLang="ko-KR" i="1" dirty="0" smtClean="0"/>
              <a:t>Specific Gravity</a:t>
            </a:r>
            <a:endParaRPr lang="ko-KR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2133" y="1275606"/>
            <a:ext cx="8352390" cy="5240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Specific gravity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perbandingan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referensi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referensi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biasanya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ρ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air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4°C.</a:t>
            </a:r>
            <a:endParaRPr lang="id-ID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/>
          <a:srcRect r="37125" b="34171"/>
          <a:stretch/>
        </p:blipFill>
        <p:spPr bwMode="auto">
          <a:xfrm>
            <a:off x="2123728" y="1799616"/>
            <a:ext cx="2448272" cy="8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67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4908" y="1045468"/>
            <a:ext cx="9158908" cy="4262586"/>
            <a:chOff x="-14908" y="1045468"/>
            <a:chExt cx="9158908" cy="4262586"/>
          </a:xfrm>
        </p:grpSpPr>
        <p:pic>
          <p:nvPicPr>
            <p:cNvPr id="1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64544"/>
            <a:ext cx="4738329" cy="576064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i="1" dirty="0" smtClean="0"/>
              <a:t>Hardness</a:t>
            </a:r>
            <a:endParaRPr lang="ko-KR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2133" y="1131590"/>
            <a:ext cx="8474363" cy="5240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kekerasan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dinyatakan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Mohs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591257"/>
            <a:ext cx="5400600" cy="28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724128" y="1591257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Hardness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kekuatan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goresan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mineral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sedangkan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hardness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kekuatan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lekukan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plastik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557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4908" y="0"/>
            <a:ext cx="9158908" cy="5278168"/>
            <a:chOff x="-14908" y="1045468"/>
            <a:chExt cx="9158908" cy="4262586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9" b="10404"/>
            <a:stretch/>
          </p:blipFill>
          <p:spPr bwMode="auto">
            <a:xfrm>
              <a:off x="0" y="1074688"/>
              <a:ext cx="9144000" cy="42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14908" y="1045468"/>
              <a:ext cx="9144001" cy="426258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7034"/>
            <a:ext cx="2880320" cy="51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67944" y="156363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Orthoclase feldspar (6)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pemutih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pasta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gigi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Sementara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enamel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gigi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terdiri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mineral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apatite (5).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709</Words>
  <Application>Microsoft Office PowerPoint</Application>
  <PresentationFormat>On-screen Show (16:9)</PresentationFormat>
  <Paragraphs>235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Endang Kwartiningsih</cp:lastModifiedBy>
  <cp:revision>108</cp:revision>
  <dcterms:created xsi:type="dcterms:W3CDTF">2016-12-05T23:26:54Z</dcterms:created>
  <dcterms:modified xsi:type="dcterms:W3CDTF">2020-02-24T13:34:26Z</dcterms:modified>
</cp:coreProperties>
</file>