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3" r:id="rId2"/>
    <p:sldId id="278" r:id="rId3"/>
    <p:sldId id="277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57" r:id="rId18"/>
    <p:sldId id="260" r:id="rId19"/>
    <p:sldId id="261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1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58E83-2596-4103-8991-EB3F801FA8DE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CA571-550A-49D5-A224-BD0178CB87F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012E33F-2FE9-47F5-9CA7-B92734B443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F9B393-A3DD-4ACB-BD7D-75AB40666E9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8271508-3D8D-4792-BE06-F76D3D1E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C56F3D3-3E93-4A22-88B9-92096F1AC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702045D-E253-4984-88F8-4D80694B1E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F4DD60-7F6A-4750-BE9D-60395E5BD4E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87C9633-72A4-439E-BE01-5689FC3EB8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8967112-C375-470E-B7DF-94167FECA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CAAE590-33DE-4288-9879-FED381A99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791EE3-63A3-4FF0-B064-63345A568BE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5FAF396-1B3B-41D1-9AC7-2C4B7C43E9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A999F23-B55E-4ACB-B9A3-F91E5D0E9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6D831-D38A-44C0-BB83-5D2CBB65B1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571-550A-49D5-A224-BD0178CB87F6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B98B94-F488-416E-8B3A-0ABED6D25434}" type="datetimeFigureOut">
              <a:rPr lang="id-ID" smtClean="0"/>
              <a:pPr/>
              <a:t>13/01/2020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13FB4-30A6-4745-A177-BED4C349192D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urungeblog.files.wordpress.com/2008/11/struktur-bakteri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id-ID" sz="6000" dirty="0"/>
              <a:t>S</a:t>
            </a:r>
            <a:r>
              <a:rPr lang="en-US" sz="6000" dirty="0" err="1"/>
              <a:t>truktur</a:t>
            </a:r>
            <a:r>
              <a:rPr lang="en-US" sz="6000" dirty="0"/>
              <a:t> </a:t>
            </a:r>
            <a:r>
              <a:rPr lang="en-US" sz="6000" dirty="0" err="1"/>
              <a:t>Mikroba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357694"/>
            <a:ext cx="8358246" cy="2214578"/>
          </a:xfrm>
        </p:spPr>
        <p:txBody>
          <a:bodyPr/>
          <a:lstStyle/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id-ID" b="1" dirty="0"/>
              <a:t>Macam Plasmid</a:t>
            </a:r>
            <a:r>
              <a:rPr lang="id-ID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id-ID" sz="3200" b="1" dirty="0"/>
              <a:t>Plasmid F.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dirty="0"/>
              <a:t>Plasmid yang mengandung bermacam gen untuk </a:t>
            </a:r>
            <a:r>
              <a:rPr lang="id-ID" sz="2800" b="1" dirty="0"/>
              <a:t>replikasi</a:t>
            </a:r>
            <a:r>
              <a:rPr lang="id-ID" sz="2800" dirty="0"/>
              <a:t> dan proses </a:t>
            </a:r>
            <a:r>
              <a:rPr lang="id-ID" sz="2800" b="1" dirty="0"/>
              <a:t>transfer/konjugasi.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dirty="0"/>
              <a:t>Dapat pindah sendiri (</a:t>
            </a:r>
            <a:r>
              <a:rPr lang="id-ID" sz="2800" b="1" dirty="0"/>
              <a:t>Self-transmissible plasmid</a:t>
            </a:r>
            <a:r>
              <a:rPr lang="id-ID" sz="2800" dirty="0"/>
              <a:t>).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dirty="0"/>
              <a:t>Dikenal sebagai </a:t>
            </a:r>
            <a:r>
              <a:rPr lang="id-ID" sz="2800" b="1" dirty="0"/>
              <a:t>faktor seks </a:t>
            </a:r>
            <a:r>
              <a:rPr lang="id-ID" sz="2800" dirty="0"/>
              <a:t>(fertility factor):  punya kemampuan memindahkan gen dari sel satu ke sel lain.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dirty="0"/>
              <a:t>Dapat berintegrasi dengan kromosom dan </a:t>
            </a:r>
            <a:r>
              <a:rPr lang="id-ID" sz="2800" b="1" dirty="0"/>
              <a:t>mampu memindahkan DNA kromosom dari sel satu ke sel lain.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895996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Plasmid R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dirty="0"/>
              <a:t>Plasmid yang membawa gen-gen </a:t>
            </a:r>
            <a:r>
              <a:rPr lang="id-ID" sz="2800" b="1" dirty="0"/>
              <a:t>penyebab</a:t>
            </a:r>
            <a:r>
              <a:rPr lang="id-ID" sz="2800" dirty="0"/>
              <a:t> </a:t>
            </a:r>
            <a:r>
              <a:rPr lang="id-ID" sz="2800" b="1" dirty="0"/>
              <a:t>resistensi terhadap antibiotik.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b="1" dirty="0"/>
              <a:t>Dapat pindah dari sel satu ke sel yang lain </a:t>
            </a:r>
            <a:r>
              <a:rPr lang="id-ID" sz="2800" dirty="0"/>
              <a:t>dan menyebabkan sel inang menjadi resisten antibiotik.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dirty="0"/>
              <a:t>Punya dua segmen:</a:t>
            </a:r>
          </a:p>
          <a:p>
            <a:pPr marL="1154430" lvl="2" indent="-514350">
              <a:buFont typeface="Wingdings" pitchFamily="2" charset="2"/>
              <a:buChar char="q"/>
            </a:pPr>
            <a:r>
              <a:rPr lang="id-ID" sz="2800" dirty="0"/>
              <a:t>Segmen : </a:t>
            </a:r>
            <a:r>
              <a:rPr lang="id-ID" sz="2800" b="1" dirty="0"/>
              <a:t>resistance transfer factor (RTF) </a:t>
            </a:r>
            <a:r>
              <a:rPr lang="id-ID" sz="2800" dirty="0"/>
              <a:t>yaitu mengatur replikasi DNA  dan gen transfer. </a:t>
            </a:r>
          </a:p>
          <a:p>
            <a:pPr marL="1154430" lvl="2" indent="-514350">
              <a:buFont typeface="Wingdings" pitchFamily="2" charset="2"/>
              <a:buChar char="q"/>
            </a:pPr>
            <a:r>
              <a:rPr lang="id-ID" sz="2800" dirty="0"/>
              <a:t>Segmen : </a:t>
            </a:r>
            <a:r>
              <a:rPr lang="id-ID" sz="2800" b="1" dirty="0"/>
              <a:t>determinant </a:t>
            </a:r>
            <a:r>
              <a:rPr lang="id-ID" sz="2800" dirty="0"/>
              <a:t>yaitu mengatur resistensi terhadap antibiotik.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5895996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id-ID" sz="3600" b="1" dirty="0">
                <a:latin typeface="Arial" pitchFamily="34" charset="0"/>
                <a:cs typeface="Arial" pitchFamily="34" charset="0"/>
              </a:rPr>
              <a:t>Plasmid Col (colicinogenic factor).</a:t>
            </a:r>
          </a:p>
          <a:p>
            <a:pPr marL="514350" indent="-514350">
              <a:buAutoNum type="arabicPeriod" startAt="3"/>
            </a:pPr>
            <a:endParaRPr lang="id-ID" sz="3600" dirty="0"/>
          </a:p>
          <a:p>
            <a:pPr marL="880110" lvl="1" indent="-514350">
              <a:buFont typeface="Wingdings" pitchFamily="2" charset="2"/>
              <a:buChar char="q"/>
            </a:pPr>
            <a:r>
              <a:rPr lang="id-ID" sz="2800" dirty="0"/>
              <a:t>Plasmid yang mensintesis kumpulan beberapa protein disebut</a:t>
            </a:r>
            <a:r>
              <a:rPr lang="id-ID" sz="2800" b="1" dirty="0"/>
              <a:t> kolisin </a:t>
            </a:r>
            <a:r>
              <a:rPr lang="id-ID" sz="2800" dirty="0"/>
              <a:t>(dapat membunuh bakteri lain).</a:t>
            </a:r>
          </a:p>
          <a:p>
            <a:pPr marL="1428750" lvl="3" indent="-514350">
              <a:buFont typeface="Wingdings" pitchFamily="2" charset="2"/>
              <a:buChar char="q"/>
            </a:pPr>
            <a:r>
              <a:rPr lang="id-ID" sz="3200" dirty="0"/>
              <a:t>Sistem kerjanya:  terikat pada reseptor spesifik permukaan sel kemudian merusak membran dan menghambat transkripsi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pPr marL="514350" indent="-514350">
              <a:buAutoNum type="arabicPeriod" startAt="4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Plasmid Virulen.</a:t>
            </a:r>
          </a:p>
          <a:p>
            <a:pPr marL="514350" indent="-514350">
              <a:buNone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        Pada </a:t>
            </a:r>
            <a:r>
              <a:rPr lang="id-ID" sz="3200" i="1" dirty="0">
                <a:latin typeface="Arial" pitchFamily="34" charset="0"/>
                <a:cs typeface="Arial" pitchFamily="34" charset="0"/>
              </a:rPr>
              <a:t>E. coli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enteropatogenik dan </a:t>
            </a:r>
            <a:r>
              <a:rPr lang="id-ID" sz="3200" i="1" dirty="0">
                <a:latin typeface="Arial" pitchFamily="34" charset="0"/>
                <a:cs typeface="Arial" pitchFamily="34" charset="0"/>
              </a:rPr>
              <a:t>E. </a:t>
            </a:r>
          </a:p>
          <a:p>
            <a:pPr marL="514350" indent="-514350">
              <a:buNone/>
            </a:pPr>
            <a:r>
              <a:rPr lang="id-ID" sz="3200" i="1" dirty="0">
                <a:latin typeface="Arial" pitchFamily="34" charset="0"/>
                <a:cs typeface="Arial" pitchFamily="34" charset="0"/>
              </a:rPr>
              <a:t>        coli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enteroinvasif.</a:t>
            </a:r>
          </a:p>
          <a:p>
            <a:pPr marL="514350" indent="-514350">
              <a:buAutoNum type="arabicPeriod" startAt="5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Plasmid Perangsang Tumor (Ti)</a:t>
            </a:r>
          </a:p>
          <a:p>
            <a:pPr marL="514350" indent="-514350">
              <a:buNone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       Pada </a:t>
            </a:r>
            <a:r>
              <a:rPr lang="id-ID" sz="3200" i="1" dirty="0">
                <a:latin typeface="Arial" pitchFamily="34" charset="0"/>
                <a:cs typeface="Arial" pitchFamily="34" charset="0"/>
              </a:rPr>
              <a:t>Agrobacterium tumefaciens.</a:t>
            </a:r>
          </a:p>
          <a:p>
            <a:pPr marL="514350" indent="-514350">
              <a:buAutoNum type="arabicPeriod" startAt="6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Mega Plasmid (plasmid berukuran besar)</a:t>
            </a:r>
          </a:p>
          <a:p>
            <a:pPr marL="514350" indent="-514350">
              <a:buNone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       Pada </a:t>
            </a:r>
            <a:r>
              <a:rPr lang="id-ID" sz="3200" i="1" dirty="0">
                <a:latin typeface="Arial" pitchFamily="34" charset="0"/>
                <a:cs typeface="Arial" pitchFamily="34" charset="0"/>
              </a:rPr>
              <a:t>Rhizobium, Pseudomonas, </a:t>
            </a:r>
          </a:p>
          <a:p>
            <a:pPr marL="514350" indent="-514350">
              <a:buNone/>
            </a:pPr>
            <a:r>
              <a:rPr lang="id-ID" sz="3200" i="1" dirty="0">
                <a:latin typeface="Arial" pitchFamily="34" charset="0"/>
                <a:cs typeface="Arial" pitchFamily="34" charset="0"/>
              </a:rPr>
              <a:t>       Agrobacterium.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Perbedaan keberadaan plasmid dan kromosom:</a:t>
            </a:r>
          </a:p>
          <a:p>
            <a:pPr>
              <a:buNone/>
            </a:pPr>
            <a:endParaRPr lang="id-ID" dirty="0"/>
          </a:p>
          <a:p>
            <a:pPr>
              <a:buFont typeface="Wingdings" pitchFamily="2" charset="2"/>
              <a:buChar char="q"/>
            </a:pPr>
            <a:r>
              <a:rPr lang="id-ID" dirty="0"/>
              <a:t> 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Plasmid di dalam sel “</a:t>
            </a:r>
            <a:r>
              <a:rPr lang="id-ID" sz="2800" b="1" dirty="0">
                <a:latin typeface="Arial" pitchFamily="34" charset="0"/>
                <a:cs typeface="Arial" pitchFamily="34" charset="0"/>
              </a:rPr>
              <a:t>tidak mutlak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” suatu sel 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    dapat kehilangan plasmid tanpa mengganggu 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    kemampuan hidupnya.</a:t>
            </a:r>
          </a:p>
          <a:p>
            <a:pPr>
              <a:buNone/>
            </a:pP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  Keberadaan kromosom di dalam sel “</a:t>
            </a:r>
            <a:r>
              <a:rPr lang="id-ID" sz="2800" b="1" dirty="0">
                <a:latin typeface="Arial" pitchFamily="34" charset="0"/>
                <a:cs typeface="Arial" pitchFamily="34" charset="0"/>
              </a:rPr>
              <a:t>mutlak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”, 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     sel akan mati/tidak dapat menghasilkan </a:t>
            </a:r>
          </a:p>
          <a:p>
            <a:pPr>
              <a:buNone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     keturunan bila kehilangan kromosom.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id-ID" sz="4000" b="1" dirty="0">
                <a:latin typeface="Arial" pitchFamily="34" charset="0"/>
                <a:cs typeface="Arial" pitchFamily="34" charset="0"/>
              </a:rPr>
              <a:t>DNA sitoplasma:</a:t>
            </a:r>
          </a:p>
          <a:p>
            <a:pPr>
              <a:buFont typeface="Wingdings" pitchFamily="2" charset="2"/>
              <a:buChar char="q"/>
            </a:pPr>
            <a:r>
              <a:rPr lang="id-ID" dirty="0"/>
              <a:t> 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DNA utas ganda, sirkuler.</a:t>
            </a:r>
          </a:p>
          <a:p>
            <a:pPr>
              <a:buFont typeface="Wingdings" pitchFamily="2" charset="2"/>
              <a:buChar char="q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  Mirip DNA  bakteri</a:t>
            </a:r>
          </a:p>
          <a:p>
            <a:pPr>
              <a:buFont typeface="Wingdings" pitchFamily="2" charset="2"/>
              <a:buChar char="q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  Organel otonom di dalam sel</a:t>
            </a:r>
          </a:p>
          <a:p>
            <a:pPr>
              <a:buFont typeface="Wingdings" pitchFamily="2" charset="2"/>
              <a:buChar char="q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  Gen sitoplasma tidak mengikuti kaidah  </a:t>
            </a:r>
          </a:p>
          <a:p>
            <a:pPr>
              <a:buNone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     mendel.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Tugas mahasiswa untuk mendiskripsikan 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E8C7EF4-4FD7-4566-9ECC-6BF5B371C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5388" cy="1371600"/>
          </a:xfrm>
        </p:spPr>
        <p:txBody>
          <a:bodyPr/>
          <a:lstStyle/>
          <a:p>
            <a:pPr algn="l"/>
            <a:r>
              <a:rPr lang="en-US" altLang="en-US" sz="4000"/>
              <a:t>Berdasarkan pewarnaan gram bakteri dibagi atas 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206061E-7AA3-467B-96B2-A17756A2D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28975"/>
            <a:ext cx="8229600" cy="28670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/>
              <a:t>Bakteri gram positif.</a:t>
            </a:r>
          </a:p>
          <a:p>
            <a:pPr marL="609600" indent="-609600">
              <a:buFontTx/>
              <a:buAutoNum type="arabicPeriod"/>
            </a:pPr>
            <a:endParaRPr lang="en-US" altLang="en-US"/>
          </a:p>
          <a:p>
            <a:pPr marL="609600" indent="-609600">
              <a:buFontTx/>
              <a:buAutoNum type="arabicPeriod"/>
            </a:pPr>
            <a:endParaRPr lang="en-US" altLang="en-US"/>
          </a:p>
          <a:p>
            <a:pPr marL="609600" indent="-609600">
              <a:buFontTx/>
              <a:buAutoNum type="arabicPeriod"/>
            </a:pPr>
            <a:r>
              <a:rPr lang="en-US" altLang="en-US"/>
              <a:t>Baqkteri gram negatif.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7445912-F10E-42D6-AAE4-7DC296DF8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Ciri-ciri bakteri gram negatif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3384953-06D7-4577-BF5A-F7E7940D2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altLang="en-US" sz="2800"/>
              <a:t>Dinding sel tipis (10-15 nm) berlapis tiga (multi).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altLang="en-US" sz="2800"/>
              <a:t>Kandungan lipid tinggi : peptidoglikan (10% berat kering), tidak ada asam tekoat.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altLang="en-US" sz="2800"/>
              <a:t>Kerentanan terhadap penisilin kurang rentan.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altLang="en-US" sz="2800"/>
              <a:t>Pertumbuhan tidak begitu dihambat oleh zat warna dasar.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8E46B9B-F6BD-490C-AE5A-E3F3047E6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Ciri-ciri bakteri gram negatif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6E47F1D-E3A0-4883-A6C1-16518E49F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97125"/>
            <a:ext cx="8229600" cy="369887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LcPeriod" startAt="5"/>
            </a:pPr>
            <a:r>
              <a:rPr lang="en-US" altLang="en-US"/>
              <a:t>Persyaratan nutrisi → relatif sederhana.</a:t>
            </a:r>
          </a:p>
          <a:p>
            <a:pPr marL="609600" indent="-609600">
              <a:buClr>
                <a:schemeClr val="tx1"/>
              </a:buClr>
              <a:buFontTx/>
              <a:buAutoNum type="alphaLcPeriod" startAt="5"/>
            </a:pPr>
            <a:r>
              <a:rPr lang="en-US" altLang="en-US"/>
              <a:t>Resistensi terhadap gangguan fisik→ kurang resisten</a:t>
            </a:r>
          </a:p>
          <a:p>
            <a:pPr marL="609600" indent="-609600">
              <a:buClr>
                <a:schemeClr val="tx1"/>
              </a:buClr>
              <a:buFontTx/>
              <a:buAutoNum type="alphaLcPeriod" startAt="5"/>
            </a:pPr>
            <a:r>
              <a:rPr lang="en-US" altLang="en-US"/>
              <a:t>Kehilangan kompleks warna ungu kristal pada waktu dicuci alkohol → terwarnai pewarna tandingan safranin (sel tampak merah muda).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Struktur dasar sel bakteri</a:t>
            </a:r>
            <a:endParaRPr lang="en-US" dirty="0"/>
          </a:p>
        </p:txBody>
      </p:sp>
      <p:pic>
        <p:nvPicPr>
          <p:cNvPr id="4" name="Content Placeholder 3" descr="struktur-bakteri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1981200"/>
            <a:ext cx="83248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r>
              <a:rPr lang="id-ID" sz="6000" dirty="0"/>
              <a:t>sel Bakteri: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358246" cy="485778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3200" b="1" dirty="0"/>
              <a:t>Dinding sel.</a:t>
            </a:r>
          </a:p>
          <a:p>
            <a:pPr marL="514350" indent="-514350">
              <a:buNone/>
            </a:pPr>
            <a:r>
              <a:rPr lang="id-ID" dirty="0"/>
              <a:t>       a.  </a:t>
            </a:r>
            <a:r>
              <a:rPr lang="id-ID" b="1" dirty="0"/>
              <a:t>Kandungan:  </a:t>
            </a:r>
            <a:r>
              <a:rPr lang="id-ID" dirty="0"/>
              <a:t>asam teikoat, protein, polisakarida, </a:t>
            </a:r>
          </a:p>
          <a:p>
            <a:pPr marL="514350" indent="-514350">
              <a:buNone/>
            </a:pPr>
            <a:r>
              <a:rPr lang="id-ID" dirty="0"/>
              <a:t>            lipoprotein, lipopolisakarida, dan peptidoglikan.</a:t>
            </a:r>
          </a:p>
          <a:p>
            <a:pPr marL="514350" indent="-514350">
              <a:buNone/>
            </a:pPr>
            <a:r>
              <a:rPr lang="id-ID" dirty="0"/>
              <a:t>            Peptidoglikan: 1).  N-asetil glukosamin (NAG)</a:t>
            </a:r>
          </a:p>
          <a:p>
            <a:pPr marL="514350" indent="-514350">
              <a:buNone/>
            </a:pPr>
            <a:r>
              <a:rPr lang="id-ID" dirty="0"/>
              <a:t>                                      2).  N-asetil muramat (NAM)</a:t>
            </a:r>
          </a:p>
          <a:p>
            <a:pPr marL="514350" indent="-514350">
              <a:buNone/>
            </a:pPr>
            <a:r>
              <a:rPr lang="id-ID" dirty="0"/>
              <a:t>                                      3).  Peptida: alanin, glutamat, </a:t>
            </a:r>
          </a:p>
          <a:p>
            <a:pPr marL="514350" indent="-514350">
              <a:buNone/>
            </a:pPr>
            <a:r>
              <a:rPr lang="id-ID" dirty="0"/>
              <a:t>                                             lisin, dan diamino pimelat.</a:t>
            </a:r>
          </a:p>
          <a:p>
            <a:pPr marL="514350" indent="-514350">
              <a:buNone/>
            </a:pPr>
            <a:r>
              <a:rPr lang="id-ID" dirty="0"/>
              <a:t>      b.  </a:t>
            </a:r>
            <a:r>
              <a:rPr lang="id-ID" b="1" dirty="0"/>
              <a:t>Fungsi:  </a:t>
            </a:r>
            <a:r>
              <a:rPr lang="id-ID" dirty="0"/>
              <a:t>pelindung/bentuk sel, reproduksi sel, </a:t>
            </a:r>
          </a:p>
          <a:p>
            <a:pPr marL="514350" indent="-514350">
              <a:buNone/>
            </a:pPr>
            <a:r>
              <a:rPr lang="id-ID" dirty="0"/>
              <a:t>                           pertukaran zat, kegiatan metabolisme.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Kapsula/Lapisan lendir.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Lapisan di luar dinding sel dan melekat sel.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Terdiri dari gula sederhana, gula amina, asam gula dan campurannya.</a:t>
            </a:r>
          </a:p>
          <a:p>
            <a:pPr marL="880110" lvl="1" indent="-514350">
              <a:buFont typeface="Wingdings" pitchFamily="2" charset="2"/>
              <a:buChar char="§"/>
            </a:pP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Fungsi:  mencegah kekeringan sel, mencegah pencantelan bakteriofage, antifagosit (virulen=ganas), bagi industri merugikan karena terjadi penumpukan lendir.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92935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Pili/fimbria.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Benang halus keluar dari dinding sel.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Padabakteri Gram - negatif bentuk batang.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Bisa lepas dan tidak merusak pertumbuhan bakteri.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Tidak berfungsi sebagai alat gerak.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Fungsi:  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Pilus seks:  masuknya bahan genetik  saat perkawinan.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Alat pelekat:  untuk melekat pada permukaan batu, akar, jar. hewan/ tumbuhan.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Bersifat virulen.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id-ID" sz="3600" b="1" dirty="0">
                <a:latin typeface="Arial" pitchFamily="34" charset="0"/>
                <a:cs typeface="Arial" pitchFamily="34" charset="0"/>
              </a:rPr>
              <a:t>Flagela/Trikha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Alat gerak pada bakteri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Berasal dari membran sitoplasma.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Macamnya: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Monopolar/monotrikha:  flagel satu pada salah satu ujung.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Monopolar/lofotrikha:  flagel banyak pada satu ujung.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Bipolar/amfitrikha: flagel pada kedua ujungnya.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Peritrikha: flagel banyak pada seluruh permukaan.</a:t>
            </a:r>
          </a:p>
          <a:p>
            <a:pPr marL="880110" lvl="1" indent="-514350">
              <a:buFont typeface="Wingdings" pitchFamily="2" charset="2"/>
              <a:buChar char="§"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5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Membran sitoplasma/plasmolemma.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Tersusun senyawa protein, lipid dan asam nukleat.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Tempat perlekatan pangkal flagel.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Fungsi: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Pembelahan sel dan sintesis dinding sel.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Permeabilitas dan pengangkutan nutrien dan sisa metabolisme.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Pengeluaran ekso enzim hidrolitik.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Tempat berlangsungnya bio energi.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Pengangkutan elektron dan fosforilasi oksidatif pada spesies aerob.</a:t>
            </a:r>
          </a:p>
          <a:p>
            <a:pPr marL="1154430" lvl="2" indent="-514350">
              <a:buFont typeface="Wingdings" pitchFamily="2" charset="2"/>
              <a:buChar char="§"/>
            </a:pPr>
            <a:endParaRPr lang="id-ID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Mesosom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Membran sitoplasma yang melipat ke dalam (invaginasi).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Fungsi: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Tempat respirasi.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Pembentukan dinding sel.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Pengaturan pembelahan sel.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Pengambilan DNA pada waktu konjugasi/ transformasi.</a:t>
            </a:r>
          </a:p>
          <a:p>
            <a:pPr marL="1154430" lvl="2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Tempat pencantelan inti pada waktu replikasi.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/>
          <a:lstStyle/>
          <a:p>
            <a:pPr marL="514350" indent="-514350">
              <a:buAutoNum type="arabicPeriod" startAt="7"/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Sitoplasma.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Terdiri karbohidrat, protein, enzim,, belerang, kalsium, karbonat dan ARN.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Terdapat ribosom (sintesis protein)dan DNA.</a:t>
            </a:r>
          </a:p>
          <a:p>
            <a:pPr marL="880110" lvl="1" indent="-514350">
              <a:buFont typeface="Wingdings" pitchFamily="2" charset="2"/>
              <a:buChar char="§"/>
            </a:pP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DNA Kromosom: terdapat di dalam inti sel/ DNA inti.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DNA ekstra kromosom:  di luar inti/ DNA sitoplasma (mitokondria, kloroplast dan </a:t>
            </a:r>
            <a:r>
              <a:rPr lang="id-ID" sz="2800" b="1" dirty="0">
                <a:latin typeface="Arial" pitchFamily="34" charset="0"/>
                <a:cs typeface="Arial" pitchFamily="34" charset="0"/>
              </a:rPr>
              <a:t>plasmid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880110" lvl="1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762</TotalTime>
  <Words>799</Words>
  <Application>Microsoft Office PowerPoint</Application>
  <PresentationFormat>On-screen Show (4:3)</PresentationFormat>
  <Paragraphs>130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Wingdings</vt:lpstr>
      <vt:lpstr>Wingdings 2</vt:lpstr>
      <vt:lpstr>Flow</vt:lpstr>
      <vt:lpstr>Struktur Mikroba</vt:lpstr>
      <vt:lpstr>Struktur dasar sel bakteri</vt:lpstr>
      <vt:lpstr>sel Bakteri: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Macam Plasmid: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Virus</vt:lpstr>
      <vt:lpstr>Berdasarkan pewarnaan gram bakteri dibagi atas :</vt:lpstr>
      <vt:lpstr>Ciri-ciri bakteri gram negatif</vt:lpstr>
      <vt:lpstr>Ciri-ciri bakteri gram negatif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MIKROBIOLOGI</dc:title>
  <dc:creator>Compaq</dc:creator>
  <cp:lastModifiedBy>novimonoprihastuti</cp:lastModifiedBy>
  <cp:revision>64</cp:revision>
  <dcterms:created xsi:type="dcterms:W3CDTF">2008-09-14T14:23:10Z</dcterms:created>
  <dcterms:modified xsi:type="dcterms:W3CDTF">2020-01-13T05:15:50Z</dcterms:modified>
</cp:coreProperties>
</file>