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8" r:id="rId3"/>
    <p:sldId id="299" r:id="rId4"/>
    <p:sldId id="300" r:id="rId5"/>
    <p:sldId id="301" r:id="rId6"/>
    <p:sldId id="275" r:id="rId7"/>
    <p:sldId id="276" r:id="rId8"/>
    <p:sldId id="279" r:id="rId9"/>
    <p:sldId id="302" r:id="rId10"/>
    <p:sldId id="303" r:id="rId11"/>
    <p:sldId id="304" r:id="rId12"/>
    <p:sldId id="305" r:id="rId13"/>
    <p:sldId id="284" r:id="rId14"/>
    <p:sldId id="306" r:id="rId15"/>
    <p:sldId id="307" r:id="rId16"/>
    <p:sldId id="285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AD7C5-5F7D-4E7C-8594-C15A8EFE689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5FC92-A842-49FF-93E4-7BF5E7FBF6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FC92-A842-49FF-93E4-7BF5E7FBF68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FC92-A842-49FF-93E4-7BF5E7FBF68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FC92-A842-49FF-93E4-7BF5E7FBF68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FC92-A842-49FF-93E4-7BF5E7FBF68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FC92-A842-49FF-93E4-7BF5E7FBF68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FC92-A842-49FF-93E4-7BF5E7FBF68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FC92-A842-49FF-93E4-7BF5E7FBF68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FC92-A842-49FF-93E4-7BF5E7FBF68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FC92-A842-49FF-93E4-7BF5E7FBF68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FC92-A842-49FF-93E4-7BF5E7FBF68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FC92-A842-49FF-93E4-7BF5E7FBF68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FC92-A842-49FF-93E4-7BF5E7FBF68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FC92-A842-49FF-93E4-7BF5E7FBF68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FC92-A842-49FF-93E4-7BF5E7FBF68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FC92-A842-49FF-93E4-7BF5E7FBF68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353757-F95A-461C-A126-86E9ABEC022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63E7A-3F38-4830-AA21-EE745A2A2C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24"/>
          <p:cNvSpPr>
            <a:spLocks noChangeArrowheads="1"/>
          </p:cNvSpPr>
          <p:nvPr userDrawn="1"/>
        </p:nvSpPr>
        <p:spPr bwMode="auto">
          <a:xfrm>
            <a:off x="0" y="-24"/>
            <a:ext cx="9144000" cy="1428760"/>
          </a:xfrm>
          <a:prstGeom prst="rect">
            <a:avLst/>
          </a:prstGeom>
          <a:gradFill rotWithShape="1">
            <a:gsLst>
              <a:gs pos="0">
                <a:srgbClr val="0141C7"/>
              </a:gs>
              <a:gs pos="100000">
                <a:schemeClr val="bg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9" name="Rectangle 25"/>
          <p:cNvSpPr>
            <a:spLocks noChangeArrowheads="1"/>
          </p:cNvSpPr>
          <p:nvPr userDrawn="1"/>
        </p:nvSpPr>
        <p:spPr bwMode="auto">
          <a:xfrm>
            <a:off x="0" y="1428736"/>
            <a:ext cx="9144000" cy="128588"/>
          </a:xfrm>
          <a:prstGeom prst="rect">
            <a:avLst/>
          </a:prstGeom>
          <a:gradFill rotWithShape="1">
            <a:gsLst>
              <a:gs pos="0">
                <a:srgbClr val="94EB00"/>
              </a:gs>
              <a:gs pos="100000">
                <a:schemeClr val="bg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2FDAE-3474-47A8-A5B2-20FE003E66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13110-5C5F-43C2-BA6E-3A6B24D60B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72182"/>
            <a:ext cx="9144000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8"/>
          <p:cNvSpPr>
            <a:spLocks noChangeArrowheads="1"/>
          </p:cNvSpPr>
          <p:nvPr userDrawn="1"/>
        </p:nvSpPr>
        <p:spPr bwMode="auto">
          <a:xfrm>
            <a:off x="0" y="6429396"/>
            <a:ext cx="9144000" cy="42860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141C7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353757-F95A-461C-A126-86E9ABEC022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63E7A-3F38-4830-AA21-EE745A2A2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353757-F95A-461C-A126-86E9ABEC022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63E7A-3F38-4830-AA21-EE745A2A2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229600" cy="72547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1C3209-F55D-407E-88A9-391FD3C83E4F}"/>
              </a:ext>
            </a:extLst>
          </p:cNvPr>
          <p:cNvSpPr/>
          <p:nvPr userDrawn="1"/>
        </p:nvSpPr>
        <p:spPr>
          <a:xfrm>
            <a:off x="539552" y="6381328"/>
            <a:ext cx="8604448" cy="4766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353757-F95A-461C-A126-86E9ABEC022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63E7A-3F38-4830-AA21-EE745A2A2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353757-F95A-461C-A126-86E9ABEC022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63E7A-3F38-4830-AA21-EE745A2A2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353757-F95A-461C-A126-86E9ABEC022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63E7A-3F38-4830-AA21-EE745A2A2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353757-F95A-461C-A126-86E9ABEC022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63E7A-3F38-4830-AA21-EE745A2A2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353757-F95A-461C-A126-86E9ABEC022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63E7A-3F38-4830-AA21-EE745A2A2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353757-F95A-461C-A126-86E9ABEC022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63E7A-3F38-4830-AA21-EE745A2A2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353757-F95A-461C-A126-86E9ABEC022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63E7A-3F38-4830-AA21-EE745A2A2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-24"/>
            <a:ext cx="9144000" cy="785818"/>
          </a:xfrm>
          <a:prstGeom prst="rect">
            <a:avLst/>
          </a:prstGeom>
          <a:gradFill rotWithShape="1">
            <a:gsLst>
              <a:gs pos="0">
                <a:srgbClr val="0141C7"/>
              </a:gs>
              <a:gs pos="100000">
                <a:schemeClr val="bg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0" y="785794"/>
            <a:ext cx="9144000" cy="128588"/>
          </a:xfrm>
          <a:prstGeom prst="rect">
            <a:avLst/>
          </a:prstGeom>
          <a:gradFill rotWithShape="1">
            <a:gsLst>
              <a:gs pos="0">
                <a:srgbClr val="94EB00"/>
              </a:gs>
              <a:gs pos="100000">
                <a:schemeClr val="bg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85804" y="60324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2FDAE-3474-47A8-A5B2-20FE003E66BB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13110-5C5F-43C2-BA6E-3A6B24D60B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0" y="6429396"/>
            <a:ext cx="9144000" cy="42860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141C7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Text Box 23"/>
          <p:cNvSpPr txBox="1">
            <a:spLocks noChangeArrowheads="1"/>
          </p:cNvSpPr>
          <p:nvPr userDrawn="1"/>
        </p:nvSpPr>
        <p:spPr bwMode="auto">
          <a:xfrm>
            <a:off x="454025" y="6371307"/>
            <a:ext cx="5359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200" b="1"/>
              <a:t>S</a:t>
            </a:r>
            <a:r>
              <a:rPr lang="id-ID" sz="1200" b="1"/>
              <a:t>ciences Education, Postgraduate</a:t>
            </a:r>
            <a:r>
              <a:rPr lang="id-ID" sz="1200" b="1" baseline="0"/>
              <a:t> Program</a:t>
            </a:r>
            <a:endParaRPr lang="de-DE" sz="1200" b="1"/>
          </a:p>
          <a:p>
            <a:pPr algn="l"/>
            <a:r>
              <a:rPr lang="en-US" sz="1200" b="1" baseline="0"/>
              <a:t>S</a:t>
            </a:r>
            <a:r>
              <a:rPr lang="id-ID" sz="1200" b="1" baseline="0"/>
              <a:t>ebelas Maret</a:t>
            </a:r>
            <a:r>
              <a:rPr lang="en-US" sz="1200" b="1" baseline="0"/>
              <a:t> University</a:t>
            </a:r>
            <a:endParaRPr lang="de-AT" sz="1200" b="1"/>
          </a:p>
        </p:txBody>
      </p:sp>
      <p:sp>
        <p:nvSpPr>
          <p:cNvPr id="17" name="Text Box 31"/>
          <p:cNvSpPr txBox="1">
            <a:spLocks noChangeArrowheads="1"/>
          </p:cNvSpPr>
          <p:nvPr userDrawn="1"/>
        </p:nvSpPr>
        <p:spPr bwMode="auto">
          <a:xfrm>
            <a:off x="901700" y="6429396"/>
            <a:ext cx="8196263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id-ID" sz="1100" b="1">
                <a:solidFill>
                  <a:schemeClr val="bg1"/>
                </a:solidFill>
                <a:latin typeface="Arial" pitchFamily="34" charset="0"/>
              </a:rPr>
              <a:t> Teknologi dan Media Ajar</a:t>
            </a:r>
            <a:endParaRPr lang="de-AT" sz="1100" b="1">
              <a:solidFill>
                <a:schemeClr val="bg1"/>
              </a:solidFill>
              <a:latin typeface="Arial" pitchFamily="34" charset="0"/>
            </a:endParaRPr>
          </a:p>
          <a:p>
            <a:pPr algn="r"/>
            <a:r>
              <a:rPr lang="id-ID" sz="1100" b="1">
                <a:latin typeface="Arial" pitchFamily="34" charset="0"/>
              </a:rPr>
              <a:t>Feb</a:t>
            </a:r>
            <a:r>
              <a:rPr lang="de-AT" sz="1100" b="1">
                <a:latin typeface="Arial" pitchFamily="34" charset="0"/>
              </a:rPr>
              <a:t> 20</a:t>
            </a:r>
            <a:r>
              <a:rPr lang="id-ID" sz="1100" b="1">
                <a:latin typeface="Arial" pitchFamily="34" charset="0"/>
              </a:rPr>
              <a:t>12</a:t>
            </a:r>
            <a:endParaRPr lang="de-AT" sz="1100" b="1">
              <a:latin typeface="Arial" pitchFamily="34" charset="0"/>
            </a:endParaRPr>
          </a:p>
        </p:txBody>
      </p:sp>
      <p:pic>
        <p:nvPicPr>
          <p:cNvPr id="18" name="Picture 3" descr="D:\Documents\Program Studi, Jurusan &amp; Fakultas\semnas09\Semnas 2010\Logo UNS biru.jp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9480" y="6332906"/>
            <a:ext cx="512121" cy="5000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ba-education.demon.co.uk/for/science/dnaphotos/dnaphoto.html" TargetMode="Externa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182344" cy="1470025"/>
          </a:xfrm>
        </p:spPr>
        <p:txBody>
          <a:bodyPr>
            <a:normAutofit/>
          </a:bodyPr>
          <a:lstStyle/>
          <a:p>
            <a:r>
              <a:rPr lang="id-ID"/>
              <a:t>KONTRAK PERKULIAHAN</a:t>
            </a:r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71802" y="4286256"/>
            <a:ext cx="5000660" cy="15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noProof="0" dirty="0">
                <a:solidFill>
                  <a:srgbClr val="002060"/>
                </a:solidFill>
                <a:latin typeface="Arial Rounded MT Bold" pitchFamily="34" charset="0"/>
              </a:rPr>
              <a:t>Dr. </a:t>
            </a:r>
            <a:r>
              <a:rPr lang="en-US" sz="2400" b="1" noProof="0" dirty="0" err="1">
                <a:solidFill>
                  <a:srgbClr val="002060"/>
                </a:solidFill>
                <a:latin typeface="Arial Rounded MT Bold" pitchFamily="34" charset="0"/>
              </a:rPr>
              <a:t>Sarwanto</a:t>
            </a:r>
            <a:r>
              <a:rPr lang="en-US" sz="2400" b="1" noProof="0" dirty="0">
                <a:solidFill>
                  <a:srgbClr val="002060"/>
                </a:solidFill>
                <a:latin typeface="Arial Rounded MT Bold" pitchFamily="34" charset="0"/>
              </a:rPr>
              <a:t>, </a:t>
            </a:r>
            <a:r>
              <a:rPr lang="en-US" sz="2400" b="1" noProof="0" dirty="0" err="1">
                <a:solidFill>
                  <a:srgbClr val="002060"/>
                </a:solidFill>
                <a:latin typeface="Arial Rounded MT Bold" pitchFamily="34" charset="0"/>
              </a:rPr>
              <a:t>M.Si</a:t>
            </a:r>
            <a:r>
              <a:rPr lang="en-US" sz="2400" b="1" noProof="0" dirty="0">
                <a:solidFill>
                  <a:srgbClr val="002060"/>
                </a:solidFill>
                <a:latin typeface="Arial Rounded MT Bold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Dr. </a:t>
            </a:r>
            <a:r>
              <a:rPr lang="en-US" sz="2400" b="1" dirty="0">
                <a:solidFill>
                  <a:srgbClr val="002060"/>
                </a:solidFill>
                <a:latin typeface="Arial Rounded MT Bold" pitchFamily="34" charset="0"/>
              </a:rPr>
              <a:t>D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aru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Wahyuningsih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M.Pd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Studi </a:t>
            </a:r>
            <a:r>
              <a:rPr kumimoji="0" lang="en-ID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Magister </a:t>
            </a:r>
            <a:r>
              <a:rPr kumimoji="0" lang="id-ID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 </a:t>
            </a:r>
            <a:r>
              <a:rPr kumimoji="0" lang="en-ID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Fisika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Pascasarjana</a:t>
            </a:r>
          </a:p>
          <a:p>
            <a:pPr lvl="0"/>
            <a:r>
              <a:rPr kumimoji="0" lang="en-ID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Universitas</a:t>
            </a:r>
            <a:r>
              <a:rPr kumimoji="0" lang="en-ID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Sebelas Maret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 descr="D:\Documents\Program Studi, Jurusan &amp; Fakultas\semnas09\Semnas 2010\Logo UNS bir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4529214"/>
            <a:ext cx="1214446" cy="11858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6088" y="611001"/>
            <a:ext cx="7930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b="1" dirty="0"/>
              <a:t>Teknologi &amp; Media </a:t>
            </a:r>
            <a:r>
              <a:rPr lang="en-ID" sz="4400" b="1" dirty="0" err="1"/>
              <a:t>Pembelajaran</a:t>
            </a:r>
            <a:endParaRPr lang="en-US" sz="4400" b="1" dirty="0"/>
          </a:p>
        </p:txBody>
      </p:sp>
      <p:pic>
        <p:nvPicPr>
          <p:cNvPr id="21508" name="Picture 4" descr="http://t2.gstatic.com/images?q=tbn:ANd9GcRjm_uA0AlCVRLXyAv7xLX7E2PrN6xIAn4bArKVXKb2Sqt8fcuL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844824"/>
            <a:ext cx="3104528" cy="2316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id-ID" b="1"/>
              <a:t>Scope of content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TUJUAN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POKOK MATERI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METODE DAN MEDIA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REFERENSI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874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/>
                          <a:ea typeface="Times New Roman"/>
                        </a:rPr>
                        <a:t>Memahami  klasifikasi media pembelajaran menurut berbagai perspektif ahli dan mampu mendeskripsikan setiap karakteristik jenis media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7490" algn="l"/>
                        </a:tabLs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Klasifikasi dan Karakteristik Media Pembelajaran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3749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/>
                          <a:ea typeface="Times New Roman"/>
                        </a:rPr>
                        <a:t>Klasifikasi media pembelajaran menurut para ahli, karakteristik media berdasarkan klasifikasinya, kelebihan dan kekurangannya.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Metode :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 Narrow"/>
                        <a:buChar char="●"/>
                        <a:tabLst>
                          <a:tab pos="173990" algn="l"/>
                        </a:tabLst>
                      </a:pPr>
                      <a:r>
                        <a:rPr lang="en-US" sz="1800">
                          <a:effectLst/>
                          <a:latin typeface="Gill Sans MT"/>
                          <a:ea typeface="Times New Roman"/>
                        </a:rPr>
                        <a:t>Ceramah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 Narrow"/>
                        <a:buChar char="●"/>
                        <a:tabLst>
                          <a:tab pos="173990" algn="l"/>
                        </a:tabLst>
                      </a:pPr>
                      <a:r>
                        <a:rPr lang="en-US" sz="1800">
                          <a:effectLst/>
                          <a:latin typeface="Gill Sans MT"/>
                          <a:ea typeface="Times New Roman"/>
                        </a:rPr>
                        <a:t>Tanya Jawab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 Narrow"/>
                        <a:buChar char="●"/>
                        <a:tabLst>
                          <a:tab pos="173990" algn="l"/>
                        </a:tabLst>
                      </a:pPr>
                      <a:r>
                        <a:rPr lang="en-US" sz="1800">
                          <a:effectLst/>
                          <a:latin typeface="Gill Sans MT"/>
                          <a:ea typeface="Times New Roman"/>
                        </a:rPr>
                        <a:t>Disjusi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Media :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/>
                          <a:ea typeface="Times New Roman"/>
                        </a:rPr>
                        <a:t>OHP, LCD Projector, Contoh berbagai media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42950" lvl="1" indent="-28575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8910" algn="l"/>
                        </a:tabLst>
                      </a:pPr>
                      <a:r>
                        <a:rPr lang="en-US" sz="1800">
                          <a:effectLst/>
                          <a:latin typeface="Gill Sans MT"/>
                          <a:ea typeface="Times New Roman"/>
                        </a:rPr>
                        <a:t>Merril F. Paul, (1996), </a:t>
                      </a:r>
                      <a:r>
                        <a:rPr lang="en-US" sz="1800" i="1">
                          <a:effectLst/>
                          <a:latin typeface="Gill Sans MT"/>
                          <a:ea typeface="Times New Roman"/>
                        </a:rPr>
                        <a:t>Computer in Education, </a:t>
                      </a:r>
                      <a:r>
                        <a:rPr lang="en-US" sz="1800">
                          <a:effectLst/>
                          <a:latin typeface="Gill Sans MT"/>
                          <a:ea typeface="Times New Roman"/>
                        </a:rPr>
                        <a:t>: Allyn and Bacon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42950" lvl="1" indent="-28575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8910" algn="l"/>
                        </a:tabLst>
                      </a:pPr>
                      <a:r>
                        <a:rPr lang="id-ID" sz="1800">
                          <a:effectLst/>
                          <a:latin typeface="Gill Sans MT"/>
                          <a:ea typeface="Times New Roman"/>
                        </a:rPr>
                        <a:t>Nana Sudjana, Ahmad Rifai, Media Pengajaran, Sinar Baru Algendindo, Bandung, 2005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id-ID" b="1"/>
              <a:t>Scope of content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TUJUAN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POKOK MATERI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METODE DAN MEDIA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REFERENSI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8745"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Gill Sans MT"/>
                        <a:ea typeface="Times New Roman"/>
                      </a:endParaRPr>
                    </a:p>
                    <a:p>
                      <a:pPr marL="11874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/>
                          <a:ea typeface="Times New Roman"/>
                        </a:rPr>
                        <a:t>Memiliki pengetahuan dan keterampilan tentang mekanisme produksi media pembelajaran meliputi pra, produksi dan pasca produksi media pembelajaran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87655" algn="l"/>
                        </a:tabLs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Mekanisme Produksi Media Pembelajaran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765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/>
                          <a:ea typeface="Times New Roman"/>
                        </a:rPr>
                        <a:t>Meliputi : pembuatan identitas media, pembuatan naskah (sinopsis dan tratment) storyboard produksi dan pasca produksi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Metode :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 Narrow"/>
                        <a:buChar char="●"/>
                        <a:tabLst>
                          <a:tab pos="173990" algn="l"/>
                        </a:tabLst>
                      </a:pPr>
                      <a:r>
                        <a:rPr lang="en-US" sz="1800">
                          <a:effectLst/>
                          <a:latin typeface="Gill Sans MT"/>
                          <a:ea typeface="Times New Roman"/>
                        </a:rPr>
                        <a:t>Ceramah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 Narrow"/>
                        <a:buChar char="●"/>
                        <a:tabLst>
                          <a:tab pos="173990" algn="l"/>
                        </a:tabLst>
                      </a:pPr>
                      <a:r>
                        <a:rPr lang="en-US" sz="1800">
                          <a:effectLst/>
                          <a:latin typeface="Gill Sans MT"/>
                          <a:ea typeface="Times New Roman"/>
                        </a:rPr>
                        <a:t>Tanya Jawab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 Narrow"/>
                        <a:buChar char="●"/>
                        <a:tabLst>
                          <a:tab pos="173990" algn="l"/>
                        </a:tabLst>
                      </a:pPr>
                      <a:r>
                        <a:rPr lang="en-US" sz="1800">
                          <a:effectLst/>
                          <a:latin typeface="Gill Sans MT"/>
                          <a:ea typeface="Times New Roman"/>
                        </a:rPr>
                        <a:t>Disjusi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Media :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/>
                          <a:ea typeface="Times New Roman"/>
                        </a:rPr>
                        <a:t>OHP, LCD Projector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ill Sans MT"/>
                          <a:ea typeface="Times New Roman"/>
                        </a:rPr>
                        <a:t>Arif Sadiman (1996), </a:t>
                      </a:r>
                      <a:r>
                        <a:rPr lang="en-US" sz="1600" i="1">
                          <a:effectLst/>
                          <a:latin typeface="Gill Sans MT"/>
                          <a:ea typeface="Times New Roman"/>
                        </a:rPr>
                        <a:t>Media Pendidikan, Pengertian, Pengembangan dan Pemanfaatan</a:t>
                      </a:r>
                      <a:r>
                        <a:rPr lang="en-US" sz="1600">
                          <a:effectLst/>
                          <a:latin typeface="Gill Sans MT"/>
                          <a:ea typeface="Times New Roman"/>
                        </a:rPr>
                        <a:t>, Rajawali Press Jakarta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id-ID" b="1"/>
              <a:t>Scope of content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229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ill Sans MT"/>
                          <a:ea typeface="Times New Roman"/>
                        </a:rPr>
                        <a:t>TUJUAN</a:t>
                      </a:r>
                      <a:endParaRPr lang="id-ID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ill Sans MT"/>
                          <a:ea typeface="Times New Roman"/>
                        </a:rPr>
                        <a:t>POKOK MATERI</a:t>
                      </a:r>
                      <a:endParaRPr lang="id-ID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ill Sans MT"/>
                          <a:ea typeface="Times New Roman"/>
                        </a:rPr>
                        <a:t>METODE DAN MEDIA</a:t>
                      </a:r>
                      <a:endParaRPr lang="id-ID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2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ill Sans MT"/>
                          <a:ea typeface="Times New Roman"/>
                        </a:rPr>
                        <a:t>REFERENSI</a:t>
                      </a:r>
                      <a:endParaRPr lang="id-ID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8745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ill Sans MT"/>
                          <a:ea typeface="Times New Roman"/>
                        </a:rPr>
                        <a:t>Memiliki pengetahuan tentang karakteristik media komputer, fungsi dan kegunaan, aplikasi komputer dalam kegiatan pembelajaran</a:t>
                      </a:r>
                      <a:endParaRPr lang="id-ID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87655" algn="l"/>
                        </a:tabLst>
                      </a:pPr>
                      <a:r>
                        <a:rPr lang="en-US" sz="2000" b="1">
                          <a:effectLst/>
                          <a:latin typeface="Gill Sans MT"/>
                          <a:ea typeface="Times New Roman"/>
                        </a:rPr>
                        <a:t>Media Komputer</a:t>
                      </a:r>
                      <a:endParaRPr lang="id-ID" sz="2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7655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ill Sans MT"/>
                          <a:ea typeface="Times New Roman"/>
                        </a:rPr>
                        <a:t>Meliputi : karakteristik media komputer, fungsi dan kegunaan, aplikasi komputer dalam kegiatan pembelajaran</a:t>
                      </a:r>
                      <a:endParaRPr lang="id-ID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ill Sans MT"/>
                          <a:ea typeface="Times New Roman"/>
                        </a:rPr>
                        <a:t>Metode :</a:t>
                      </a:r>
                      <a:endParaRPr lang="id-ID" sz="2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 Narrow"/>
                        <a:buChar char="●"/>
                        <a:tabLst>
                          <a:tab pos="173990" algn="l"/>
                        </a:tabLst>
                      </a:pPr>
                      <a:r>
                        <a:rPr lang="en-US" sz="2000">
                          <a:effectLst/>
                          <a:latin typeface="Gill Sans MT"/>
                          <a:ea typeface="Times New Roman"/>
                        </a:rPr>
                        <a:t>Ceramah</a:t>
                      </a:r>
                      <a:endParaRPr lang="id-ID" sz="2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 Narrow"/>
                        <a:buChar char="●"/>
                        <a:tabLst>
                          <a:tab pos="173990" algn="l"/>
                        </a:tabLst>
                      </a:pPr>
                      <a:r>
                        <a:rPr lang="en-US" sz="2000">
                          <a:effectLst/>
                          <a:latin typeface="Gill Sans MT"/>
                          <a:ea typeface="Times New Roman"/>
                        </a:rPr>
                        <a:t>Tanya Jawab</a:t>
                      </a:r>
                      <a:endParaRPr lang="id-ID" sz="2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 Narrow"/>
                        <a:buChar char="●"/>
                        <a:tabLst>
                          <a:tab pos="173990" algn="l"/>
                        </a:tabLst>
                      </a:pPr>
                      <a:r>
                        <a:rPr lang="en-US" sz="2000">
                          <a:effectLst/>
                          <a:latin typeface="Gill Sans MT"/>
                          <a:ea typeface="Times New Roman"/>
                        </a:rPr>
                        <a:t>Disjusi</a:t>
                      </a:r>
                      <a:endParaRPr lang="id-ID" sz="2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ill Sans MT"/>
                          <a:ea typeface="Times New Roman"/>
                        </a:rPr>
                        <a:t>Media :</a:t>
                      </a:r>
                      <a:endParaRPr lang="id-ID" sz="2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ill Sans MT"/>
                          <a:ea typeface="Times New Roman"/>
                        </a:rPr>
                        <a:t>OHP, LCD Projector</a:t>
                      </a:r>
                      <a:endParaRPr lang="id-ID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/>
                          <a:ea typeface="Times New Roman"/>
                          <a:cs typeface="Arial"/>
                        </a:rPr>
                        <a:t>Alessi M. Sthephen &amp; S.R., Trollip. 1984 </a:t>
                      </a:r>
                      <a:r>
                        <a:rPr lang="en-US" sz="1800" i="1">
                          <a:effectLst/>
                          <a:latin typeface="Gill Sans MT"/>
                          <a:ea typeface="Times New Roman"/>
                          <a:cs typeface="Arial"/>
                        </a:rPr>
                        <a:t>Computer Based Instruction Method &amp; Developmen</a:t>
                      </a:r>
                      <a:r>
                        <a:rPr lang="en-US" sz="1800">
                          <a:effectLst/>
                          <a:latin typeface="Gill Sans MT"/>
                          <a:ea typeface="Times New Roman"/>
                          <a:cs typeface="Arial"/>
                        </a:rPr>
                        <a:t>t, New Jersley : Prentice-Hall, Inc.</a:t>
                      </a:r>
                      <a:endParaRPr lang="id-ID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ID" b="1" dirty="0" err="1"/>
              <a:t>Pembelajaran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Pendekatan</a:t>
            </a:r>
            <a:r>
              <a:rPr lang="id-ID" dirty="0"/>
              <a:t> </a:t>
            </a:r>
            <a:r>
              <a:rPr lang="en-US" dirty="0"/>
              <a:t>: CTL, </a:t>
            </a:r>
            <a:r>
              <a:rPr lang="id-ID" dirty="0"/>
              <a:t>C</a:t>
            </a:r>
            <a:r>
              <a:rPr lang="en-US" dirty="0" err="1"/>
              <a:t>ooperati</a:t>
            </a:r>
            <a:r>
              <a:rPr lang="id-ID" dirty="0"/>
              <a:t>ve</a:t>
            </a:r>
            <a:endParaRPr lang="en-US" dirty="0"/>
          </a:p>
          <a:p>
            <a:r>
              <a:rPr lang="en-ID" dirty="0"/>
              <a:t>Model </a:t>
            </a:r>
            <a:r>
              <a:rPr lang="en-US" dirty="0"/>
              <a:t>: </a:t>
            </a:r>
            <a:r>
              <a:rPr lang="en-US" dirty="0" err="1"/>
              <a:t>SCL</a:t>
            </a:r>
            <a:r>
              <a:rPr lang="en-US" dirty="0"/>
              <a:t> (Student Cent</a:t>
            </a:r>
            <a:r>
              <a:rPr lang="id-ID" dirty="0"/>
              <a:t>er</a:t>
            </a:r>
            <a:r>
              <a:rPr lang="en-US" dirty="0"/>
              <a:t> Learning)</a:t>
            </a:r>
          </a:p>
          <a:p>
            <a:r>
              <a:rPr lang="en-US" dirty="0" err="1"/>
              <a:t>Metode</a:t>
            </a:r>
            <a:r>
              <a:rPr lang="en-US" dirty="0"/>
              <a:t>: </a:t>
            </a:r>
            <a:endParaRPr lang="id-ID" dirty="0"/>
          </a:p>
          <a:p>
            <a:pPr lvl="1"/>
            <a:r>
              <a:rPr lang="id-ID" dirty="0"/>
              <a:t>interactive learning</a:t>
            </a:r>
          </a:p>
          <a:p>
            <a:pPr lvl="1"/>
            <a:r>
              <a:rPr lang="en-ID" dirty="0"/>
              <a:t>flip classroom</a:t>
            </a:r>
            <a:r>
              <a:rPr lang="id-ID" dirty="0"/>
              <a:t>, </a:t>
            </a:r>
          </a:p>
          <a:p>
            <a:pPr lvl="1"/>
            <a:r>
              <a:rPr lang="id-ID" dirty="0"/>
              <a:t>assignment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EDCC0-5019-4C66-AE5B-12DCE011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Kuliah</a:t>
            </a:r>
            <a:r>
              <a:rPr lang="en-ID" dirty="0"/>
              <a:t> 2 SKS (Flip classroom)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E5151-05DA-4326-9C17-7C357B680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120’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online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spada</a:t>
            </a:r>
            <a:endParaRPr lang="en-ID" dirty="0"/>
          </a:p>
          <a:p>
            <a:r>
              <a:rPr lang="en-ID" dirty="0"/>
              <a:t>100’ </a:t>
            </a:r>
            <a:r>
              <a:rPr lang="en-ID" dirty="0" err="1"/>
              <a:t>diskusi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dosen</a:t>
            </a:r>
            <a:endParaRPr lang="en-ID" dirty="0"/>
          </a:p>
          <a:p>
            <a:r>
              <a:rPr lang="en-ID" dirty="0"/>
              <a:t>120’ </a:t>
            </a:r>
            <a:r>
              <a:rPr lang="en-ID" dirty="0" err="1"/>
              <a:t>mengerjakan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(</a:t>
            </a:r>
            <a:r>
              <a:rPr lang="en-ID" dirty="0" err="1"/>
              <a:t>penugasan</a:t>
            </a:r>
            <a:r>
              <a:rPr lang="en-ID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9351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C49F7-4668-4FA3-BA9F-A2CE6BAE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ID" dirty="0" err="1"/>
              <a:t>Penilaian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8CFBE-681F-4392-BCC8-3C7AB2631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Keaktivan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(online dan </a:t>
            </a:r>
            <a:r>
              <a:rPr lang="en-ID" dirty="0" err="1"/>
              <a:t>f2f</a:t>
            </a:r>
            <a:r>
              <a:rPr lang="en-ID" dirty="0"/>
              <a:t>) – 40%</a:t>
            </a:r>
          </a:p>
          <a:p>
            <a:r>
              <a:rPr lang="en-ID" dirty="0" err="1"/>
              <a:t>UTS</a:t>
            </a:r>
            <a:r>
              <a:rPr lang="en-ID" dirty="0"/>
              <a:t> – 30%</a:t>
            </a:r>
          </a:p>
          <a:p>
            <a:r>
              <a:rPr lang="en-ID" dirty="0"/>
              <a:t>UAS – 30%</a:t>
            </a:r>
          </a:p>
          <a:p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56980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id-ID" b="1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arabicPeriod"/>
              <a:tabLst>
                <a:tab pos="168910" algn="l"/>
              </a:tabLst>
            </a:pPr>
            <a:r>
              <a:rPr lang="en-US" dirty="0" err="1">
                <a:latin typeface="Gill Sans MT"/>
                <a:ea typeface="Times New Roman"/>
                <a:cs typeface="Arial"/>
              </a:rPr>
              <a:t>Gerlach</a:t>
            </a:r>
            <a:r>
              <a:rPr lang="en-US" dirty="0">
                <a:latin typeface="Gill Sans MT"/>
                <a:ea typeface="Times New Roman"/>
                <a:cs typeface="Arial"/>
              </a:rPr>
              <a:t>, S. Vernon, 1980, </a:t>
            </a:r>
            <a:r>
              <a:rPr lang="en-US" i="1" dirty="0">
                <a:latin typeface="Gill Sans MT"/>
                <a:ea typeface="Times New Roman"/>
                <a:cs typeface="Arial"/>
              </a:rPr>
              <a:t> Teaching  and </a:t>
            </a:r>
            <a:r>
              <a:rPr lang="id-ID" i="1" dirty="0">
                <a:latin typeface="Gill Sans MT"/>
                <a:ea typeface="Times New Roman"/>
                <a:cs typeface="Arial"/>
              </a:rPr>
              <a:t> Media</a:t>
            </a:r>
            <a:r>
              <a:rPr lang="en-US" dirty="0">
                <a:latin typeface="Gill Sans MT"/>
                <a:ea typeface="Times New Roman"/>
                <a:cs typeface="Arial"/>
              </a:rPr>
              <a:t>: Prentice-Hall., Inc.</a:t>
            </a:r>
            <a:endParaRPr lang="id-ID" sz="3600" dirty="0">
              <a:latin typeface="Times New Roman"/>
              <a:ea typeface="Times New Roman"/>
            </a:endParaRPr>
          </a:p>
          <a:p>
            <a:pPr lvl="0">
              <a:buFont typeface="+mj-lt"/>
              <a:buAutoNum type="arabicPeriod"/>
              <a:tabLst>
                <a:tab pos="168910" algn="l"/>
              </a:tabLst>
            </a:pPr>
            <a:r>
              <a:rPr lang="en-US" dirty="0" err="1">
                <a:latin typeface="Gill Sans MT"/>
                <a:ea typeface="Times New Roman"/>
                <a:cs typeface="Arial"/>
              </a:rPr>
              <a:t>Smaldino</a:t>
            </a:r>
            <a:r>
              <a:rPr lang="id-ID" dirty="0">
                <a:latin typeface="Gill Sans MT"/>
                <a:ea typeface="Times New Roman"/>
                <a:cs typeface="Arial"/>
              </a:rPr>
              <a:t>.</a:t>
            </a:r>
            <a:r>
              <a:rPr lang="en-US" dirty="0">
                <a:latin typeface="Gill Sans MT"/>
                <a:ea typeface="Times New Roman"/>
                <a:cs typeface="Arial"/>
              </a:rPr>
              <a:t> </a:t>
            </a:r>
            <a:r>
              <a:rPr lang="en-US" i="1" dirty="0">
                <a:latin typeface="Gill Sans MT"/>
                <a:ea typeface="Times New Roman"/>
                <a:cs typeface="Arial"/>
              </a:rPr>
              <a:t>Instructional Technology and Media For Learning</a:t>
            </a:r>
            <a:r>
              <a:rPr lang="en-US" dirty="0">
                <a:latin typeface="Gill Sans MT"/>
                <a:ea typeface="Times New Roman"/>
                <a:cs typeface="Arial"/>
              </a:rPr>
              <a:t>.</a:t>
            </a:r>
            <a:endParaRPr lang="id-ID" dirty="0">
              <a:latin typeface="Gill Sans MT"/>
              <a:ea typeface="Times New Roman"/>
              <a:cs typeface="Arial"/>
            </a:endParaRPr>
          </a:p>
          <a:p>
            <a:pPr>
              <a:buFont typeface="+mj-lt"/>
              <a:buAutoNum type="arabicPeriod"/>
              <a:tabLst>
                <a:tab pos="168910" algn="l"/>
              </a:tabLst>
            </a:pPr>
            <a:r>
              <a:rPr lang="en-US" sz="3600" dirty="0" err="1">
                <a:latin typeface="Gill Sans MT"/>
                <a:ea typeface="Times New Roman"/>
              </a:rPr>
              <a:t>Arif</a:t>
            </a:r>
            <a:r>
              <a:rPr lang="en-US" sz="3600" dirty="0">
                <a:latin typeface="Gill Sans MT"/>
                <a:ea typeface="Times New Roman"/>
              </a:rPr>
              <a:t> </a:t>
            </a:r>
            <a:r>
              <a:rPr lang="en-US" sz="3600" dirty="0" err="1">
                <a:latin typeface="Gill Sans MT"/>
                <a:ea typeface="Times New Roman"/>
              </a:rPr>
              <a:t>Sadiman</a:t>
            </a:r>
            <a:r>
              <a:rPr lang="en-US" sz="3600" dirty="0">
                <a:latin typeface="Gill Sans MT"/>
                <a:ea typeface="Times New Roman"/>
              </a:rPr>
              <a:t> (1996), </a:t>
            </a:r>
            <a:r>
              <a:rPr lang="en-US" sz="3600" i="1" dirty="0">
                <a:latin typeface="Gill Sans MT"/>
                <a:ea typeface="Times New Roman"/>
              </a:rPr>
              <a:t>Media </a:t>
            </a:r>
            <a:r>
              <a:rPr lang="en-US" sz="3600" i="1" dirty="0" err="1">
                <a:latin typeface="Gill Sans MT"/>
                <a:ea typeface="Times New Roman"/>
              </a:rPr>
              <a:t>Pendidikan</a:t>
            </a:r>
            <a:r>
              <a:rPr lang="en-US" sz="3600" i="1" dirty="0">
                <a:latin typeface="Gill Sans MT"/>
                <a:ea typeface="Times New Roman"/>
              </a:rPr>
              <a:t>, </a:t>
            </a:r>
            <a:r>
              <a:rPr lang="en-US" sz="3600" i="1" dirty="0" err="1">
                <a:latin typeface="Gill Sans MT"/>
                <a:ea typeface="Times New Roman"/>
              </a:rPr>
              <a:t>Pengertian</a:t>
            </a:r>
            <a:r>
              <a:rPr lang="en-US" sz="3600" i="1" dirty="0">
                <a:latin typeface="Gill Sans MT"/>
                <a:ea typeface="Times New Roman"/>
              </a:rPr>
              <a:t>, </a:t>
            </a:r>
            <a:r>
              <a:rPr lang="en-US" sz="3600" i="1" dirty="0" err="1">
                <a:latin typeface="Gill Sans MT"/>
                <a:ea typeface="Times New Roman"/>
              </a:rPr>
              <a:t>Pengembangan</a:t>
            </a:r>
            <a:r>
              <a:rPr lang="en-US" sz="3600" i="1" dirty="0">
                <a:latin typeface="Gill Sans MT"/>
                <a:ea typeface="Times New Roman"/>
              </a:rPr>
              <a:t> </a:t>
            </a:r>
            <a:r>
              <a:rPr lang="en-US" sz="3600" i="1" dirty="0" err="1">
                <a:latin typeface="Gill Sans MT"/>
                <a:ea typeface="Times New Roman"/>
              </a:rPr>
              <a:t>dan</a:t>
            </a:r>
            <a:r>
              <a:rPr lang="en-US" sz="3600" i="1" dirty="0">
                <a:latin typeface="Gill Sans MT"/>
                <a:ea typeface="Times New Roman"/>
              </a:rPr>
              <a:t> </a:t>
            </a:r>
            <a:r>
              <a:rPr lang="en-US" sz="3600" i="1" dirty="0" err="1">
                <a:latin typeface="Gill Sans MT"/>
                <a:ea typeface="Times New Roman"/>
              </a:rPr>
              <a:t>Pemanfaatan</a:t>
            </a:r>
            <a:r>
              <a:rPr lang="en-US" sz="3600" dirty="0">
                <a:latin typeface="Gill Sans MT"/>
                <a:ea typeface="Times New Roman"/>
              </a:rPr>
              <a:t>, </a:t>
            </a:r>
            <a:r>
              <a:rPr lang="en-US" sz="3600" dirty="0" err="1">
                <a:latin typeface="Gill Sans MT"/>
                <a:ea typeface="Times New Roman"/>
              </a:rPr>
              <a:t>Rajawali</a:t>
            </a:r>
            <a:r>
              <a:rPr lang="en-US" sz="3600" dirty="0">
                <a:latin typeface="Gill Sans MT"/>
                <a:ea typeface="Times New Roman"/>
              </a:rPr>
              <a:t> Press Jakarta</a:t>
            </a:r>
            <a:endParaRPr lang="id-ID" sz="4000" dirty="0">
              <a:latin typeface="Times New Roman"/>
              <a:ea typeface="Times New Roman"/>
            </a:endParaRPr>
          </a:p>
          <a:p>
            <a:pPr lvl="0">
              <a:buFont typeface="+mj-lt"/>
              <a:buAutoNum type="arabicPeriod"/>
              <a:tabLst>
                <a:tab pos="168910" algn="l"/>
              </a:tabLst>
            </a:pPr>
            <a:endParaRPr lang="id-ID" sz="36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yul.edublogs.org/files/2012/01/Thank-You-Note-Templates-1wswg2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700808"/>
            <a:ext cx="6126053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9D4377-9C5F-4128-852B-8DBF52938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064" y="1268760"/>
            <a:ext cx="6690320" cy="501774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96866" y="144016"/>
            <a:ext cx="816773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92075" rIns="92075" bIns="92075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>
              <a:lnSpc>
                <a:spcPct val="70000"/>
              </a:lnSpc>
              <a:defRPr/>
            </a:pPr>
            <a:r>
              <a:rPr lang="id-ID" sz="4000">
                <a:latin typeface="Arial Rounded MT Bold" pitchFamily="34" charset="0"/>
              </a:rPr>
              <a:t>Mengapa </a:t>
            </a:r>
            <a:r>
              <a:rPr lang="en-US" sz="4000">
                <a:latin typeface="Arial Rounded MT Bold" pitchFamily="34" charset="0"/>
              </a:rPr>
              <a:t>Media</a:t>
            </a:r>
            <a:r>
              <a:rPr lang="id-ID" sz="4000">
                <a:latin typeface="Arial Rounded MT Bold" pitchFamily="34" charset="0"/>
              </a:rPr>
              <a:t> Ajar?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7035800" y="1945625"/>
            <a:ext cx="1689100" cy="430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Fluida</a:t>
            </a:r>
            <a:endParaRPr lang="id-ID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226300" y="4130025"/>
            <a:ext cx="1689100" cy="430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Suhu</a:t>
            </a:r>
            <a:endParaRPr lang="id-ID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12800" y="5806425"/>
            <a:ext cx="1841500" cy="430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ID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Gelombang</a:t>
            </a:r>
            <a:endParaRPr lang="id-ID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03238" y="1515334"/>
            <a:ext cx="1874103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d-ID" sz="1800" dirty="0">
                <a:solidFill>
                  <a:srgbClr val="FFFF00"/>
                </a:solidFill>
              </a:rPr>
              <a:t>Perubahan </a:t>
            </a:r>
            <a:r>
              <a:rPr lang="en-US" sz="1800" dirty="0" err="1">
                <a:solidFill>
                  <a:srgbClr val="FFFF00"/>
                </a:solidFill>
              </a:rPr>
              <a:t>Wujud</a:t>
            </a:r>
            <a:endParaRPr lang="id-ID" sz="1800" dirty="0">
              <a:solidFill>
                <a:srgbClr val="FFFF00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452938" y="1121634"/>
            <a:ext cx="9394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FFFF00"/>
                </a:solidFill>
              </a:rPr>
              <a:t>Sifat</a:t>
            </a:r>
            <a:r>
              <a:rPr lang="id-ID" sz="1800" dirty="0">
                <a:solidFill>
                  <a:srgbClr val="FFFF00"/>
                </a:solidFill>
              </a:rPr>
              <a:t> Zat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07975" y="3366359"/>
            <a:ext cx="1916113" cy="369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d-ID" sz="1800" dirty="0">
                <a:solidFill>
                  <a:srgbClr val="FFFF00"/>
                </a:solidFill>
              </a:rPr>
              <a:t>Klasifikasi Materi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956175" y="5615846"/>
            <a:ext cx="1633332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D" sz="1800" dirty="0" err="1">
                <a:solidFill>
                  <a:srgbClr val="FFFF00"/>
                </a:solidFill>
              </a:rPr>
              <a:t>Termodinamika</a:t>
            </a:r>
            <a:endParaRPr lang="id-ID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901700" y="1501775"/>
            <a:ext cx="764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en-US" sz="2800"/>
              <a:t>Materi, media</a:t>
            </a:r>
            <a:r>
              <a:rPr lang="id-ID" sz="2800"/>
              <a:t> ajar dan metode atau pendekatan pembelajaran ibarat dua sisi mata uang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6950" y="3073400"/>
            <a:ext cx="3943350" cy="2628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5220072" y="2636912"/>
            <a:ext cx="367240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2800"/>
              <a:t>Materi ajar ibarat bahan makanan yang hendak disantap.</a:t>
            </a:r>
          </a:p>
          <a:p>
            <a:endParaRPr lang="id-ID" sz="2800"/>
          </a:p>
          <a:p>
            <a:r>
              <a:rPr lang="en-US" sz="2400" b="1">
                <a:solidFill>
                  <a:srgbClr val="002060"/>
                </a:solidFill>
              </a:rPr>
              <a:t>Media, </a:t>
            </a:r>
            <a:r>
              <a:rPr lang="id-ID" sz="2400" b="1">
                <a:solidFill>
                  <a:srgbClr val="002060"/>
                </a:solidFill>
              </a:rPr>
              <a:t>Metode atau pendekatan pembelajaran layaknya teknik memasak makanan sebelum dihidangkan</a:t>
            </a:r>
            <a:r>
              <a:rPr lang="id-ID" sz="280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96866" y="144016"/>
            <a:ext cx="816773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92075" rIns="92075" bIns="92075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>
              <a:lnSpc>
                <a:spcPct val="70000"/>
              </a:lnSpc>
              <a:defRPr/>
            </a:pPr>
            <a:r>
              <a:rPr lang="id-ID" sz="4000">
                <a:latin typeface="Arial Rounded MT Bold" pitchFamily="34" charset="0"/>
              </a:rPr>
              <a:t>Mengapa </a:t>
            </a:r>
            <a:r>
              <a:rPr lang="en-US" sz="4000">
                <a:latin typeface="Arial Rounded MT Bold" pitchFamily="34" charset="0"/>
              </a:rPr>
              <a:t>Media</a:t>
            </a:r>
            <a:r>
              <a:rPr lang="id-ID" sz="4000">
                <a:latin typeface="Arial Rounded MT Bold" pitchFamily="34" charset="0"/>
              </a:rPr>
              <a:t> Ajar?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01700" y="1501775"/>
            <a:ext cx="764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id-ID" sz="2800"/>
              <a:t>2. </a:t>
            </a:r>
            <a:r>
              <a:rPr lang="en-US" sz="2800"/>
              <a:t>Ilmu </a:t>
            </a:r>
            <a:r>
              <a:rPr lang="id-ID" sz="2800"/>
              <a:t>bersifat dinamis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490538" y="2168525"/>
            <a:ext cx="4943475" cy="762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2400" b="1" dirty="0">
                <a:solidFill>
                  <a:srgbClr val="FF0000"/>
                </a:solidFill>
              </a:rPr>
              <a:t>1600 </a:t>
            </a:r>
            <a:r>
              <a:rPr lang="id-ID" sz="2400" b="1" dirty="0">
                <a:solidFill>
                  <a:srgbClr val="FF0000"/>
                </a:solidFill>
              </a:rPr>
              <a:t>SM</a:t>
            </a:r>
            <a:r>
              <a:rPr lang="en-US" sz="2400" b="1" dirty="0">
                <a:solidFill>
                  <a:srgbClr val="FF0000"/>
                </a:solidFill>
              </a:rPr>
              <a:t> – 1550 </a:t>
            </a:r>
            <a:r>
              <a:rPr lang="id-ID" sz="2400" b="1" dirty="0">
                <a:solidFill>
                  <a:srgbClr val="FF0000"/>
                </a:solidFill>
              </a:rPr>
              <a:t>M</a:t>
            </a:r>
            <a:r>
              <a:rPr lang="en-US" sz="2400" b="1" dirty="0"/>
              <a:t> </a:t>
            </a:r>
            <a:br>
              <a:rPr lang="id-ID" sz="2400" b="1" dirty="0"/>
            </a:br>
            <a:r>
              <a:rPr lang="en-US" sz="2400" b="1" dirty="0" err="1"/>
              <a:t>Mesoameri</a:t>
            </a:r>
            <a:r>
              <a:rPr lang="id-ID" sz="2400" b="1" dirty="0"/>
              <a:t>ka</a:t>
            </a:r>
            <a:r>
              <a:rPr lang="en-US" sz="2400" b="1" dirty="0"/>
              <a:t>  - </a:t>
            </a:r>
            <a:r>
              <a:rPr lang="id-ID" sz="2400" b="1" dirty="0"/>
              <a:t>Karet (</a:t>
            </a:r>
            <a:r>
              <a:rPr lang="en-US" sz="2400" b="1" i="1" dirty="0"/>
              <a:t>Rubber</a:t>
            </a:r>
            <a:r>
              <a:rPr lang="id-ID" sz="2400" b="1" i="1" dirty="0"/>
              <a:t>)</a:t>
            </a:r>
            <a:endParaRPr lang="en-US" sz="2400" b="1" i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4000" y="3314700"/>
            <a:ext cx="6070600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id-ID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Bola karet </a:t>
            </a:r>
            <a:r>
              <a:rPr lang="en-GB" sz="20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Manati</a:t>
            </a:r>
            <a:r>
              <a:rPr lang="en-GB" sz="2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(1600 </a:t>
            </a:r>
            <a:r>
              <a:rPr lang="id-ID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SM</a:t>
            </a:r>
            <a:r>
              <a:rPr lang="en-GB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1150 </a:t>
            </a:r>
            <a:r>
              <a:rPr lang="id-ID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GB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id-ID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GB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Latex </a:t>
            </a:r>
            <a:r>
              <a:rPr lang="id-ID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dari </a:t>
            </a:r>
            <a:r>
              <a:rPr lang="en-GB" sz="20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Castilla</a:t>
            </a:r>
            <a:r>
              <a:rPr lang="en-GB" sz="2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Elastica</a:t>
            </a:r>
            <a:endParaRPr lang="en-GB" sz="20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GB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16" descr="3803_15">
            <a:hlinkClick r:id="rId4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486525" y="1546464"/>
            <a:ext cx="2657475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32" name="Text Box 14"/>
          <p:cNvSpPr txBox="1">
            <a:spLocks noChangeArrowheads="1"/>
          </p:cNvSpPr>
          <p:nvPr/>
        </p:nvSpPr>
        <p:spPr bwMode="auto">
          <a:xfrm>
            <a:off x="200025" y="6491288"/>
            <a:ext cx="8943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Hosler, D.,  Burkett, S.L., Tarkanian, M.J., Science 1999,  284,  1988.</a:t>
            </a:r>
            <a:endParaRPr lang="en-US" sz="1200"/>
          </a:p>
        </p:txBody>
      </p:sp>
      <p:sp>
        <p:nvSpPr>
          <p:cNvPr id="1033" name="Rectangle 18"/>
          <p:cNvSpPr>
            <a:spLocks noChangeArrowheads="1"/>
          </p:cNvSpPr>
          <p:nvPr/>
        </p:nvSpPr>
        <p:spPr bwMode="auto">
          <a:xfrm>
            <a:off x="5668963" y="3968989"/>
            <a:ext cx="3475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1800"/>
              <a:t>El Manati Springs (Me</a:t>
            </a:r>
            <a:r>
              <a:rPr lang="id-ID" sz="1800"/>
              <a:t>ksik</a:t>
            </a:r>
            <a:r>
              <a:rPr lang="en-US" sz="1800"/>
              <a:t>o)</a:t>
            </a:r>
            <a:br>
              <a:rPr lang="en-US" sz="1800"/>
            </a:br>
            <a:r>
              <a:rPr lang="en-US" sz="1800"/>
              <a:t>Olmec 1500 </a:t>
            </a:r>
            <a:r>
              <a:rPr lang="id-ID" sz="1800"/>
              <a:t>SM</a:t>
            </a:r>
            <a:r>
              <a:rPr lang="en-US" sz="1800"/>
              <a:t> </a:t>
            </a:r>
          </a:p>
        </p:txBody>
      </p:sp>
      <p:pic>
        <p:nvPicPr>
          <p:cNvPr id="13" name="Picture 5" descr="burni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38250" y="4103688"/>
            <a:ext cx="3267075" cy="18303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1026" name="Object 2" descr="Parchment"/>
          <p:cNvGraphicFramePr>
            <a:graphicFrameLocks noChangeAspect="1"/>
          </p:cNvGraphicFramePr>
          <p:nvPr/>
        </p:nvGraphicFramePr>
        <p:xfrm>
          <a:off x="6565900" y="4721464"/>
          <a:ext cx="2386013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ISIS/Draw Sketch" r:id="rId7" imgW="1333440" imgH="714240" progId="">
                  <p:embed/>
                </p:oleObj>
              </mc:Choice>
              <mc:Fallback>
                <p:oleObj name="ISIS/Draw Sketch" r:id="rId7" imgW="1333440" imgH="714240" progId="">
                  <p:embed/>
                  <p:pic>
                    <p:nvPicPr>
                      <p:cNvPr id="0" name="Object 2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4721464"/>
                        <a:ext cx="2386013" cy="1277937"/>
                      </a:xfrm>
                      <a:prstGeom prst="rect">
                        <a:avLst/>
                      </a:prstGeom>
                      <a:blipFill dpi="0" rotWithShape="0">
                        <a:blip r:embed="rId9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96866" y="144016"/>
            <a:ext cx="816773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92075" rIns="92075" bIns="92075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>
              <a:lnSpc>
                <a:spcPct val="70000"/>
              </a:lnSpc>
              <a:defRPr/>
            </a:pPr>
            <a:r>
              <a:rPr lang="id-ID" sz="4000">
                <a:latin typeface="Arial Rounded MT Bold" pitchFamily="34" charset="0"/>
              </a:rPr>
              <a:t>Mengapa </a:t>
            </a:r>
            <a:r>
              <a:rPr lang="en-US" sz="4000">
                <a:latin typeface="Arial Rounded MT Bold" pitchFamily="34" charset="0"/>
              </a:rPr>
              <a:t>Media</a:t>
            </a:r>
            <a:r>
              <a:rPr lang="id-ID" sz="4000">
                <a:latin typeface="Arial Rounded MT Bold" pitchFamily="34" charset="0"/>
              </a:rPr>
              <a:t> Ajar?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901700" y="1501775"/>
            <a:ext cx="764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id-ID" sz="2800"/>
              <a:t>2. </a:t>
            </a:r>
            <a:r>
              <a:rPr lang="en-US" sz="2800"/>
              <a:t>Ilmu </a:t>
            </a:r>
            <a:r>
              <a:rPr lang="id-ID" sz="2800"/>
              <a:t>bersifat dinamis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2103438" y="2238375"/>
            <a:ext cx="3306762" cy="1636713"/>
          </a:xfrm>
        </p:spPr>
        <p:txBody>
          <a:bodyPr/>
          <a:lstStyle/>
          <a:p>
            <a:pPr algn="r">
              <a:defRPr/>
            </a:pPr>
            <a:r>
              <a:rPr lang="en-GB" sz="2000" b="1" dirty="0">
                <a:solidFill>
                  <a:srgbClr val="FF0000"/>
                </a:solidFill>
              </a:rPr>
              <a:t>1839 </a:t>
            </a:r>
            <a:r>
              <a:rPr lang="id-ID" sz="2000" b="1" dirty="0">
                <a:solidFill>
                  <a:srgbClr val="FF0000"/>
                </a:solidFill>
              </a:rPr>
              <a:t>M</a:t>
            </a:r>
            <a:r>
              <a:rPr lang="en-GB" sz="2000" b="1" dirty="0">
                <a:solidFill>
                  <a:schemeClr val="tx1"/>
                </a:solidFill>
              </a:rPr>
              <a:t> –</a:t>
            </a:r>
            <a:r>
              <a:rPr lang="id-ID" sz="2000" b="1" dirty="0">
                <a:solidFill>
                  <a:schemeClr val="tx1"/>
                </a:solidFill>
              </a:rPr>
              <a:t>Pengolahan karet</a:t>
            </a:r>
            <a:r>
              <a:rPr lang="en-GB" sz="2000" b="1" dirty="0">
                <a:solidFill>
                  <a:schemeClr val="tx1"/>
                </a:solidFill>
              </a:rPr>
              <a:t>. </a:t>
            </a:r>
            <a:r>
              <a:rPr lang="id-ID" sz="2000" b="1" dirty="0">
                <a:solidFill>
                  <a:schemeClr val="tx1"/>
                </a:solidFill>
              </a:rPr>
              <a:t>Teknik </a:t>
            </a:r>
            <a:r>
              <a:rPr lang="en-GB" sz="2000" b="1" dirty="0" err="1">
                <a:solidFill>
                  <a:schemeClr val="tx1"/>
                </a:solidFill>
              </a:rPr>
              <a:t>vul</a:t>
            </a:r>
            <a:r>
              <a:rPr lang="id-ID" sz="2000" b="1" dirty="0">
                <a:solidFill>
                  <a:schemeClr val="tx1"/>
                </a:solidFill>
              </a:rPr>
              <a:t>k</a:t>
            </a:r>
            <a:r>
              <a:rPr lang="en-GB" sz="2000" b="1" dirty="0" err="1">
                <a:solidFill>
                  <a:schemeClr val="tx1"/>
                </a:solidFill>
              </a:rPr>
              <a:t>anisa</a:t>
            </a:r>
            <a:r>
              <a:rPr lang="id-ID" sz="2000" b="1" dirty="0">
                <a:solidFill>
                  <a:schemeClr val="tx1"/>
                </a:solidFill>
              </a:rPr>
              <a:t>s</a:t>
            </a:r>
            <a:r>
              <a:rPr lang="en-GB" sz="2000" b="1" dirty="0" err="1">
                <a:solidFill>
                  <a:schemeClr val="tx1"/>
                </a:solidFill>
              </a:rPr>
              <a:t>i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id-ID" sz="2000" b="1" dirty="0">
                <a:solidFill>
                  <a:schemeClr val="tx1"/>
                </a:solidFill>
              </a:rPr>
              <a:t>dg</a:t>
            </a:r>
            <a:r>
              <a:rPr lang="en-GB" sz="2000" b="1" dirty="0">
                <a:solidFill>
                  <a:schemeClr val="tx1"/>
                </a:solidFill>
              </a:rPr>
              <a:t> Sulphur - </a:t>
            </a:r>
            <a:r>
              <a:rPr lang="en-GB" sz="2000" b="1" i="1" dirty="0">
                <a:solidFill>
                  <a:schemeClr val="tx1"/>
                </a:solidFill>
              </a:rPr>
              <a:t>Charles Goodyear</a:t>
            </a:r>
            <a:r>
              <a:rPr lang="en-GB" sz="1800" dirty="0">
                <a:solidFill>
                  <a:schemeClr val="tx1"/>
                </a:solidFill>
              </a:rPr>
              <a:t> (PATENT No 3,633 </a:t>
            </a:r>
            <a:r>
              <a:rPr lang="en-GB" sz="1800" b="1" dirty="0">
                <a:solidFill>
                  <a:schemeClr val="tx1"/>
                </a:solidFill>
              </a:rPr>
              <a:t>1844</a:t>
            </a:r>
            <a:r>
              <a:rPr lang="en-GB" sz="1800" dirty="0">
                <a:solidFill>
                  <a:schemeClr val="tx1"/>
                </a:solidFill>
              </a:rPr>
              <a:t>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93675" y="3894138"/>
            <a:ext cx="50212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indent="14288" algn="r"/>
            <a:r>
              <a:rPr lang="id-ID" sz="2400"/>
              <a:t>Ban pompa bertekanan </a:t>
            </a:r>
            <a:r>
              <a:rPr lang="en-GB" sz="2400"/>
              <a:t>(1845 Thomson, </a:t>
            </a:r>
            <a:r>
              <a:rPr lang="id-ID" sz="2400"/>
              <a:t>namun di-</a:t>
            </a:r>
            <a:r>
              <a:rPr lang="en-GB" sz="2400"/>
              <a:t>‘copy’1888 Dunlop)</a:t>
            </a:r>
            <a:endParaRPr lang="id-ID" sz="2400"/>
          </a:p>
          <a:p>
            <a:pPr marL="0" lvl="2" indent="14288" algn="r"/>
            <a:endParaRPr lang="id-ID" sz="2400"/>
          </a:p>
          <a:p>
            <a:pPr marL="0" lvl="2" indent="14288" algn="r"/>
            <a:r>
              <a:rPr lang="id-ID" sz="2400">
                <a:solidFill>
                  <a:srgbClr val="002060"/>
                </a:solidFill>
              </a:rPr>
              <a:t>Teknologi terkini: berbagai komposit berbasis karet alam</a:t>
            </a:r>
            <a:endParaRPr lang="en-GB" sz="2400">
              <a:solidFill>
                <a:srgbClr val="002060"/>
              </a:solidFill>
            </a:endParaRPr>
          </a:p>
        </p:txBody>
      </p:sp>
      <p:pic>
        <p:nvPicPr>
          <p:cNvPr id="18" name="Picture 6" descr="chas_goodyear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634492" y="2191657"/>
            <a:ext cx="2992437" cy="3084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6154057" y="5476196"/>
            <a:ext cx="2529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i="1"/>
              <a:t>Charles Goodyear</a:t>
            </a:r>
            <a:r>
              <a:rPr lang="en-GB" sz="1400"/>
              <a:t> </a:t>
            </a:r>
            <a:endParaRPr lang="id-ID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96866" y="144016"/>
            <a:ext cx="816773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92075" rIns="92075" bIns="92075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>
              <a:lnSpc>
                <a:spcPct val="70000"/>
              </a:lnSpc>
              <a:defRPr/>
            </a:pPr>
            <a:r>
              <a:rPr lang="id-ID" sz="4000">
                <a:latin typeface="Arial Rounded MT Bold" pitchFamily="34" charset="0"/>
              </a:rPr>
              <a:t>Mengapa </a:t>
            </a:r>
            <a:r>
              <a:rPr lang="en-US" sz="4000">
                <a:latin typeface="Arial Rounded MT Bold" pitchFamily="34" charset="0"/>
              </a:rPr>
              <a:t>Media</a:t>
            </a:r>
            <a:r>
              <a:rPr lang="id-ID" sz="4000">
                <a:latin typeface="Arial Rounded MT Bold" pitchFamily="34" charset="0"/>
              </a:rPr>
              <a:t> Ajar?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id-ID" sz="4400" b="1" dirty="0"/>
              <a:t>Outline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9001000" cy="4525963"/>
          </a:xfrm>
        </p:spPr>
        <p:txBody>
          <a:bodyPr>
            <a:normAutofit/>
          </a:bodyPr>
          <a:lstStyle/>
          <a:p>
            <a:r>
              <a:rPr lang="en-ID" dirty="0"/>
              <a:t>Prodi</a:t>
            </a:r>
            <a:r>
              <a:rPr lang="id-ID" dirty="0"/>
              <a:t>	</a:t>
            </a:r>
            <a:r>
              <a:rPr lang="en-US" dirty="0"/>
              <a:t>	</a:t>
            </a:r>
            <a:r>
              <a:rPr lang="id-ID" dirty="0"/>
              <a:t>: </a:t>
            </a:r>
            <a:r>
              <a:rPr lang="en-ID" dirty="0"/>
              <a:t>Magister Pendidikan </a:t>
            </a:r>
            <a:r>
              <a:rPr lang="en-ID" dirty="0" err="1"/>
              <a:t>Fisika</a:t>
            </a:r>
            <a:endParaRPr lang="id-ID" dirty="0"/>
          </a:p>
          <a:p>
            <a:r>
              <a:rPr lang="en-ID" dirty="0"/>
              <a:t>Mata </a:t>
            </a:r>
            <a:r>
              <a:rPr lang="en-ID" dirty="0" err="1"/>
              <a:t>Kuliah</a:t>
            </a:r>
            <a:r>
              <a:rPr lang="en-US" dirty="0"/>
              <a:t>	</a:t>
            </a:r>
            <a:r>
              <a:rPr lang="id-ID" dirty="0"/>
              <a:t>: </a:t>
            </a:r>
            <a:r>
              <a:rPr lang="en-ID" dirty="0" err="1"/>
              <a:t>Teknologi</a:t>
            </a:r>
            <a:r>
              <a:rPr lang="en-ID" dirty="0"/>
              <a:t> dan Media </a:t>
            </a:r>
            <a:r>
              <a:rPr lang="en-ID" dirty="0" err="1"/>
              <a:t>Pembelajaran</a:t>
            </a:r>
            <a:r>
              <a:rPr lang="id-ID" dirty="0"/>
              <a:t>  </a:t>
            </a:r>
            <a:endParaRPr lang="en-US" dirty="0"/>
          </a:p>
          <a:p>
            <a:r>
              <a:rPr lang="en-ID" dirty="0"/>
              <a:t>K</a:t>
            </a:r>
            <a:r>
              <a:rPr lang="id-ID" dirty="0"/>
              <a:t>redit</a:t>
            </a:r>
            <a:r>
              <a:rPr lang="en-US" dirty="0"/>
              <a:t>		</a:t>
            </a:r>
            <a:r>
              <a:rPr lang="id-ID" dirty="0"/>
              <a:t>: </a:t>
            </a:r>
            <a:r>
              <a:rPr lang="en-ID" dirty="0"/>
              <a:t>2</a:t>
            </a:r>
            <a:r>
              <a:rPr lang="id-ID" dirty="0"/>
              <a:t> SKS</a:t>
            </a:r>
            <a:endParaRPr lang="en-US" dirty="0"/>
          </a:p>
          <a:p>
            <a:r>
              <a:rPr lang="id-ID" dirty="0"/>
              <a:t>Semester</a:t>
            </a:r>
            <a:r>
              <a:rPr lang="en-US" dirty="0"/>
              <a:t>	</a:t>
            </a:r>
            <a:r>
              <a:rPr lang="id-ID" dirty="0"/>
              <a:t>: 1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D" sz="4000" b="1" dirty="0" err="1"/>
              <a:t>Skope</a:t>
            </a:r>
            <a:r>
              <a:rPr lang="en-ID" sz="4000" b="1" dirty="0"/>
              <a:t> </a:t>
            </a:r>
            <a:r>
              <a:rPr lang="en-ID" sz="4000" b="1" dirty="0" err="1"/>
              <a:t>materi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360363" indent="-360363"/>
            <a:r>
              <a:rPr lang="id-ID" sz="3600">
                <a:latin typeface="Arial" pitchFamily="34" charset="0"/>
                <a:cs typeface="Arial" pitchFamily="34" charset="0"/>
              </a:rPr>
              <a:t>Hakekat dan kedudukan media dlm pembelajaran</a:t>
            </a:r>
          </a:p>
          <a:p>
            <a:pPr marL="360363" indent="-360363"/>
            <a:r>
              <a:rPr lang="id-ID" sz="3600">
                <a:latin typeface="Arial" pitchFamily="34" charset="0"/>
                <a:cs typeface="Arial" pitchFamily="34" charset="0"/>
              </a:rPr>
              <a:t>Fungsi media pembelajaran</a:t>
            </a:r>
          </a:p>
          <a:p>
            <a:pPr marL="360363" indent="-360363"/>
            <a:r>
              <a:rPr lang="id-ID" sz="3600">
                <a:latin typeface="Arial" pitchFamily="34" charset="0"/>
                <a:cs typeface="Arial" pitchFamily="34" charset="0"/>
              </a:rPr>
              <a:t>Klasifikasi dan karakter media pembelajaran</a:t>
            </a:r>
          </a:p>
          <a:p>
            <a:pPr marL="360363" indent="-360363"/>
            <a:r>
              <a:rPr lang="id-ID" sz="3600">
                <a:latin typeface="Arial" pitchFamily="34" charset="0"/>
                <a:cs typeface="Arial" pitchFamily="34" charset="0"/>
              </a:rPr>
              <a:t>Desain dan teknik pembuatan media</a:t>
            </a:r>
          </a:p>
          <a:p>
            <a:pPr marL="360363" indent="-360363"/>
            <a:r>
              <a:rPr lang="id-ID" sz="3600">
                <a:latin typeface="Arial" pitchFamily="34" charset="0"/>
                <a:cs typeface="Arial" pitchFamily="34" charset="0"/>
              </a:rPr>
              <a:t>Teknik penggunaan &amp; pemilihan media</a:t>
            </a:r>
          </a:p>
          <a:p>
            <a:pPr marL="360363" indent="-360363"/>
            <a:r>
              <a:rPr lang="id-ID" sz="3600">
                <a:latin typeface="Arial" pitchFamily="34" charset="0"/>
                <a:cs typeface="Arial" pitchFamily="34" charset="0"/>
              </a:rPr>
              <a:t>Media non proyeksi</a:t>
            </a:r>
          </a:p>
          <a:p>
            <a:pPr marL="360363" indent="-360363"/>
            <a:r>
              <a:rPr lang="id-ID" sz="3600">
                <a:latin typeface="Arial" pitchFamily="34" charset="0"/>
                <a:cs typeface="Arial" pitchFamily="34" charset="0"/>
              </a:rPr>
              <a:t>Media proyeksi</a:t>
            </a:r>
          </a:p>
          <a:p>
            <a:pPr marL="360363" indent="-360363"/>
            <a:r>
              <a:rPr lang="id-ID" sz="3600">
                <a:latin typeface="Arial" pitchFamily="34" charset="0"/>
                <a:cs typeface="Arial" pitchFamily="34" charset="0"/>
              </a:rPr>
              <a:t>Power Point</a:t>
            </a:r>
          </a:p>
          <a:p>
            <a:pPr marL="360363" indent="-360363"/>
            <a:r>
              <a:rPr lang="id-ID" sz="3600">
                <a:latin typeface="Arial" pitchFamily="34" charset="0"/>
                <a:cs typeface="Arial" pitchFamily="34" charset="0"/>
              </a:rPr>
              <a:t>Media lain: hyperchem, dll</a:t>
            </a:r>
          </a:p>
          <a:p>
            <a:pPr marL="360363" indent="-360363"/>
            <a:r>
              <a:rPr lang="id-ID" sz="3600">
                <a:latin typeface="Arial" pitchFamily="34" charset="0"/>
                <a:cs typeface="Arial" pitchFamily="34" charset="0"/>
              </a:rPr>
              <a:t>Media komputer</a:t>
            </a:r>
          </a:p>
          <a:p>
            <a:pPr marL="360363" indent="-360363"/>
            <a:r>
              <a:rPr lang="id-ID" sz="3600">
                <a:latin typeface="Arial" pitchFamily="34" charset="0"/>
                <a:cs typeface="Arial" pitchFamily="34" charset="0"/>
              </a:rPr>
              <a:t>Macromedia Flash</a:t>
            </a:r>
          </a:p>
          <a:p>
            <a:pPr marL="360363" indent="-360363"/>
            <a:r>
              <a:rPr lang="id-ID" sz="3600">
                <a:latin typeface="Arial" pitchFamily="34" charset="0"/>
                <a:cs typeface="Arial" pitchFamily="34" charset="0"/>
              </a:rPr>
              <a:t>Video</a:t>
            </a:r>
          </a:p>
          <a:p>
            <a:pPr marL="360363" indent="-360363"/>
            <a:r>
              <a:rPr lang="id-ID" sz="3600">
                <a:latin typeface="Arial" pitchFamily="34" charset="0"/>
                <a:cs typeface="Arial" pitchFamily="34" charset="0"/>
              </a:rPr>
              <a:t>Model</a:t>
            </a:r>
          </a:p>
          <a:p>
            <a:pPr marL="360363" indent="-360363"/>
            <a:endParaRPr lang="en-US" sz="3600">
              <a:latin typeface="Arial" pitchFamily="34" charset="0"/>
              <a:cs typeface="Arial" pitchFamily="34" charset="0"/>
            </a:endParaRPr>
          </a:p>
          <a:p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ID" b="1" dirty="0" err="1"/>
              <a:t>Skope</a:t>
            </a:r>
            <a:r>
              <a:rPr lang="en-ID" b="1" dirty="0"/>
              <a:t> </a:t>
            </a:r>
            <a:r>
              <a:rPr lang="en-ID" b="1" dirty="0" err="1"/>
              <a:t>Materi</a:t>
            </a:r>
            <a:endParaRPr lang="id-ID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229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TUJUAN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POKOK MATERI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METODE DAN MEDIA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REFERENSI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874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/>
                          <a:ea typeface="Times New Roman"/>
                        </a:rPr>
                        <a:t>Memahami  hakikat media serta mampu menjelaskan kedudukannya dalam pembelajaran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7490" algn="l"/>
                        </a:tabLs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Hakikat Media dan Kedudukannya dalam Pembelajaran 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3749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/>
                          <a:ea typeface="Times New Roman"/>
                        </a:rPr>
                        <a:t>Meliputi : pengertian media pembelajaran secara etimologis, dan terminologis, kedudukan media dalam pembelajaran sebagai sebuah proses komunikasi.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Metode :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 Narrow"/>
                        <a:buChar char="●"/>
                        <a:tabLst>
                          <a:tab pos="173990" algn="l"/>
                        </a:tabLst>
                      </a:pPr>
                      <a:r>
                        <a:rPr lang="en-US" sz="1800">
                          <a:effectLst/>
                          <a:latin typeface="Gill Sans MT"/>
                          <a:ea typeface="Times New Roman"/>
                        </a:rPr>
                        <a:t>Ceramah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 Narrow"/>
                        <a:buChar char="●"/>
                        <a:tabLst>
                          <a:tab pos="173990" algn="l"/>
                        </a:tabLst>
                      </a:pPr>
                      <a:r>
                        <a:rPr lang="en-US" sz="1800">
                          <a:effectLst/>
                          <a:latin typeface="Gill Sans MT"/>
                          <a:ea typeface="Times New Roman"/>
                        </a:rPr>
                        <a:t>Tanya Jawab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 Narrow"/>
                        <a:buChar char="●"/>
                        <a:tabLst>
                          <a:tab pos="173990" algn="l"/>
                        </a:tabLst>
                      </a:pPr>
                      <a:r>
                        <a:rPr lang="en-US" sz="1800">
                          <a:effectLst/>
                          <a:latin typeface="Gill Sans MT"/>
                          <a:ea typeface="Times New Roman"/>
                        </a:rPr>
                        <a:t>Disjusi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Media :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/>
                          <a:ea typeface="Times New Roman"/>
                        </a:rPr>
                        <a:t>OHP, LCD Projector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8910" algn="l"/>
                        </a:tabLst>
                      </a:pPr>
                      <a:r>
                        <a:rPr lang="en-US" sz="1600">
                          <a:effectLst/>
                          <a:latin typeface="Gill Sans MT"/>
                          <a:ea typeface="Times New Roman"/>
                          <a:cs typeface="Arial"/>
                        </a:rPr>
                        <a:t>Gerlach, S. Vernon, 1980, </a:t>
                      </a:r>
                      <a:r>
                        <a:rPr lang="en-US" sz="1600" i="1">
                          <a:effectLst/>
                          <a:latin typeface="Gill Sans MT"/>
                          <a:ea typeface="Times New Roman"/>
                          <a:cs typeface="Arial"/>
                        </a:rPr>
                        <a:t> Teaching  and </a:t>
                      </a:r>
                      <a:r>
                        <a:rPr lang="id-ID" sz="1600" i="1">
                          <a:effectLst/>
                          <a:latin typeface="Gill Sans MT"/>
                          <a:ea typeface="Times New Roman"/>
                          <a:cs typeface="Arial"/>
                        </a:rPr>
                        <a:t> Media</a:t>
                      </a:r>
                      <a:r>
                        <a:rPr lang="en-US" sz="1600" i="0">
                          <a:effectLst/>
                          <a:latin typeface="Gill Sans MT"/>
                          <a:ea typeface="Times New Roman"/>
                          <a:cs typeface="Arial"/>
                        </a:rPr>
                        <a:t>: Prentice-Hall., Inc.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8910" algn="l"/>
                        </a:tabLst>
                      </a:pPr>
                      <a:r>
                        <a:rPr lang="en-US" sz="1600">
                          <a:effectLst/>
                          <a:latin typeface="Gill Sans MT"/>
                          <a:ea typeface="Times New Roman"/>
                          <a:cs typeface="Arial"/>
                        </a:rPr>
                        <a:t>Ishak Abdulhak (1994), Pengantar Media Pendidikan, P3MP IKIP 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TUJUAN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POKOK MATERI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METODE DAN MEDIA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/>
                          <a:ea typeface="Times New Roman"/>
                        </a:rPr>
                        <a:t>REFERENSI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8745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ill Sans MT"/>
                          <a:ea typeface="Times New Roman"/>
                        </a:rPr>
                        <a:t>Memiliki pengetahuan tentang fungsi dan kegunaan media dalam pembelajaran</a:t>
                      </a:r>
                      <a:endParaRPr lang="id-ID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7490" algn="l"/>
                        </a:tabLst>
                      </a:pPr>
                      <a:r>
                        <a:rPr lang="en-US" sz="2400" b="1">
                          <a:effectLst/>
                          <a:latin typeface="Gill Sans MT"/>
                          <a:ea typeface="Times New Roman"/>
                        </a:rPr>
                        <a:t>Fungsi Media Pembelajaran</a:t>
                      </a:r>
                      <a:endParaRPr lang="id-ID" sz="2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3749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ill Sans MT"/>
                          <a:ea typeface="Times New Roman"/>
                        </a:rPr>
                        <a:t>Meliputi : fungsi dan kegunaan media dalam pembelajaran</a:t>
                      </a:r>
                      <a:endParaRPr lang="id-ID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ill Sans MT"/>
                          <a:ea typeface="Times New Roman"/>
                        </a:rPr>
                        <a:t>Metode :</a:t>
                      </a:r>
                      <a:endParaRPr lang="id-ID" sz="2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 Narrow"/>
                        <a:buChar char="●"/>
                        <a:tabLst>
                          <a:tab pos="173990" algn="l"/>
                        </a:tabLst>
                      </a:pPr>
                      <a:r>
                        <a:rPr lang="en-US" sz="2400">
                          <a:effectLst/>
                          <a:latin typeface="Gill Sans MT"/>
                          <a:ea typeface="Times New Roman"/>
                        </a:rPr>
                        <a:t>Ceramah</a:t>
                      </a:r>
                      <a:endParaRPr lang="id-ID" sz="2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 Narrow"/>
                        <a:buChar char="●"/>
                        <a:tabLst>
                          <a:tab pos="173990" algn="l"/>
                        </a:tabLst>
                      </a:pPr>
                      <a:r>
                        <a:rPr lang="en-US" sz="2400">
                          <a:effectLst/>
                          <a:latin typeface="Gill Sans MT"/>
                          <a:ea typeface="Times New Roman"/>
                        </a:rPr>
                        <a:t>Tanya Jawab</a:t>
                      </a:r>
                      <a:endParaRPr lang="id-ID" sz="2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 Narrow"/>
                        <a:buChar char="●"/>
                        <a:tabLst>
                          <a:tab pos="173990" algn="l"/>
                        </a:tabLst>
                      </a:pPr>
                      <a:r>
                        <a:rPr lang="en-US" sz="2400">
                          <a:effectLst/>
                          <a:latin typeface="Gill Sans MT"/>
                          <a:ea typeface="Times New Roman"/>
                        </a:rPr>
                        <a:t>Disjusi</a:t>
                      </a:r>
                      <a:endParaRPr lang="id-ID" sz="2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ill Sans MT"/>
                          <a:ea typeface="Times New Roman"/>
                        </a:rPr>
                        <a:t>Media :</a:t>
                      </a:r>
                      <a:endParaRPr lang="id-ID" sz="2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ill Sans MT"/>
                          <a:ea typeface="Times New Roman"/>
                        </a:rPr>
                        <a:t>OHP, LCD Projector</a:t>
                      </a:r>
                      <a:endParaRPr lang="id-ID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ill Sans MT"/>
                          <a:ea typeface="Times New Roman"/>
                          <a:cs typeface="Arial"/>
                        </a:rPr>
                        <a:t>Heinich, R., Molenda, M., &amp; Russel, J.D. (1996). (3</a:t>
                      </a:r>
                      <a:r>
                        <a:rPr lang="en-US" sz="2000" baseline="30000">
                          <a:effectLst/>
                          <a:latin typeface="Gill Sans MT"/>
                          <a:ea typeface="Times New Roman"/>
                          <a:cs typeface="Arial"/>
                        </a:rPr>
                        <a:t>rd</a:t>
                      </a:r>
                      <a:r>
                        <a:rPr lang="en-US" sz="2000">
                          <a:effectLst/>
                          <a:latin typeface="Gill Sans MT"/>
                          <a:ea typeface="Times New Roman"/>
                          <a:cs typeface="Arial"/>
                        </a:rPr>
                        <a:t> Ed). </a:t>
                      </a:r>
                      <a:r>
                        <a:rPr lang="en-US" sz="2000" i="1">
                          <a:effectLst/>
                          <a:latin typeface="Gill Sans MT"/>
                          <a:ea typeface="Times New Roman"/>
                          <a:cs typeface="Arial"/>
                        </a:rPr>
                        <a:t>Instructional technology for teaching and learning: Designing instruction, integrating computers and using media</a:t>
                      </a:r>
                      <a:r>
                        <a:rPr lang="en-US" sz="2000">
                          <a:effectLst/>
                          <a:latin typeface="Gill Sans MT"/>
                          <a:ea typeface="Times New Roman"/>
                          <a:cs typeface="Arial"/>
                        </a:rPr>
                        <a:t>. , NJ.: Merril Prentice Hall.</a:t>
                      </a:r>
                      <a:endParaRPr lang="id-ID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B707A74-40C6-4D95-B342-81FCCE06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799</Words>
  <Application>Microsoft Office PowerPoint</Application>
  <PresentationFormat>On-screen Show (4:3)</PresentationFormat>
  <Paragraphs>174</Paragraphs>
  <Slides>17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Arial Rounded MT Bold</vt:lpstr>
      <vt:lpstr>Calibri</vt:lpstr>
      <vt:lpstr>Gill Sans MT</vt:lpstr>
      <vt:lpstr>Times New Roman</vt:lpstr>
      <vt:lpstr>Wingdings</vt:lpstr>
      <vt:lpstr>Office Theme</vt:lpstr>
      <vt:lpstr>ISIS/Draw Sketch</vt:lpstr>
      <vt:lpstr>KONTRAK PERKULIAHAN</vt:lpstr>
      <vt:lpstr>PowerPoint Presentation</vt:lpstr>
      <vt:lpstr>PowerPoint Presentation</vt:lpstr>
      <vt:lpstr>1600 SM – 1550 M  Mesoamerika  - Karet (Rubber)</vt:lpstr>
      <vt:lpstr>1839 M –Pengolahan karet. Teknik vulkanisasi dg Sulphur - Charles Goodyear (PATENT No 3,633 1844)</vt:lpstr>
      <vt:lpstr>Outline</vt:lpstr>
      <vt:lpstr>Skope materi</vt:lpstr>
      <vt:lpstr>Skope Materi</vt:lpstr>
      <vt:lpstr>PowerPoint Presentation</vt:lpstr>
      <vt:lpstr>Scope of content</vt:lpstr>
      <vt:lpstr>Scope of content</vt:lpstr>
      <vt:lpstr>Scope of content</vt:lpstr>
      <vt:lpstr>Pembelajaran</vt:lpstr>
      <vt:lpstr>Kuliah 2 SKS (Flip classroom)</vt:lpstr>
      <vt:lpstr>Penilaian</vt:lpstr>
      <vt:lpstr>Reference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m.masykuri</dc:creator>
  <cp:lastModifiedBy>sarwanto_fkip -</cp:lastModifiedBy>
  <cp:revision>58</cp:revision>
  <dcterms:created xsi:type="dcterms:W3CDTF">2010-09-19T19:29:24Z</dcterms:created>
  <dcterms:modified xsi:type="dcterms:W3CDTF">2019-09-06T06:51:01Z</dcterms:modified>
</cp:coreProperties>
</file>