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14"/>
  </p:handoutMasterIdLst>
  <p:sldIdLst>
    <p:sldId id="266" r:id="rId2"/>
    <p:sldId id="267" r:id="rId3"/>
    <p:sldId id="269" r:id="rId4"/>
    <p:sldId id="270" r:id="rId5"/>
    <p:sldId id="271" r:id="rId6"/>
    <p:sldId id="277" r:id="rId7"/>
    <p:sldId id="273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FF99"/>
    <a:srgbClr val="FFFF66"/>
    <a:srgbClr val="33CC33"/>
    <a:srgbClr val="00C800"/>
    <a:srgbClr val="333399"/>
    <a:srgbClr val="00C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88" autoAdjust="0"/>
    <p:restoredTop sz="95946" autoAdjust="0"/>
  </p:normalViewPr>
  <p:slideViewPr>
    <p:cSldViewPr>
      <p:cViewPr>
        <p:scale>
          <a:sx n="75" d="100"/>
          <a:sy n="75" d="100"/>
        </p:scale>
        <p:origin x="-127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67" tIns="45734" rIns="91467" bIns="457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67" tIns="45734" rIns="91467" bIns="457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67" tIns="45734" rIns="91467" bIns="457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7138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67" tIns="45734" rIns="91467" bIns="457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CAE16DA4-BB65-445E-A983-C6C36F5F7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224DFA-980D-4713-95DD-68FC273F39CA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12E876C-CEBE-4B5E-BF3D-26DCA3890A4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86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86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686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86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grpSp>
        <p:nvGrpSpPr>
          <p:cNvPr id="686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86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86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686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86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86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</p:grpSp>
      </p:grpSp>
      <p:sp>
        <p:nvSpPr>
          <p:cNvPr id="686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686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4340A2-9334-4EDA-95F2-E97B590B6784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6DFBA-C0FC-43E8-B1DA-C8D792F55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2B6DAB-E355-48F9-96E3-7CBB7D70E64F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B8DF3-3708-40B1-84E2-5A8DC8955F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22AD53-0EAE-4ADC-B57A-8C022B3D0E14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24E9A91-5CF5-4F8E-B46A-1C4D5F337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4DAF82-2D36-44C9-AFF6-4252ABDD5811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835C2-8054-4915-915B-B74CD76E6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9E15C-1ADA-4D9D-85C9-5DBD6D07CAF0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148D6-DEC9-4359-B060-A1CB10970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3234D3-4969-429F-AE45-F4F858946F30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D0572-A684-4CA3-B391-A02747E4DF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07FC5-0CDA-4A2C-A816-A93C95E6F475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4F478-27A6-454B-97A9-FD524D128D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9D115D-072D-4123-B609-F5D7E6C69D17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7A788-C005-414F-B7DE-BF089B9B8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461F65-8FAF-45CB-AD42-CE83AB3C1AD3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0879C-58A5-4352-B406-E508FAFAEC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60619-5939-476E-ABC8-CD7D5C32E99B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130D7-E0F7-4DCE-90EC-9986C7165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BD67D-27FF-4DD7-9A9B-B89C821E2DD2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FDF9E-2D7B-40D4-A819-FCC2B603A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1450F080-43CC-4AB4-AD67-954238DEF158}" type="datetimeFigureOut">
              <a:rPr lang="en-US"/>
              <a:pPr/>
              <a:t>1/8/2013</a:t>
            </a:fld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45F9636-FD39-488F-8272-9D0D2C86F9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759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6759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6759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759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59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59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59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59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60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60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60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60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grpSp>
          <p:nvGrpSpPr>
            <p:cNvPr id="676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76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760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0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0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6760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761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761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6761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761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1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1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1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1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1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1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2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</p:grpSp>
      <p:grpSp>
        <p:nvGrpSpPr>
          <p:cNvPr id="6762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762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6762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762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762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762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grpSp>
            <p:nvGrpSpPr>
              <p:cNvPr id="6762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762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2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3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3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3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3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3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  <p:sp>
              <p:nvSpPr>
                <p:cNvPr id="6763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</p:grpSp>
        <p:sp>
          <p:nvSpPr>
            <p:cNvPr id="6763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>
              <a:latin typeface="Arial" charset="0"/>
            </a:endParaRPr>
          </a:p>
          <a:p>
            <a:pPr algn="ctr">
              <a:buFontTx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857224" y="2571744"/>
            <a:ext cx="7583487" cy="715089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en-GB" sz="3600" b="1" dirty="0" smtClean="0">
                <a:cs typeface="Times New Roman" pitchFamily="18" charset="0"/>
              </a:rPr>
              <a:t>BESARAN </a:t>
            </a:r>
            <a:r>
              <a:rPr lang="en-GB" sz="3600" b="1" dirty="0">
                <a:cs typeface="Times New Roman" pitchFamily="18" charset="0"/>
              </a:rPr>
              <a:t>DAN SISTEM SATUAN</a:t>
            </a:r>
            <a:endParaRPr lang="en-US" sz="3600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AutoShape 138"/>
          <p:cNvSpPr>
            <a:spLocks noChangeArrowheads="1"/>
          </p:cNvSpPr>
          <p:nvPr/>
        </p:nvSpPr>
        <p:spPr bwMode="auto">
          <a:xfrm>
            <a:off x="1692275" y="404813"/>
            <a:ext cx="5041900" cy="647700"/>
          </a:xfrm>
          <a:prstGeom prst="flowChartOffpageConnector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b="1"/>
              <a:t>Faktor Penggali dalam SI</a:t>
            </a:r>
            <a:endParaRPr lang="en-US" sz="2000" b="1">
              <a:cs typeface="Times New Roman" pitchFamily="18" charset="0"/>
            </a:endParaRPr>
          </a:p>
        </p:txBody>
      </p:sp>
      <p:graphicFrame>
        <p:nvGraphicFramePr>
          <p:cNvPr id="80230" name="Group 358"/>
          <p:cNvGraphicFramePr>
            <a:graphicFrameLocks noGrp="1"/>
          </p:cNvGraphicFramePr>
          <p:nvPr>
            <p:ph/>
          </p:nvPr>
        </p:nvGraphicFramePr>
        <p:xfrm>
          <a:off x="1908175" y="1479550"/>
          <a:ext cx="4608513" cy="4114483"/>
        </p:xfrm>
        <a:graphic>
          <a:graphicData uri="http://schemas.openxmlformats.org/drawingml/2006/table">
            <a:tbl>
              <a:tblPr/>
              <a:tblGrid>
                <a:gridCol w="579438"/>
                <a:gridCol w="1436687"/>
                <a:gridCol w="1295400"/>
                <a:gridCol w="1296988"/>
              </a:tblGrid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Faktor 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Nama 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Simbol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-18</a:t>
                      </a:r>
                      <a:endParaRPr kumimoji="0" lang="en-GB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 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-15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femto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 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piko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mikro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mili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kilo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mega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tera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539750" y="836613"/>
            <a:ext cx="73453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1. Tentukan dimensi dan satuannya dalam SI untuk besaran turunan berikut :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755650" y="1125538"/>
            <a:ext cx="18002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a. Gaya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b. Berat  Jenis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c. Tekanan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d. Usaha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e. Daya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757238" y="2563813"/>
            <a:ext cx="9350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Jawab :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900113" y="3213100"/>
            <a:ext cx="7056437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endParaRPr lang="id-ID" sz="1400" b="1"/>
          </a:p>
        </p:txBody>
      </p:sp>
      <p:grpSp>
        <p:nvGrpSpPr>
          <p:cNvPr id="82993" name="Group 49"/>
          <p:cNvGrpSpPr>
            <a:grpSpLocks/>
          </p:cNvGrpSpPr>
          <p:nvPr/>
        </p:nvGrpSpPr>
        <p:grpSpPr bwMode="auto">
          <a:xfrm>
            <a:off x="4284663" y="2708275"/>
            <a:ext cx="5616575" cy="1079500"/>
            <a:chOff x="2699" y="1706"/>
            <a:chExt cx="3538" cy="680"/>
          </a:xfrm>
        </p:grpSpPr>
        <p:sp>
          <p:nvSpPr>
            <p:cNvPr id="82954" name="Rectangle 10"/>
            <p:cNvSpPr>
              <a:spLocks noChangeArrowheads="1"/>
            </p:cNvSpPr>
            <p:nvPr/>
          </p:nvSpPr>
          <p:spPr bwMode="auto">
            <a:xfrm>
              <a:off x="2699" y="1706"/>
              <a:ext cx="3538" cy="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r>
                <a:rPr lang="en-US" sz="1400" baseline="30000"/>
                <a:t>	</a:t>
              </a:r>
            </a:p>
            <a:p>
              <a:pPr marL="342900" indent="-342900"/>
              <a:r>
                <a:rPr lang="en-US" sz="1400" b="1"/>
                <a:t>b. Berat  Jenis  =                    =                   =</a:t>
              </a:r>
            </a:p>
            <a:p>
              <a:pPr marL="342900" indent="-342900"/>
              <a:r>
                <a:rPr lang="en-US" sz="1400" b="1"/>
                <a:t>       	        </a:t>
              </a:r>
            </a:p>
            <a:p>
              <a:pPr marL="342900" indent="-342900"/>
              <a:r>
                <a:rPr lang="en-US" sz="1400" b="1"/>
                <a:t>		        =  MLT</a:t>
              </a:r>
              <a:r>
                <a:rPr lang="en-US" sz="1400" b="1" baseline="50000"/>
                <a:t>-</a:t>
              </a:r>
              <a:r>
                <a:rPr lang="en-US" sz="1400" b="1" baseline="30000"/>
                <a:t>2</a:t>
              </a:r>
              <a:r>
                <a:rPr lang="en-US" sz="1400" b="1"/>
                <a:t> (L</a:t>
              </a:r>
              <a:r>
                <a:rPr lang="en-US" sz="1400" b="1" baseline="30000"/>
                <a:t>-3</a:t>
              </a:r>
              <a:r>
                <a:rPr lang="en-US" sz="1400" b="1"/>
                <a:t>)</a:t>
              </a:r>
            </a:p>
            <a:p>
              <a:pPr marL="342900" indent="-342900"/>
              <a:r>
                <a:rPr lang="en-US" sz="1400" b="1"/>
                <a:t>		        =  ML</a:t>
              </a:r>
              <a:r>
                <a:rPr lang="en-US" sz="1400" b="1" baseline="30000"/>
                <a:t>-2</a:t>
              </a:r>
              <a:r>
                <a:rPr lang="en-US" sz="1400" b="1"/>
                <a:t>T</a:t>
              </a:r>
              <a:r>
                <a:rPr lang="en-US" sz="1400" b="1" baseline="30000"/>
                <a:t>-2</a:t>
              </a:r>
              <a:r>
                <a:rPr lang="en-US" sz="1400" b="1"/>
                <a:t> satuan kgm</a:t>
              </a:r>
              <a:r>
                <a:rPr lang="en-US" sz="1400" b="1" baseline="30000"/>
                <a:t>-2</a:t>
              </a:r>
              <a:endParaRPr lang="en-US" sz="1400" b="1"/>
            </a:p>
          </p:txBody>
        </p:sp>
        <p:grpSp>
          <p:nvGrpSpPr>
            <p:cNvPr id="82958" name="Group 14"/>
            <p:cNvGrpSpPr>
              <a:grpSpLocks/>
            </p:cNvGrpSpPr>
            <p:nvPr/>
          </p:nvGrpSpPr>
          <p:grpSpPr bwMode="auto">
            <a:xfrm>
              <a:off x="3651" y="1706"/>
              <a:ext cx="589" cy="454"/>
              <a:chOff x="1610" y="3702"/>
              <a:chExt cx="589" cy="454"/>
            </a:xfrm>
          </p:grpSpPr>
          <p:sp>
            <p:nvSpPr>
              <p:cNvPr id="82956" name="Rectangle 12"/>
              <p:cNvSpPr>
                <a:spLocks noChangeArrowheads="1"/>
              </p:cNvSpPr>
              <p:nvPr/>
            </p:nvSpPr>
            <p:spPr bwMode="auto">
              <a:xfrm>
                <a:off x="1610" y="3702"/>
                <a:ext cx="589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eaLnBrk="1" hangingPunct="1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400" b="1"/>
                  <a:t>  berat</a:t>
                </a:r>
              </a:p>
              <a:p>
                <a:pPr marL="342900" indent="-342900" eaLnBrk="1" hangingPunct="1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400" b="1"/>
                  <a:t> volume</a:t>
                </a:r>
              </a:p>
            </p:txBody>
          </p:sp>
          <p:sp>
            <p:nvSpPr>
              <p:cNvPr id="82957" name="Line 13"/>
              <p:cNvSpPr>
                <a:spLocks noChangeShapeType="1"/>
              </p:cNvSpPr>
              <p:nvPr/>
            </p:nvSpPr>
            <p:spPr bwMode="auto">
              <a:xfrm>
                <a:off x="1655" y="3884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82959" name="Group 15"/>
            <p:cNvGrpSpPr>
              <a:grpSpLocks/>
            </p:cNvGrpSpPr>
            <p:nvPr/>
          </p:nvGrpSpPr>
          <p:grpSpPr bwMode="auto">
            <a:xfrm>
              <a:off x="4378" y="1706"/>
              <a:ext cx="589" cy="454"/>
              <a:chOff x="1610" y="3702"/>
              <a:chExt cx="589" cy="454"/>
            </a:xfrm>
          </p:grpSpPr>
          <p:sp>
            <p:nvSpPr>
              <p:cNvPr id="82960" name="Rectangle 16"/>
              <p:cNvSpPr>
                <a:spLocks noChangeArrowheads="1"/>
              </p:cNvSpPr>
              <p:nvPr/>
            </p:nvSpPr>
            <p:spPr bwMode="auto">
              <a:xfrm>
                <a:off x="1610" y="3702"/>
                <a:ext cx="589" cy="4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marL="342900" indent="-342900" eaLnBrk="1" hangingPunct="1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400" b="1"/>
                  <a:t>  Gaya</a:t>
                </a:r>
              </a:p>
              <a:p>
                <a:pPr marL="342900" indent="-342900" eaLnBrk="1" hangingPunct="1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1400" b="1"/>
                  <a:t> Volume</a:t>
                </a:r>
              </a:p>
            </p:txBody>
          </p:sp>
          <p:sp>
            <p:nvSpPr>
              <p:cNvPr id="82961" name="Line 17"/>
              <p:cNvSpPr>
                <a:spLocks noChangeShapeType="1"/>
              </p:cNvSpPr>
              <p:nvPr/>
            </p:nvSpPr>
            <p:spPr bwMode="auto">
              <a:xfrm>
                <a:off x="1655" y="3884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5012" y="1706"/>
              <a:ext cx="58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MLT </a:t>
              </a:r>
              <a:r>
                <a:rPr lang="en-US" sz="1400" b="1" baseline="30000"/>
                <a:t>-2</a:t>
              </a:r>
            </a:p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  L</a:t>
              </a:r>
              <a:r>
                <a:rPr lang="en-US" sz="1400" b="1" baseline="30000"/>
                <a:t>3</a:t>
              </a:r>
            </a:p>
          </p:txBody>
        </p:sp>
        <p:sp>
          <p:nvSpPr>
            <p:cNvPr id="82964" name="Line 20"/>
            <p:cNvSpPr>
              <a:spLocks noChangeShapeType="1"/>
            </p:cNvSpPr>
            <p:nvPr/>
          </p:nvSpPr>
          <p:spPr bwMode="auto">
            <a:xfrm>
              <a:off x="5057" y="1888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2627313" y="1268413"/>
            <a:ext cx="57245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endParaRPr lang="id-ID" sz="1400" b="1"/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2627313" y="1484313"/>
            <a:ext cx="619283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endParaRPr lang="id-ID" sz="1400" b="1"/>
          </a:p>
        </p:txBody>
      </p:sp>
      <p:sp>
        <p:nvSpPr>
          <p:cNvPr id="82973" name="Rectangle 29"/>
          <p:cNvSpPr>
            <a:spLocks noChangeArrowheads="1"/>
          </p:cNvSpPr>
          <p:nvPr/>
        </p:nvSpPr>
        <p:spPr bwMode="auto">
          <a:xfrm>
            <a:off x="3779838" y="1412875"/>
            <a:ext cx="18002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endParaRPr lang="id-ID" sz="1400" b="1"/>
          </a:p>
        </p:txBody>
      </p:sp>
      <p:sp>
        <p:nvSpPr>
          <p:cNvPr id="82974" name="Rectangle 30"/>
          <p:cNvSpPr>
            <a:spLocks noChangeArrowheads="1"/>
          </p:cNvSpPr>
          <p:nvPr/>
        </p:nvSpPr>
        <p:spPr bwMode="auto">
          <a:xfrm>
            <a:off x="755650" y="2852738"/>
            <a:ext cx="32400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sz="1400" b="1"/>
              <a:t>a. Gaya	= massa x percepatan</a:t>
            </a:r>
          </a:p>
          <a:p>
            <a:pPr marL="609600" indent="-609600" eaLnBrk="1" hangingPunct="1">
              <a:spcBef>
                <a:spcPct val="20000"/>
              </a:spcBef>
            </a:pPr>
            <a:r>
              <a:rPr lang="en-US" sz="1400" b="1"/>
              <a:t>		= M         x LT </a:t>
            </a:r>
            <a:r>
              <a:rPr lang="en-US" sz="1400" b="1" baseline="30000"/>
              <a:t>-2</a:t>
            </a:r>
          </a:p>
          <a:p>
            <a:pPr marL="609600" indent="-609600" eaLnBrk="1" hangingPunct="1">
              <a:spcBef>
                <a:spcPct val="20000"/>
              </a:spcBef>
            </a:pPr>
            <a:r>
              <a:rPr lang="en-US" sz="1400" b="1"/>
              <a:t>		= MLT </a:t>
            </a:r>
            <a:r>
              <a:rPr lang="en-US" sz="1400" b="1" baseline="30000"/>
              <a:t>-2</a:t>
            </a:r>
            <a:r>
              <a:rPr lang="en-US" sz="1400" b="1"/>
              <a:t>  satuan kgms</a:t>
            </a:r>
            <a:r>
              <a:rPr lang="en-US" sz="1400" b="1" baseline="30000"/>
              <a:t>-2</a:t>
            </a:r>
          </a:p>
        </p:txBody>
      </p:sp>
      <p:sp>
        <p:nvSpPr>
          <p:cNvPr id="82977" name="Rectangle 33"/>
          <p:cNvSpPr>
            <a:spLocks noChangeArrowheads="1"/>
          </p:cNvSpPr>
          <p:nvPr/>
        </p:nvSpPr>
        <p:spPr bwMode="auto">
          <a:xfrm>
            <a:off x="755650" y="4005263"/>
            <a:ext cx="583247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1400" baseline="30000"/>
              <a:t>	</a:t>
            </a:r>
          </a:p>
          <a:p>
            <a:pPr marL="342900" indent="-342900"/>
            <a:r>
              <a:rPr lang="en-US" sz="1400" b="1"/>
              <a:t>c. Tekanan   =                    =                   =  MLT </a:t>
            </a:r>
            <a:r>
              <a:rPr lang="en-US" sz="1400" b="1" baseline="30000"/>
              <a:t>-2 </a:t>
            </a:r>
            <a:r>
              <a:rPr lang="en-US" sz="1400" b="1"/>
              <a:t>satuan kgm</a:t>
            </a:r>
            <a:r>
              <a:rPr lang="en-US" sz="1400" b="1" baseline="30000"/>
              <a:t>-1</a:t>
            </a:r>
            <a:r>
              <a:rPr lang="en-US" sz="1400" b="1"/>
              <a:t>s</a:t>
            </a:r>
            <a:r>
              <a:rPr lang="en-US" sz="1400" b="1" baseline="30000"/>
              <a:t>-1</a:t>
            </a:r>
          </a:p>
          <a:p>
            <a:pPr marL="342900" indent="-342900"/>
            <a:r>
              <a:rPr lang="en-US" sz="1400" b="1"/>
              <a:t>		</a:t>
            </a:r>
          </a:p>
        </p:txBody>
      </p:sp>
      <p:grpSp>
        <p:nvGrpSpPr>
          <p:cNvPr id="82987" name="Group 43"/>
          <p:cNvGrpSpPr>
            <a:grpSpLocks/>
          </p:cNvGrpSpPr>
          <p:nvPr/>
        </p:nvGrpSpPr>
        <p:grpSpPr bwMode="auto">
          <a:xfrm>
            <a:off x="2051050" y="4005263"/>
            <a:ext cx="935038" cy="720725"/>
            <a:chOff x="1610" y="3702"/>
            <a:chExt cx="589" cy="454"/>
          </a:xfrm>
        </p:grpSpPr>
        <p:sp>
          <p:nvSpPr>
            <p:cNvPr id="82988" name="Rectangle 44"/>
            <p:cNvSpPr>
              <a:spLocks noChangeArrowheads="1"/>
            </p:cNvSpPr>
            <p:nvPr/>
          </p:nvSpPr>
          <p:spPr bwMode="auto">
            <a:xfrm>
              <a:off x="1610" y="3702"/>
              <a:ext cx="58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gaya</a:t>
              </a:r>
            </a:p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 luas</a:t>
              </a:r>
            </a:p>
          </p:txBody>
        </p:sp>
        <p:sp>
          <p:nvSpPr>
            <p:cNvPr id="82989" name="Line 45"/>
            <p:cNvSpPr>
              <a:spLocks noChangeShapeType="1"/>
            </p:cNvSpPr>
            <p:nvPr/>
          </p:nvSpPr>
          <p:spPr bwMode="auto">
            <a:xfrm>
              <a:off x="1655" y="388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2990" name="Group 46"/>
          <p:cNvGrpSpPr>
            <a:grpSpLocks/>
          </p:cNvGrpSpPr>
          <p:nvPr/>
        </p:nvGrpSpPr>
        <p:grpSpPr bwMode="auto">
          <a:xfrm>
            <a:off x="3132138" y="4005263"/>
            <a:ext cx="935037" cy="720725"/>
            <a:chOff x="1610" y="3702"/>
            <a:chExt cx="589" cy="454"/>
          </a:xfrm>
        </p:grpSpPr>
        <p:sp>
          <p:nvSpPr>
            <p:cNvPr id="82991" name="Rectangle 47"/>
            <p:cNvSpPr>
              <a:spLocks noChangeArrowheads="1"/>
            </p:cNvSpPr>
            <p:nvPr/>
          </p:nvSpPr>
          <p:spPr bwMode="auto">
            <a:xfrm>
              <a:off x="1610" y="3702"/>
              <a:ext cx="58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MLT </a:t>
              </a:r>
              <a:r>
                <a:rPr lang="en-US" sz="1400" b="1" baseline="30000"/>
                <a:t>-2</a:t>
              </a:r>
            </a:p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  L</a:t>
              </a:r>
              <a:r>
                <a:rPr lang="en-US" sz="1400" b="1" baseline="30000"/>
                <a:t>2</a:t>
              </a:r>
            </a:p>
          </p:txBody>
        </p:sp>
        <p:sp>
          <p:nvSpPr>
            <p:cNvPr id="82992" name="Line 48"/>
            <p:cNvSpPr>
              <a:spLocks noChangeShapeType="1"/>
            </p:cNvSpPr>
            <p:nvPr/>
          </p:nvSpPr>
          <p:spPr bwMode="auto">
            <a:xfrm>
              <a:off x="1655" y="388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82994" name="Rectangle 50"/>
          <p:cNvSpPr>
            <a:spLocks noChangeArrowheads="1"/>
          </p:cNvSpPr>
          <p:nvPr/>
        </p:nvSpPr>
        <p:spPr bwMode="auto">
          <a:xfrm>
            <a:off x="827088" y="4868863"/>
            <a:ext cx="6553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sz="1400" b="1"/>
              <a:t>d. Usaha	= gaya x jarak  =  MLT </a:t>
            </a:r>
            <a:r>
              <a:rPr lang="en-US" sz="1400" b="1" baseline="30000"/>
              <a:t>-2 </a:t>
            </a:r>
            <a:r>
              <a:rPr lang="en-US" sz="1400" b="1"/>
              <a:t>x L  = ML </a:t>
            </a:r>
            <a:r>
              <a:rPr lang="en-US" sz="1400" b="1" baseline="30000"/>
              <a:t>2</a:t>
            </a:r>
            <a:r>
              <a:rPr lang="en-US" sz="1400" b="1"/>
              <a:t> T </a:t>
            </a:r>
            <a:r>
              <a:rPr lang="en-US" sz="1400" b="1" baseline="30000"/>
              <a:t>-2 </a:t>
            </a:r>
            <a:r>
              <a:rPr lang="en-US" sz="1400" b="1"/>
              <a:t>satuan kgm</a:t>
            </a:r>
            <a:r>
              <a:rPr lang="en-US" sz="1400" b="1" baseline="30000"/>
              <a:t>-2</a:t>
            </a:r>
            <a:r>
              <a:rPr lang="en-US" sz="1400" b="1"/>
              <a:t>s</a:t>
            </a:r>
            <a:r>
              <a:rPr lang="en-US" sz="1400" b="1" baseline="30000"/>
              <a:t>-2</a:t>
            </a:r>
          </a:p>
          <a:p>
            <a:pPr marL="609600" indent="-609600" eaLnBrk="1" hangingPunct="1">
              <a:spcBef>
                <a:spcPct val="20000"/>
              </a:spcBef>
            </a:pPr>
            <a:endParaRPr lang="en-US" sz="1400" b="1" baseline="30000"/>
          </a:p>
        </p:txBody>
      </p:sp>
      <p:sp>
        <p:nvSpPr>
          <p:cNvPr id="82995" name="Rectangle 51"/>
          <p:cNvSpPr>
            <a:spLocks noChangeArrowheads="1"/>
          </p:cNvSpPr>
          <p:nvPr/>
        </p:nvSpPr>
        <p:spPr bwMode="auto">
          <a:xfrm>
            <a:off x="2051050" y="5373688"/>
            <a:ext cx="6553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</a:pPr>
            <a:r>
              <a:rPr lang="en-US" sz="1400" b="1"/>
              <a:t>e. Daya  =                     =                              = ML </a:t>
            </a:r>
            <a:r>
              <a:rPr lang="en-US" sz="1400" b="1" baseline="30000"/>
              <a:t>2</a:t>
            </a:r>
            <a:r>
              <a:rPr lang="en-US" sz="1400" b="1"/>
              <a:t> T </a:t>
            </a:r>
            <a:r>
              <a:rPr lang="en-US" sz="1400" b="1" baseline="30000"/>
              <a:t>-1</a:t>
            </a:r>
            <a:r>
              <a:rPr lang="en-US" sz="1400" b="1"/>
              <a:t> satuan kgm</a:t>
            </a:r>
            <a:r>
              <a:rPr lang="en-US" sz="1400" b="1" baseline="30000"/>
              <a:t>-2</a:t>
            </a:r>
            <a:r>
              <a:rPr lang="en-US" sz="1400" b="1"/>
              <a:t>s</a:t>
            </a:r>
            <a:r>
              <a:rPr lang="en-US" sz="1400" b="1" baseline="30000"/>
              <a:t>-1</a:t>
            </a:r>
          </a:p>
          <a:p>
            <a:pPr marL="609600" indent="-609600" eaLnBrk="1" hangingPunct="1">
              <a:spcBef>
                <a:spcPct val="20000"/>
              </a:spcBef>
            </a:pPr>
            <a:endParaRPr lang="en-US" sz="1400" b="1" baseline="30000"/>
          </a:p>
        </p:txBody>
      </p:sp>
      <p:grpSp>
        <p:nvGrpSpPr>
          <p:cNvPr id="82996" name="Group 52"/>
          <p:cNvGrpSpPr>
            <a:grpSpLocks/>
          </p:cNvGrpSpPr>
          <p:nvPr/>
        </p:nvGrpSpPr>
        <p:grpSpPr bwMode="auto">
          <a:xfrm>
            <a:off x="3059113" y="5445125"/>
            <a:ext cx="935037" cy="720725"/>
            <a:chOff x="1610" y="3702"/>
            <a:chExt cx="589" cy="454"/>
          </a:xfrm>
        </p:grpSpPr>
        <p:sp>
          <p:nvSpPr>
            <p:cNvPr id="82997" name="Rectangle 53"/>
            <p:cNvSpPr>
              <a:spLocks noChangeArrowheads="1"/>
            </p:cNvSpPr>
            <p:nvPr/>
          </p:nvSpPr>
          <p:spPr bwMode="auto">
            <a:xfrm>
              <a:off x="1610" y="3702"/>
              <a:ext cx="58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usaha</a:t>
              </a:r>
            </a:p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waktu</a:t>
              </a:r>
            </a:p>
          </p:txBody>
        </p:sp>
        <p:sp>
          <p:nvSpPr>
            <p:cNvPr id="82998" name="Line 54"/>
            <p:cNvSpPr>
              <a:spLocks noChangeShapeType="1"/>
            </p:cNvSpPr>
            <p:nvPr/>
          </p:nvSpPr>
          <p:spPr bwMode="auto">
            <a:xfrm>
              <a:off x="1655" y="388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3000" name="Group 56"/>
          <p:cNvGrpSpPr>
            <a:grpSpLocks/>
          </p:cNvGrpSpPr>
          <p:nvPr/>
        </p:nvGrpSpPr>
        <p:grpSpPr bwMode="auto">
          <a:xfrm>
            <a:off x="4211638" y="5445125"/>
            <a:ext cx="935037" cy="720725"/>
            <a:chOff x="1610" y="3702"/>
            <a:chExt cx="589" cy="454"/>
          </a:xfrm>
        </p:grpSpPr>
        <p:sp>
          <p:nvSpPr>
            <p:cNvPr id="83001" name="Rectangle 57"/>
            <p:cNvSpPr>
              <a:spLocks noChangeArrowheads="1"/>
            </p:cNvSpPr>
            <p:nvPr/>
          </p:nvSpPr>
          <p:spPr bwMode="auto">
            <a:xfrm>
              <a:off x="1610" y="3702"/>
              <a:ext cx="58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ML </a:t>
              </a:r>
              <a:r>
                <a:rPr lang="en-US" sz="1400" b="1" baseline="30000"/>
                <a:t>2</a:t>
              </a:r>
              <a:r>
                <a:rPr lang="en-US" sz="1400" b="1"/>
                <a:t> T </a:t>
              </a:r>
              <a:r>
                <a:rPr lang="en-US" sz="1400" b="1" baseline="30000"/>
                <a:t>-2</a:t>
              </a:r>
            </a:p>
            <a:p>
              <a:pPr marL="342900" indent="-342900" eaLnBrk="1" hangingPunct="1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1400" b="1"/>
                <a:t>      T</a:t>
              </a:r>
            </a:p>
          </p:txBody>
        </p:sp>
        <p:sp>
          <p:nvSpPr>
            <p:cNvPr id="83002" name="Line 58"/>
            <p:cNvSpPr>
              <a:spLocks noChangeShapeType="1"/>
            </p:cNvSpPr>
            <p:nvPr/>
          </p:nvSpPr>
          <p:spPr bwMode="auto">
            <a:xfrm>
              <a:off x="1655" y="3884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611188" y="200025"/>
            <a:ext cx="2232025" cy="565150"/>
          </a:xfrm>
          <a:prstGeom prst="flowChartTerminator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tabLst>
                <a:tab pos="539750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Contoh Soal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539750" y="836613"/>
            <a:ext cx="4752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2. Buktikan besaran-besaran berikut adalah identik : </a:t>
            </a:r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755650" y="1125538"/>
            <a:ext cx="66246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a. Energi Potensial dan Energi Kinetik 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b. Usaha/Energi dan Kalor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757238" y="1773238"/>
            <a:ext cx="9350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Jawab :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755650" y="2205038"/>
            <a:ext cx="66246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a. Energi Potensial : Ep = mgh 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    Energi potensial 	= massa x gravitasi x tinggi 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		               	= M x LT</a:t>
            </a:r>
            <a:r>
              <a:rPr lang="en-US" sz="1400" b="1" baseline="30000"/>
              <a:t>-2</a:t>
            </a:r>
            <a:r>
              <a:rPr lang="en-US" sz="1400" b="1"/>
              <a:t> x L = ML</a:t>
            </a:r>
            <a:r>
              <a:rPr lang="en-US" sz="1400" b="1" baseline="30000"/>
              <a:t>2</a:t>
            </a:r>
            <a:r>
              <a:rPr lang="en-US" sz="1400" b="1"/>
              <a:t>T</a:t>
            </a:r>
            <a:r>
              <a:rPr lang="en-US" sz="1400" b="1" baseline="30000"/>
              <a:t>-2</a:t>
            </a:r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971550" y="3068638"/>
            <a:ext cx="6624638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Energi Kinetik : Ek 	= ½ mv</a:t>
            </a:r>
            <a:r>
              <a:rPr lang="en-US" sz="1400" b="1" baseline="30000"/>
              <a:t>2</a:t>
            </a:r>
            <a:r>
              <a:rPr lang="en-US" sz="1400" b="1"/>
              <a:t> 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Energi Kinetik 	= ½ x massa x kecepatan</a:t>
            </a:r>
            <a:r>
              <a:rPr lang="en-US" sz="1400" b="1" baseline="30000"/>
              <a:t>2</a:t>
            </a:r>
            <a:r>
              <a:rPr lang="en-US" sz="1400" b="1"/>
              <a:t> 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		               	= M x (LT</a:t>
            </a:r>
            <a:r>
              <a:rPr lang="en-US" sz="1400" b="1" baseline="30000"/>
              <a:t>-1) 2</a:t>
            </a:r>
            <a:r>
              <a:rPr lang="en-US" sz="1400" b="1"/>
              <a:t> 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			= ML</a:t>
            </a:r>
            <a:r>
              <a:rPr lang="en-US" sz="1400" b="1" baseline="30000"/>
              <a:t>2</a:t>
            </a:r>
            <a:r>
              <a:rPr lang="en-US" sz="1400" b="1"/>
              <a:t>T</a:t>
            </a:r>
            <a:r>
              <a:rPr lang="en-US" sz="1400" b="1" baseline="30000"/>
              <a:t>-2</a:t>
            </a:r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971550" y="4365625"/>
            <a:ext cx="66246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Keduanya (Ep dan Ek) mempunyai dimensi yang sama </a:t>
            </a:r>
            <a:r>
              <a:rPr lang="en-US" sz="1400" b="1">
                <a:sym typeface="Wingdings" pitchFamily="2" charset="2"/>
              </a:rPr>
              <a:t> keduanya identik</a:t>
            </a:r>
            <a:endParaRPr lang="en-US" sz="1400" b="1" baseline="30000"/>
          </a:p>
        </p:txBody>
      </p:sp>
      <p:sp>
        <p:nvSpPr>
          <p:cNvPr id="83985" name="Rectangle 17"/>
          <p:cNvSpPr>
            <a:spLocks noChangeArrowheads="1"/>
          </p:cNvSpPr>
          <p:nvPr/>
        </p:nvSpPr>
        <p:spPr bwMode="auto">
          <a:xfrm>
            <a:off x="1835150" y="5084763"/>
            <a:ext cx="44656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b. Usaha	= ML</a:t>
            </a:r>
            <a:r>
              <a:rPr lang="en-US" sz="1400" b="1" baseline="30000"/>
              <a:t>2</a:t>
            </a:r>
            <a:r>
              <a:rPr lang="en-US" sz="1400" b="1"/>
              <a:t>T</a:t>
            </a:r>
            <a:r>
              <a:rPr lang="en-US" sz="1400" b="1" baseline="30000"/>
              <a:t>-2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    Energi 	= ML</a:t>
            </a:r>
            <a:r>
              <a:rPr lang="en-US" sz="1400" b="1" baseline="30000"/>
              <a:t>2</a:t>
            </a:r>
            <a:r>
              <a:rPr lang="en-US" sz="1400" b="1"/>
              <a:t>T</a:t>
            </a:r>
            <a:r>
              <a:rPr lang="en-US" sz="1400" b="1" baseline="30000"/>
              <a:t>-2</a:t>
            </a:r>
          </a:p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    Kalor	= 0.24 x energi = ML</a:t>
            </a:r>
            <a:r>
              <a:rPr lang="en-US" sz="1400" b="1" baseline="30000"/>
              <a:t>2</a:t>
            </a:r>
            <a:r>
              <a:rPr lang="en-US" sz="1400" b="1"/>
              <a:t>T</a:t>
            </a:r>
            <a:r>
              <a:rPr lang="en-US" sz="1400" b="1" baseline="30000"/>
              <a:t>-2</a:t>
            </a:r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2051050" y="6021388"/>
            <a:ext cx="48974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400" b="1"/>
              <a:t>Ketiganya memiliki dimensi yang sama </a:t>
            </a:r>
            <a:r>
              <a:rPr lang="en-US" sz="1400" b="1">
                <a:sym typeface="Wingdings" pitchFamily="2" charset="2"/>
              </a:rPr>
              <a:t> identik</a:t>
            </a:r>
            <a:endParaRPr lang="en-US" sz="1400" b="1" baseline="30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auto">
          <a:xfrm>
            <a:off x="611188" y="519113"/>
            <a:ext cx="3743325" cy="523875"/>
          </a:xfrm>
          <a:prstGeom prst="flowChartTerminator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tabLst>
                <a:tab pos="539750" algn="l"/>
              </a:tabLst>
            </a:pPr>
            <a:r>
              <a:rPr lang="en-US" sz="2000" b="1"/>
              <a:t>1.1    PENDAHULUAN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827088" y="1196975"/>
            <a:ext cx="1943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hlink"/>
              </a:buClr>
              <a:buSzPct val="120000"/>
              <a:buFont typeface="Wingdings" pitchFamily="2" charset="2"/>
              <a:buNone/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Fisika :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612775" y="1773238"/>
            <a:ext cx="792003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/>
              <a:t>Ilmu pengetahuan yang mempelajari benda-benda dialam, gejala-gejala, kejadian-kejadian alam serta interaksi dari benda-benda dialam . </a:t>
            </a:r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1"/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/>
              <a:t>Fisika merupakan ilmu pengetahuan dasar yang mempelajari sifat-sifat dan interaksi antar materi dan radiasi.</a:t>
            </a:r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1"/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/>
              <a:t>Fisika merupakan ilmu pengetahuan yang didasarkan pada pengamatan eksperimental dan pengukuran kuantitatif (Metode Ilmiah).</a:t>
            </a:r>
          </a:p>
          <a:p>
            <a:pPr marL="341313" indent="-341313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1"/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/>
              <a:t>	</a:t>
            </a:r>
            <a:endParaRPr lang="id-ID" sz="2000" b="1"/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962400" y="260350"/>
            <a:ext cx="11144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Fisika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989138" y="1268413"/>
            <a:ext cx="9985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Klasik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795963" y="1268413"/>
            <a:ext cx="14049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Kuantum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403350" y="1603375"/>
            <a:ext cx="2305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(</a:t>
            </a:r>
            <a:r>
              <a:rPr lang="en-US" sz="2400" i="1">
                <a:solidFill>
                  <a:schemeClr val="tx2"/>
                </a:solidFill>
              </a:rPr>
              <a:t>sebelum 1920</a:t>
            </a:r>
            <a:r>
              <a:rPr lang="en-US" sz="24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5651500" y="1557338"/>
            <a:ext cx="21351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tx2"/>
                </a:solidFill>
              </a:rPr>
              <a:t>(</a:t>
            </a:r>
            <a:r>
              <a:rPr lang="en-US" sz="2400" i="1">
                <a:solidFill>
                  <a:schemeClr val="tx2"/>
                </a:solidFill>
              </a:rPr>
              <a:t>setelah 1920</a:t>
            </a:r>
            <a:r>
              <a:rPr lang="en-US" sz="2400">
                <a:solidFill>
                  <a:schemeClr val="tx2"/>
                </a:solidFill>
              </a:rPr>
              <a:t>)</a:t>
            </a:r>
          </a:p>
        </p:txBody>
      </p:sp>
      <p:grpSp>
        <p:nvGrpSpPr>
          <p:cNvPr id="6151" name="Group 9"/>
          <p:cNvGrpSpPr>
            <a:grpSpLocks/>
          </p:cNvGrpSpPr>
          <p:nvPr/>
        </p:nvGrpSpPr>
        <p:grpSpPr bwMode="auto">
          <a:xfrm>
            <a:off x="2454275" y="549275"/>
            <a:ext cx="1371600" cy="685800"/>
            <a:chOff x="1488" y="576"/>
            <a:chExt cx="864" cy="432"/>
          </a:xfrm>
        </p:grpSpPr>
        <p:sp>
          <p:nvSpPr>
            <p:cNvPr id="6164" name="Line 10"/>
            <p:cNvSpPr>
              <a:spLocks noChangeShapeType="1"/>
            </p:cNvSpPr>
            <p:nvPr/>
          </p:nvSpPr>
          <p:spPr bwMode="auto">
            <a:xfrm flipH="1">
              <a:off x="1488" y="576"/>
              <a:ext cx="86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165" name="Line 11"/>
            <p:cNvSpPr>
              <a:spLocks noChangeShapeType="1"/>
            </p:cNvSpPr>
            <p:nvPr/>
          </p:nvSpPr>
          <p:spPr bwMode="auto">
            <a:xfrm>
              <a:off x="1488" y="576"/>
              <a:ext cx="0" cy="43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6152" name="Group 12"/>
          <p:cNvGrpSpPr>
            <a:grpSpLocks/>
          </p:cNvGrpSpPr>
          <p:nvPr/>
        </p:nvGrpSpPr>
        <p:grpSpPr bwMode="auto">
          <a:xfrm>
            <a:off x="5148263" y="549275"/>
            <a:ext cx="1371600" cy="685800"/>
            <a:chOff x="2448" y="816"/>
            <a:chExt cx="864" cy="432"/>
          </a:xfrm>
        </p:grpSpPr>
        <p:sp>
          <p:nvSpPr>
            <p:cNvPr id="6162" name="Line 13"/>
            <p:cNvSpPr>
              <a:spLocks noChangeShapeType="1"/>
            </p:cNvSpPr>
            <p:nvPr/>
          </p:nvSpPr>
          <p:spPr bwMode="auto">
            <a:xfrm flipH="1">
              <a:off x="2448" y="816"/>
              <a:ext cx="864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163" name="Line 14"/>
            <p:cNvSpPr>
              <a:spLocks noChangeShapeType="1"/>
            </p:cNvSpPr>
            <p:nvPr/>
          </p:nvSpPr>
          <p:spPr bwMode="auto">
            <a:xfrm>
              <a:off x="3312" y="816"/>
              <a:ext cx="0" cy="43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468313" y="2133600"/>
            <a:ext cx="4252912" cy="2339975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Posisi dan Momentum</a:t>
            </a:r>
            <a:br>
              <a:rPr lang="en-US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   partikel dapat ditetapkan</a:t>
            </a:r>
            <a:br>
              <a:rPr lang="en-US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   secara tepat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</a:t>
            </a:r>
            <a:r>
              <a:rPr lang="en-US" sz="2400">
                <a:solidFill>
                  <a:schemeClr val="tx2"/>
                </a:solidFill>
              </a:rPr>
              <a:t>ruang dan waktu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     merupakan dua hal yang </a:t>
            </a:r>
            <a:r>
              <a:rPr lang="en-US"/>
              <a:t> </a:t>
            </a:r>
            <a:r>
              <a:rPr lang="en-US" sz="2400">
                <a:solidFill>
                  <a:schemeClr val="tx2"/>
                </a:solidFill>
              </a:rPr>
              <a:t/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     terpisah</a:t>
            </a:r>
            <a:endParaRPr lang="en-US" sz="240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4932363" y="2133600"/>
            <a:ext cx="3657600" cy="2339975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rgbClr val="00008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Ketidak pastian Posisi   </a:t>
            </a:r>
            <a:br>
              <a:rPr lang="en-US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   dan Momentum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tx2"/>
                </a:solidFill>
              </a:rPr>
              <a:t>      </a:t>
            </a:r>
            <a:r>
              <a:rPr lang="en-US" sz="2400">
                <a:solidFill>
                  <a:schemeClr val="tx2"/>
                </a:solidFill>
              </a:rPr>
              <a:t>partikel</a:t>
            </a: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	 	</a:t>
            </a:r>
          </a:p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ruang dan waktu    </a:t>
            </a:r>
            <a:br>
              <a:rPr lang="en-US" sz="2400">
                <a:solidFill>
                  <a:schemeClr val="tx2"/>
                </a:solidFill>
                <a:cs typeface="Times New Roman" pitchFamily="18" charset="0"/>
              </a:rPr>
            </a:b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   merupakan satu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  <a:cs typeface="Times New Roman" pitchFamily="18" charset="0"/>
              </a:rPr>
              <a:t>     </a:t>
            </a:r>
            <a:r>
              <a:rPr lang="en-US" sz="2400">
                <a:solidFill>
                  <a:schemeClr val="tx2"/>
                </a:solidFill>
              </a:rPr>
              <a:t>kesatuan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1004888" y="5014913"/>
            <a:ext cx="27749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/>
              <a:t>Hukum Newton</a:t>
            </a:r>
          </a:p>
        </p:txBody>
      </p:sp>
      <p:sp>
        <p:nvSpPr>
          <p:cNvPr id="6161" name="Line 19"/>
          <p:cNvSpPr>
            <a:spLocks noChangeShapeType="1"/>
          </p:cNvSpPr>
          <p:nvPr/>
        </p:nvSpPr>
        <p:spPr bwMode="auto">
          <a:xfrm flipV="1">
            <a:off x="2327275" y="4581525"/>
            <a:ext cx="0" cy="5016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58" name="Text Box 21"/>
          <p:cNvSpPr txBox="1">
            <a:spLocks noChangeArrowheads="1"/>
          </p:cNvSpPr>
          <p:nvPr/>
        </p:nvSpPr>
        <p:spPr bwMode="auto">
          <a:xfrm>
            <a:off x="4787900" y="5159375"/>
            <a:ext cx="3722688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Dualisme </a:t>
            </a:r>
            <a:br>
              <a:rPr lang="en-US" sz="2400" b="1"/>
            </a:br>
            <a:r>
              <a:rPr lang="en-US" sz="2400" b="1"/>
              <a:t>Gelombang-Partikel</a:t>
            </a:r>
          </a:p>
          <a:p>
            <a:pPr algn="ctr"/>
            <a:r>
              <a:rPr lang="en-US" sz="2400" b="1"/>
              <a:t>Teori Relativitas Einsten</a:t>
            </a:r>
          </a:p>
        </p:txBody>
      </p:sp>
      <p:sp>
        <p:nvSpPr>
          <p:cNvPr id="6159" name="Line 22"/>
          <p:cNvSpPr>
            <a:spLocks noChangeShapeType="1"/>
          </p:cNvSpPr>
          <p:nvPr/>
        </p:nvSpPr>
        <p:spPr bwMode="auto">
          <a:xfrm flipV="1">
            <a:off x="6659563" y="45815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0" name="AutoShape 14"/>
          <p:cNvSpPr>
            <a:spLocks noChangeArrowheads="1"/>
          </p:cNvSpPr>
          <p:nvPr/>
        </p:nvSpPr>
        <p:spPr bwMode="auto">
          <a:xfrm>
            <a:off x="468313" y="523875"/>
            <a:ext cx="4249737" cy="565150"/>
          </a:xfrm>
          <a:prstGeom prst="flowChartTerminator">
            <a:avLst/>
          </a:prstGeom>
          <a:solidFill>
            <a:srgbClr val="99FF99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tabLst>
                <a:tab pos="539750" algn="l"/>
              </a:tabLst>
            </a:pPr>
            <a:r>
              <a:rPr lang="en-US" sz="2000" b="1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1.2  BESARAN DAN SATUAN</a:t>
            </a:r>
          </a:p>
        </p:txBody>
      </p:sp>
      <p:sp>
        <p:nvSpPr>
          <p:cNvPr id="7198" name="Rectangle 7"/>
          <p:cNvSpPr>
            <a:spLocks noChangeArrowheads="1"/>
          </p:cNvSpPr>
          <p:nvPr/>
        </p:nvSpPr>
        <p:spPr bwMode="auto">
          <a:xfrm>
            <a:off x="395288" y="1484313"/>
            <a:ext cx="7848600" cy="266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/>
              <a:t>Besaran</a:t>
            </a:r>
            <a:r>
              <a:rPr lang="en-US" sz="2000" b="1"/>
              <a:t> :</a:t>
            </a:r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     Sesuatu yang dapat diukur</a:t>
            </a:r>
            <a:r>
              <a:rPr lang="en-US"/>
              <a:t> </a:t>
            </a:r>
            <a:r>
              <a:rPr lang="en-US" b="1">
                <a:sym typeface="Wingdings" pitchFamily="2" charset="2"/>
              </a:rPr>
              <a:t> dinyatakan dengan angka (kuantitatif) </a:t>
            </a:r>
            <a:r>
              <a:rPr lang="en-US" b="1"/>
              <a:t>Contoh : panjang, massa, waktu, suhu, dll.</a:t>
            </a:r>
            <a:r>
              <a:rPr lang="en-US"/>
              <a:t> </a:t>
            </a:r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1"/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/>
              <a:t>Mengukur</a:t>
            </a:r>
            <a:r>
              <a:rPr lang="en-US" b="1"/>
              <a:t> :</a:t>
            </a:r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	Membandingkan sesuatu dengan sesuatu yang lain yang sejenis yang ditetapkan sebagai satuan.</a:t>
            </a:r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1"/>
          </a:p>
          <a:p>
            <a:pPr marL="341313" indent="-341313" algn="just" defTabSz="449263" eaLnBrk="1" hangingPunct="1"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1"/>
              <a:t>	contoh : panjang jalan 10 km</a:t>
            </a:r>
          </a:p>
        </p:txBody>
      </p:sp>
      <p:sp>
        <p:nvSpPr>
          <p:cNvPr id="7199" name="Rectangle 8"/>
          <p:cNvSpPr>
            <a:spLocks noChangeArrowheads="1"/>
          </p:cNvSpPr>
          <p:nvPr/>
        </p:nvSpPr>
        <p:spPr bwMode="auto">
          <a:xfrm>
            <a:off x="180975" y="4221163"/>
            <a:ext cx="4895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algn="just" eaLnBrk="1" hangingPunct="1">
              <a:lnSpc>
                <a:spcPct val="93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b="1">
                <a:cs typeface="Times New Roman" pitchFamily="18" charset="0"/>
              </a:rPr>
              <a:t>      Besaran Fisika baru terdefenisi jika :</a:t>
            </a:r>
          </a:p>
        </p:txBody>
      </p:sp>
      <p:sp>
        <p:nvSpPr>
          <p:cNvPr id="7200" name="Rectangle 9"/>
          <p:cNvSpPr>
            <a:spLocks noChangeArrowheads="1"/>
          </p:cNvSpPr>
          <p:nvPr/>
        </p:nvSpPr>
        <p:spPr bwMode="auto">
          <a:xfrm>
            <a:off x="4827588" y="4221163"/>
            <a:ext cx="32004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cs typeface="Times New Roman" pitchFamily="18" charset="0"/>
              </a:rPr>
              <a:t>ada nilainya (besarnya)</a:t>
            </a:r>
          </a:p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cs typeface="Times New Roman" pitchFamily="18" charset="0"/>
              </a:rPr>
              <a:t>ada satuannya</a:t>
            </a:r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 flipH="1">
            <a:off x="3708400" y="51577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202" name="Line 34"/>
          <p:cNvSpPr>
            <a:spLocks noChangeShapeType="1"/>
          </p:cNvSpPr>
          <p:nvPr/>
        </p:nvSpPr>
        <p:spPr bwMode="auto">
          <a:xfrm flipH="1">
            <a:off x="4067175" y="51562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7203" name="Rectangle 9"/>
          <p:cNvSpPr>
            <a:spLocks noChangeArrowheads="1"/>
          </p:cNvSpPr>
          <p:nvPr/>
        </p:nvSpPr>
        <p:spPr bwMode="auto">
          <a:xfrm>
            <a:off x="3421063" y="6034088"/>
            <a:ext cx="719137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nilai</a:t>
            </a:r>
          </a:p>
        </p:txBody>
      </p:sp>
      <p:sp>
        <p:nvSpPr>
          <p:cNvPr id="7204" name="Rectangle 9"/>
          <p:cNvSpPr>
            <a:spLocks noChangeArrowheads="1"/>
          </p:cNvSpPr>
          <p:nvPr/>
        </p:nvSpPr>
        <p:spPr bwMode="auto">
          <a:xfrm>
            <a:off x="3779838" y="5386388"/>
            <a:ext cx="93662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satuan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468313" y="549275"/>
            <a:ext cx="784860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41313" algn="just" defTabSz="449263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/>
              <a:t>Satuan :</a:t>
            </a:r>
          </a:p>
          <a:p>
            <a:pPr marL="341313" indent="-341313" algn="just" defTabSz="449263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      </a:t>
            </a:r>
            <a:r>
              <a:rPr lang="en-US"/>
              <a:t>Ukuran dari suatu besaran ditetapkan sebagai satuan.</a:t>
            </a:r>
          </a:p>
          <a:p>
            <a:pPr marL="341313" indent="-341313" algn="just" defTabSz="449263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/>
              <a:t>      </a:t>
            </a:r>
            <a:r>
              <a:rPr lang="en-US"/>
              <a:t>Contoh :</a:t>
            </a:r>
            <a:endParaRPr lang="en-US" sz="2000" b="1"/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900113" y="2565400"/>
            <a:ext cx="67691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>
                <a:cs typeface="Times New Roman" pitchFamily="18" charset="0"/>
              </a:rPr>
              <a:t>Sistem satuan</a:t>
            </a:r>
            <a:r>
              <a:rPr lang="en-US">
                <a:cs typeface="Times New Roman" pitchFamily="18" charset="0"/>
              </a:rPr>
              <a:t> : ada 2 macam 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>
                <a:cs typeface="Times New Roman" pitchFamily="18" charset="0"/>
              </a:rPr>
              <a:t>Sistem Metrik : a. mks (meter, kilogram, sekon)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			 b. cgs </a:t>
            </a:r>
            <a:r>
              <a:rPr lang="en-US"/>
              <a:t>(centimeter, gram, sekon)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/>
              <a:t>2.   Sistem Non metrik (sistem British)</a:t>
            </a:r>
            <a:endParaRPr lang="en-US">
              <a:cs typeface="Times New Roman" pitchFamily="18" charset="0"/>
            </a:endParaRP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>
              <a:cs typeface="Times New Roman" pitchFamily="18" charset="0"/>
            </a:endParaRPr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1547813" y="4292600"/>
            <a:ext cx="67691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en-US" sz="2400" b="1">
                <a:cs typeface="Times New Roman" pitchFamily="18" charset="0"/>
              </a:rPr>
              <a:t>Sistem Internasional (SI)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      Sistem satuan mks yang telah disempurnakan </a:t>
            </a:r>
            <a:r>
              <a:rPr lang="en-US">
                <a:cs typeface="Times New Roman" pitchFamily="18" charset="0"/>
                <a:sym typeface="Wingdings" pitchFamily="2" charset="2"/>
              </a:rPr>
              <a:t> yang paling banyak dipakai sekarang ini.   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>
                <a:cs typeface="Times New Roman" pitchFamily="18" charset="0"/>
                <a:sym typeface="Wingdings" pitchFamily="2" charset="2"/>
              </a:rPr>
              <a:t>	Dalam SI :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</a:pPr>
            <a:r>
              <a:rPr lang="en-US">
                <a:cs typeface="Times New Roman" pitchFamily="18" charset="0"/>
              </a:rPr>
              <a:t>	Ada 7 besaran pokok berdimensi dan 2 besaran pokok tak berdimensi </a:t>
            </a:r>
          </a:p>
        </p:txBody>
      </p:sp>
      <p:sp>
        <p:nvSpPr>
          <p:cNvPr id="26636" name="Rectangle 9"/>
          <p:cNvSpPr>
            <a:spLocks noChangeArrowheads="1"/>
          </p:cNvSpPr>
          <p:nvPr/>
        </p:nvSpPr>
        <p:spPr bwMode="auto">
          <a:xfrm>
            <a:off x="1835150" y="1052513"/>
            <a:ext cx="5761038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/>
              <a:t>meter, kilometer	</a:t>
            </a:r>
            <a:r>
              <a:rPr lang="en-US">
                <a:sym typeface="Wingdings" pitchFamily="2" charset="2"/>
              </a:rPr>
              <a:t> satuan panjang</a:t>
            </a:r>
          </a:p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sym typeface="Wingdings" pitchFamily="2" charset="2"/>
              </a:rPr>
              <a:t>detik, menit, jam 	 satuan waktu</a:t>
            </a:r>
            <a:endParaRPr lang="en-US">
              <a:cs typeface="Times New Roman" pitchFamily="18" charset="0"/>
            </a:endParaRPr>
          </a:p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sym typeface="Wingdings" pitchFamily="2" charset="2"/>
              </a:rPr>
              <a:t>gram, kilogram 		 satuan massa</a:t>
            </a:r>
          </a:p>
          <a:p>
            <a:pPr marL="228600" indent="-2286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>
                <a:sym typeface="Wingdings" pitchFamily="2" charset="2"/>
              </a:rPr>
              <a:t>dll.</a:t>
            </a:r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104" name="Group 448"/>
          <p:cNvGraphicFramePr>
            <a:graphicFrameLocks noGrp="1"/>
          </p:cNvGraphicFramePr>
          <p:nvPr>
            <p:ph sz="half" idx="1"/>
          </p:nvPr>
        </p:nvGraphicFramePr>
        <p:xfrm>
          <a:off x="719138" y="1052513"/>
          <a:ext cx="7092950" cy="2968308"/>
        </p:xfrm>
        <a:graphic>
          <a:graphicData uri="http://schemas.openxmlformats.org/drawingml/2006/table">
            <a:tbl>
              <a:tblPr/>
              <a:tblGrid>
                <a:gridCol w="620712"/>
                <a:gridCol w="2243138"/>
                <a:gridCol w="1527175"/>
                <a:gridCol w="1358900"/>
                <a:gridCol w="1343025"/>
              </a:tblGrid>
              <a:tr h="4079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Besaran Pokok  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Satuan  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Singkatan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  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Panjang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Meter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Kilogram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Waktu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Sekon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Arus Listrik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Ampere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Suhu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Kelvin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θ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Intensitas Cahaya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Candela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Jumlah Zat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916" name="Rectangle 260"/>
          <p:cNvSpPr>
            <a:spLocks noChangeArrowheads="1"/>
          </p:cNvSpPr>
          <p:nvPr/>
        </p:nvSpPr>
        <p:spPr bwMode="auto">
          <a:xfrm>
            <a:off x="684213" y="404813"/>
            <a:ext cx="7245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7 Besaran Pokok dalam Sistem internasional (SI)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71110" name="Group 454"/>
          <p:cNvGraphicFramePr>
            <a:graphicFrameLocks noGrp="1"/>
          </p:cNvGraphicFramePr>
          <p:nvPr>
            <p:ph sz="half" idx="2"/>
          </p:nvPr>
        </p:nvGraphicFramePr>
        <p:xfrm>
          <a:off x="2052638" y="4938713"/>
          <a:ext cx="6480175" cy="1209358"/>
        </p:xfrm>
        <a:graphic>
          <a:graphicData uri="http://schemas.openxmlformats.org/drawingml/2006/table">
            <a:tbl>
              <a:tblPr/>
              <a:tblGrid>
                <a:gridCol w="531812"/>
                <a:gridCol w="2085975"/>
                <a:gridCol w="1270000"/>
                <a:gridCol w="1365250"/>
                <a:gridCol w="1227138"/>
              </a:tblGrid>
              <a:tr h="4778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Besaran Pokok  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Satuan  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Singkatan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  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Sudut Datar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Radian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Sudut Ruang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Steradian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107" name="Rectangle 451"/>
          <p:cNvSpPr>
            <a:spLocks noChangeArrowheads="1"/>
          </p:cNvSpPr>
          <p:nvPr/>
        </p:nvSpPr>
        <p:spPr bwMode="auto">
          <a:xfrm>
            <a:off x="2782888" y="4340225"/>
            <a:ext cx="4741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1"/>
              <a:t>Besaran Pokok Tak Berdimensi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229600" cy="7921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>
                <a:latin typeface="Arial" charset="0"/>
              </a:rPr>
              <a:t>Dimensi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latin typeface="Arial" charset="0"/>
              </a:rPr>
              <a:t>      Cara besaran itu tersusun oleh besaran pokok.</a:t>
            </a:r>
            <a:endParaRPr lang="en-US" sz="3000" b="1"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468313" y="4005263"/>
            <a:ext cx="72723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/>
              <a:t>Besaran Turunan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 sz="1900" b="1"/>
              <a:t>	</a:t>
            </a:r>
            <a:r>
              <a:rPr lang="en-US"/>
              <a:t>Besaran yang diturunkan dari besaran pokok.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	</a:t>
            </a:r>
            <a:endParaRPr lang="en-US" sz="1900" b="1"/>
          </a:p>
        </p:txBody>
      </p:sp>
      <p:sp>
        <p:nvSpPr>
          <p:cNvPr id="51228" name="Rectangle 9"/>
          <p:cNvSpPr>
            <a:spLocks noChangeArrowheads="1"/>
          </p:cNvSpPr>
          <p:nvPr/>
        </p:nvSpPr>
        <p:spPr bwMode="auto">
          <a:xfrm>
            <a:off x="1152525" y="1628775"/>
            <a:ext cx="68040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/>
              <a:t>Untuk menurunkan satuan dari suatu besaran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/>
              <a:t>Untuk meneliti kebenaran suatu rumus atau persamaan</a:t>
            </a:r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900113" y="2486025"/>
            <a:ext cx="583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- Metode penjabaran dimensi :</a:t>
            </a:r>
          </a:p>
        </p:txBody>
      </p:sp>
      <p:sp>
        <p:nvSpPr>
          <p:cNvPr id="51230" name="Rectangle 9"/>
          <p:cNvSpPr>
            <a:spLocks noChangeArrowheads="1"/>
          </p:cNvSpPr>
          <p:nvPr/>
        </p:nvSpPr>
        <p:spPr bwMode="auto">
          <a:xfrm>
            <a:off x="1116013" y="3014663"/>
            <a:ext cx="5761037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/>
              <a:t>Dimensi ruas kanan = dimensi ruas kiri</a:t>
            </a:r>
          </a:p>
          <a:p>
            <a:pPr marL="342900" indent="-342900" eaLnBrk="1" hangingPunct="1">
              <a:lnSpc>
                <a:spcPct val="93000"/>
              </a:lnSpc>
              <a:spcBef>
                <a:spcPct val="1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/>
              <a:t>Setiap suku berdimensi sama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971550" y="1196975"/>
            <a:ext cx="4897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- Guna Dimensi 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6" name="Rectangle 34"/>
          <p:cNvSpPr>
            <a:spLocks noChangeArrowheads="1"/>
          </p:cNvSpPr>
          <p:nvPr/>
        </p:nvSpPr>
        <p:spPr bwMode="auto">
          <a:xfrm>
            <a:off x="539750" y="404813"/>
            <a:ext cx="10795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Contoh :</a:t>
            </a:r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539750" y="836613"/>
            <a:ext cx="43926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a. Tidak menggunakan nama khusus</a:t>
            </a:r>
          </a:p>
        </p:txBody>
      </p:sp>
      <p:graphicFrame>
        <p:nvGraphicFramePr>
          <p:cNvPr id="74995" name="Group 243"/>
          <p:cNvGraphicFramePr>
            <a:graphicFrameLocks noGrp="1"/>
          </p:cNvGraphicFramePr>
          <p:nvPr>
            <p:ph sz="half" idx="2"/>
          </p:nvPr>
        </p:nvGraphicFramePr>
        <p:xfrm>
          <a:off x="900113" y="1341438"/>
          <a:ext cx="4319587" cy="1249363"/>
        </p:xfrm>
        <a:graphic>
          <a:graphicData uri="http://schemas.openxmlformats.org/drawingml/2006/table">
            <a:tbl>
              <a:tblPr/>
              <a:tblGrid>
                <a:gridCol w="576262"/>
                <a:gridCol w="2232025"/>
                <a:gridCol w="1511300"/>
              </a:tblGrid>
              <a:tr h="4318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Besaran   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Satuan  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Kecepatan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meter/detik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Luas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meter 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GB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61" name="Rectangle 109"/>
          <p:cNvSpPr>
            <a:spLocks noChangeArrowheads="1"/>
          </p:cNvSpPr>
          <p:nvPr/>
        </p:nvSpPr>
        <p:spPr bwMode="auto">
          <a:xfrm>
            <a:off x="539750" y="2852738"/>
            <a:ext cx="439261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</a:pPr>
            <a:r>
              <a:rPr lang="en-US"/>
              <a:t>b. Mempunyai nama khusus</a:t>
            </a:r>
          </a:p>
        </p:txBody>
      </p:sp>
      <p:graphicFrame>
        <p:nvGraphicFramePr>
          <p:cNvPr id="74994" name="Group 242"/>
          <p:cNvGraphicFramePr>
            <a:graphicFrameLocks noGrp="1"/>
          </p:cNvGraphicFramePr>
          <p:nvPr>
            <p:ph sz="half" idx="1"/>
          </p:nvPr>
        </p:nvGraphicFramePr>
        <p:xfrm>
          <a:off x="900113" y="3429000"/>
          <a:ext cx="6119812" cy="1828800"/>
        </p:xfrm>
        <a:graphic>
          <a:graphicData uri="http://schemas.openxmlformats.org/drawingml/2006/table">
            <a:tbl>
              <a:tblPr/>
              <a:tblGrid>
                <a:gridCol w="704850"/>
                <a:gridCol w="2103437"/>
                <a:gridCol w="1511300"/>
                <a:gridCol w="180022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Besaran   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Satuan  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Lambang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Gaya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Newton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Joule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Daya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Watt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Frekuensi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Hertz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AutoShape 138"/>
          <p:cNvSpPr>
            <a:spLocks noChangeArrowheads="1"/>
          </p:cNvSpPr>
          <p:nvPr/>
        </p:nvSpPr>
        <p:spPr bwMode="auto">
          <a:xfrm>
            <a:off x="1617663" y="188913"/>
            <a:ext cx="5041900" cy="647700"/>
          </a:xfrm>
          <a:prstGeom prst="flowChartOffpageConnector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Besaran Turunan dan Dimensi</a:t>
            </a:r>
          </a:p>
        </p:txBody>
      </p:sp>
      <p:sp>
        <p:nvSpPr>
          <p:cNvPr id="77848" name="Rectangle 24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id-ID"/>
          </a:p>
        </p:txBody>
      </p:sp>
      <p:graphicFrame>
        <p:nvGraphicFramePr>
          <p:cNvPr id="78545" name="Group 721"/>
          <p:cNvGraphicFramePr>
            <a:graphicFrameLocks noGrp="1"/>
          </p:cNvGraphicFramePr>
          <p:nvPr>
            <p:ph sz="half" idx="2"/>
          </p:nvPr>
        </p:nvGraphicFramePr>
        <p:xfrm>
          <a:off x="323850" y="1052513"/>
          <a:ext cx="7777163" cy="4299904"/>
        </p:xfrm>
        <a:graphic>
          <a:graphicData uri="http://schemas.openxmlformats.org/drawingml/2006/table">
            <a:tbl>
              <a:tblPr/>
              <a:tblGrid>
                <a:gridCol w="557213"/>
                <a:gridCol w="2754312"/>
                <a:gridCol w="2817813"/>
                <a:gridCol w="1647825"/>
              </a:tblGrid>
              <a:tr h="3603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Besaran Pokok  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Rumus 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Dimensi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Luas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panjang x lebar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[L]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Volume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panjang x lebar x tinggi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[L]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</a:t>
                      </a: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Massa Jenis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/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[m] [L]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Kecepatan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[L] [T]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Percepatan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[L] [T]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Gaya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massa x percepatan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[M] [L] [T]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Usaha dan Energi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gaya x perpindahan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[M] [L]2 [T]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Impuls dan Momentum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gaya x waktu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[M] [L] [T]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-1 </a:t>
                      </a:r>
                      <a:endParaRPr kumimoji="0" lang="en-US" sz="1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8533" name="Group 709"/>
          <p:cNvGrpSpPr>
            <a:grpSpLocks/>
          </p:cNvGrpSpPr>
          <p:nvPr/>
        </p:nvGrpSpPr>
        <p:grpSpPr bwMode="auto">
          <a:xfrm>
            <a:off x="4356100" y="2205038"/>
            <a:ext cx="1117600" cy="628650"/>
            <a:chOff x="2720" y="1616"/>
            <a:chExt cx="704" cy="396"/>
          </a:xfrm>
        </p:grpSpPr>
        <p:sp>
          <p:nvSpPr>
            <p:cNvPr id="78534" name="Text Box 197"/>
            <p:cNvSpPr txBox="1">
              <a:spLocks noChangeArrowheads="1"/>
            </p:cNvSpPr>
            <p:nvPr/>
          </p:nvSpPr>
          <p:spPr bwMode="auto">
            <a:xfrm>
              <a:off x="2720" y="1616"/>
              <a:ext cx="704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r>
                <a:rPr lang="en-US">
                  <a:latin typeface="Comic Sans MS" pitchFamily="66" charset="0"/>
                </a:rPr>
                <a:t> </a:t>
              </a:r>
              <a:r>
                <a:rPr lang="en-US"/>
                <a:t>massa</a:t>
              </a:r>
            </a:p>
            <a:p>
              <a:r>
                <a:rPr lang="en-US">
                  <a:latin typeface="Comic Sans MS" pitchFamily="66" charset="0"/>
                </a:rPr>
                <a:t> volume</a:t>
              </a:r>
            </a:p>
          </p:txBody>
        </p:sp>
        <p:sp>
          <p:nvSpPr>
            <p:cNvPr id="78535" name="Line 711"/>
            <p:cNvSpPr>
              <a:spLocks noChangeShapeType="1"/>
            </p:cNvSpPr>
            <p:nvPr/>
          </p:nvSpPr>
          <p:spPr bwMode="auto">
            <a:xfrm>
              <a:off x="2744" y="1842"/>
              <a:ext cx="5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8536" name="Group 712"/>
          <p:cNvGrpSpPr>
            <a:grpSpLocks/>
          </p:cNvGrpSpPr>
          <p:nvPr/>
        </p:nvGrpSpPr>
        <p:grpSpPr bwMode="auto">
          <a:xfrm>
            <a:off x="4067175" y="2852738"/>
            <a:ext cx="1671638" cy="628650"/>
            <a:chOff x="2598" y="1991"/>
            <a:chExt cx="1053" cy="396"/>
          </a:xfrm>
        </p:grpSpPr>
        <p:sp>
          <p:nvSpPr>
            <p:cNvPr id="78537" name="Text Box 197"/>
            <p:cNvSpPr txBox="1">
              <a:spLocks noChangeArrowheads="1"/>
            </p:cNvSpPr>
            <p:nvPr/>
          </p:nvSpPr>
          <p:spPr bwMode="auto">
            <a:xfrm>
              <a:off x="2598" y="1991"/>
              <a:ext cx="1053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/>
              <a:r>
                <a:rPr lang="en-US">
                  <a:latin typeface="Comic Sans MS" pitchFamily="66" charset="0"/>
                </a:rPr>
                <a:t> perpindahan </a:t>
              </a:r>
            </a:p>
            <a:p>
              <a:r>
                <a:rPr lang="en-US">
                  <a:latin typeface="Comic Sans MS" pitchFamily="66" charset="0"/>
                </a:rPr>
                <a:t>     waktu</a:t>
              </a:r>
            </a:p>
          </p:txBody>
        </p:sp>
        <p:sp>
          <p:nvSpPr>
            <p:cNvPr id="78538" name="Line 714"/>
            <p:cNvSpPr>
              <a:spLocks noChangeShapeType="1"/>
            </p:cNvSpPr>
            <p:nvPr/>
          </p:nvSpPr>
          <p:spPr bwMode="auto">
            <a:xfrm>
              <a:off x="2699" y="2205"/>
              <a:ext cx="8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8540" name="Group 716"/>
          <p:cNvGrpSpPr>
            <a:grpSpLocks/>
          </p:cNvGrpSpPr>
          <p:nvPr/>
        </p:nvGrpSpPr>
        <p:grpSpPr bwMode="auto">
          <a:xfrm>
            <a:off x="4275138" y="3521075"/>
            <a:ext cx="1671637" cy="628650"/>
            <a:chOff x="2693" y="2354"/>
            <a:chExt cx="1053" cy="396"/>
          </a:xfrm>
        </p:grpSpPr>
        <p:sp>
          <p:nvSpPr>
            <p:cNvPr id="78541" name="Text Box 197"/>
            <p:cNvSpPr txBox="1">
              <a:spLocks noChangeArrowheads="1"/>
            </p:cNvSpPr>
            <p:nvPr/>
          </p:nvSpPr>
          <p:spPr bwMode="auto">
            <a:xfrm>
              <a:off x="2693" y="2354"/>
              <a:ext cx="1053" cy="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r>
                <a:rPr lang="en-US">
                  <a:latin typeface="Comic Sans MS" pitchFamily="66" charset="0"/>
                </a:rPr>
                <a:t>kecepatan</a:t>
              </a:r>
            </a:p>
            <a:p>
              <a:r>
                <a:rPr lang="en-US">
                  <a:latin typeface="Comic Sans MS" pitchFamily="66" charset="0"/>
                </a:rPr>
                <a:t>   waktu</a:t>
              </a:r>
            </a:p>
          </p:txBody>
        </p:sp>
        <p:sp>
          <p:nvSpPr>
            <p:cNvPr id="78542" name="Line 718"/>
            <p:cNvSpPr>
              <a:spLocks noChangeShapeType="1"/>
            </p:cNvSpPr>
            <p:nvPr/>
          </p:nvSpPr>
          <p:spPr bwMode="auto">
            <a:xfrm flipV="1">
              <a:off x="2698" y="2568"/>
              <a:ext cx="7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1592</TotalTime>
  <Words>661</Words>
  <Application>Microsoft PowerPoint</Application>
  <PresentationFormat>On-screen Show (4:3)</PresentationFormat>
  <Paragraphs>292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Comic Sans MS</vt:lpstr>
      <vt:lpstr>Calibri</vt:lpstr>
      <vt:lpstr>Verdana</vt:lpstr>
      <vt:lpstr>Times New Roman</vt:lpstr>
      <vt:lpstr>Wingdings</vt:lpstr>
      <vt:lpstr>Crayons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Laboratorium Fisika Dasar Univ. Gunadarma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Kepala Lab</dc:creator>
  <cp:lastModifiedBy>EKO SUPRI MURTIONO, ST, MT</cp:lastModifiedBy>
  <cp:revision>495</cp:revision>
  <dcterms:created xsi:type="dcterms:W3CDTF">2006-01-06T03:31:01Z</dcterms:created>
  <dcterms:modified xsi:type="dcterms:W3CDTF">2013-01-08T06:21:40Z</dcterms:modified>
</cp:coreProperties>
</file>