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sldIdLst>
    <p:sldId id="256" r:id="rId2"/>
    <p:sldId id="268" r:id="rId3"/>
    <p:sldId id="269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-110" charset="0"/>
        <a:ea typeface="ＭＳ Ｐゴシック" pitchFamily="-11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-110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-110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-110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-110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-110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73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10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380AA1-6864-4423-BFB4-83AB2EF473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7FFBF6-BB6E-4CBF-8075-09876A728F3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8A99F-FCD2-43A4-BDAB-3087E5DB66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EF947-191E-4EC9-B469-A36453FBF0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4CA32-6FED-49AC-AFA9-25ED58E265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DF248C-1D84-4977-A16C-68DBA2BDAE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2869A9-C204-41FA-87DA-464447BEA9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CA026-BEB8-4CEA-8D00-19B2151A3D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A2275-61C5-4995-A644-40089932DA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672755-3AA8-45BE-82C7-AB45B1D038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2659B-4987-4659-8100-0127048847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6CFD206C-91F5-4071-945A-9D2FDCD83A2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946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6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-11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-110" charset="0"/>
          <a:ea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-110" charset="0"/>
          <a:ea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-110" charset="0"/>
          <a:ea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-110" charset="0"/>
          <a:ea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-11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-11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-11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-11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-110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10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-110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10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-110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-110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-110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-110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-110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Komunikasi Dengan Responden</a:t>
            </a:r>
          </a:p>
        </p:txBody>
      </p:sp>
    </p:spTree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dirty="0" err="1" smtClean="0"/>
              <a:t>Wawancara</a:t>
            </a:r>
            <a:r>
              <a:rPr lang="en-US" sz="3600" dirty="0" smtClean="0"/>
              <a:t> via </a:t>
            </a:r>
            <a:r>
              <a:rPr lang="en-US" sz="3600" dirty="0" err="1" smtClean="0"/>
              <a:t>Telepon</a:t>
            </a:r>
            <a:endParaRPr lang="en-US" sz="36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Types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Computer-assisted telephone interviewing,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wawancara</a:t>
            </a:r>
            <a:r>
              <a:rPr lang="en-US" sz="2400" dirty="0" smtClean="0"/>
              <a:t> </a:t>
            </a:r>
            <a:r>
              <a:rPr lang="en-US" sz="2400" dirty="0" err="1" smtClean="0"/>
              <a:t>telepon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bantuan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endParaRPr lang="en-US" sz="24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dirty="0" err="1" smtClean="0"/>
              <a:t>Pewawancara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dihubungi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Computer-administered telephone survey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err="1" smtClean="0"/>
              <a:t>Wawancara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pewawancara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" pitchFamily="-110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err="1" smtClean="0">
                <a:effectLst/>
              </a:rPr>
              <a:t>Pihak</a:t>
            </a:r>
            <a:r>
              <a:rPr lang="en-US" sz="2400" dirty="0" smtClean="0">
                <a:effectLst/>
              </a:rPr>
              <a:t> yang </a:t>
            </a:r>
            <a:r>
              <a:rPr lang="en-US" sz="2400" dirty="0" err="1" smtClean="0">
                <a:effectLst/>
              </a:rPr>
              <a:t>dihubungi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sedang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tidak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ada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di</a:t>
            </a:r>
            <a:r>
              <a:rPr lang="en-US" sz="2400" dirty="0" smtClean="0">
                <a:effectLst/>
              </a:rPr>
              <a:t> tempat </a:t>
            </a:r>
            <a:r>
              <a:rPr lang="en-US" sz="2400" dirty="0" err="1" smtClean="0">
                <a:effectLst/>
              </a:rPr>
              <a:t>atau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jalur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sedang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sibuk</a:t>
            </a:r>
            <a:endParaRPr lang="en-US" sz="2400" dirty="0" smtClean="0"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dirty="0" err="1" smtClean="0">
                <a:effectLst/>
              </a:rPr>
              <a:t>Hubungan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telepon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dapat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diputus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sewaktu-waktu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oleh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responden</a:t>
            </a:r>
            <a:endParaRPr lang="en-US" sz="2400" dirty="0" smtClean="0"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dirty="0" err="1" smtClean="0">
                <a:effectLst/>
              </a:rPr>
              <a:t>Biayanya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mungkin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mahal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jika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berhubungan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dengan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responden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dari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luar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kota</a:t>
            </a:r>
            <a:endParaRPr lang="en-US" sz="24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/>
              <a:t>Survei</a:t>
            </a:r>
            <a:r>
              <a:rPr lang="en-US" sz="4000" dirty="0" smtClean="0"/>
              <a:t> </a:t>
            </a:r>
            <a:r>
              <a:rPr lang="en-US" sz="4000" dirty="0" err="1" smtClean="0"/>
              <a:t>Menggunakan</a:t>
            </a:r>
            <a:r>
              <a:rPr lang="en-US" sz="4000" dirty="0" smtClean="0"/>
              <a:t> </a:t>
            </a:r>
            <a:r>
              <a:rPr lang="en-US" sz="4000" dirty="0" err="1" smtClean="0"/>
              <a:t>Kuesioner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Diisi</a:t>
            </a:r>
            <a:r>
              <a:rPr lang="en-US" sz="4000" dirty="0" smtClean="0"/>
              <a:t> </a:t>
            </a:r>
            <a:r>
              <a:rPr lang="en-US" sz="4000" dirty="0" err="1" smtClean="0"/>
              <a:t>Sendiri</a:t>
            </a:r>
            <a:r>
              <a:rPr lang="en-US" sz="4000" dirty="0" smtClean="0"/>
              <a:t> </a:t>
            </a:r>
            <a:r>
              <a:rPr lang="en-US" sz="4000" dirty="0" err="1" smtClean="0"/>
              <a:t>Oleh</a:t>
            </a:r>
            <a:r>
              <a:rPr lang="en-US" sz="4000" dirty="0" smtClean="0"/>
              <a:t> </a:t>
            </a:r>
            <a:r>
              <a:rPr lang="en-US" sz="4000" dirty="0" err="1" smtClean="0"/>
              <a:t>Responden</a:t>
            </a:r>
            <a:endParaRPr lang="en-US" sz="40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Types   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Mail survey,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pos, email,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gabungannya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dirty="0" err="1" smtClean="0"/>
              <a:t>Mendatangi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Wingdings" pitchFamily="-110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Disadvantages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nonresponse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mendetail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Mempertinggi Respon Rate Kuesioner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191000" cy="4572000"/>
          </a:xfrm>
        </p:spPr>
        <p:txBody>
          <a:bodyPr/>
          <a:lstStyle/>
          <a:p>
            <a:pPr eaLnBrk="1" hangingPunct="1"/>
            <a:r>
              <a:rPr lang="en-US" smtClean="0"/>
              <a:t>Mengurangi jumlah pertanyaan</a:t>
            </a:r>
          </a:p>
          <a:p>
            <a:pPr eaLnBrk="1" hangingPunct="1"/>
            <a:r>
              <a:rPr lang="en-US" smtClean="0"/>
              <a:t>Sponsor Survey</a:t>
            </a:r>
          </a:p>
          <a:p>
            <a:pPr eaLnBrk="1" hangingPunct="1"/>
            <a:r>
              <a:rPr lang="en-US" smtClean="0"/>
              <a:t>Amplop pengembalian</a:t>
            </a:r>
          </a:p>
          <a:p>
            <a:pPr eaLnBrk="1" hangingPunct="1"/>
            <a:r>
              <a:rPr lang="en-US" smtClean="0"/>
              <a:t>Prangko balasan</a:t>
            </a:r>
          </a:p>
          <a:p>
            <a:pPr eaLnBrk="1" hangingPunct="1"/>
            <a:r>
              <a:rPr lang="en-US" smtClean="0"/>
              <a:t>Personalisasi responden</a:t>
            </a:r>
            <a:endParaRPr lang="en-US" sz="360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953000" y="1752600"/>
            <a:ext cx="3886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-110" charset="2"/>
              <a:buChar char="n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Anonim responden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-110" charset="2"/>
              <a:buChar char="n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Ukuran, warna, dan reproduksi kuesioner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-110" charset="2"/>
              <a:buChar char="n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Insentif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-110" charset="2"/>
              <a:buChar char="n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Tanggal batas waktu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-110" charset="2"/>
              <a:buChar char="n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Kuesioner yang diberi sampul</a:t>
            </a:r>
            <a:endParaRPr 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Pendahuluan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Survei</a:t>
            </a:r>
            <a:r>
              <a:rPr lang="en-US" sz="2800" dirty="0" smtClean="0"/>
              <a:t> </a:t>
            </a:r>
            <a:r>
              <a:rPr lang="en-US" sz="2800" dirty="0" err="1" smtClean="0"/>
              <a:t>responden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mengajukan</a:t>
            </a:r>
            <a:r>
              <a:rPr lang="en-US" sz="2800" dirty="0" smtClean="0"/>
              <a:t> </a:t>
            </a:r>
            <a:r>
              <a:rPr lang="en-US" sz="2800" dirty="0" err="1" smtClean="0"/>
              <a:t>pertanyaan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orang-orang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merekam</a:t>
            </a:r>
            <a:r>
              <a:rPr lang="en-US" sz="2800" dirty="0" smtClean="0"/>
              <a:t> </a:t>
            </a:r>
            <a:r>
              <a:rPr lang="en-US" sz="2800" dirty="0" err="1" smtClean="0"/>
              <a:t>jawabannya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dianalisis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survei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abstrak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dikumpulkan</a:t>
            </a:r>
            <a:r>
              <a:rPr lang="en-US" sz="2800" dirty="0" smtClean="0"/>
              <a:t>, </a:t>
            </a:r>
            <a:r>
              <a:rPr lang="en-US" sz="2800" dirty="0" err="1" smtClean="0"/>
              <a:t>mis</a:t>
            </a:r>
            <a:r>
              <a:rPr lang="en-US" sz="2800" dirty="0" smtClean="0"/>
              <a:t>: </a:t>
            </a:r>
            <a:r>
              <a:rPr lang="en-US" sz="2800" dirty="0" err="1" smtClean="0"/>
              <a:t>opini</a:t>
            </a:r>
            <a:r>
              <a:rPr lang="en-US" sz="2800" dirty="0" smtClean="0"/>
              <a:t>, </a:t>
            </a:r>
            <a:r>
              <a:rPr lang="en-US" sz="2800" dirty="0" err="1" smtClean="0"/>
              <a:t>sikap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lampau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Survei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efisien</a:t>
            </a:r>
            <a:r>
              <a:rPr lang="en-US" sz="2800" dirty="0" smtClean="0"/>
              <a:t> </a:t>
            </a:r>
            <a:r>
              <a:rPr lang="en-US" sz="2800" dirty="0" err="1" smtClean="0"/>
              <a:t>daripada</a:t>
            </a:r>
            <a:r>
              <a:rPr lang="en-US" sz="2800" dirty="0" smtClean="0"/>
              <a:t> </a:t>
            </a:r>
            <a:r>
              <a:rPr lang="en-US" sz="2800" dirty="0" err="1" smtClean="0"/>
              <a:t>observasi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pertanyaan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observasi</a:t>
            </a:r>
            <a:r>
              <a:rPr lang="en-US" sz="2800" dirty="0" smtClean="0"/>
              <a:t> </a:t>
            </a:r>
            <a:r>
              <a:rPr lang="en-US" sz="2800" dirty="0" err="1" smtClean="0"/>
              <a:t>membutuhkan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Cakupan</a:t>
            </a:r>
            <a:r>
              <a:rPr lang="en-US" sz="2800" dirty="0" smtClean="0"/>
              <a:t> </a:t>
            </a:r>
            <a:r>
              <a:rPr lang="en-US" sz="2800" dirty="0" err="1" smtClean="0"/>
              <a:t>survei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luas</a:t>
            </a:r>
            <a:r>
              <a:rPr lang="en-US" sz="2800" dirty="0" smtClean="0"/>
              <a:t> </a:t>
            </a:r>
            <a:r>
              <a:rPr lang="en-US" sz="2800" dirty="0" err="1" smtClean="0"/>
              <a:t>daripada</a:t>
            </a:r>
            <a:r>
              <a:rPr lang="en-US" sz="2800" dirty="0" smtClean="0"/>
              <a:t> </a:t>
            </a:r>
            <a:r>
              <a:rPr lang="en-US" sz="2800" dirty="0" err="1" smtClean="0"/>
              <a:t>observasi</a:t>
            </a:r>
            <a:r>
              <a:rPr lang="en-US" sz="2800" dirty="0" smtClean="0"/>
              <a:t>, </a:t>
            </a:r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telepon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surat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Mutu informasi sangat bergantung pada kemampuan dan kemauan responden untuk bekerjasama, khususnya jika topik yang sedang diteliti terlalu sensitif</a:t>
            </a:r>
          </a:p>
          <a:p>
            <a:pPr eaLnBrk="1" hangingPunct="1"/>
            <a:r>
              <a:rPr lang="en-US" sz="2800" smtClean="0"/>
              <a:t>Terlalu sering para responden merasa diharuskan mengajukan opini padahal mereka tidak memilikinya, sehingga keabsahan jawaban menjadi sulit</a:t>
            </a:r>
          </a:p>
          <a:p>
            <a:pPr eaLnBrk="1" hangingPunct="1"/>
            <a:r>
              <a:rPr lang="en-US" sz="2800" smtClean="0"/>
              <a:t>Para responden juga bisa menerjemahkan pertanyaan atau konsep secara berbeda dari yang dimaksud oleh peneliti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Cara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743200"/>
            <a:ext cx="8229600" cy="3763963"/>
          </a:xfrm>
        </p:spPr>
        <p:txBody>
          <a:bodyPr/>
          <a:lstStyle/>
          <a:p>
            <a:pPr eaLnBrk="1" hangingPunct="1"/>
            <a:r>
              <a:rPr lang="en-US" dirty="0" smtClean="0"/>
              <a:t>Personal interview</a:t>
            </a:r>
          </a:p>
          <a:p>
            <a:pPr eaLnBrk="1" hangingPunct="1"/>
            <a:r>
              <a:rPr lang="en-US" dirty="0" smtClean="0"/>
              <a:t>Telephone</a:t>
            </a:r>
          </a:p>
          <a:p>
            <a:pPr eaLnBrk="1" hangingPunct="1"/>
            <a:r>
              <a:rPr lang="en-US" dirty="0" smtClean="0"/>
              <a:t>Mail</a:t>
            </a:r>
          </a:p>
          <a:p>
            <a:pPr eaLnBrk="1" hangingPunct="1"/>
            <a:r>
              <a:rPr lang="en-US" dirty="0" smtClean="0"/>
              <a:t>Computer</a:t>
            </a:r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Personal Interview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>
                <a:effectLst/>
              </a:rPr>
              <a:t>Yaitu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percakapan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dua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arah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atas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inisiatif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pewawancara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untuk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memperoleh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informasi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dari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responden</a:t>
            </a:r>
            <a:endParaRPr lang="en-US" sz="2800" dirty="0" smtClean="0">
              <a:effectLst/>
            </a:endParaRPr>
          </a:p>
          <a:p>
            <a:pPr eaLnBrk="1" hangingPunct="1"/>
            <a:r>
              <a:rPr lang="en-US" sz="2800" dirty="0" smtClean="0">
                <a:effectLst/>
              </a:rPr>
              <a:t>Cara </a:t>
            </a:r>
            <a:r>
              <a:rPr lang="en-US" sz="2800" dirty="0" err="1" smtClean="0">
                <a:effectLst/>
              </a:rPr>
              <a:t>ini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jika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dilakukan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dengan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baik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 err="1" smtClean="0">
                <a:effectLst/>
              </a:rPr>
              <a:t>maka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cara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ini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akan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memberikan</a:t>
            </a:r>
            <a:r>
              <a:rPr lang="en-US" sz="2800" dirty="0" smtClean="0">
                <a:effectLst/>
              </a:rPr>
              <a:t> data yang </a:t>
            </a:r>
            <a:r>
              <a:rPr lang="en-US" sz="2800" dirty="0" err="1" smtClean="0">
                <a:effectLst/>
              </a:rPr>
              <a:t>sangat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memuaskan</a:t>
            </a:r>
            <a:endParaRPr lang="en-US" sz="2800" dirty="0" smtClean="0">
              <a:effectLst/>
            </a:endParaRPr>
          </a:p>
          <a:p>
            <a:pPr eaLnBrk="1" hangingPunct="1"/>
            <a:r>
              <a:rPr lang="en-US" sz="2800" dirty="0" err="1" smtClean="0">
                <a:effectLst/>
              </a:rPr>
              <a:t>Persyaratan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supaya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wawancara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dapat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sukses</a:t>
            </a:r>
            <a:r>
              <a:rPr lang="en-US" sz="2800" dirty="0" smtClean="0">
                <a:effectLst/>
              </a:rPr>
              <a:t>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FFC000"/>
                </a:solidFill>
                <a:effectLst/>
              </a:rPr>
              <a:t>Ketersediaan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effectLst/>
              </a:rPr>
              <a:t>informasi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> yang </a:t>
            </a:r>
            <a:r>
              <a:rPr lang="en-US" sz="2400" dirty="0" err="1" smtClean="0">
                <a:solidFill>
                  <a:srgbClr val="FFC000"/>
                </a:solidFill>
                <a:effectLst/>
              </a:rPr>
              <a:t>dibutuhkan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effectLst/>
              </a:rPr>
              <a:t>dari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effectLst/>
              </a:rPr>
              <a:t>responden</a:t>
            </a:r>
            <a:endParaRPr lang="en-US" sz="2400" dirty="0" smtClean="0">
              <a:solidFill>
                <a:srgbClr val="FFC000"/>
              </a:solidFill>
              <a:effectLst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FFC000"/>
                </a:solidFill>
                <a:effectLst/>
              </a:rPr>
              <a:t>Pemahaman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effectLst/>
              </a:rPr>
              <a:t>responden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effectLst/>
              </a:rPr>
              <a:t>akan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effectLst/>
              </a:rPr>
              <a:t>peran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> yang </a:t>
            </a:r>
            <a:r>
              <a:rPr lang="en-US" sz="2400" dirty="0" err="1" smtClean="0">
                <a:solidFill>
                  <a:srgbClr val="FFC000"/>
                </a:solidFill>
                <a:effectLst/>
              </a:rPr>
              <a:t>sedang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effectLst/>
              </a:rPr>
              <a:t>dijalankannya</a:t>
            </a:r>
            <a:endParaRPr lang="en-US" sz="2400" dirty="0" smtClean="0">
              <a:solidFill>
                <a:srgbClr val="FFC000"/>
              </a:solidFill>
              <a:effectLst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FFC000"/>
                </a:solidFill>
                <a:effectLst/>
              </a:rPr>
              <a:t>Motivasi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> yang </a:t>
            </a:r>
            <a:r>
              <a:rPr lang="en-US" sz="2400" dirty="0" err="1" smtClean="0">
                <a:solidFill>
                  <a:srgbClr val="FFC000"/>
                </a:solidFill>
                <a:effectLst/>
              </a:rPr>
              <a:t>tepat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effectLst/>
              </a:rPr>
              <a:t>dari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effectLst/>
              </a:rPr>
              <a:t>responden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effectLst/>
              </a:rPr>
              <a:t>untuk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effectLst/>
              </a:rPr>
              <a:t>bekerjasama</a:t>
            </a:r>
            <a:endParaRPr lang="en-US" sz="2400" dirty="0" smtClean="0">
              <a:solidFill>
                <a:srgbClr val="FFC000"/>
              </a:solidFill>
              <a:effectLst/>
            </a:endParaRP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Personal Interview (</a:t>
            </a:r>
            <a:r>
              <a:rPr lang="en-US" i="1" smtClean="0"/>
              <a:t>lanj.</a:t>
            </a:r>
            <a:r>
              <a:rPr lang="en-US" smtClean="0"/>
              <a:t>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>
                <a:effectLst/>
              </a:rPr>
              <a:t>Untuk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mempertinggi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kesediaan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responden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bekerjasama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 err="1" smtClean="0">
                <a:effectLst/>
              </a:rPr>
              <a:t>maka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responden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harus</a:t>
            </a:r>
            <a:r>
              <a:rPr lang="en-US" sz="2800" dirty="0" smtClean="0">
                <a:effectLst/>
              </a:rPr>
              <a:t>:</a:t>
            </a:r>
          </a:p>
          <a:p>
            <a:pPr lvl="1" eaLnBrk="1" hangingPunct="1"/>
            <a:r>
              <a:rPr lang="en-US" dirty="0" err="1" smtClean="0">
                <a:effectLst/>
              </a:rPr>
              <a:t>Percaya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wawancara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diadakan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menyenangkan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memuaskan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mereka</a:t>
            </a:r>
            <a:endParaRPr lang="en-US" dirty="0" smtClean="0">
              <a:effectLst/>
            </a:endParaRPr>
          </a:p>
          <a:p>
            <a:pPr lvl="1" eaLnBrk="1" hangingPunct="1"/>
            <a:r>
              <a:rPr lang="en-US" dirty="0" err="1" smtClean="0">
                <a:effectLst/>
              </a:rPr>
              <a:t>Berpikir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jawaban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diberikan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merupakan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sesuatu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penting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berguna</a:t>
            </a:r>
            <a:endParaRPr lang="en-US" dirty="0" smtClean="0">
              <a:effectLst/>
            </a:endParaRPr>
          </a:p>
          <a:p>
            <a:pPr lvl="1" eaLnBrk="1" hangingPunct="1"/>
            <a:r>
              <a:rPr lang="en-US" dirty="0" err="1" smtClean="0">
                <a:effectLst/>
              </a:rPr>
              <a:t>Memiliki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beberapa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persyaratan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memuaskan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mis</a:t>
            </a:r>
            <a:r>
              <a:rPr lang="en-US" dirty="0" smtClean="0">
                <a:effectLst/>
              </a:rPr>
              <a:t>: </a:t>
            </a:r>
            <a:r>
              <a:rPr lang="en-US" dirty="0" err="1" smtClean="0">
                <a:effectLst/>
              </a:rPr>
              <a:t>jati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diri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dirahasiakan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mendapatkan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hasil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penelitian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dll</a:t>
            </a:r>
            <a:r>
              <a:rPr lang="en-US" dirty="0" smtClean="0">
                <a:effectLst/>
              </a:rPr>
              <a:t>.</a:t>
            </a:r>
            <a:endParaRPr lang="en-US" sz="2400" dirty="0" smtClean="0">
              <a:effectLst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Proses Wawancara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err="1" smtClean="0">
                <a:effectLst/>
              </a:rPr>
              <a:t>Pendahuluan</a:t>
            </a:r>
            <a:endParaRPr lang="en-US" sz="2800" dirty="0" smtClean="0"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>
                <a:effectLst/>
              </a:rPr>
              <a:t>Menciptakan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pertama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baik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positif</a:t>
            </a:r>
            <a:endParaRPr lang="en-US" dirty="0" smtClean="0"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>
                <a:effectLst/>
              </a:rPr>
              <a:t>Mis</a:t>
            </a:r>
            <a:r>
              <a:rPr lang="en-US" dirty="0" smtClean="0">
                <a:effectLst/>
              </a:rPr>
              <a:t>: </a:t>
            </a:r>
            <a:r>
              <a:rPr lang="en-US" dirty="0" err="1" smtClean="0">
                <a:effectLst/>
              </a:rPr>
              <a:t>pewawancara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memperkenalkan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dirinya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berpenampilan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rapi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menunjukkan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surat-surat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mendukung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penelitian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dll</a:t>
            </a:r>
            <a:endParaRPr lang="en-US" dirty="0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-110" charset="2"/>
              <a:buNone/>
            </a:pPr>
            <a:endParaRPr lang="en-US" sz="28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err="1" smtClean="0">
                <a:effectLst/>
              </a:rPr>
              <a:t>Mengumpulkan</a:t>
            </a:r>
            <a:r>
              <a:rPr lang="en-US" sz="2800" dirty="0" smtClean="0">
                <a:effectLst/>
              </a:rPr>
              <a:t>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ffectLst/>
              </a:rPr>
              <a:t>Probing (</a:t>
            </a:r>
            <a:r>
              <a:rPr lang="en-US" dirty="0" err="1" smtClean="0">
                <a:effectLst/>
              </a:rPr>
              <a:t>pemeriksaan</a:t>
            </a:r>
            <a:r>
              <a:rPr lang="en-US" dirty="0" smtClean="0">
                <a:effectLst/>
              </a:rPr>
              <a:t>), </a:t>
            </a:r>
            <a:r>
              <a:rPr lang="en-US" dirty="0" err="1" smtClean="0">
                <a:effectLst/>
              </a:rPr>
              <a:t>yaitu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teknik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mendorong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responden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menjawab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lebih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lengkap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relevan</a:t>
            </a:r>
            <a:endParaRPr lang="en-US" dirty="0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-110" charset="2"/>
              <a:buNone/>
            </a:pPr>
            <a:endParaRPr lang="en-US" sz="28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err="1" smtClean="0">
                <a:effectLst/>
              </a:rPr>
              <a:t>Mencatat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hasil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wawancara</a:t>
            </a:r>
            <a:endParaRPr lang="en-US" sz="28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Probing Styles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800" dirty="0" err="1" smtClean="0">
                <a:effectLst/>
              </a:rPr>
              <a:t>Pernyataan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tegas-padat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dari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pemahaman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minat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 err="1" smtClean="0">
                <a:effectLst/>
              </a:rPr>
              <a:t>mis</a:t>
            </a:r>
            <a:r>
              <a:rPr lang="en-US" sz="2800" dirty="0" smtClean="0">
                <a:effectLst/>
              </a:rPr>
              <a:t>: ‘</a:t>
            </a:r>
            <a:r>
              <a:rPr lang="en-US" sz="2800" i="1" dirty="0" err="1" smtClean="0">
                <a:effectLst/>
              </a:rPr>
              <a:t>ya</a:t>
            </a:r>
            <a:r>
              <a:rPr lang="en-US" sz="2800" dirty="0" smtClean="0">
                <a:effectLst/>
              </a:rPr>
              <a:t>’, ‘</a:t>
            </a:r>
            <a:r>
              <a:rPr lang="en-US" sz="2800" i="1" dirty="0" err="1" smtClean="0">
                <a:effectLst/>
              </a:rPr>
              <a:t>lalu</a:t>
            </a:r>
            <a:r>
              <a:rPr lang="en-US" sz="2800" dirty="0" smtClean="0">
                <a:effectLst/>
              </a:rPr>
              <a:t>’, ‘</a:t>
            </a:r>
            <a:r>
              <a:rPr lang="en-US" sz="2800" i="1" dirty="0" err="1" smtClean="0">
                <a:effectLst/>
              </a:rPr>
              <a:t>hehehe</a:t>
            </a:r>
            <a:r>
              <a:rPr lang="en-US" sz="2800" dirty="0" smtClean="0">
                <a:effectLst/>
              </a:rPr>
              <a:t>’, </a:t>
            </a:r>
            <a:r>
              <a:rPr lang="en-US" sz="2800" dirty="0" err="1" smtClean="0">
                <a:effectLst/>
              </a:rPr>
              <a:t>dll</a:t>
            </a:r>
            <a:endParaRPr lang="en-US" sz="2800" dirty="0" smtClean="0">
              <a:effectLst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800" dirty="0" err="1" smtClean="0">
                <a:effectLst/>
              </a:rPr>
              <a:t>Jeda</a:t>
            </a:r>
            <a:r>
              <a:rPr lang="en-US" sz="2800" dirty="0" smtClean="0">
                <a:effectLst/>
              </a:rPr>
              <a:t> yang </a:t>
            </a:r>
            <a:r>
              <a:rPr lang="en-US" sz="2800" dirty="0" err="1" smtClean="0">
                <a:effectLst/>
              </a:rPr>
              <a:t>mengandung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harapan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karena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responden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kehabisan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kata-kata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 err="1" smtClean="0">
                <a:effectLst/>
              </a:rPr>
              <a:t>mis</a:t>
            </a:r>
            <a:r>
              <a:rPr lang="en-US" sz="2800" dirty="0" smtClean="0">
                <a:effectLst/>
              </a:rPr>
              <a:t>: </a:t>
            </a:r>
            <a:r>
              <a:rPr lang="en-US" sz="2800" dirty="0" err="1" smtClean="0">
                <a:effectLst/>
              </a:rPr>
              <a:t>tatapan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 err="1" smtClean="0">
                <a:effectLst/>
              </a:rPr>
              <a:t>anggukan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kepala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 err="1" smtClean="0">
                <a:effectLst/>
              </a:rPr>
              <a:t>dll</a:t>
            </a:r>
            <a:endParaRPr lang="en-US" sz="2800" dirty="0" smtClean="0">
              <a:effectLst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800" dirty="0" err="1" smtClean="0">
                <a:effectLst/>
              </a:rPr>
              <a:t>Mengulang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pertanyaan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 err="1" smtClean="0">
                <a:effectLst/>
              </a:rPr>
              <a:t>jika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responden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lupa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pertanyaannya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atau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jawaban</a:t>
            </a:r>
            <a:r>
              <a:rPr lang="en-US" sz="2800" dirty="0" smtClean="0">
                <a:effectLst/>
              </a:rPr>
              <a:t> yang </a:t>
            </a:r>
            <a:r>
              <a:rPr lang="en-US" sz="2800" dirty="0" err="1" smtClean="0">
                <a:effectLst/>
              </a:rPr>
              <a:t>melenceng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dari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topiknya</a:t>
            </a:r>
            <a:endParaRPr lang="en-US" sz="2800" dirty="0" smtClean="0">
              <a:effectLst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800" dirty="0" err="1" smtClean="0">
                <a:effectLst/>
              </a:rPr>
              <a:t>Mengulang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jawaban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responden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sebagai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penegasan</a:t>
            </a:r>
            <a:endParaRPr lang="en-US" sz="2800" dirty="0" smtClean="0">
              <a:effectLst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800" dirty="0" err="1" smtClean="0">
                <a:effectLst/>
              </a:rPr>
              <a:t>Memberikan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pertanyaan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atau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komentar</a:t>
            </a:r>
            <a:r>
              <a:rPr lang="en-US" sz="2800" dirty="0" smtClean="0">
                <a:effectLst/>
              </a:rPr>
              <a:t> yang </a:t>
            </a:r>
            <a:r>
              <a:rPr lang="en-US" sz="2800" dirty="0" err="1" smtClean="0">
                <a:effectLst/>
              </a:rPr>
              <a:t>netral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 err="1" smtClean="0">
                <a:effectLst/>
              </a:rPr>
              <a:t>mis</a:t>
            </a:r>
            <a:r>
              <a:rPr lang="en-US" sz="2800" dirty="0" smtClean="0">
                <a:effectLst/>
              </a:rPr>
              <a:t>: ‘</a:t>
            </a:r>
            <a:r>
              <a:rPr lang="en-US" sz="2800" i="1" dirty="0" err="1" smtClean="0">
                <a:effectLst/>
              </a:rPr>
              <a:t>maksud</a:t>
            </a:r>
            <a:r>
              <a:rPr lang="en-US" sz="2800" i="1" dirty="0" smtClean="0">
                <a:effectLst/>
              </a:rPr>
              <a:t> </a:t>
            </a:r>
            <a:r>
              <a:rPr lang="en-US" sz="2800" i="1" dirty="0" err="1" smtClean="0">
                <a:effectLst/>
              </a:rPr>
              <a:t>anda</a:t>
            </a:r>
            <a:r>
              <a:rPr lang="en-US" sz="2800" dirty="0" smtClean="0">
                <a:effectLst/>
              </a:rPr>
              <a:t>?’, ‘</a:t>
            </a:r>
            <a:r>
              <a:rPr lang="en-US" sz="2800" i="1" dirty="0" err="1" smtClean="0">
                <a:effectLst/>
              </a:rPr>
              <a:t>bisakah</a:t>
            </a:r>
            <a:r>
              <a:rPr lang="en-US" sz="2800" i="1" dirty="0" smtClean="0">
                <a:effectLst/>
              </a:rPr>
              <a:t> </a:t>
            </a:r>
            <a:r>
              <a:rPr lang="en-US" sz="2800" i="1" dirty="0" err="1" smtClean="0">
                <a:effectLst/>
              </a:rPr>
              <a:t>anda</a:t>
            </a:r>
            <a:r>
              <a:rPr lang="en-US" sz="2800" i="1" dirty="0" smtClean="0">
                <a:effectLst/>
              </a:rPr>
              <a:t> </a:t>
            </a:r>
            <a:r>
              <a:rPr lang="en-US" sz="2800" i="1" dirty="0" err="1" smtClean="0">
                <a:effectLst/>
              </a:rPr>
              <a:t>menjelaskan</a:t>
            </a:r>
            <a:r>
              <a:rPr lang="en-US" sz="2800" i="1" dirty="0" smtClean="0">
                <a:effectLst/>
              </a:rPr>
              <a:t> </a:t>
            </a:r>
            <a:r>
              <a:rPr lang="en-US" sz="2800" i="1" dirty="0" err="1" smtClean="0">
                <a:effectLst/>
              </a:rPr>
              <a:t>lebih</a:t>
            </a:r>
            <a:r>
              <a:rPr lang="en-US" sz="2800" i="1" dirty="0" smtClean="0">
                <a:effectLst/>
              </a:rPr>
              <a:t> </a:t>
            </a:r>
            <a:r>
              <a:rPr lang="en-US" sz="2800" i="1" dirty="0" err="1" smtClean="0">
                <a:effectLst/>
              </a:rPr>
              <a:t>jauh</a:t>
            </a:r>
            <a:r>
              <a:rPr lang="en-US" sz="2800" i="1" dirty="0" smtClean="0">
                <a:effectLst/>
              </a:rPr>
              <a:t> </a:t>
            </a:r>
            <a:r>
              <a:rPr lang="en-US" sz="2800" i="1" dirty="0" err="1" smtClean="0">
                <a:effectLst/>
              </a:rPr>
              <a:t>pendapat</a:t>
            </a:r>
            <a:r>
              <a:rPr lang="en-US" sz="2800" i="1" dirty="0" smtClean="0">
                <a:effectLst/>
              </a:rPr>
              <a:t> </a:t>
            </a:r>
            <a:r>
              <a:rPr lang="en-US" sz="2800" i="1" dirty="0" err="1" smtClean="0">
                <a:effectLst/>
              </a:rPr>
              <a:t>anda</a:t>
            </a:r>
            <a:r>
              <a:rPr lang="en-US" sz="2800" i="1" dirty="0" smtClean="0">
                <a:effectLst/>
              </a:rPr>
              <a:t> </a:t>
            </a:r>
            <a:r>
              <a:rPr lang="en-US" sz="2800" i="1" dirty="0" err="1" smtClean="0">
                <a:effectLst/>
              </a:rPr>
              <a:t>tentang</a:t>
            </a:r>
            <a:r>
              <a:rPr lang="en-US" sz="2800" i="1" dirty="0" smtClean="0">
                <a:effectLst/>
              </a:rPr>
              <a:t> </a:t>
            </a:r>
            <a:r>
              <a:rPr lang="en-US" sz="2800" i="1" dirty="0" err="1" smtClean="0">
                <a:effectLst/>
              </a:rPr>
              <a:t>masalah</a:t>
            </a:r>
            <a:r>
              <a:rPr lang="en-US" sz="2800" i="1" dirty="0" smtClean="0">
                <a:effectLst/>
              </a:rPr>
              <a:t> </a:t>
            </a:r>
            <a:r>
              <a:rPr lang="en-US" sz="2800" i="1" dirty="0" err="1" smtClean="0">
                <a:effectLst/>
              </a:rPr>
              <a:t>itu</a:t>
            </a:r>
            <a:r>
              <a:rPr lang="en-US" sz="2800" dirty="0" smtClean="0">
                <a:effectLst/>
              </a:rPr>
              <a:t>?’, ‘</a:t>
            </a:r>
            <a:r>
              <a:rPr lang="en-US" sz="2800" i="1" dirty="0" err="1" smtClean="0">
                <a:effectLst/>
              </a:rPr>
              <a:t>apakah</a:t>
            </a:r>
            <a:r>
              <a:rPr lang="en-US" sz="2800" i="1" dirty="0" smtClean="0">
                <a:effectLst/>
              </a:rPr>
              <a:t> </a:t>
            </a:r>
            <a:r>
              <a:rPr lang="en-US" sz="2800" i="1" dirty="0" err="1" smtClean="0">
                <a:effectLst/>
              </a:rPr>
              <a:t>ada</a:t>
            </a:r>
            <a:r>
              <a:rPr lang="en-US" sz="2800" i="1" dirty="0" smtClean="0">
                <a:effectLst/>
              </a:rPr>
              <a:t> </a:t>
            </a:r>
            <a:r>
              <a:rPr lang="en-US" sz="2800" i="1" dirty="0" err="1" smtClean="0">
                <a:effectLst/>
              </a:rPr>
              <a:t>hal</a:t>
            </a:r>
            <a:r>
              <a:rPr lang="en-US" sz="2800" i="1" dirty="0" smtClean="0">
                <a:effectLst/>
              </a:rPr>
              <a:t> lain yang </a:t>
            </a:r>
            <a:r>
              <a:rPr lang="en-US" sz="2800" i="1" dirty="0" err="1" smtClean="0">
                <a:effectLst/>
              </a:rPr>
              <a:t>ingin</a:t>
            </a:r>
            <a:r>
              <a:rPr lang="en-US" sz="2800" i="1" dirty="0" smtClean="0">
                <a:effectLst/>
              </a:rPr>
              <a:t> </a:t>
            </a:r>
            <a:r>
              <a:rPr lang="en-US" sz="2800" i="1" dirty="0" err="1" smtClean="0">
                <a:effectLst/>
              </a:rPr>
              <a:t>anda</a:t>
            </a:r>
            <a:r>
              <a:rPr lang="en-US" sz="2800" i="1" dirty="0" smtClean="0">
                <a:effectLst/>
              </a:rPr>
              <a:t> </a:t>
            </a:r>
            <a:r>
              <a:rPr lang="en-US" sz="2800" i="1" dirty="0" err="1" smtClean="0">
                <a:effectLst/>
              </a:rPr>
              <a:t>sampaikan</a:t>
            </a:r>
            <a:r>
              <a:rPr lang="en-US" sz="2800" dirty="0" smtClean="0">
                <a:effectLst/>
              </a:rPr>
              <a:t>?’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Interview Problems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dirty="0" err="1" smtClean="0">
                <a:effectLst/>
              </a:rPr>
              <a:t>Nonresponse</a:t>
            </a:r>
            <a:r>
              <a:rPr lang="en-US" sz="2800" b="1" dirty="0" smtClean="0">
                <a:effectLst/>
              </a:rPr>
              <a:t> error (</a:t>
            </a:r>
            <a:r>
              <a:rPr lang="en-US" sz="2800" b="1" dirty="0" err="1" smtClean="0">
                <a:effectLst/>
              </a:rPr>
              <a:t>kesalahan</a:t>
            </a:r>
            <a:r>
              <a:rPr lang="en-US" sz="2800" b="1" dirty="0" smtClean="0">
                <a:effectLst/>
              </a:rPr>
              <a:t> non </a:t>
            </a:r>
            <a:r>
              <a:rPr lang="en-US" sz="2800" b="1" dirty="0" err="1" smtClean="0">
                <a:effectLst/>
              </a:rPr>
              <a:t>tanggapan</a:t>
            </a:r>
            <a:r>
              <a:rPr lang="en-US" sz="2800" b="1" dirty="0" smtClean="0">
                <a:effectLst/>
              </a:rPr>
              <a:t>)</a:t>
            </a:r>
          </a:p>
          <a:p>
            <a:pPr lvl="1" eaLnBrk="1" hangingPunct="1"/>
            <a:r>
              <a:rPr lang="en-US" dirty="0" err="1" smtClean="0">
                <a:effectLst/>
              </a:rPr>
              <a:t>Jika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pewawancara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menentukan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siapa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diwawancarai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responden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tepat</a:t>
            </a:r>
            <a:r>
              <a:rPr lang="en-US" dirty="0" smtClean="0">
                <a:effectLst/>
              </a:rPr>
              <a:t>/</a:t>
            </a:r>
            <a:r>
              <a:rPr lang="en-US" dirty="0" err="1" smtClean="0">
                <a:effectLst/>
              </a:rPr>
              <a:t>salah</a:t>
            </a:r>
            <a:endParaRPr lang="en-US" dirty="0" smtClean="0">
              <a:effectLst/>
            </a:endParaRPr>
          </a:p>
          <a:p>
            <a:pPr lvl="1" eaLnBrk="1" hangingPunct="1"/>
            <a:r>
              <a:rPr lang="en-US" dirty="0" smtClean="0">
                <a:effectLst/>
              </a:rPr>
              <a:t>Cara </a:t>
            </a:r>
            <a:r>
              <a:rPr lang="en-US" dirty="0" err="1" smtClean="0">
                <a:effectLst/>
              </a:rPr>
              <a:t>mengatasi</a:t>
            </a:r>
            <a:r>
              <a:rPr lang="en-US" dirty="0" smtClean="0">
                <a:effectLst/>
              </a:rPr>
              <a:t>: </a:t>
            </a:r>
            <a:r>
              <a:rPr lang="en-US" dirty="0" err="1" smtClean="0">
                <a:effectLst/>
              </a:rPr>
              <a:t>melakukan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kontak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ulang</a:t>
            </a:r>
            <a:r>
              <a:rPr lang="en-US" dirty="0" smtClean="0">
                <a:effectLst/>
              </a:rPr>
              <a:t> (</a:t>
            </a:r>
            <a:r>
              <a:rPr lang="en-US" i="1" dirty="0" smtClean="0">
                <a:effectLst/>
              </a:rPr>
              <a:t>callback</a:t>
            </a:r>
            <a:r>
              <a:rPr lang="en-US" dirty="0" smtClean="0">
                <a:effectLst/>
              </a:rPr>
              <a:t>)</a:t>
            </a:r>
          </a:p>
          <a:p>
            <a:pPr eaLnBrk="1" hangingPunct="1"/>
            <a:r>
              <a:rPr lang="en-US" sz="2800" b="1" dirty="0" smtClean="0">
                <a:effectLst/>
              </a:rPr>
              <a:t>Response error</a:t>
            </a:r>
            <a:endParaRPr lang="en-US" sz="2800" dirty="0" smtClean="0">
              <a:effectLst/>
            </a:endParaRPr>
          </a:p>
          <a:p>
            <a:pPr lvl="1" eaLnBrk="1" hangingPunct="1"/>
            <a:r>
              <a:rPr lang="en-US" dirty="0" smtClean="0">
                <a:effectLst/>
              </a:rPr>
              <a:t>participant-initiated</a:t>
            </a:r>
          </a:p>
          <a:p>
            <a:pPr lvl="1" eaLnBrk="1" hangingPunct="1"/>
            <a:r>
              <a:rPr lang="en-US" dirty="0" smtClean="0">
                <a:effectLst/>
              </a:rPr>
              <a:t>interviewer error</a:t>
            </a:r>
          </a:p>
          <a:p>
            <a:pPr eaLnBrk="1" hangingPunct="1"/>
            <a:r>
              <a:rPr lang="en-US" sz="2800" b="1" dirty="0" smtClean="0">
                <a:effectLst/>
              </a:rPr>
              <a:t>Cost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pitchFamily="-110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207</TotalTime>
  <Words>569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Stream</vt:lpstr>
      <vt:lpstr>Metode Survei</vt:lpstr>
      <vt:lpstr>Pendahuluan</vt:lpstr>
      <vt:lpstr>Kelemahan Metode Survei</vt:lpstr>
      <vt:lpstr>Cara Berinteraksi dengan Responden</vt:lpstr>
      <vt:lpstr>Personal Interview</vt:lpstr>
      <vt:lpstr>Personal Interview (lanj.)</vt:lpstr>
      <vt:lpstr>Proses Wawancara</vt:lpstr>
      <vt:lpstr>Probing Styles</vt:lpstr>
      <vt:lpstr>Interview Problems</vt:lpstr>
      <vt:lpstr>Wawancara via Telepon</vt:lpstr>
      <vt:lpstr>Survei Menggunakan Kuesioner yang Diisi Sendiri Oleh Responden</vt:lpstr>
      <vt:lpstr>Mempertinggi Respon Rate Kuesioner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Survai</dc:title>
  <dc:creator>Endang SM</dc:creator>
  <cp:lastModifiedBy>DELL</cp:lastModifiedBy>
  <cp:revision>20</cp:revision>
  <dcterms:created xsi:type="dcterms:W3CDTF">2006-01-13T05:21:12Z</dcterms:created>
  <dcterms:modified xsi:type="dcterms:W3CDTF">2020-07-30T05:58:34Z</dcterms:modified>
</cp:coreProperties>
</file>