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9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43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72" r:id="rId27"/>
    <p:sldId id="373" r:id="rId28"/>
    <p:sldId id="376" r:id="rId29"/>
    <p:sldId id="374" r:id="rId30"/>
    <p:sldId id="375" r:id="rId31"/>
    <p:sldId id="377" r:id="rId32"/>
    <p:sldId id="378" r:id="rId33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000000"/>
    <a:srgbClr val="FDF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2965" autoAdjust="0"/>
  </p:normalViewPr>
  <p:slideViewPr>
    <p:cSldViewPr>
      <p:cViewPr varScale="1">
        <p:scale>
          <a:sx n="71" d="100"/>
          <a:sy n="71" d="100"/>
        </p:scale>
        <p:origin x="11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522B7-2284-423E-BB62-FD70BE28121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A443-D293-45EC-AFC5-ADA4B05F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1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712F6-DDB0-4CDB-9792-3379F4AC69BC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20B4B-4584-4904-86DF-64D3DC2C5BE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79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FED1-F70E-48D7-B678-9F7BD5DADD92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5CE8-9161-4404-83EA-5C8A97E306A9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2238-A6BC-4FED-A467-474AB32FDC7A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5270-9295-48C0-B46B-6516E2B7F4EA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BE6F-D9D4-4C45-887F-9E1CCDB58A3B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F473-9558-44FC-B9CF-18DE6D5CA150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BA5-72B2-4FBA-B7D7-BD2F7D6DFF26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5431-C998-4750-B830-6AD8BD9EDB18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178-7F07-4EE6-8B9F-979D6E66EE9E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0059-0480-4643-BE2A-590626C65DAD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254-3F5A-4C6E-8A9A-815CA92B570F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5954-3AD8-4CFA-B26C-01A35EEBA900}" type="datetime1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/>
          <p:nvPr/>
        </p:nvGrpSpPr>
        <p:grpSpPr>
          <a:xfrm>
            <a:off x="17763" y="626073"/>
            <a:ext cx="9144000" cy="533103"/>
            <a:chOff x="-1000346" y="-5214974"/>
            <a:chExt cx="9144000" cy="533103"/>
          </a:xfrm>
          <a:solidFill>
            <a:schemeClr val="accent2">
              <a:lumMod val="50000"/>
            </a:schemeClr>
          </a:solidFill>
        </p:grpSpPr>
        <p:sp>
          <p:nvSpPr>
            <p:cNvPr id="15" name="Rectangle 14"/>
            <p:cNvSpPr/>
            <p:nvPr/>
          </p:nvSpPr>
          <p:spPr>
            <a:xfrm>
              <a:off x="-1000346" y="-5214974"/>
              <a:ext cx="9144000" cy="446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1000346" y="-5143536"/>
              <a:ext cx="9144000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chemeClr val="bg1"/>
                  </a:solidFill>
                  <a:latin typeface="Century Gothic" pitchFamily="34" charset="0"/>
                </a:rPr>
                <a:t>FISIKA DASAR</a:t>
              </a:r>
              <a:endParaRPr lang="en-US" sz="24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0" y="5573797"/>
            <a:ext cx="9144000" cy="724939"/>
            <a:chOff x="0" y="6133061"/>
            <a:chExt cx="9144000" cy="724939"/>
          </a:xfrm>
        </p:grpSpPr>
        <p:sp>
          <p:nvSpPr>
            <p:cNvPr id="20" name="Rectangle 19"/>
            <p:cNvSpPr/>
            <p:nvPr/>
          </p:nvSpPr>
          <p:spPr>
            <a:xfrm>
              <a:off x="0" y="6133061"/>
              <a:ext cx="9144000" cy="72493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93843" y="6215082"/>
              <a:ext cx="14438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>
                  <a:latin typeface="Impact" pitchFamily="34" charset="0"/>
                </a:rPr>
                <a:t>UNIVERSIT</a:t>
              </a:r>
              <a:r>
                <a:rPr lang="id-ID" sz="1600" dirty="0" smtClean="0">
                  <a:latin typeface="Impact" pitchFamily="34" charset="0"/>
                </a:rPr>
                <a:t>AS</a:t>
              </a:r>
            </a:p>
            <a:p>
              <a:pPr algn="r"/>
              <a:r>
                <a:rPr lang="id-ID" sz="1600" dirty="0" smtClean="0">
                  <a:latin typeface="Impact" pitchFamily="34" charset="0"/>
                </a:rPr>
                <a:t>SEBELAS MARET</a:t>
              </a:r>
              <a:endParaRPr lang="en-US" sz="1600" dirty="0">
                <a:latin typeface="Impact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1160542" y="2060848"/>
            <a:ext cx="6822916" cy="1654474"/>
          </a:xfrm>
          <a:prstGeom prst="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19100" algn="l"/>
                <a:tab pos="2936875" algn="ctr"/>
              </a:tabLst>
            </a:pPr>
            <a:r>
              <a:rPr lang="id-ID" sz="8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 CAHAYA</a:t>
            </a:r>
            <a:endParaRPr lang="en-US" sz="8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z="1600" b="1" smtClean="0">
                <a:solidFill>
                  <a:srgbClr val="002060"/>
                </a:solidFill>
              </a:rPr>
              <a:pPr/>
              <a:t>1</a:t>
            </a:fld>
            <a:endParaRPr lang="id-ID" sz="16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40" y="5569542"/>
            <a:ext cx="687124" cy="6577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Refraction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 ray of light traveling through a transparent medium encounters a </a:t>
            </a:r>
            <a:r>
              <a:rPr lang="en-US" dirty="0" smtClean="0"/>
              <a:t>boundary</a:t>
            </a:r>
            <a:r>
              <a:rPr lang="id-ID" dirty="0" smtClean="0"/>
              <a:t> </a:t>
            </a:r>
            <a:r>
              <a:rPr lang="en-US" dirty="0" smtClean="0"/>
              <a:t>leading </a:t>
            </a:r>
            <a:r>
              <a:rPr lang="en-US" dirty="0"/>
              <a:t>into another transparent medium</a:t>
            </a:r>
            <a:r>
              <a:rPr lang="en-US" dirty="0" smtClean="0"/>
              <a:t>,</a:t>
            </a:r>
            <a:r>
              <a:rPr lang="id-ID" dirty="0"/>
              <a:t> part of the </a:t>
            </a:r>
            <a:r>
              <a:rPr lang="id-ID" dirty="0" smtClean="0"/>
              <a:t>energy </a:t>
            </a:r>
            <a:r>
              <a:rPr lang="en-US" dirty="0" smtClean="0"/>
              <a:t>is </a:t>
            </a:r>
            <a:r>
              <a:rPr lang="en-US" dirty="0"/>
              <a:t>reflected and part enters the second medium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72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11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46156"/>
            <a:ext cx="8478300" cy="351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The angle of </a:t>
            </a:r>
            <a:r>
              <a:rPr lang="id-ID" dirty="0" smtClean="0"/>
              <a:t>refraction </a:t>
            </a:r>
            <a:r>
              <a:rPr lang="en-US" dirty="0" smtClean="0"/>
              <a:t>depends </a:t>
            </a:r>
            <a:r>
              <a:rPr lang="en-US" dirty="0"/>
              <a:t>on the properties of the two media and on the angle </a:t>
            </a:r>
            <a:r>
              <a:rPr lang="en-US" dirty="0" smtClean="0"/>
              <a:t>of</a:t>
            </a:r>
            <a:r>
              <a:rPr lang="id-ID" dirty="0" smtClean="0"/>
              <a:t> incidence </a:t>
            </a:r>
            <a:r>
              <a:rPr lang="id-ID" dirty="0"/>
              <a:t>through the </a:t>
            </a:r>
            <a:r>
              <a:rPr lang="id-ID" dirty="0" smtClean="0"/>
              <a:t>relationship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i="1" dirty="0"/>
              <a:t>v</a:t>
            </a:r>
            <a:r>
              <a:rPr lang="en-US" dirty="0"/>
              <a:t>1 is the speed of light in the first medium and </a:t>
            </a:r>
            <a:r>
              <a:rPr lang="en-US" i="1" dirty="0"/>
              <a:t>v</a:t>
            </a:r>
            <a:r>
              <a:rPr lang="en-US" dirty="0"/>
              <a:t>2 is the speed of light in </a:t>
            </a:r>
            <a:r>
              <a:rPr lang="en-US" dirty="0" smtClean="0"/>
              <a:t>the</a:t>
            </a:r>
            <a:r>
              <a:rPr lang="id-ID" dirty="0" smtClean="0"/>
              <a:t> second </a:t>
            </a:r>
            <a:r>
              <a:rPr lang="id-ID" dirty="0"/>
              <a:t>medium.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12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625" y="3284984"/>
            <a:ext cx="3820575" cy="120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Index of Refraction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light travels at its maximum speed in vacuum</a:t>
            </a:r>
            <a:r>
              <a:rPr lang="en-US" i="1" dirty="0" smtClean="0"/>
              <a:t>.</a:t>
            </a:r>
            <a:endParaRPr lang="id-ID" i="1" dirty="0" smtClean="0"/>
          </a:p>
          <a:p>
            <a:pPr marL="0" indent="0">
              <a:buNone/>
            </a:pPr>
            <a:r>
              <a:rPr lang="id-ID" dirty="0"/>
              <a:t>index </a:t>
            </a:r>
            <a:r>
              <a:rPr lang="id-ID" dirty="0" smtClean="0"/>
              <a:t>of </a:t>
            </a:r>
            <a:r>
              <a:rPr lang="en-US" dirty="0" smtClean="0"/>
              <a:t>refraction </a:t>
            </a:r>
            <a:r>
              <a:rPr lang="en-US" i="1" dirty="0"/>
              <a:t>n </a:t>
            </a:r>
            <a:r>
              <a:rPr lang="en-US" dirty="0"/>
              <a:t>of a medium to be the ratio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13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823" y="3237188"/>
            <a:ext cx="5588354" cy="125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14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82" y="620688"/>
            <a:ext cx="816597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light travels from one medium to another, its frequency does </a:t>
            </a:r>
            <a:r>
              <a:rPr lang="en-US" dirty="0" smtClean="0"/>
              <a:t>not</a:t>
            </a:r>
            <a:r>
              <a:rPr lang="id-ID" dirty="0" smtClean="0"/>
              <a:t> </a:t>
            </a:r>
            <a:r>
              <a:rPr lang="en-US" dirty="0" smtClean="0"/>
              <a:t>change </a:t>
            </a:r>
            <a:r>
              <a:rPr lang="en-US" dirty="0"/>
              <a:t>but its wavelength does.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15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852936"/>
            <a:ext cx="2810500" cy="31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16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88" y="274638"/>
            <a:ext cx="1346849" cy="526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27872"/>
            <a:ext cx="1420584" cy="468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216" y="1238561"/>
            <a:ext cx="4861567" cy="8185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1217" y="2221846"/>
            <a:ext cx="4861566" cy="2414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5856" y="4600177"/>
            <a:ext cx="2049434" cy="10971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9832" y="5902974"/>
            <a:ext cx="2845756" cy="77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</a:t>
            </a:r>
            <a:r>
              <a:rPr lang="id-ID" sz="3600" dirty="0" smtClean="0"/>
              <a:t> 2.</a:t>
            </a:r>
            <a:r>
              <a:rPr lang="en-US" sz="3600" dirty="0" smtClean="0"/>
              <a:t> </a:t>
            </a:r>
            <a:r>
              <a:rPr lang="en-US" sz="3600" dirty="0"/>
              <a:t>An Index of Refraction Measurement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beam of light of wavelength 550 nm traveling in air is </a:t>
            </a:r>
            <a:r>
              <a:rPr lang="en-US" dirty="0" smtClean="0"/>
              <a:t>incident</a:t>
            </a:r>
            <a:r>
              <a:rPr lang="id-ID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slab of transparent material. The incident </a:t>
            </a:r>
            <a:r>
              <a:rPr lang="en-US" dirty="0" smtClean="0"/>
              <a:t>beam</a:t>
            </a:r>
            <a:r>
              <a:rPr lang="id-ID" dirty="0" smtClean="0"/>
              <a:t> </a:t>
            </a:r>
            <a:r>
              <a:rPr lang="en-US" dirty="0" smtClean="0"/>
              <a:t>makes </a:t>
            </a:r>
            <a:r>
              <a:rPr lang="en-US" dirty="0"/>
              <a:t>an angle of 40.0° with the normal, and the </a:t>
            </a:r>
            <a:r>
              <a:rPr lang="en-US" dirty="0" smtClean="0"/>
              <a:t>refracted</a:t>
            </a:r>
            <a:r>
              <a:rPr lang="id-ID" dirty="0" smtClean="0"/>
              <a:t> </a:t>
            </a:r>
            <a:r>
              <a:rPr lang="en-US" dirty="0" smtClean="0"/>
              <a:t>beam </a:t>
            </a:r>
            <a:r>
              <a:rPr lang="en-US" dirty="0"/>
              <a:t>makes an angle of 26.0° with the normal. Find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index </a:t>
            </a:r>
            <a:r>
              <a:rPr lang="en-US" dirty="0"/>
              <a:t>of refraction of the material.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33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18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50305"/>
            <a:ext cx="8229600" cy="4359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93305"/>
            <a:ext cx="8229600" cy="190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1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r>
              <a:rPr lang="id-ID" dirty="0" smtClean="0"/>
              <a:t> 3.</a:t>
            </a:r>
            <a:r>
              <a:rPr lang="en-US" dirty="0" smtClean="0"/>
              <a:t> </a:t>
            </a:r>
            <a:r>
              <a:rPr lang="en-US" dirty="0"/>
              <a:t>Angle of Refraction for Glass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60960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light ray of wavelength 589 nm traveling through air </a:t>
            </a:r>
            <a:r>
              <a:rPr lang="en-US" sz="2800" dirty="0" smtClean="0"/>
              <a:t>is</a:t>
            </a:r>
            <a:r>
              <a:rPr lang="id-ID" sz="2800" dirty="0" smtClean="0"/>
              <a:t> </a:t>
            </a:r>
            <a:r>
              <a:rPr lang="en-US" sz="2800" dirty="0" smtClean="0"/>
              <a:t>incident </a:t>
            </a:r>
            <a:r>
              <a:rPr lang="en-US" sz="2800" dirty="0"/>
              <a:t>on a smooth, flat slab of crown glass at an angle </a:t>
            </a:r>
            <a:r>
              <a:rPr lang="en-US" sz="2800" dirty="0" smtClean="0"/>
              <a:t>of</a:t>
            </a:r>
            <a:r>
              <a:rPr lang="id-ID" sz="2800" dirty="0" smtClean="0"/>
              <a:t> </a:t>
            </a:r>
            <a:r>
              <a:rPr lang="en-US" sz="2800" dirty="0" smtClean="0"/>
              <a:t>30.0</a:t>
            </a:r>
            <a:r>
              <a:rPr lang="en-US" sz="2800" dirty="0"/>
              <a:t>° to the normal, as sketched in Figure 35.15. Find </a:t>
            </a:r>
            <a:r>
              <a:rPr lang="en-US" sz="2800" dirty="0" smtClean="0"/>
              <a:t>the</a:t>
            </a:r>
            <a:r>
              <a:rPr lang="id-ID" sz="2800" dirty="0" smtClean="0"/>
              <a:t> angle </a:t>
            </a:r>
            <a:r>
              <a:rPr lang="id-ID" sz="2800" dirty="0"/>
              <a:t>of refraction.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19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085" y="1447563"/>
            <a:ext cx="2426714" cy="248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Nature of light: particles?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Until the end of the 19th century, light </a:t>
            </a:r>
            <a:r>
              <a:rPr lang="en-US" dirty="0" smtClean="0"/>
              <a:t>was</a:t>
            </a:r>
            <a:r>
              <a:rPr lang="id-ID" dirty="0" smtClean="0"/>
              <a:t> </a:t>
            </a:r>
            <a:r>
              <a:rPr lang="en-US" dirty="0" smtClean="0"/>
              <a:t>considered </a:t>
            </a:r>
            <a:r>
              <a:rPr lang="en-US" dirty="0"/>
              <a:t>to be a stream of particles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/>
              <a:t>The particles were either emitted by the object </a:t>
            </a:r>
            <a:r>
              <a:rPr lang="en-US" dirty="0" smtClean="0"/>
              <a:t>being</a:t>
            </a:r>
            <a:r>
              <a:rPr lang="id-ID" dirty="0" smtClean="0"/>
              <a:t> </a:t>
            </a:r>
            <a:r>
              <a:rPr lang="en-US" dirty="0" smtClean="0"/>
              <a:t>viewed </a:t>
            </a:r>
            <a:r>
              <a:rPr lang="en-US" dirty="0"/>
              <a:t>or emanated from the eyes of the </a:t>
            </a:r>
            <a:r>
              <a:rPr lang="en-US" dirty="0" smtClean="0"/>
              <a:t>viewer</a:t>
            </a:r>
            <a:endParaRPr lang="id-ID" dirty="0" smtClean="0"/>
          </a:p>
          <a:p>
            <a:r>
              <a:rPr lang="en-US" dirty="0"/>
              <a:t>Isaac Newton (1642-1727) was the chief architect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particle theory of </a:t>
            </a:r>
            <a:r>
              <a:rPr lang="en-US" dirty="0" smtClean="0"/>
              <a:t>light</a:t>
            </a:r>
            <a:endParaRPr lang="id-ID" dirty="0" smtClean="0"/>
          </a:p>
          <a:p>
            <a:pPr marL="1195388" indent="-501650">
              <a:buNone/>
            </a:pPr>
            <a:r>
              <a:rPr lang="en-US" dirty="0" smtClean="0"/>
              <a:t>– </a:t>
            </a:r>
            <a:r>
              <a:rPr lang="id-ID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believed the particles left the object and </a:t>
            </a:r>
            <a:r>
              <a:rPr lang="en-US" dirty="0" smtClean="0"/>
              <a:t>stimulated the</a:t>
            </a:r>
            <a:r>
              <a:rPr lang="id-ID" dirty="0" smtClean="0"/>
              <a:t> </a:t>
            </a:r>
            <a:r>
              <a:rPr lang="en-US" dirty="0" smtClean="0"/>
              <a:t>sense </a:t>
            </a:r>
            <a:r>
              <a:rPr lang="en-US" dirty="0"/>
              <a:t>of sight upon entering </a:t>
            </a:r>
            <a:r>
              <a:rPr lang="en-US" dirty="0" smtClean="0"/>
              <a:t>the eyes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was the view at the end of the 18th century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34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20</a:t>
            </a:fld>
            <a:endParaRPr lang="id-ID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2967038"/>
            <a:ext cx="3529013" cy="3611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24" y="274638"/>
            <a:ext cx="8195778" cy="8287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137" y="1155362"/>
            <a:ext cx="814275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r>
              <a:rPr lang="id-ID" dirty="0" smtClean="0"/>
              <a:t> 4.</a:t>
            </a:r>
            <a:r>
              <a:rPr lang="en-US" dirty="0" smtClean="0"/>
              <a:t> </a:t>
            </a:r>
            <a:r>
              <a:rPr lang="en-US" dirty="0"/>
              <a:t>Laser Light in a Compact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laser in a compact disc player generates light that has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wavelength </a:t>
            </a:r>
            <a:r>
              <a:rPr lang="en-US" dirty="0"/>
              <a:t>of 780 nm in air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Find the speed of this light once it enters the plastic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pt-BR" dirty="0" smtClean="0"/>
              <a:t>a </a:t>
            </a:r>
            <a:r>
              <a:rPr lang="pt-BR" dirty="0"/>
              <a:t>compact disc (</a:t>
            </a:r>
            <a:r>
              <a:rPr lang="pt-BR" i="1" dirty="0"/>
              <a:t>n </a:t>
            </a:r>
            <a:r>
              <a:rPr lang="id-ID" dirty="0"/>
              <a:t>=</a:t>
            </a:r>
            <a:r>
              <a:rPr lang="pt-BR" dirty="0" smtClean="0"/>
              <a:t> </a:t>
            </a:r>
            <a:r>
              <a:rPr lang="pt-BR" dirty="0"/>
              <a:t>1.55</a:t>
            </a:r>
            <a:r>
              <a:rPr lang="pt-BR" dirty="0" smtClean="0"/>
              <a:t>).</a:t>
            </a:r>
            <a:endParaRPr lang="id-ID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What is the wavelength of this light in the plastic?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6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22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96"/>
            <a:ext cx="8229600" cy="11888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54376"/>
            <a:ext cx="8229600" cy="10699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67426"/>
            <a:ext cx="8229600" cy="9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r>
              <a:rPr lang="id-ID" dirty="0" smtClean="0"/>
              <a:t> 5.</a:t>
            </a:r>
            <a:r>
              <a:rPr lang="en-US" dirty="0" smtClean="0"/>
              <a:t> </a:t>
            </a:r>
            <a:r>
              <a:rPr lang="en-US" dirty="0"/>
              <a:t>Light Passing Through a Slab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light beam passes from medium 1 to medium 2, with </a:t>
            </a:r>
            <a:r>
              <a:rPr lang="en-US" sz="2800" dirty="0" smtClean="0"/>
              <a:t>the</a:t>
            </a:r>
            <a:r>
              <a:rPr lang="id-ID" sz="2800" dirty="0" smtClean="0"/>
              <a:t> </a:t>
            </a:r>
            <a:r>
              <a:rPr lang="en-US" sz="2800" dirty="0" smtClean="0"/>
              <a:t>latter </a:t>
            </a:r>
            <a:r>
              <a:rPr lang="en-US" sz="2800" dirty="0"/>
              <a:t>medium being a thick slab of material whose index </a:t>
            </a:r>
            <a:r>
              <a:rPr lang="en-US" sz="2800" dirty="0" smtClean="0"/>
              <a:t>of</a:t>
            </a:r>
            <a:r>
              <a:rPr lang="id-ID" sz="2800" dirty="0" smtClean="0"/>
              <a:t> </a:t>
            </a:r>
            <a:r>
              <a:rPr lang="en-US" sz="2800" dirty="0" smtClean="0"/>
              <a:t>refraction </a:t>
            </a:r>
            <a:r>
              <a:rPr lang="en-US" sz="2800" dirty="0"/>
              <a:t>is </a:t>
            </a:r>
            <a:r>
              <a:rPr lang="en-US" sz="2800" i="1" dirty="0" smtClean="0"/>
              <a:t>n</a:t>
            </a:r>
            <a:r>
              <a:rPr lang="en-US" sz="2800" dirty="0" smtClean="0"/>
              <a:t>2. </a:t>
            </a:r>
            <a:r>
              <a:rPr lang="en-US" sz="2800" dirty="0"/>
              <a:t>Show that the emerging </a:t>
            </a:r>
            <a:r>
              <a:rPr lang="en-US" sz="2800" dirty="0" smtClean="0"/>
              <a:t>beam</a:t>
            </a:r>
            <a:r>
              <a:rPr lang="id-ID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parallel to the incident beam.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23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284984"/>
            <a:ext cx="3312368" cy="298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24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47818"/>
            <a:ext cx="8075240" cy="9628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51" y="2330805"/>
            <a:ext cx="8230457" cy="980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323024"/>
            <a:ext cx="8229600" cy="11003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3217" y="4463532"/>
            <a:ext cx="1097565" cy="54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25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7264"/>
            <a:ext cx="7172419" cy="1083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097" y="87659"/>
            <a:ext cx="4167903" cy="381618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79512" y="3046592"/>
            <a:ext cx="6796192" cy="1968410"/>
            <a:chOff x="-737283" y="3046592"/>
            <a:chExt cx="7712987" cy="196841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737283" y="3046592"/>
              <a:ext cx="7712987" cy="196841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-709971" y="3736310"/>
              <a:ext cx="4824536" cy="3350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71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Interference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Interference in light waves occurs whenever two or more waves overlap at a </a:t>
            </a:r>
            <a:r>
              <a:rPr lang="en-US" dirty="0" smtClean="0"/>
              <a:t>given</a:t>
            </a:r>
            <a:r>
              <a:rPr lang="id-ID" dirty="0" smtClean="0"/>
              <a:t> </a:t>
            </a:r>
            <a:r>
              <a:rPr lang="en-US" dirty="0" smtClean="0"/>
              <a:t>point</a:t>
            </a:r>
            <a:r>
              <a:rPr lang="en-US" dirty="0"/>
              <a:t>. An interference pattern is observed if (1) the sources are coherent and (2) </a:t>
            </a:r>
            <a:r>
              <a:rPr lang="en-US" dirty="0" smtClean="0"/>
              <a:t>the</a:t>
            </a:r>
            <a:r>
              <a:rPr lang="id-ID" dirty="0" smtClean="0"/>
              <a:t> sources </a:t>
            </a:r>
            <a:r>
              <a:rPr lang="id-ID" dirty="0"/>
              <a:t>have identical wavelengths.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70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27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516313"/>
            <a:ext cx="8229600" cy="28416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Both"/>
            </a:pPr>
            <a:r>
              <a:rPr lang="en-US" dirty="0" smtClean="0"/>
              <a:t>If </a:t>
            </a:r>
            <a:r>
              <a:rPr lang="en-US" dirty="0"/>
              <a:t>light waves </a:t>
            </a:r>
            <a:r>
              <a:rPr lang="en-US" dirty="0" smtClean="0"/>
              <a:t>did</a:t>
            </a:r>
            <a:r>
              <a:rPr lang="id-ID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spread out after passing </a:t>
            </a:r>
            <a:r>
              <a:rPr lang="en-US" dirty="0" smtClean="0"/>
              <a:t>through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slits, no interference </a:t>
            </a:r>
            <a:r>
              <a:rPr lang="en-US" dirty="0" smtClean="0"/>
              <a:t>would</a:t>
            </a:r>
            <a:r>
              <a:rPr lang="id-ID" dirty="0" smtClean="0"/>
              <a:t> </a:t>
            </a:r>
            <a:r>
              <a:rPr lang="en-US" dirty="0" smtClean="0"/>
              <a:t>occur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>
              <a:buAutoNum type="alphaLcParenBoth"/>
            </a:pPr>
            <a:r>
              <a:rPr lang="en-US" dirty="0" smtClean="0"/>
              <a:t>light </a:t>
            </a:r>
            <a:r>
              <a:rPr lang="en-US" dirty="0"/>
              <a:t>waves from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slits overlap as they spread </a:t>
            </a:r>
            <a:r>
              <a:rPr lang="en-US" dirty="0" smtClean="0"/>
              <a:t>out,</a:t>
            </a:r>
            <a:r>
              <a:rPr lang="id-ID" dirty="0" smtClean="0"/>
              <a:t> </a:t>
            </a:r>
            <a:r>
              <a:rPr lang="en-US" dirty="0" smtClean="0"/>
              <a:t>filling </a:t>
            </a:r>
            <a:r>
              <a:rPr lang="en-US" dirty="0"/>
              <a:t>what we expect to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shadowed </a:t>
            </a:r>
            <a:r>
              <a:rPr lang="en-US" dirty="0"/>
              <a:t>regions with light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producing </a:t>
            </a:r>
            <a:r>
              <a:rPr lang="en-US" dirty="0"/>
              <a:t>interference fringes on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screen </a:t>
            </a:r>
            <a:r>
              <a:rPr lang="en-US" dirty="0"/>
              <a:t>placed to the right of the slits.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464" y="116632"/>
            <a:ext cx="2311756" cy="2926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32579"/>
            <a:ext cx="1986304" cy="291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2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28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79901"/>
            <a:ext cx="7939849" cy="6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Diffraction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Diffraction is the deviation of light from a straight-line path when the light </a:t>
            </a:r>
            <a:r>
              <a:rPr lang="en-US" dirty="0" smtClean="0"/>
              <a:t>passes</a:t>
            </a:r>
            <a:r>
              <a:rPr lang="id-ID" dirty="0" smtClean="0"/>
              <a:t> </a:t>
            </a:r>
            <a:r>
              <a:rPr lang="en-US" dirty="0" smtClean="0"/>
              <a:t>through </a:t>
            </a:r>
            <a:r>
              <a:rPr lang="en-US" dirty="0"/>
              <a:t>an aperture or around an obstacle. Diffraction is due to the wave nature </a:t>
            </a:r>
            <a:r>
              <a:rPr lang="en-US" dirty="0" smtClean="0"/>
              <a:t>of</a:t>
            </a:r>
            <a:r>
              <a:rPr lang="id-ID" dirty="0" smtClean="0"/>
              <a:t> light</a:t>
            </a:r>
            <a:r>
              <a:rPr lang="id-ID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29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863181"/>
            <a:ext cx="4824536" cy="252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Nature of light: waves?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Christian Huygens (1629-1695) argued that light might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sort of a wave motion</a:t>
            </a:r>
          </a:p>
          <a:p>
            <a:pPr marL="0" indent="0">
              <a:buNone/>
            </a:pPr>
            <a:r>
              <a:rPr lang="en-US" dirty="0" smtClean="0"/>
              <a:t>Thomas </a:t>
            </a:r>
            <a:r>
              <a:rPr lang="en-US" dirty="0"/>
              <a:t>Young (1801) provided the first clear </a:t>
            </a:r>
            <a:r>
              <a:rPr lang="id-ID" dirty="0" smtClean="0"/>
              <a:t>d</a:t>
            </a:r>
            <a:r>
              <a:rPr lang="en-US" dirty="0" err="1" smtClean="0"/>
              <a:t>emonstration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wave nature of light</a:t>
            </a:r>
          </a:p>
          <a:p>
            <a:pPr marL="515938" indent="0">
              <a:buNone/>
            </a:pPr>
            <a:r>
              <a:rPr lang="en-US" dirty="0"/>
              <a:t>– He showed that light rays interfere with each other</a:t>
            </a:r>
          </a:p>
          <a:p>
            <a:pPr marL="515938" indent="0">
              <a:buNone/>
            </a:pPr>
            <a:r>
              <a:rPr lang="en-US" dirty="0"/>
              <a:t>– Such behavior could not be explained by particles</a:t>
            </a:r>
          </a:p>
          <a:p>
            <a:r>
              <a:rPr lang="en-US" dirty="0" smtClean="0"/>
              <a:t>During </a:t>
            </a:r>
            <a:r>
              <a:rPr lang="en-US" dirty="0"/>
              <a:t>the nineteenth century, other developments led to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general </a:t>
            </a:r>
            <a:r>
              <a:rPr lang="en-US" dirty="0"/>
              <a:t>acceptance of the wave theory of light</a:t>
            </a:r>
          </a:p>
          <a:p>
            <a:r>
              <a:rPr lang="en-US" dirty="0" smtClean="0"/>
              <a:t>Maxwell </a:t>
            </a:r>
            <a:r>
              <a:rPr lang="en-US" dirty="0"/>
              <a:t>asserted that light was a form of </a:t>
            </a:r>
            <a:r>
              <a:rPr lang="en-US" dirty="0" smtClean="0"/>
              <a:t>high-frequency</a:t>
            </a:r>
            <a:r>
              <a:rPr lang="id-ID" dirty="0" smtClean="0"/>
              <a:t> electromagnetic wave</a:t>
            </a:r>
          </a:p>
          <a:p>
            <a:r>
              <a:rPr lang="id-ID" dirty="0" smtClean="0"/>
              <a:t>Hertz </a:t>
            </a:r>
            <a:r>
              <a:rPr lang="id-ID" dirty="0"/>
              <a:t>confirmed Maxwell’s predictions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This was the view at the end of 19th century!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05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30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124744"/>
            <a:ext cx="4608512" cy="427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31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983038"/>
            <a:ext cx="8229600" cy="21431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Two point sources far from a narrow slit each produce a </a:t>
            </a:r>
            <a:r>
              <a:rPr lang="en-US" dirty="0" smtClean="0"/>
              <a:t>diffraction</a:t>
            </a:r>
            <a:r>
              <a:rPr lang="id-ID" dirty="0" smtClean="0"/>
              <a:t> </a:t>
            </a:r>
            <a:r>
              <a:rPr lang="en-US" dirty="0" smtClean="0"/>
              <a:t>pattern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angle subtended by the sources at the slit is large enough for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diffraction </a:t>
            </a:r>
            <a:r>
              <a:rPr lang="en-US" dirty="0"/>
              <a:t>patterns to be distinguishable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angle subtended by the sources is </a:t>
            </a:r>
            <a:r>
              <a:rPr lang="en-US" dirty="0" smtClean="0"/>
              <a:t>so</a:t>
            </a:r>
            <a:r>
              <a:rPr lang="id-ID" dirty="0" smtClean="0"/>
              <a:t> </a:t>
            </a:r>
            <a:r>
              <a:rPr lang="en-US" dirty="0" smtClean="0"/>
              <a:t>small </a:t>
            </a:r>
            <a:r>
              <a:rPr lang="en-US" dirty="0"/>
              <a:t>that their diffraction patterns overlap, and the images are not well resolved.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65093"/>
            <a:ext cx="6480720" cy="352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32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960813"/>
            <a:ext cx="8229600" cy="21653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Individual diffraction patterns of two point sources (solid curves)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resultant patterns (dashed curves) for various angular separations of the </a:t>
            </a:r>
            <a:r>
              <a:rPr lang="en-US" dirty="0" smtClean="0"/>
              <a:t>sources.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each case, the dashed curve is the sum of the two solid curves. </a:t>
            </a:r>
            <a:endParaRPr lang="id-ID" dirty="0" smtClean="0"/>
          </a:p>
          <a:p>
            <a:pPr marL="514350" indent="-514350">
              <a:buAutoNum type="alphaLcParenBoth"/>
            </a:pPr>
            <a:r>
              <a:rPr lang="en-US" dirty="0" smtClean="0"/>
              <a:t>The sources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far apart, and the patterns are well resolved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sources are closer </a:t>
            </a:r>
            <a:r>
              <a:rPr lang="en-US" dirty="0" smtClean="0"/>
              <a:t>together</a:t>
            </a:r>
            <a:r>
              <a:rPr lang="id-ID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that the angular separation just satisfies Rayleigh’s criterion, and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patterns </a:t>
            </a:r>
            <a:r>
              <a:rPr lang="en-US" dirty="0"/>
              <a:t>are just resolved. </a:t>
            </a:r>
            <a:endParaRPr lang="id-ID" dirty="0" smtClean="0"/>
          </a:p>
          <a:p>
            <a:pPr marL="514350" indent="-514350"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sources are so close together that the patterns </a:t>
            </a:r>
            <a:r>
              <a:rPr lang="en-US" dirty="0" smtClean="0"/>
              <a:t>are</a:t>
            </a:r>
            <a:r>
              <a:rPr lang="id-ID" dirty="0" smtClean="0"/>
              <a:t> not </a:t>
            </a:r>
            <a:r>
              <a:rPr lang="id-ID" dirty="0"/>
              <a:t>resolved.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716" y="176362"/>
            <a:ext cx="5112568" cy="368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Nature of light: particle or wave?</a:t>
            </a:r>
            <a:br>
              <a:rPr lang="en-US" dirty="0"/>
            </a:br>
            <a:r>
              <a:rPr lang="id-ID" dirty="0"/>
              <a:t>- or both?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</a:t>
            </a:r>
            <a:r>
              <a:rPr lang="en-US" dirty="0"/>
              <a:t>experiments could not be explained </a:t>
            </a:r>
            <a:r>
              <a:rPr lang="en-US" dirty="0" smtClean="0"/>
              <a:t>by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wave nature of light</a:t>
            </a:r>
          </a:p>
          <a:p>
            <a:r>
              <a:rPr lang="en-US" dirty="0" smtClean="0"/>
              <a:t>The </a:t>
            </a:r>
            <a:r>
              <a:rPr lang="en-US" dirty="0"/>
              <a:t>photoelectric effect was a </a:t>
            </a:r>
            <a:r>
              <a:rPr lang="en-US" dirty="0" smtClean="0"/>
              <a:t>major</a:t>
            </a:r>
            <a:r>
              <a:rPr lang="id-ID" dirty="0" smtClean="0"/>
              <a:t> </a:t>
            </a:r>
            <a:r>
              <a:rPr lang="en-US" dirty="0" smtClean="0"/>
              <a:t>phenomenon </a:t>
            </a:r>
            <a:r>
              <a:rPr lang="en-US" dirty="0"/>
              <a:t>not explained by waves</a:t>
            </a:r>
          </a:p>
          <a:p>
            <a:pPr marL="914400" indent="-515938">
              <a:buNone/>
            </a:pPr>
            <a:r>
              <a:rPr lang="en-US" dirty="0"/>
              <a:t>– </a:t>
            </a:r>
            <a:r>
              <a:rPr lang="id-ID" dirty="0" smtClean="0"/>
              <a:t>	</a:t>
            </a:r>
            <a:r>
              <a:rPr lang="en-US" dirty="0" smtClean="0"/>
              <a:t>When </a:t>
            </a:r>
            <a:r>
              <a:rPr lang="en-US" dirty="0"/>
              <a:t>light strikes a metal surface, electrons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sometimes </a:t>
            </a:r>
            <a:r>
              <a:rPr lang="en-US" dirty="0"/>
              <a:t>ejected from the surface</a:t>
            </a:r>
          </a:p>
          <a:p>
            <a:pPr marL="914400" indent="-515938">
              <a:buNone/>
            </a:pPr>
            <a:r>
              <a:rPr lang="en-US" dirty="0"/>
              <a:t>– </a:t>
            </a:r>
            <a:r>
              <a:rPr lang="id-ID" dirty="0" smtClean="0"/>
              <a:t>	</a:t>
            </a:r>
            <a:r>
              <a:rPr lang="en-US" dirty="0" smtClean="0"/>
              <a:t>The </a:t>
            </a:r>
            <a:r>
              <a:rPr lang="en-US" dirty="0"/>
              <a:t>kinetic energy of the ejected electron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independent </a:t>
            </a:r>
            <a:r>
              <a:rPr lang="en-US" dirty="0"/>
              <a:t>of the frequency of the light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11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According to Einstein’s theory, the energy of a photon is proportional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frequency of the electromagnetic </a:t>
            </a:r>
            <a:r>
              <a:rPr lang="en-US" dirty="0" smtClean="0"/>
              <a:t>wave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en-US" dirty="0"/>
              <a:t>where the constant of proportionality </a:t>
            </a:r>
            <a:r>
              <a:rPr lang="en-US" i="1" dirty="0"/>
              <a:t>h </a:t>
            </a:r>
            <a:r>
              <a:rPr lang="id-ID" dirty="0"/>
              <a:t>=</a:t>
            </a:r>
            <a:r>
              <a:rPr lang="en-US" dirty="0" smtClean="0"/>
              <a:t> </a:t>
            </a:r>
            <a:r>
              <a:rPr lang="en-US" dirty="0"/>
              <a:t>6.63 </a:t>
            </a:r>
            <a:r>
              <a:rPr lang="id-ID" dirty="0" smtClean="0"/>
              <a:t>x</a:t>
            </a:r>
            <a:r>
              <a:rPr lang="en-US" dirty="0" smtClean="0"/>
              <a:t> 10</a:t>
            </a:r>
            <a:r>
              <a:rPr lang="id-ID" baseline="30000" dirty="0" smtClean="0"/>
              <a:t>-</a:t>
            </a:r>
            <a:r>
              <a:rPr lang="en-US" baseline="30000" dirty="0" smtClean="0"/>
              <a:t>34 </a:t>
            </a:r>
            <a:r>
              <a:rPr lang="en-US" dirty="0" err="1" smtClean="0"/>
              <a:t>Js</a:t>
            </a:r>
            <a:r>
              <a:rPr lang="en-US" dirty="0" smtClean="0"/>
              <a:t> </a:t>
            </a:r>
            <a:r>
              <a:rPr lang="en-US" dirty="0"/>
              <a:t>is Planck’s constant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5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140968"/>
            <a:ext cx="1907437" cy="95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Reflection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 light ray traveling in one medium encounters a boundary with </a:t>
            </a:r>
            <a:r>
              <a:rPr lang="en-US" dirty="0" smtClean="0"/>
              <a:t>another</a:t>
            </a:r>
            <a:r>
              <a:rPr lang="id-ID" dirty="0" smtClean="0"/>
              <a:t> </a:t>
            </a:r>
            <a:r>
              <a:rPr lang="en-US" dirty="0" smtClean="0"/>
              <a:t>medium</a:t>
            </a:r>
            <a:r>
              <a:rPr lang="en-US" dirty="0"/>
              <a:t>, part of the incident light is reflected.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6</a:t>
            </a:fld>
            <a:endParaRPr lang="id-ID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068960"/>
            <a:ext cx="2647142" cy="23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smtClean="0"/>
              <a:t>Reflection </a:t>
            </a:r>
            <a:r>
              <a:rPr lang="en-US" dirty="0"/>
              <a:t>of light from such a smooth surface is called </a:t>
            </a:r>
            <a:r>
              <a:rPr lang="en-US" dirty="0" smtClean="0"/>
              <a:t>specular</a:t>
            </a:r>
            <a:r>
              <a:rPr lang="id-ID" dirty="0" smtClean="0"/>
              <a:t> reflection.</a:t>
            </a:r>
          </a:p>
          <a:p>
            <a:pPr marL="0" indent="0">
              <a:buNone/>
            </a:pPr>
            <a:r>
              <a:rPr lang="id-ID" dirty="0"/>
              <a:t>Reflection from </a:t>
            </a:r>
            <a:r>
              <a:rPr lang="id-ID" dirty="0" smtClean="0"/>
              <a:t>any </a:t>
            </a:r>
            <a:r>
              <a:rPr lang="en-US" dirty="0" smtClean="0"/>
              <a:t>rough </a:t>
            </a:r>
            <a:r>
              <a:rPr lang="en-US" dirty="0"/>
              <a:t>surface is known as diffuse reflection.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18" y="10005"/>
            <a:ext cx="821331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the law of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angle of reflection </a:t>
            </a:r>
            <a:r>
              <a:rPr lang="en-US" dirty="0" smtClean="0"/>
              <a:t>equals</a:t>
            </a:r>
            <a:r>
              <a:rPr lang="id-ID" dirty="0" smtClean="0"/>
              <a:t> the </a:t>
            </a:r>
            <a:r>
              <a:rPr lang="id-ID" dirty="0"/>
              <a:t>angle of incidence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8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2924944"/>
            <a:ext cx="212159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Ex. 1. The </a:t>
            </a:r>
            <a:r>
              <a:rPr lang="id-ID" dirty="0"/>
              <a:t>Double-Reflected Light 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Two mirrors make an angle of 120° with each other, as </a:t>
            </a:r>
            <a:r>
              <a:rPr lang="en-US" sz="2400" dirty="0" smtClean="0"/>
              <a:t>illustrated</a:t>
            </a:r>
            <a:r>
              <a:rPr lang="id-ID" sz="2400" dirty="0" smtClean="0"/>
              <a:t> </a:t>
            </a:r>
            <a:r>
              <a:rPr lang="en-US" sz="2400" dirty="0" smtClean="0"/>
              <a:t>in Figure. </a:t>
            </a:r>
            <a:r>
              <a:rPr lang="en-US" sz="2400" dirty="0"/>
              <a:t>A ray is incident on mirror M1 at </a:t>
            </a:r>
            <a:r>
              <a:rPr lang="en-US" sz="2400" dirty="0" smtClean="0"/>
              <a:t>an</a:t>
            </a:r>
            <a:r>
              <a:rPr lang="id-ID" sz="2400" dirty="0" smtClean="0"/>
              <a:t> </a:t>
            </a:r>
            <a:r>
              <a:rPr lang="en-US" sz="2400" dirty="0" smtClean="0"/>
              <a:t>angle </a:t>
            </a:r>
            <a:r>
              <a:rPr lang="en-US" sz="2400" dirty="0"/>
              <a:t>of 65° to the normal. Find the direction of the </a:t>
            </a:r>
            <a:r>
              <a:rPr lang="en-US" sz="2400" dirty="0" smtClean="0"/>
              <a:t>ray</a:t>
            </a:r>
            <a:r>
              <a:rPr lang="id-ID" sz="2400" dirty="0" smtClean="0"/>
              <a:t> </a:t>
            </a:r>
            <a:r>
              <a:rPr lang="en-US" sz="2400" dirty="0" smtClean="0"/>
              <a:t>after </a:t>
            </a:r>
            <a:r>
              <a:rPr lang="en-US" sz="2400" dirty="0"/>
              <a:t>it is reflected from mirror M2.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9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2780928"/>
            <a:ext cx="3421360" cy="258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6840</TotalTime>
  <Words>1002</Words>
  <Application>Microsoft Office PowerPoint</Application>
  <PresentationFormat>On-screen Show (4:3)</PresentationFormat>
  <Paragraphs>106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Century Gothic</vt:lpstr>
      <vt:lpstr>Impact</vt:lpstr>
      <vt:lpstr>Office Theme</vt:lpstr>
      <vt:lpstr>PowerPoint Presentation</vt:lpstr>
      <vt:lpstr>Nature of light: particles?</vt:lpstr>
      <vt:lpstr>Nature of light: waves?</vt:lpstr>
      <vt:lpstr>Nature of light: particle or wave? - or both?</vt:lpstr>
      <vt:lpstr>PowerPoint Presentation</vt:lpstr>
      <vt:lpstr>Reflection</vt:lpstr>
      <vt:lpstr>PowerPoint Presentation</vt:lpstr>
      <vt:lpstr>the law of reflection</vt:lpstr>
      <vt:lpstr>Ex. 1. The Double-Reflected Light Ray</vt:lpstr>
      <vt:lpstr>Refraction</vt:lpstr>
      <vt:lpstr>PowerPoint Presentation</vt:lpstr>
      <vt:lpstr>PowerPoint Presentation</vt:lpstr>
      <vt:lpstr>Index of Refraction</vt:lpstr>
      <vt:lpstr>PowerPoint Presentation</vt:lpstr>
      <vt:lpstr>PowerPoint Presentation</vt:lpstr>
      <vt:lpstr>PowerPoint Presentation</vt:lpstr>
      <vt:lpstr>Ex 2. An Index of Refraction Measurement</vt:lpstr>
      <vt:lpstr>PowerPoint Presentation</vt:lpstr>
      <vt:lpstr>Ex 3. Angle of Refraction for Glass</vt:lpstr>
      <vt:lpstr>PowerPoint Presentation</vt:lpstr>
      <vt:lpstr>Ex 4. Laser Light in a Compact Disc</vt:lpstr>
      <vt:lpstr>PowerPoint Presentation</vt:lpstr>
      <vt:lpstr>Ex 5. Light Passing Through a Slab</vt:lpstr>
      <vt:lpstr>PowerPoint Presentation</vt:lpstr>
      <vt:lpstr>PowerPoint Presentation</vt:lpstr>
      <vt:lpstr>Interference</vt:lpstr>
      <vt:lpstr>PowerPoint Presentation</vt:lpstr>
      <vt:lpstr>PowerPoint Presentation</vt:lpstr>
      <vt:lpstr>Diffraction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ERD</cp:lastModifiedBy>
  <cp:revision>369</cp:revision>
  <cp:lastPrinted>2015-11-03T02:26:31Z</cp:lastPrinted>
  <dcterms:created xsi:type="dcterms:W3CDTF">2013-10-21T03:01:25Z</dcterms:created>
  <dcterms:modified xsi:type="dcterms:W3CDTF">2019-12-01T16:23:29Z</dcterms:modified>
</cp:coreProperties>
</file>