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  <p:sldMasterId id="2147483699" r:id="rId5"/>
  </p:sldMasterIdLst>
  <p:notesMasterIdLst>
    <p:notesMasterId r:id="rId35"/>
  </p:notesMasterIdLst>
  <p:sldIdLst>
    <p:sldId id="601" r:id="rId6"/>
    <p:sldId id="569" r:id="rId7"/>
    <p:sldId id="590" r:id="rId8"/>
    <p:sldId id="579" r:id="rId9"/>
    <p:sldId id="591" r:id="rId10"/>
    <p:sldId id="592" r:id="rId11"/>
    <p:sldId id="594" r:id="rId12"/>
    <p:sldId id="595" r:id="rId13"/>
    <p:sldId id="291" r:id="rId14"/>
    <p:sldId id="293" r:id="rId15"/>
    <p:sldId id="294" r:id="rId16"/>
    <p:sldId id="295" r:id="rId17"/>
    <p:sldId id="296" r:id="rId18"/>
    <p:sldId id="584" r:id="rId19"/>
    <p:sldId id="581" r:id="rId20"/>
    <p:sldId id="596" r:id="rId21"/>
    <p:sldId id="585" r:id="rId22"/>
    <p:sldId id="589" r:id="rId23"/>
    <p:sldId id="597" r:id="rId24"/>
    <p:sldId id="299" r:id="rId25"/>
    <p:sldId id="380" r:id="rId26"/>
    <p:sldId id="417" r:id="rId27"/>
    <p:sldId id="431" r:id="rId28"/>
    <p:sldId id="402" r:id="rId29"/>
    <p:sldId id="336" r:id="rId30"/>
    <p:sldId id="456" r:id="rId31"/>
    <p:sldId id="457" r:id="rId32"/>
    <p:sldId id="571" r:id="rId33"/>
    <p:sldId id="57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DEBBE-78F9-44D9-A636-D2C50F03333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29C16D-7A3C-4263-AF59-E4AEF3E85307}">
      <dgm:prSet phldrT="[Text]"/>
      <dgm:spPr/>
      <dgm:t>
        <a:bodyPr/>
        <a:lstStyle/>
        <a:p>
          <a:pPr>
            <a:buFontTx/>
            <a:buAutoNum type="arabicPeriod"/>
          </a:pPr>
          <a:r>
            <a:rPr lang="id-ID" altLang="en-US" b="1" i="1" dirty="0">
              <a:latin typeface="Arial" panose="020B0604020202020204" pitchFamily="34" charset="0"/>
            </a:rPr>
            <a:t>Penandaan Limbah B3 </a:t>
          </a:r>
          <a:endParaRPr lang="en-US" dirty="0"/>
        </a:p>
      </dgm:t>
    </dgm:pt>
    <dgm:pt modelId="{243C9580-FEB3-4CD2-B22B-77E41F6CC611}" type="parTrans" cxnId="{772A79AE-6540-4B60-B24F-0AE5330F76D2}">
      <dgm:prSet/>
      <dgm:spPr/>
      <dgm:t>
        <a:bodyPr/>
        <a:lstStyle/>
        <a:p>
          <a:endParaRPr lang="en-US"/>
        </a:p>
      </dgm:t>
    </dgm:pt>
    <dgm:pt modelId="{5C87E986-AEC4-48A7-A9B9-365A7E353295}" type="sibTrans" cxnId="{772A79AE-6540-4B60-B24F-0AE5330F76D2}">
      <dgm:prSet/>
      <dgm:spPr/>
      <dgm:t>
        <a:bodyPr/>
        <a:lstStyle/>
        <a:p>
          <a:endParaRPr lang="en-US"/>
        </a:p>
      </dgm:t>
    </dgm:pt>
    <dgm:pt modelId="{E58EDA9F-70A2-4591-A859-D6D47754A5A2}">
      <dgm:prSet phldrT="[Text]"/>
      <dgm:spPr/>
      <dgm:t>
        <a:bodyPr/>
        <a:lstStyle/>
        <a:p>
          <a:pPr>
            <a:buFontTx/>
            <a:buAutoNum type="arabicPeriod" startAt="2"/>
          </a:pPr>
          <a:r>
            <a:rPr lang="id-ID" altLang="en-US" b="1" i="1" dirty="0">
              <a:latin typeface="Arial" panose="020B0604020202020204" pitchFamily="34" charset="0"/>
            </a:rPr>
            <a:t>Kemasan Limbah B3 </a:t>
          </a:r>
          <a:endParaRPr lang="en-US" dirty="0"/>
        </a:p>
      </dgm:t>
    </dgm:pt>
    <dgm:pt modelId="{3D84043F-FE9E-47A3-8C75-4E4393B7219B}" type="parTrans" cxnId="{B7381255-B81D-46A6-9C4A-BC466EA02793}">
      <dgm:prSet/>
      <dgm:spPr/>
      <dgm:t>
        <a:bodyPr/>
        <a:lstStyle/>
        <a:p>
          <a:endParaRPr lang="en-US"/>
        </a:p>
      </dgm:t>
    </dgm:pt>
    <dgm:pt modelId="{AC13D6AD-45A4-43AC-87A9-9DD59B15831D}" type="sibTrans" cxnId="{B7381255-B81D-46A6-9C4A-BC466EA02793}">
      <dgm:prSet/>
      <dgm:spPr/>
      <dgm:t>
        <a:bodyPr/>
        <a:lstStyle/>
        <a:p>
          <a:endParaRPr lang="en-US"/>
        </a:p>
      </dgm:t>
    </dgm:pt>
    <dgm:pt modelId="{5275C915-AF69-46CE-BD50-D376D5E9D053}">
      <dgm:prSet phldrT="[Text]"/>
      <dgm:spPr/>
      <dgm:t>
        <a:bodyPr/>
        <a:lstStyle/>
        <a:p>
          <a:pPr>
            <a:buFontTx/>
            <a:buAutoNum type="arabicPeriod" startAt="3"/>
          </a:pPr>
          <a:r>
            <a:rPr lang="id-ID" altLang="en-US" b="1" i="1" dirty="0">
              <a:latin typeface="Arial" panose="020B0604020202020204" pitchFamily="34" charset="0"/>
            </a:rPr>
            <a:t>Penyimpanan Limbah B3 </a:t>
          </a:r>
          <a:r>
            <a:rPr lang="en-US" altLang="en-US" b="1" i="1" dirty="0">
              <a:latin typeface="Arial" panose="020B0604020202020204" pitchFamily="34" charset="0"/>
            </a:rPr>
            <a:t>	</a:t>
          </a:r>
          <a:endParaRPr lang="en-US" dirty="0"/>
        </a:p>
      </dgm:t>
    </dgm:pt>
    <dgm:pt modelId="{9341AB85-ADE7-4BEB-998B-9A10F240502B}" type="parTrans" cxnId="{1D628777-8E8B-413D-9FF6-645C4447CAAF}">
      <dgm:prSet/>
      <dgm:spPr/>
      <dgm:t>
        <a:bodyPr/>
        <a:lstStyle/>
        <a:p>
          <a:endParaRPr lang="en-US"/>
        </a:p>
      </dgm:t>
    </dgm:pt>
    <dgm:pt modelId="{378BE8DD-720C-47F9-87E1-64017C1E7E3A}" type="sibTrans" cxnId="{1D628777-8E8B-413D-9FF6-645C4447CAAF}">
      <dgm:prSet/>
      <dgm:spPr/>
      <dgm:t>
        <a:bodyPr/>
        <a:lstStyle/>
        <a:p>
          <a:endParaRPr lang="en-US"/>
        </a:p>
      </dgm:t>
    </dgm:pt>
    <dgm:pt modelId="{0B0007AC-09D0-44B8-BD65-6AC8F3FF34B8}">
      <dgm:prSet phldrT="[Text]"/>
      <dgm:spPr/>
      <dgm:t>
        <a:bodyPr/>
        <a:lstStyle/>
        <a:p>
          <a:pPr>
            <a:buFontTx/>
            <a:buAutoNum type="arabicPeriod" startAt="4"/>
          </a:pPr>
          <a:r>
            <a:rPr lang="id-ID" altLang="en-US" b="1" i="1" dirty="0">
              <a:latin typeface="Arial" panose="020B0604020202020204" pitchFamily="34" charset="0"/>
            </a:rPr>
            <a:t>Pengumpulan Limbah B3 </a:t>
          </a:r>
          <a:endParaRPr lang="en-US" dirty="0"/>
        </a:p>
      </dgm:t>
    </dgm:pt>
    <dgm:pt modelId="{9B161B16-45E5-48BD-B2FE-5D4A3970306D}" type="parTrans" cxnId="{A7FF95CD-CDA0-49AB-B47E-89CDC463AE4F}">
      <dgm:prSet/>
      <dgm:spPr/>
      <dgm:t>
        <a:bodyPr/>
        <a:lstStyle/>
        <a:p>
          <a:endParaRPr lang="en-US"/>
        </a:p>
      </dgm:t>
    </dgm:pt>
    <dgm:pt modelId="{1EC02D4F-D646-4456-9469-600F61C9946D}" type="sibTrans" cxnId="{A7FF95CD-CDA0-49AB-B47E-89CDC463AE4F}">
      <dgm:prSet/>
      <dgm:spPr/>
      <dgm:t>
        <a:bodyPr/>
        <a:lstStyle/>
        <a:p>
          <a:endParaRPr lang="en-US"/>
        </a:p>
      </dgm:t>
    </dgm:pt>
    <dgm:pt modelId="{7551B169-6654-4F78-AFE8-6BDACB59532B}">
      <dgm:prSet phldrT="[Text]"/>
      <dgm:spPr/>
      <dgm:t>
        <a:bodyPr/>
        <a:lstStyle/>
        <a:p>
          <a:pPr>
            <a:buFontTx/>
            <a:buAutoNum type="arabicPeriod" startAt="5"/>
          </a:pPr>
          <a:r>
            <a:rPr lang="en-US" altLang="en-US" b="1" i="1" dirty="0" err="1">
              <a:latin typeface="Arial" panose="020B0604020202020204" pitchFamily="34" charset="0"/>
            </a:rPr>
            <a:t>Pengangkutan</a:t>
          </a:r>
          <a:r>
            <a:rPr lang="en-US" altLang="en-US" b="1" i="1" dirty="0">
              <a:latin typeface="Arial" panose="020B0604020202020204" pitchFamily="34" charset="0"/>
            </a:rPr>
            <a:t> </a:t>
          </a:r>
          <a:r>
            <a:rPr lang="en-US" altLang="en-US" b="1" i="1" dirty="0" err="1">
              <a:latin typeface="Arial" panose="020B0604020202020204" pitchFamily="34" charset="0"/>
            </a:rPr>
            <a:t>Limbah</a:t>
          </a:r>
          <a:r>
            <a:rPr lang="en-US" altLang="en-US" b="1" i="1" dirty="0">
              <a:latin typeface="Arial" panose="020B0604020202020204" pitchFamily="34" charset="0"/>
            </a:rPr>
            <a:t> B3</a:t>
          </a:r>
          <a:endParaRPr lang="en-US" dirty="0"/>
        </a:p>
      </dgm:t>
    </dgm:pt>
    <dgm:pt modelId="{78B4C340-9482-47EE-ADB2-25B872164522}" type="parTrans" cxnId="{10EA1FFB-7970-4E68-BC7D-1593F4ED43D9}">
      <dgm:prSet/>
      <dgm:spPr/>
      <dgm:t>
        <a:bodyPr/>
        <a:lstStyle/>
        <a:p>
          <a:endParaRPr lang="en-US"/>
        </a:p>
      </dgm:t>
    </dgm:pt>
    <dgm:pt modelId="{033499D6-42E2-470C-84B9-F1076C3F2A89}" type="sibTrans" cxnId="{10EA1FFB-7970-4E68-BC7D-1593F4ED43D9}">
      <dgm:prSet/>
      <dgm:spPr/>
      <dgm:t>
        <a:bodyPr/>
        <a:lstStyle/>
        <a:p>
          <a:endParaRPr lang="en-US"/>
        </a:p>
      </dgm:t>
    </dgm:pt>
    <dgm:pt modelId="{6131C8E6-AA78-410A-9D50-79E597130854}" type="pres">
      <dgm:prSet presAssocID="{1C0DEBBE-78F9-44D9-A636-D2C50F033331}" presName="outerComposite" presStyleCnt="0">
        <dgm:presLayoutVars>
          <dgm:chMax val="5"/>
          <dgm:dir/>
          <dgm:resizeHandles val="exact"/>
        </dgm:presLayoutVars>
      </dgm:prSet>
      <dgm:spPr/>
    </dgm:pt>
    <dgm:pt modelId="{AF7B374C-0CF0-4DBD-B028-7E36FDF7F3C5}" type="pres">
      <dgm:prSet presAssocID="{1C0DEBBE-78F9-44D9-A636-D2C50F033331}" presName="dummyMaxCanvas" presStyleCnt="0">
        <dgm:presLayoutVars/>
      </dgm:prSet>
      <dgm:spPr/>
    </dgm:pt>
    <dgm:pt modelId="{B0FCB7E8-91A8-461B-BA1C-6E8154E6A2EA}" type="pres">
      <dgm:prSet presAssocID="{1C0DEBBE-78F9-44D9-A636-D2C50F033331}" presName="FiveNodes_1" presStyleLbl="node1" presStyleIdx="0" presStyleCnt="5">
        <dgm:presLayoutVars>
          <dgm:bulletEnabled val="1"/>
        </dgm:presLayoutVars>
      </dgm:prSet>
      <dgm:spPr/>
    </dgm:pt>
    <dgm:pt modelId="{012ED1E4-3080-4157-8B2D-675C268679DB}" type="pres">
      <dgm:prSet presAssocID="{1C0DEBBE-78F9-44D9-A636-D2C50F033331}" presName="FiveNodes_2" presStyleLbl="node1" presStyleIdx="1" presStyleCnt="5">
        <dgm:presLayoutVars>
          <dgm:bulletEnabled val="1"/>
        </dgm:presLayoutVars>
      </dgm:prSet>
      <dgm:spPr/>
    </dgm:pt>
    <dgm:pt modelId="{052D6D5D-B3B5-4D95-AA48-F9B278716F31}" type="pres">
      <dgm:prSet presAssocID="{1C0DEBBE-78F9-44D9-A636-D2C50F033331}" presName="FiveNodes_3" presStyleLbl="node1" presStyleIdx="2" presStyleCnt="5">
        <dgm:presLayoutVars>
          <dgm:bulletEnabled val="1"/>
        </dgm:presLayoutVars>
      </dgm:prSet>
      <dgm:spPr/>
    </dgm:pt>
    <dgm:pt modelId="{9FA0CA1E-B568-46A3-9B68-FB46D8B2504B}" type="pres">
      <dgm:prSet presAssocID="{1C0DEBBE-78F9-44D9-A636-D2C50F033331}" presName="FiveNodes_4" presStyleLbl="node1" presStyleIdx="3" presStyleCnt="5">
        <dgm:presLayoutVars>
          <dgm:bulletEnabled val="1"/>
        </dgm:presLayoutVars>
      </dgm:prSet>
      <dgm:spPr/>
    </dgm:pt>
    <dgm:pt modelId="{1B1A86E3-8ACF-4D61-8314-DC988EAD55A4}" type="pres">
      <dgm:prSet presAssocID="{1C0DEBBE-78F9-44D9-A636-D2C50F033331}" presName="FiveNodes_5" presStyleLbl="node1" presStyleIdx="4" presStyleCnt="5">
        <dgm:presLayoutVars>
          <dgm:bulletEnabled val="1"/>
        </dgm:presLayoutVars>
      </dgm:prSet>
      <dgm:spPr/>
    </dgm:pt>
    <dgm:pt modelId="{7393439E-05F8-4016-83FD-A12E5F76C4A3}" type="pres">
      <dgm:prSet presAssocID="{1C0DEBBE-78F9-44D9-A636-D2C50F033331}" presName="FiveConn_1-2" presStyleLbl="fgAccFollowNode1" presStyleIdx="0" presStyleCnt="4">
        <dgm:presLayoutVars>
          <dgm:bulletEnabled val="1"/>
        </dgm:presLayoutVars>
      </dgm:prSet>
      <dgm:spPr/>
    </dgm:pt>
    <dgm:pt modelId="{4C16F27D-41AE-4407-8A76-CF9E8BE52B20}" type="pres">
      <dgm:prSet presAssocID="{1C0DEBBE-78F9-44D9-A636-D2C50F033331}" presName="FiveConn_2-3" presStyleLbl="fgAccFollowNode1" presStyleIdx="1" presStyleCnt="4">
        <dgm:presLayoutVars>
          <dgm:bulletEnabled val="1"/>
        </dgm:presLayoutVars>
      </dgm:prSet>
      <dgm:spPr/>
    </dgm:pt>
    <dgm:pt modelId="{6D9CE4E0-7E20-4C4C-BCF1-1DAAD294D04D}" type="pres">
      <dgm:prSet presAssocID="{1C0DEBBE-78F9-44D9-A636-D2C50F033331}" presName="FiveConn_3-4" presStyleLbl="fgAccFollowNode1" presStyleIdx="2" presStyleCnt="4">
        <dgm:presLayoutVars>
          <dgm:bulletEnabled val="1"/>
        </dgm:presLayoutVars>
      </dgm:prSet>
      <dgm:spPr/>
    </dgm:pt>
    <dgm:pt modelId="{86548F20-59FD-423C-A4DB-2D3F9BD8601D}" type="pres">
      <dgm:prSet presAssocID="{1C0DEBBE-78F9-44D9-A636-D2C50F033331}" presName="FiveConn_4-5" presStyleLbl="fgAccFollowNode1" presStyleIdx="3" presStyleCnt="4">
        <dgm:presLayoutVars>
          <dgm:bulletEnabled val="1"/>
        </dgm:presLayoutVars>
      </dgm:prSet>
      <dgm:spPr/>
    </dgm:pt>
    <dgm:pt modelId="{8457D0AD-86CD-4B54-B3CA-EE36E963BC33}" type="pres">
      <dgm:prSet presAssocID="{1C0DEBBE-78F9-44D9-A636-D2C50F033331}" presName="FiveNodes_1_text" presStyleLbl="node1" presStyleIdx="4" presStyleCnt="5">
        <dgm:presLayoutVars>
          <dgm:bulletEnabled val="1"/>
        </dgm:presLayoutVars>
      </dgm:prSet>
      <dgm:spPr/>
    </dgm:pt>
    <dgm:pt modelId="{8C9D2D08-CCE0-47C7-9650-16909808BFE6}" type="pres">
      <dgm:prSet presAssocID="{1C0DEBBE-78F9-44D9-A636-D2C50F033331}" presName="FiveNodes_2_text" presStyleLbl="node1" presStyleIdx="4" presStyleCnt="5">
        <dgm:presLayoutVars>
          <dgm:bulletEnabled val="1"/>
        </dgm:presLayoutVars>
      </dgm:prSet>
      <dgm:spPr/>
    </dgm:pt>
    <dgm:pt modelId="{FC596DB2-413D-4605-9B05-F526D48784EC}" type="pres">
      <dgm:prSet presAssocID="{1C0DEBBE-78F9-44D9-A636-D2C50F033331}" presName="FiveNodes_3_text" presStyleLbl="node1" presStyleIdx="4" presStyleCnt="5">
        <dgm:presLayoutVars>
          <dgm:bulletEnabled val="1"/>
        </dgm:presLayoutVars>
      </dgm:prSet>
      <dgm:spPr/>
    </dgm:pt>
    <dgm:pt modelId="{1791EAAC-210F-443F-91BD-F436A1AAA4A6}" type="pres">
      <dgm:prSet presAssocID="{1C0DEBBE-78F9-44D9-A636-D2C50F033331}" presName="FiveNodes_4_text" presStyleLbl="node1" presStyleIdx="4" presStyleCnt="5">
        <dgm:presLayoutVars>
          <dgm:bulletEnabled val="1"/>
        </dgm:presLayoutVars>
      </dgm:prSet>
      <dgm:spPr/>
    </dgm:pt>
    <dgm:pt modelId="{9A6CBD3D-A8B7-4177-BAF4-DCAC088D241C}" type="pres">
      <dgm:prSet presAssocID="{1C0DEBBE-78F9-44D9-A636-D2C50F0333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E3B0033-0172-4B3A-AA9B-9E8E533ABC3B}" type="presOf" srcId="{9429C16D-7A3C-4263-AF59-E4AEF3E85307}" destId="{8457D0AD-86CD-4B54-B3CA-EE36E963BC33}" srcOrd="1" destOrd="0" presId="urn:microsoft.com/office/officeart/2005/8/layout/vProcess5"/>
    <dgm:cxn modelId="{5FD7D539-4F14-49CC-865E-300B64F19BB7}" type="presOf" srcId="{AC13D6AD-45A4-43AC-87A9-9DD59B15831D}" destId="{4C16F27D-41AE-4407-8A76-CF9E8BE52B20}" srcOrd="0" destOrd="0" presId="urn:microsoft.com/office/officeart/2005/8/layout/vProcess5"/>
    <dgm:cxn modelId="{8CC2075C-4411-41F7-A264-0AE26ED3E46D}" type="presOf" srcId="{E58EDA9F-70A2-4591-A859-D6D47754A5A2}" destId="{012ED1E4-3080-4157-8B2D-675C268679DB}" srcOrd="0" destOrd="0" presId="urn:microsoft.com/office/officeart/2005/8/layout/vProcess5"/>
    <dgm:cxn modelId="{0EE1C65C-3398-4F04-97F4-940D1F96160D}" type="presOf" srcId="{5275C915-AF69-46CE-BD50-D376D5E9D053}" destId="{052D6D5D-B3B5-4D95-AA48-F9B278716F31}" srcOrd="0" destOrd="0" presId="urn:microsoft.com/office/officeart/2005/8/layout/vProcess5"/>
    <dgm:cxn modelId="{F4711545-9420-41F2-8F0E-A2E2042888BE}" type="presOf" srcId="{7551B169-6654-4F78-AFE8-6BDACB59532B}" destId="{1B1A86E3-8ACF-4D61-8314-DC988EAD55A4}" srcOrd="0" destOrd="0" presId="urn:microsoft.com/office/officeart/2005/8/layout/vProcess5"/>
    <dgm:cxn modelId="{62FA6245-7BEB-40BA-B653-75199B2542E7}" type="presOf" srcId="{9429C16D-7A3C-4263-AF59-E4AEF3E85307}" destId="{B0FCB7E8-91A8-461B-BA1C-6E8154E6A2EA}" srcOrd="0" destOrd="0" presId="urn:microsoft.com/office/officeart/2005/8/layout/vProcess5"/>
    <dgm:cxn modelId="{D2BCF36D-A71F-4E32-B716-B6BEBA71DBA0}" type="presOf" srcId="{1C0DEBBE-78F9-44D9-A636-D2C50F033331}" destId="{6131C8E6-AA78-410A-9D50-79E597130854}" srcOrd="0" destOrd="0" presId="urn:microsoft.com/office/officeart/2005/8/layout/vProcess5"/>
    <dgm:cxn modelId="{B7381255-B81D-46A6-9C4A-BC466EA02793}" srcId="{1C0DEBBE-78F9-44D9-A636-D2C50F033331}" destId="{E58EDA9F-70A2-4591-A859-D6D47754A5A2}" srcOrd="1" destOrd="0" parTransId="{3D84043F-FE9E-47A3-8C75-4E4393B7219B}" sibTransId="{AC13D6AD-45A4-43AC-87A9-9DD59B15831D}"/>
    <dgm:cxn modelId="{49D8E756-8FE7-444C-8830-DDD7669254FE}" type="presOf" srcId="{1EC02D4F-D646-4456-9469-600F61C9946D}" destId="{86548F20-59FD-423C-A4DB-2D3F9BD8601D}" srcOrd="0" destOrd="0" presId="urn:microsoft.com/office/officeart/2005/8/layout/vProcess5"/>
    <dgm:cxn modelId="{1D628777-8E8B-413D-9FF6-645C4447CAAF}" srcId="{1C0DEBBE-78F9-44D9-A636-D2C50F033331}" destId="{5275C915-AF69-46CE-BD50-D376D5E9D053}" srcOrd="2" destOrd="0" parTransId="{9341AB85-ADE7-4BEB-998B-9A10F240502B}" sibTransId="{378BE8DD-720C-47F9-87E1-64017C1E7E3A}"/>
    <dgm:cxn modelId="{3560F658-48EF-427A-B4D2-B0C1BA28DD58}" type="presOf" srcId="{7551B169-6654-4F78-AFE8-6BDACB59532B}" destId="{9A6CBD3D-A8B7-4177-BAF4-DCAC088D241C}" srcOrd="1" destOrd="0" presId="urn:microsoft.com/office/officeart/2005/8/layout/vProcess5"/>
    <dgm:cxn modelId="{F5CAD683-6593-4145-AB2B-4D1C04454D5B}" type="presOf" srcId="{5C87E986-AEC4-48A7-A9B9-365A7E353295}" destId="{7393439E-05F8-4016-83FD-A12E5F76C4A3}" srcOrd="0" destOrd="0" presId="urn:microsoft.com/office/officeart/2005/8/layout/vProcess5"/>
    <dgm:cxn modelId="{B3D10F89-8C37-4773-9B88-523A221FA111}" type="presOf" srcId="{378BE8DD-720C-47F9-87E1-64017C1E7E3A}" destId="{6D9CE4E0-7E20-4C4C-BCF1-1DAAD294D04D}" srcOrd="0" destOrd="0" presId="urn:microsoft.com/office/officeart/2005/8/layout/vProcess5"/>
    <dgm:cxn modelId="{95A5CC8F-A864-484C-969C-A604808C203F}" type="presOf" srcId="{E58EDA9F-70A2-4591-A859-D6D47754A5A2}" destId="{8C9D2D08-CCE0-47C7-9650-16909808BFE6}" srcOrd="1" destOrd="0" presId="urn:microsoft.com/office/officeart/2005/8/layout/vProcess5"/>
    <dgm:cxn modelId="{772A79AE-6540-4B60-B24F-0AE5330F76D2}" srcId="{1C0DEBBE-78F9-44D9-A636-D2C50F033331}" destId="{9429C16D-7A3C-4263-AF59-E4AEF3E85307}" srcOrd="0" destOrd="0" parTransId="{243C9580-FEB3-4CD2-B22B-77E41F6CC611}" sibTransId="{5C87E986-AEC4-48A7-A9B9-365A7E353295}"/>
    <dgm:cxn modelId="{6CE9C3BA-9EFC-41B8-802E-94771F8C191A}" type="presOf" srcId="{0B0007AC-09D0-44B8-BD65-6AC8F3FF34B8}" destId="{9FA0CA1E-B568-46A3-9B68-FB46D8B2504B}" srcOrd="0" destOrd="0" presId="urn:microsoft.com/office/officeart/2005/8/layout/vProcess5"/>
    <dgm:cxn modelId="{7812DDC0-2CDF-40F2-B24F-C0397B06E8CB}" type="presOf" srcId="{0B0007AC-09D0-44B8-BD65-6AC8F3FF34B8}" destId="{1791EAAC-210F-443F-91BD-F436A1AAA4A6}" srcOrd="1" destOrd="0" presId="urn:microsoft.com/office/officeart/2005/8/layout/vProcess5"/>
    <dgm:cxn modelId="{13EA64C7-3201-4ED5-BA3C-13297A665790}" type="presOf" srcId="{5275C915-AF69-46CE-BD50-D376D5E9D053}" destId="{FC596DB2-413D-4605-9B05-F526D48784EC}" srcOrd="1" destOrd="0" presId="urn:microsoft.com/office/officeart/2005/8/layout/vProcess5"/>
    <dgm:cxn modelId="{A7FF95CD-CDA0-49AB-B47E-89CDC463AE4F}" srcId="{1C0DEBBE-78F9-44D9-A636-D2C50F033331}" destId="{0B0007AC-09D0-44B8-BD65-6AC8F3FF34B8}" srcOrd="3" destOrd="0" parTransId="{9B161B16-45E5-48BD-B2FE-5D4A3970306D}" sibTransId="{1EC02D4F-D646-4456-9469-600F61C9946D}"/>
    <dgm:cxn modelId="{10EA1FFB-7970-4E68-BC7D-1593F4ED43D9}" srcId="{1C0DEBBE-78F9-44D9-A636-D2C50F033331}" destId="{7551B169-6654-4F78-AFE8-6BDACB59532B}" srcOrd="4" destOrd="0" parTransId="{78B4C340-9482-47EE-ADB2-25B872164522}" sibTransId="{033499D6-42E2-470C-84B9-F1076C3F2A89}"/>
    <dgm:cxn modelId="{DD436B29-A4CD-4EF0-A12D-B1EFBE353B74}" type="presParOf" srcId="{6131C8E6-AA78-410A-9D50-79E597130854}" destId="{AF7B374C-0CF0-4DBD-B028-7E36FDF7F3C5}" srcOrd="0" destOrd="0" presId="urn:microsoft.com/office/officeart/2005/8/layout/vProcess5"/>
    <dgm:cxn modelId="{8258BE66-EA9B-49C6-811D-57B8FAC57688}" type="presParOf" srcId="{6131C8E6-AA78-410A-9D50-79E597130854}" destId="{B0FCB7E8-91A8-461B-BA1C-6E8154E6A2EA}" srcOrd="1" destOrd="0" presId="urn:microsoft.com/office/officeart/2005/8/layout/vProcess5"/>
    <dgm:cxn modelId="{223248CD-AD16-475C-9C2C-DFAB8A3BFD11}" type="presParOf" srcId="{6131C8E6-AA78-410A-9D50-79E597130854}" destId="{012ED1E4-3080-4157-8B2D-675C268679DB}" srcOrd="2" destOrd="0" presId="urn:microsoft.com/office/officeart/2005/8/layout/vProcess5"/>
    <dgm:cxn modelId="{3F9191A2-91B2-4CFF-B053-FDAFFF7C3F82}" type="presParOf" srcId="{6131C8E6-AA78-410A-9D50-79E597130854}" destId="{052D6D5D-B3B5-4D95-AA48-F9B278716F31}" srcOrd="3" destOrd="0" presId="urn:microsoft.com/office/officeart/2005/8/layout/vProcess5"/>
    <dgm:cxn modelId="{612B043C-D72D-4B16-A898-5AE0B5B85155}" type="presParOf" srcId="{6131C8E6-AA78-410A-9D50-79E597130854}" destId="{9FA0CA1E-B568-46A3-9B68-FB46D8B2504B}" srcOrd="4" destOrd="0" presId="urn:microsoft.com/office/officeart/2005/8/layout/vProcess5"/>
    <dgm:cxn modelId="{1944E768-3392-455D-8035-AF0F8744733A}" type="presParOf" srcId="{6131C8E6-AA78-410A-9D50-79E597130854}" destId="{1B1A86E3-8ACF-4D61-8314-DC988EAD55A4}" srcOrd="5" destOrd="0" presId="urn:microsoft.com/office/officeart/2005/8/layout/vProcess5"/>
    <dgm:cxn modelId="{621299E2-E147-47C1-95CF-F05554FB1501}" type="presParOf" srcId="{6131C8E6-AA78-410A-9D50-79E597130854}" destId="{7393439E-05F8-4016-83FD-A12E5F76C4A3}" srcOrd="6" destOrd="0" presId="urn:microsoft.com/office/officeart/2005/8/layout/vProcess5"/>
    <dgm:cxn modelId="{3F760387-7B5A-4D01-9A6D-F49309E67753}" type="presParOf" srcId="{6131C8E6-AA78-410A-9D50-79E597130854}" destId="{4C16F27D-41AE-4407-8A76-CF9E8BE52B20}" srcOrd="7" destOrd="0" presId="urn:microsoft.com/office/officeart/2005/8/layout/vProcess5"/>
    <dgm:cxn modelId="{764757D8-94E0-42B7-AC27-7C476042F21E}" type="presParOf" srcId="{6131C8E6-AA78-410A-9D50-79E597130854}" destId="{6D9CE4E0-7E20-4C4C-BCF1-1DAAD294D04D}" srcOrd="8" destOrd="0" presId="urn:microsoft.com/office/officeart/2005/8/layout/vProcess5"/>
    <dgm:cxn modelId="{D6C05AFA-8E03-453F-AAC0-7FCDF9E7F498}" type="presParOf" srcId="{6131C8E6-AA78-410A-9D50-79E597130854}" destId="{86548F20-59FD-423C-A4DB-2D3F9BD8601D}" srcOrd="9" destOrd="0" presId="urn:microsoft.com/office/officeart/2005/8/layout/vProcess5"/>
    <dgm:cxn modelId="{B3FC8710-2174-4082-9664-CAF81BE9ABE8}" type="presParOf" srcId="{6131C8E6-AA78-410A-9D50-79E597130854}" destId="{8457D0AD-86CD-4B54-B3CA-EE36E963BC33}" srcOrd="10" destOrd="0" presId="urn:microsoft.com/office/officeart/2005/8/layout/vProcess5"/>
    <dgm:cxn modelId="{943AE759-5F10-4E25-811D-8A223E1F891D}" type="presParOf" srcId="{6131C8E6-AA78-410A-9D50-79E597130854}" destId="{8C9D2D08-CCE0-47C7-9650-16909808BFE6}" srcOrd="11" destOrd="0" presId="urn:microsoft.com/office/officeart/2005/8/layout/vProcess5"/>
    <dgm:cxn modelId="{D51946A6-5BC0-41D2-9CB5-6509F4406B49}" type="presParOf" srcId="{6131C8E6-AA78-410A-9D50-79E597130854}" destId="{FC596DB2-413D-4605-9B05-F526D48784EC}" srcOrd="12" destOrd="0" presId="urn:microsoft.com/office/officeart/2005/8/layout/vProcess5"/>
    <dgm:cxn modelId="{54D17ABF-3AEC-4DC3-AB71-3CAC37714610}" type="presParOf" srcId="{6131C8E6-AA78-410A-9D50-79E597130854}" destId="{1791EAAC-210F-443F-91BD-F436A1AAA4A6}" srcOrd="13" destOrd="0" presId="urn:microsoft.com/office/officeart/2005/8/layout/vProcess5"/>
    <dgm:cxn modelId="{E8B59096-C445-40B5-976E-A0482E1BC64D}" type="presParOf" srcId="{6131C8E6-AA78-410A-9D50-79E597130854}" destId="{9A6CBD3D-A8B7-4177-BAF4-DCAC088D24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CB7E8-91A8-461B-BA1C-6E8154E6A2EA}">
      <dsp:nvSpPr>
        <dsp:cNvPr id="0" name=""/>
        <dsp:cNvSpPr/>
      </dsp:nvSpPr>
      <dsp:spPr>
        <a:xfrm>
          <a:off x="0" y="0"/>
          <a:ext cx="7763304" cy="777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d-ID" altLang="en-US" sz="3300" b="1" i="1" kern="1200" dirty="0">
              <a:latin typeface="Arial" panose="020B0604020202020204" pitchFamily="34" charset="0"/>
            </a:rPr>
            <a:t>Penandaan Limbah B3 </a:t>
          </a:r>
          <a:endParaRPr lang="en-US" sz="3300" kern="1200" dirty="0"/>
        </a:p>
      </dsp:txBody>
      <dsp:txXfrm>
        <a:off x="22773" y="22773"/>
        <a:ext cx="6833322" cy="731979"/>
      </dsp:txXfrm>
    </dsp:sp>
    <dsp:sp modelId="{012ED1E4-3080-4157-8B2D-675C268679DB}">
      <dsp:nvSpPr>
        <dsp:cNvPr id="0" name=""/>
        <dsp:cNvSpPr/>
      </dsp:nvSpPr>
      <dsp:spPr>
        <a:xfrm>
          <a:off x="579727" y="885515"/>
          <a:ext cx="7763304" cy="7775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d-ID" altLang="en-US" sz="3300" b="1" i="1" kern="1200" dirty="0">
              <a:latin typeface="Arial" panose="020B0604020202020204" pitchFamily="34" charset="0"/>
            </a:rPr>
            <a:t>Kemasan Limbah B3 </a:t>
          </a:r>
          <a:endParaRPr lang="en-US" sz="3300" kern="1200" dirty="0"/>
        </a:p>
      </dsp:txBody>
      <dsp:txXfrm>
        <a:off x="602500" y="908288"/>
        <a:ext cx="6632638" cy="731979"/>
      </dsp:txXfrm>
    </dsp:sp>
    <dsp:sp modelId="{052D6D5D-B3B5-4D95-AA48-F9B278716F31}">
      <dsp:nvSpPr>
        <dsp:cNvPr id="0" name=""/>
        <dsp:cNvSpPr/>
      </dsp:nvSpPr>
      <dsp:spPr>
        <a:xfrm>
          <a:off x="1159454" y="1771031"/>
          <a:ext cx="7763304" cy="777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d-ID" altLang="en-US" sz="3300" b="1" i="1" kern="1200" dirty="0">
              <a:latin typeface="Arial" panose="020B0604020202020204" pitchFamily="34" charset="0"/>
            </a:rPr>
            <a:t>Penyimpanan Limbah B3 </a:t>
          </a:r>
          <a:r>
            <a:rPr lang="en-US" altLang="en-US" sz="3300" b="1" i="1" kern="1200" dirty="0">
              <a:latin typeface="Arial" panose="020B0604020202020204" pitchFamily="34" charset="0"/>
            </a:rPr>
            <a:t>	</a:t>
          </a:r>
          <a:endParaRPr lang="en-US" sz="3300" kern="1200" dirty="0"/>
        </a:p>
      </dsp:txBody>
      <dsp:txXfrm>
        <a:off x="1182227" y="1793804"/>
        <a:ext cx="6632638" cy="731979"/>
      </dsp:txXfrm>
    </dsp:sp>
    <dsp:sp modelId="{9FA0CA1E-B568-46A3-9B68-FB46D8B2504B}">
      <dsp:nvSpPr>
        <dsp:cNvPr id="0" name=""/>
        <dsp:cNvSpPr/>
      </dsp:nvSpPr>
      <dsp:spPr>
        <a:xfrm>
          <a:off x="1739181" y="2656546"/>
          <a:ext cx="7763304" cy="777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d-ID" altLang="en-US" sz="3300" b="1" i="1" kern="1200" dirty="0">
              <a:latin typeface="Arial" panose="020B0604020202020204" pitchFamily="34" charset="0"/>
            </a:rPr>
            <a:t>Pengumpulan Limbah B3 </a:t>
          </a:r>
          <a:endParaRPr lang="en-US" sz="3300" kern="1200" dirty="0"/>
        </a:p>
      </dsp:txBody>
      <dsp:txXfrm>
        <a:off x="1761954" y="2679319"/>
        <a:ext cx="6632638" cy="731979"/>
      </dsp:txXfrm>
    </dsp:sp>
    <dsp:sp modelId="{1B1A86E3-8ACF-4D61-8314-DC988EAD55A4}">
      <dsp:nvSpPr>
        <dsp:cNvPr id="0" name=""/>
        <dsp:cNvSpPr/>
      </dsp:nvSpPr>
      <dsp:spPr>
        <a:xfrm>
          <a:off x="2318908" y="3542062"/>
          <a:ext cx="7763304" cy="7775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3300" b="1" i="1" kern="1200" dirty="0" err="1">
              <a:latin typeface="Arial" panose="020B0604020202020204" pitchFamily="34" charset="0"/>
            </a:rPr>
            <a:t>Pengangkutan</a:t>
          </a:r>
          <a:r>
            <a:rPr lang="en-US" altLang="en-US" sz="3300" b="1" i="1" kern="1200" dirty="0">
              <a:latin typeface="Arial" panose="020B0604020202020204" pitchFamily="34" charset="0"/>
            </a:rPr>
            <a:t> </a:t>
          </a:r>
          <a:r>
            <a:rPr lang="en-US" altLang="en-US" sz="3300" b="1" i="1" kern="1200" dirty="0" err="1">
              <a:latin typeface="Arial" panose="020B0604020202020204" pitchFamily="34" charset="0"/>
            </a:rPr>
            <a:t>Limbah</a:t>
          </a:r>
          <a:r>
            <a:rPr lang="en-US" altLang="en-US" sz="3300" b="1" i="1" kern="1200" dirty="0">
              <a:latin typeface="Arial" panose="020B0604020202020204" pitchFamily="34" charset="0"/>
            </a:rPr>
            <a:t> B3</a:t>
          </a:r>
          <a:endParaRPr lang="en-US" sz="3300" kern="1200" dirty="0"/>
        </a:p>
      </dsp:txBody>
      <dsp:txXfrm>
        <a:off x="2341681" y="3564835"/>
        <a:ext cx="6632638" cy="731979"/>
      </dsp:txXfrm>
    </dsp:sp>
    <dsp:sp modelId="{7393439E-05F8-4016-83FD-A12E5F76C4A3}">
      <dsp:nvSpPr>
        <dsp:cNvPr id="0" name=""/>
        <dsp:cNvSpPr/>
      </dsp:nvSpPr>
      <dsp:spPr>
        <a:xfrm>
          <a:off x="7257912" y="568025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71625" y="568025"/>
        <a:ext cx="277965" cy="380307"/>
      </dsp:txXfrm>
    </dsp:sp>
    <dsp:sp modelId="{4C16F27D-41AE-4407-8A76-CF9E8BE52B20}">
      <dsp:nvSpPr>
        <dsp:cNvPr id="0" name=""/>
        <dsp:cNvSpPr/>
      </dsp:nvSpPr>
      <dsp:spPr>
        <a:xfrm>
          <a:off x="7837639" y="1453541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951352" y="1453541"/>
        <a:ext cx="277965" cy="380307"/>
      </dsp:txXfrm>
    </dsp:sp>
    <dsp:sp modelId="{6D9CE4E0-7E20-4C4C-BCF1-1DAAD294D04D}">
      <dsp:nvSpPr>
        <dsp:cNvPr id="0" name=""/>
        <dsp:cNvSpPr/>
      </dsp:nvSpPr>
      <dsp:spPr>
        <a:xfrm>
          <a:off x="8417366" y="2326098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531079" y="2326098"/>
        <a:ext cx="277965" cy="380307"/>
      </dsp:txXfrm>
    </dsp:sp>
    <dsp:sp modelId="{86548F20-59FD-423C-A4DB-2D3F9BD8601D}">
      <dsp:nvSpPr>
        <dsp:cNvPr id="0" name=""/>
        <dsp:cNvSpPr/>
      </dsp:nvSpPr>
      <dsp:spPr>
        <a:xfrm>
          <a:off x="8997093" y="3220252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110806" y="3220252"/>
        <a:ext cx="277965" cy="38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CBBE7E5-EB81-4387-A305-7252675D4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E7214-D885-4AC2-9BDC-B906F3DD1D2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E2E765B-7E8B-4845-AB06-E06ABBE3C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850900"/>
            <a:ext cx="5970587" cy="335915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3ED75F6-39C8-4BE7-BAB1-9E1F6F612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50248CB-881D-45C3-993C-71C009197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F53953-9C5B-46AB-8DAE-DD2E2FD8F51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C063B27-D0D2-4560-9C55-BFC511749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850900"/>
            <a:ext cx="5970587" cy="335915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A9F608F-5D96-43FD-B78B-3803C7FBD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4C674D5-FEC0-4793-A1DE-C280382D5F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3EEC10-CBA8-4180-84C1-56D52F1EDE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13CBA8D-B23B-4E47-9EB6-81565D844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850900"/>
            <a:ext cx="5970587" cy="335915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1A3AA1F-7F96-4DE8-95A3-089C6EC54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1B39771-44F3-430A-9601-488930CCC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C628F-F37B-4305-BF24-3B4168A0166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3FF8BF1-EBC6-4FCF-937D-7E4CDF52C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850900"/>
            <a:ext cx="5970587" cy="335915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1C51B37-599F-4A63-9AB9-9B267246E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1E3E791-841A-4153-925F-1379AF875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4548F1-31C2-424E-ADDF-905F870DB75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1E3890-B876-49AE-ADF2-B137ADAD8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888" y="850900"/>
            <a:ext cx="5970587" cy="335915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F4DFB6F-187D-4F61-97B0-ED67E1240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61E9-C3D2-424D-907B-BC0DB8026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29465-9D9D-4857-8593-62E2A0049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14285-ACA9-420F-AFAE-2BD5A79D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0399E-85A9-4A2D-B058-EF5D82E5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961D-8503-4AD8-9D61-244F161B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CBE2-7996-44D5-A0DB-7A313B32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79CB-EF27-4A35-BC13-7E0717B1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E44C2-437B-4A65-A1D2-AE6DD90F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F3AD-A91D-4E2B-9748-AD62CE32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35A6-CA50-42B4-96A2-BB0A866F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6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9FD1-EC06-4D8C-A328-E5B4224C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26ED4-683A-4592-9F2B-A7DC3BA32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D92C-168C-4B13-83E8-5D25C2EE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7B5B-3113-478A-8EFE-601D5165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25FD7-D3BF-4E81-B4D0-C4F795D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3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D177-4EC4-4F24-888C-3A209F67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98C3A-97E2-476D-80B2-67F2AD5F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D594C-BCE4-4725-BCD1-ED7759C50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F9084-CDEE-4C62-8690-AFDA931A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2473E-8706-4AF1-A132-997746FA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ADC5-A24C-4412-A8AD-3D6E6C63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606A-755A-481B-9909-232C12B8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C192-7325-444F-8F93-78AD5961B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4251B-355A-4B4A-9321-C76FF9BAC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935F4-A6BB-4144-985D-2A1D8426D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E4182-EE97-47C2-A266-AD303AFAB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58F38-2B51-406C-B77F-F99B0D93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E50E5-1F17-41F4-B2FC-5EE2B09A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50EBC-9153-4F97-AEF9-09CB2D2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B844-4D27-4A17-8AEF-4C1DE7DE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415DD-CBC8-499C-9DA0-5BFF7587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6221B-2039-4667-8E8B-1143A836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9C90A-D2FF-4159-AF50-CBDBD2DD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41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F6007-1382-4516-921C-90E95C23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2147C-6EEF-491A-BCD2-D3EAEAECEFAC}" type="datetimeFigureOut">
              <a:rPr lang="id-ID" smtClean="0"/>
              <a:pPr>
                <a:defRPr/>
              </a:pPr>
              <a:t>02/06/2024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6F8AC-D1FF-44BE-B4F3-07B7AF45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A50EE-1D84-4CAD-885B-F2E2F71C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C867-3C04-4E9C-A9E0-B788720C7182}" type="slidenum">
              <a:rPr lang="id-ID" altLang="en-US" smtClean="0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5978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A883-564A-4EB4-A0B6-A6BDFEFC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A0331-295D-4895-8AD5-0A373252C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EBB6C-BA6A-43C2-AE7C-EC8F057EA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DFF2F-0259-4842-B204-ED69AFF1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6064F-CACC-450A-A3B5-CDBB9B1E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38121-A814-42FD-852E-A343144D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3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DEB6-E6DB-4DAF-9122-752903E6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74F0F-6EF3-4DB3-89DA-5C1ED0692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403AF-4BC7-48D5-83CF-B4CF05A64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82D03-9692-4305-A790-03201CEA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3E885-505F-4F0C-96FD-8841FC10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6974B-FF58-4054-BFCC-0B0A7067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7EE4-6DD6-48AC-9D99-250FD1C8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7E1A-289F-436F-8436-3BE1E106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CE5E7-F5F1-4DE5-9984-C85458E6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D8AB-8932-4745-912C-1E24926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B443A-F619-4709-8899-CDE47F5D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02/06/2024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AE424-9B8A-4C7D-9D9A-19CE6E020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25E23-8D99-41DA-A06B-14C9D287D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6128-1044-46A1-9FA8-FCD85E63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BDA3-7AE8-40FB-A608-50CA8090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7C8F7-C2C4-4841-A31E-1AA26FED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1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2882-F8E8-4755-9D41-0DBC5B90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38FF-C753-4FB7-BE74-D9D2DBB5EF9B}" type="datetimeFigureOut">
              <a:rPr lang="id-ID"/>
              <a:pPr>
                <a:defRPr/>
              </a:pPr>
              <a:t>02/06/2024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A896B-AF91-4F7E-9134-25A67448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B386F-C1DD-4144-B9B4-65C6EB21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10419-4927-41F4-AA5A-08D96BFCBA7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5536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45193B-6E47-4F1E-BE45-031AA70E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147C-6EEF-491A-BCD2-D3EAEAECEFAC}" type="datetimeFigureOut">
              <a:rPr lang="id-ID"/>
              <a:pPr>
                <a:defRPr/>
              </a:pPr>
              <a:t>02/06/2024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56EC53-724C-46F5-B733-15E0A1D0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2D0906-5E61-450A-8845-BB1B5156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FC867-3C04-4E9C-A9E0-B788720C718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8697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  <p:sldLayoutId id="214748369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26A9E-7DBE-4958-A8CE-CC092AD6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F114-2D33-413B-8AB9-E44373D95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E173A-1C9A-4199-ADD8-F04A10460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B1B1-37D8-453E-8F91-38D2A519FA0A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B2C2-C965-4AA4-AD8D-4D24C681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1A2A-DCCA-452E-9AE5-A2A47ADBD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8FBC-A1D0-4CA1-96FF-8D91BB139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c.gc.ca/canutec/erg_gmu/search/guide.asp?guide=148&amp;lang=EN" TargetMode="External"/><Relationship Id="rId3" Type="http://schemas.openxmlformats.org/officeDocument/2006/relationships/hyperlink" Target="http://www.tc.gc.ca/canutec/erg_gmu/search/guide.asp?guide=118&amp;lang=EN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c.gc.ca/canutec/erg_gmu/search/guide.asp?guide=143&amp;lang=EN" TargetMode="External"/><Relationship Id="rId5" Type="http://schemas.openxmlformats.org/officeDocument/2006/relationships/hyperlink" Target="http://www.tc.gc.ca/canutec/erg_gmu/search/guide.asp?guide=134&amp;lang=EN" TargetMode="External"/><Relationship Id="rId4" Type="http://schemas.openxmlformats.org/officeDocument/2006/relationships/hyperlink" Target="http://www.tc.gc.ca/canutec/erg_gmu/search/guide.asp?guide=121&amp;lang=EN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tc.gc.ca/canutec/erg_gmu/search/guide.asp?guide=118&amp;lang=EN" TargetMode="External"/><Relationship Id="rId7" Type="http://schemas.openxmlformats.org/officeDocument/2006/relationships/hyperlink" Target="http://www.tc.gc.ca/canutec/erg_gmu/search/guide.asp?guide=153&amp;lang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hyperlink" Target="http://www.tc.gc.ca/canutec/erg_gmu/search/guide.asp?guide=134&amp;lang=EN" TargetMode="External"/><Relationship Id="rId4" Type="http://schemas.openxmlformats.org/officeDocument/2006/relationships/hyperlink" Target="http://www.tc.gc.ca/canutec/erg_gmu/search/guide.asp?guide=121&amp;lang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canutec/erg_gmu/search/guide.asp?guide=118&amp;lang=E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c.gc.ca/canutec/erg_gmu/search/guide.asp?guide=163&amp;lang=EN" TargetMode="External"/><Relationship Id="rId5" Type="http://schemas.openxmlformats.org/officeDocument/2006/relationships/hyperlink" Target="http://www.tc.gc.ca/canutec/erg_gmu/search/guide.asp?guide=134&amp;lang=EN" TargetMode="External"/><Relationship Id="rId4" Type="http://schemas.openxmlformats.org/officeDocument/2006/relationships/hyperlink" Target="http://www.tc.gc.ca/canutec/erg_gmu/search/guide.asp?guide=121&amp;lang=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canutec/erg_gmu/search/guide.asp?guide=118&amp;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hyperlink" Target="http://www.tc.gc.ca/canutec/erg_gmu/search/guide.asp?guide=134&amp;lang=EN" TargetMode="External"/><Relationship Id="rId4" Type="http://schemas.openxmlformats.org/officeDocument/2006/relationships/hyperlink" Target="http://www.tc.gc.ca/canutec/erg_gmu/search/guide.asp?guide=121&amp;lang=E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-indonesia.com/training/pengelolaan-limbah-b3-rumah-sakit/" TargetMode="External"/><Relationship Id="rId2" Type="http://schemas.openxmlformats.org/officeDocument/2006/relationships/hyperlink" Target="https://drive.google.com/file/d/1QklTdPS6fqSzfmEamphcohCT1L61PbGu/view?usp=sharing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satuharapan.com/read-detail/read/limbah-medis-bagaimana-dikelola" TargetMode="External"/><Relationship Id="rId4" Type="http://schemas.openxmlformats.org/officeDocument/2006/relationships/hyperlink" Target="https://www.depkes.go.id/resources/download/info-terkini/rakerkesnas-2019/SESI%20I/Kelompok%208/1-Kebijakan-Pengelolaan-Limbah-B3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.gc.ca/canutec/erg_gmu/search/guide.asp?guide=118&amp;lang=EN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tc.gc.ca/canutec/erg_gmu/search/guide.asp?guide=127&amp;lang=EN" TargetMode="External"/><Relationship Id="rId5" Type="http://schemas.openxmlformats.org/officeDocument/2006/relationships/hyperlink" Target="http://www.tc.gc.ca/canutec/erg_gmu/search/guide.asp?guide=134&amp;lang=EN" TargetMode="External"/><Relationship Id="rId4" Type="http://schemas.openxmlformats.org/officeDocument/2006/relationships/hyperlink" Target="http://www.tc.gc.ca/canutec/erg_gmu/search/guide.asp?guide=121&amp;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27E84-3F26-4DD5-9763-0FCA5568A0AE}"/>
              </a:ext>
            </a:extLst>
          </p:cNvPr>
          <p:cNvSpPr txBox="1">
            <a:spLocks/>
          </p:cNvSpPr>
          <p:nvPr/>
        </p:nvSpPr>
        <p:spPr>
          <a:xfrm>
            <a:off x="1056252" y="3857296"/>
            <a:ext cx="4901418" cy="173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solidFill>
                  <a:schemeClr val="tx1"/>
                </a:solidFill>
                <a:latin typeface="Corbel" pitchFamily="34" charset="0"/>
                <a:ea typeface="Arial Unicode MS" pitchFamily="34" charset="-128"/>
                <a:cs typeface="Arial" charset="0"/>
              </a:rPr>
              <a:t>Bahan</a:t>
            </a:r>
            <a:r>
              <a:rPr lang="en-US" sz="5400" dirty="0">
                <a:solidFill>
                  <a:schemeClr val="tx1"/>
                </a:solidFill>
                <a:latin typeface="Corbel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orbel" pitchFamily="34" charset="0"/>
                <a:ea typeface="Arial Unicode MS" pitchFamily="34" charset="-128"/>
                <a:cs typeface="Arial" charset="0"/>
              </a:rPr>
              <a:t>Berbahaya</a:t>
            </a:r>
            <a:r>
              <a:rPr lang="en-US" sz="5400" dirty="0">
                <a:solidFill>
                  <a:schemeClr val="tx1"/>
                </a:solidFill>
                <a:latin typeface="Corbel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5400" dirty="0" err="1">
                <a:solidFill>
                  <a:schemeClr val="tx1"/>
                </a:solidFill>
                <a:latin typeface="Corbel" pitchFamily="34" charset="0"/>
                <a:ea typeface="Arial Unicode MS" pitchFamily="34" charset="-128"/>
                <a:cs typeface="Arial" charset="0"/>
              </a:rPr>
              <a:t>Beracun</a:t>
            </a:r>
            <a:endParaRPr lang="en-US" sz="5400" dirty="0">
              <a:solidFill>
                <a:schemeClr val="tx1"/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5" name="Picture 2" descr="PERBEDAAN SIMBOL B3 DAN LIMBAH B3">
            <a:extLst>
              <a:ext uri="{FF2B5EF4-FFF2-40B4-BE49-F238E27FC236}">
                <a16:creationId xmlns:a16="http://schemas.microsoft.com/office/drawing/2014/main" id="{2EC24D4D-F502-43CA-BC50-53BB0306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68" y="-14068"/>
            <a:ext cx="7808732" cy="41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3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11A737-407D-4BCB-AF24-F01D48A26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47" tIns="38623" rIns="77247" bIns="38623" anchor="ctr"/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en-US" sz="2300" b="1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4DB7A68-E73A-42CA-B02E-9693C6EBD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287" y="226278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Identifikasi dan Pelabelan Wadah / Kemasan Bahan Kimia Berbahaya</a:t>
            </a:r>
          </a:p>
        </p:txBody>
      </p:sp>
      <p:sp>
        <p:nvSpPr>
          <p:cNvPr id="20484" name="Rectangle 4">
            <a:hlinkClick r:id="rId3"/>
            <a:extLst>
              <a:ext uri="{FF2B5EF4-FFF2-40B4-BE49-F238E27FC236}">
                <a16:creationId xmlns:a16="http://schemas.microsoft.com/office/drawing/2014/main" id="{BA4033F3-7446-4F79-9454-86AFC5A7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4BD3B85-06C1-401A-9764-6C7EC62D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752601"/>
            <a:ext cx="2895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 b="1">
                <a:solidFill>
                  <a:srgbClr val="CC0000"/>
                </a:solidFill>
              </a:rPr>
              <a:t>Kelas 5  : 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Oxidizing Agents &amp; Organic Peroxide (Cairan mudah menyala)</a:t>
            </a:r>
          </a:p>
          <a:p>
            <a:endParaRPr lang="en-US" altLang="en-US" sz="2000" b="1">
              <a:solidFill>
                <a:schemeClr val="hlink"/>
              </a:solidFill>
            </a:endParaRPr>
          </a:p>
          <a:p>
            <a:endParaRPr lang="en-US" altLang="en-US" sz="2000" b="1">
              <a:solidFill>
                <a:schemeClr val="hlink"/>
              </a:solidFill>
            </a:endParaRPr>
          </a:p>
          <a:p>
            <a:endParaRPr lang="id-ID" altLang="en-US" sz="2000" b="1">
              <a:solidFill>
                <a:schemeClr val="hlink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Contoh : 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Calcium Hypochlorite, H2O2, Acetyl Peroxide.</a:t>
            </a:r>
          </a:p>
        </p:txBody>
      </p:sp>
      <p:sp>
        <p:nvSpPr>
          <p:cNvPr id="20486" name="Rectangle 6">
            <a:hlinkClick r:id="rId4"/>
            <a:extLst>
              <a:ext uri="{FF2B5EF4-FFF2-40B4-BE49-F238E27FC236}">
                <a16:creationId xmlns:a16="http://schemas.microsoft.com/office/drawing/2014/main" id="{4D1C1805-EE25-4F20-BAB9-8909479F2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0487" name="Rectangle 7">
            <a:hlinkClick r:id="rId5"/>
            <a:extLst>
              <a:ext uri="{FF2B5EF4-FFF2-40B4-BE49-F238E27FC236}">
                <a16:creationId xmlns:a16="http://schemas.microsoft.com/office/drawing/2014/main" id="{95D2AC44-2A2D-4B87-8238-96DA0B908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300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20488" name="Picture 8" descr="Placards 143">
            <a:hlinkClick r:id="rId6"/>
            <a:extLst>
              <a:ext uri="{FF2B5EF4-FFF2-40B4-BE49-F238E27FC236}">
                <a16:creationId xmlns:a16="http://schemas.microsoft.com/office/drawing/2014/main" id="{BEBB5BAD-78EF-49A3-996A-74CA64D32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342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Placards 148">
            <a:hlinkClick r:id="rId8"/>
            <a:extLst>
              <a:ext uri="{FF2B5EF4-FFF2-40B4-BE49-F238E27FC236}">
                <a16:creationId xmlns:a16="http://schemas.microsoft.com/office/drawing/2014/main" id="{7505CCBF-D9EF-41B2-83A2-D9A7D9A5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7E06DB3-EBC3-4C6B-8AA4-916CE53C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47" tIns="38623" rIns="77247" bIns="38623" anchor="ctr"/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en-US" sz="2300" b="1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CD557F4-F313-457B-ACDC-CC19337E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806" y="153947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Identifikasi dan Pelabelan Wadah / Kemasan Bahan Kimia Berbahaya</a:t>
            </a:r>
          </a:p>
        </p:txBody>
      </p:sp>
      <p:sp>
        <p:nvSpPr>
          <p:cNvPr id="21508" name="Rectangle 4">
            <a:hlinkClick r:id="rId3"/>
            <a:extLst>
              <a:ext uri="{FF2B5EF4-FFF2-40B4-BE49-F238E27FC236}">
                <a16:creationId xmlns:a16="http://schemas.microsoft.com/office/drawing/2014/main" id="{310E49D4-B6F3-4194-82AD-78BA015B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7FC77FD-3021-4F33-A627-DD70A94F5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905001"/>
            <a:ext cx="2438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 b="1">
                <a:solidFill>
                  <a:srgbClr val="CC0000"/>
                </a:solidFill>
              </a:rPr>
              <a:t>Kelas 6  :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Bahan Beracun </a:t>
            </a:r>
            <a:r>
              <a:rPr lang="en-US" altLang="en-US" sz="2000" b="1">
                <a:solidFill>
                  <a:srgbClr val="CC0000"/>
                </a:solidFill>
              </a:rPr>
              <a:t>(</a:t>
            </a:r>
            <a:r>
              <a:rPr lang="id-ID" altLang="en-US" sz="2000" b="1">
                <a:solidFill>
                  <a:srgbClr val="CC0000"/>
                </a:solidFill>
              </a:rPr>
              <a:t>Toxic/Poison)</a:t>
            </a:r>
          </a:p>
          <a:p>
            <a:endParaRPr lang="id-ID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Bahan kimia </a:t>
            </a:r>
            <a:r>
              <a:rPr lang="en-US" altLang="en-US" sz="2000" b="1">
                <a:solidFill>
                  <a:srgbClr val="000066"/>
                </a:solidFill>
              </a:rPr>
              <a:t>b</a:t>
            </a:r>
            <a:r>
              <a:rPr lang="id-ID" altLang="en-US" sz="2000" b="1">
                <a:solidFill>
                  <a:srgbClr val="000066"/>
                </a:solidFill>
              </a:rPr>
              <a:t>eracun (Toxic</a:t>
            </a:r>
            <a:r>
              <a:rPr lang="en-US" altLang="en-US" sz="2000" b="1">
                <a:solidFill>
                  <a:srgbClr val="000066"/>
                </a:solidFill>
              </a:rPr>
              <a:t> Substances</a:t>
            </a:r>
            <a:r>
              <a:rPr lang="id-ID" altLang="en-US" sz="2000" b="1">
                <a:solidFill>
                  <a:srgbClr val="000066"/>
                </a:solidFill>
              </a:rPr>
              <a:t>) </a:t>
            </a:r>
            <a:endParaRPr lang="en-US" altLang="en-US" sz="2000" b="1">
              <a:solidFill>
                <a:srgbClr val="000066"/>
              </a:solidFill>
            </a:endParaRPr>
          </a:p>
          <a:p>
            <a:endParaRPr lang="en-US" altLang="en-US" sz="2000" b="1">
              <a:solidFill>
                <a:srgbClr val="000066"/>
              </a:solidFill>
            </a:endParaRPr>
          </a:p>
          <a:p>
            <a:r>
              <a:rPr lang="en-US" altLang="en-US" sz="2000" b="1">
                <a:solidFill>
                  <a:srgbClr val="000066"/>
                </a:solidFill>
              </a:rPr>
              <a:t>C</a:t>
            </a:r>
            <a:r>
              <a:rPr lang="id-ID" altLang="en-US" sz="2000" b="1">
                <a:solidFill>
                  <a:srgbClr val="000066"/>
                </a:solidFill>
              </a:rPr>
              <a:t>ontoh : 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Lannate 25 WP,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Methomyl </a:t>
            </a:r>
            <a:r>
              <a:rPr lang="en-US" altLang="en-US" sz="2000" b="1">
                <a:solidFill>
                  <a:srgbClr val="000066"/>
                </a:solidFill>
              </a:rPr>
              <a:t>C</a:t>
            </a:r>
            <a:r>
              <a:rPr lang="id-ID" altLang="en-US" sz="2000" b="1">
                <a:solidFill>
                  <a:srgbClr val="000066"/>
                </a:solidFill>
              </a:rPr>
              <a:t>omp, Chloroform,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CCl4,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Dimethyl Sulphate.</a:t>
            </a:r>
          </a:p>
        </p:txBody>
      </p:sp>
      <p:sp>
        <p:nvSpPr>
          <p:cNvPr id="21510" name="Rectangle 6">
            <a:hlinkClick r:id="rId4"/>
            <a:extLst>
              <a:ext uri="{FF2B5EF4-FFF2-40B4-BE49-F238E27FC236}">
                <a16:creationId xmlns:a16="http://schemas.microsoft.com/office/drawing/2014/main" id="{C5653BD4-B8E0-4F43-B2D9-44EF2733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1511" name="Rectangle 7">
            <a:hlinkClick r:id="rId5"/>
            <a:extLst>
              <a:ext uri="{FF2B5EF4-FFF2-40B4-BE49-F238E27FC236}">
                <a16:creationId xmlns:a16="http://schemas.microsoft.com/office/drawing/2014/main" id="{7098FBA0-F948-4D4F-B371-80AB2F46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300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21512" name="Picture 8" descr="beracun2">
            <a:extLst>
              <a:ext uri="{FF2B5EF4-FFF2-40B4-BE49-F238E27FC236}">
                <a16:creationId xmlns:a16="http://schemas.microsoft.com/office/drawing/2014/main" id="{9D6E948F-3C61-4652-BBE7-D5461EDB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Placards 153a">
            <a:hlinkClick r:id="rId7"/>
            <a:extLst>
              <a:ext uri="{FF2B5EF4-FFF2-40B4-BE49-F238E27FC236}">
                <a16:creationId xmlns:a16="http://schemas.microsoft.com/office/drawing/2014/main" id="{A3F3A7FB-16D1-452E-9462-52AB2930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548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ECD25F5-510E-44EF-8B61-80353051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47" tIns="38623" rIns="77247" bIns="38623" anchor="ctr"/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en-US" sz="2300" b="1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83388D-F9D8-444F-9AF0-B40AA01C2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Identifikasi dan Pelabelan Wadah / Kemasan Bahan Kimia Berbahaya</a:t>
            </a:r>
          </a:p>
        </p:txBody>
      </p:sp>
      <p:sp>
        <p:nvSpPr>
          <p:cNvPr id="22532" name="Rectangle 4">
            <a:hlinkClick r:id="rId3"/>
            <a:extLst>
              <a:ext uri="{FF2B5EF4-FFF2-40B4-BE49-F238E27FC236}">
                <a16:creationId xmlns:a16="http://schemas.microsoft.com/office/drawing/2014/main" id="{51375C33-F626-4966-B3C0-836135A6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818CCA9-21D0-4DE0-9F5E-9D570E6A3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133601"/>
            <a:ext cx="3048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 b="1">
                <a:solidFill>
                  <a:srgbClr val="CC0000"/>
                </a:solidFill>
              </a:rPr>
              <a:t>Kelas 7  :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Bahan Radioaktif</a:t>
            </a:r>
          </a:p>
          <a:p>
            <a:r>
              <a:rPr lang="id-ID" altLang="en-US" sz="2000" b="1">
                <a:solidFill>
                  <a:srgbClr val="CC0000"/>
                </a:solidFill>
              </a:rPr>
              <a:t>(</a:t>
            </a:r>
            <a:r>
              <a:rPr lang="id-ID" altLang="en-US" sz="2000" b="1" u="sng">
                <a:solidFill>
                  <a:srgbClr val="CC0000"/>
                </a:solidFill>
              </a:rPr>
              <a:t>Radioactive Materials</a:t>
            </a:r>
            <a:r>
              <a:rPr lang="id-ID" altLang="en-US" sz="2000" b="1">
                <a:solidFill>
                  <a:srgbClr val="CC0000"/>
                </a:solidFill>
              </a:rPr>
              <a:t>)</a:t>
            </a:r>
          </a:p>
          <a:p>
            <a:endParaRPr lang="id-ID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Bahan </a:t>
            </a:r>
            <a:r>
              <a:rPr lang="id-ID" altLang="en-US" sz="2000" b="1" u="sng">
                <a:solidFill>
                  <a:srgbClr val="000066"/>
                </a:solidFill>
              </a:rPr>
              <a:t>Radioaktif </a:t>
            </a:r>
            <a:r>
              <a:rPr lang="id-ID" altLang="en-US" sz="2000" b="1">
                <a:solidFill>
                  <a:srgbClr val="000066"/>
                </a:solidFill>
              </a:rPr>
              <a:t>adalah bahan kimia yang mempunyai kemampuan memancarkan sinar radioaktif dgn aktivitas jenis lebih besar dari 0.002 microcurie/gram</a:t>
            </a:r>
          </a:p>
        </p:txBody>
      </p:sp>
      <p:sp>
        <p:nvSpPr>
          <p:cNvPr id="22534" name="Rectangle 6">
            <a:hlinkClick r:id="rId4"/>
            <a:extLst>
              <a:ext uri="{FF2B5EF4-FFF2-40B4-BE49-F238E27FC236}">
                <a16:creationId xmlns:a16="http://schemas.microsoft.com/office/drawing/2014/main" id="{9E187587-F065-466B-A84C-3BD61202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2535" name="Rectangle 7">
            <a:hlinkClick r:id="rId5"/>
            <a:extLst>
              <a:ext uri="{FF2B5EF4-FFF2-40B4-BE49-F238E27FC236}">
                <a16:creationId xmlns:a16="http://schemas.microsoft.com/office/drawing/2014/main" id="{B62EA5A9-86B7-4825-8921-664E08503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300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22536" name="Picture 8" descr="Placards 163">
            <a:hlinkClick r:id="rId6"/>
            <a:extLst>
              <a:ext uri="{FF2B5EF4-FFF2-40B4-BE49-F238E27FC236}">
                <a16:creationId xmlns:a16="http://schemas.microsoft.com/office/drawing/2014/main" id="{A4A05C70-3266-4561-AD9C-144718C1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72D5EAB-D9ED-4BFA-A041-B420027DE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47" tIns="38623" rIns="77247" bIns="38623" anchor="ctr"/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en-US" sz="2300" b="1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243A748-D903-4209-A17B-C8DB870C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6" y="163999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Identifikasi dan Pelabelan Wadah / Kemasan Bahan Kimia Berbahaya</a:t>
            </a:r>
          </a:p>
        </p:txBody>
      </p:sp>
      <p:sp>
        <p:nvSpPr>
          <p:cNvPr id="23556" name="Rectangle 4">
            <a:hlinkClick r:id="rId3"/>
            <a:extLst>
              <a:ext uri="{FF2B5EF4-FFF2-40B4-BE49-F238E27FC236}">
                <a16:creationId xmlns:a16="http://schemas.microsoft.com/office/drawing/2014/main" id="{10510730-6D8F-4772-9B52-22C39E3D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31EAA992-054B-4CDE-9C46-052D2F22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1828801"/>
            <a:ext cx="320516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 b="1">
                <a:solidFill>
                  <a:srgbClr val="CC0000"/>
                </a:solidFill>
              </a:rPr>
              <a:t>Kelas 8  :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Bahan Korosif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(Corrosive Substances)</a:t>
            </a:r>
          </a:p>
          <a:p>
            <a:endParaRPr lang="id-ID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Yaitu bahan kimia yang dapat mengakibatkan kerusakan apabila kontak dengan jaringan hidup atau bahan lainnya. </a:t>
            </a:r>
            <a:endParaRPr lang="en-US" altLang="en-US" sz="2000" b="1">
              <a:solidFill>
                <a:srgbClr val="000066"/>
              </a:solidFill>
            </a:endParaRPr>
          </a:p>
          <a:p>
            <a:endParaRPr lang="en-US" altLang="en-US" sz="2000" b="1">
              <a:solidFill>
                <a:srgbClr val="000066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Contoh : Asam asetat, HCl, H2SO4, HNO3, NaOH, KOH, NH4OH. </a:t>
            </a:r>
          </a:p>
          <a:p>
            <a:endParaRPr lang="id-ID" altLang="en-US" sz="2000" b="1">
              <a:solidFill>
                <a:srgbClr val="000066"/>
              </a:solidFill>
            </a:endParaRPr>
          </a:p>
        </p:txBody>
      </p:sp>
      <p:sp>
        <p:nvSpPr>
          <p:cNvPr id="23558" name="Rectangle 6">
            <a:hlinkClick r:id="rId4"/>
            <a:extLst>
              <a:ext uri="{FF2B5EF4-FFF2-40B4-BE49-F238E27FC236}">
                <a16:creationId xmlns:a16="http://schemas.microsoft.com/office/drawing/2014/main" id="{896ED5D5-AA8D-4D39-A0E7-3A90E874E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23559" name="Rectangle 7">
            <a:hlinkClick r:id="rId5"/>
            <a:extLst>
              <a:ext uri="{FF2B5EF4-FFF2-40B4-BE49-F238E27FC236}">
                <a16:creationId xmlns:a16="http://schemas.microsoft.com/office/drawing/2014/main" id="{24215AA2-40E0-4D58-BC64-22A96FA8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300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23560" name="Picture 8" descr="korosif">
            <a:extLst>
              <a:ext uri="{FF2B5EF4-FFF2-40B4-BE49-F238E27FC236}">
                <a16:creationId xmlns:a16="http://schemas.microsoft.com/office/drawing/2014/main" id="{4894784D-8D17-4AAC-A440-989A3E2D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981200"/>
            <a:ext cx="4289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CD21-22AA-41AA-8ED6-0C066CDA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74" y="404812"/>
            <a:ext cx="8441658" cy="361307"/>
          </a:xfrm>
        </p:spPr>
        <p:txBody>
          <a:bodyPr>
            <a:normAutofit fontScale="90000"/>
          </a:bodyPr>
          <a:lstStyle/>
          <a:p>
            <a:r>
              <a:rPr lang="id-ID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Contoh-contoh B3 di Rumah Sakit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65A1-92F8-4975-BA52-4AE9275CBD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1576" y="1269206"/>
            <a:ext cx="11432056" cy="4319588"/>
          </a:xfrm>
        </p:spPr>
        <p:txBody>
          <a:bodyPr>
            <a:normAutofit lnSpcReduction="10000"/>
          </a:bodyPr>
          <a:lstStyle/>
          <a:p>
            <a:pPr marL="0" marR="0" lvl="0" indent="0" algn="just" fontAlgn="base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KepMenkes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RI No. 1204/Menkes/SK/X/2004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Persyaratan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Kesehatan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 fontAlgn="base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pelayanan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kesehatan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diklasifikasikan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kategori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patologis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radioaktif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kimiawi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berpotensi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menular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(infectious),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benda-benda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tajam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farmasi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sitotoksik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</a:p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kontainer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tekanan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98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EF2E-C738-410D-90AB-7A59226E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Penanganan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Limbah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B3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30444-35EC-4A57-9D47-9FAC43BD46B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81284130"/>
              </p:ext>
            </p:extLst>
          </p:nvPr>
        </p:nvGraphicFramePr>
        <p:xfrm>
          <a:off x="1295400" y="2133600"/>
          <a:ext cx="10082213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9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32CB-6697-46CA-ABB4-0D95616D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2400" dirty="0">
                <a:solidFill>
                  <a:srgbClr val="FF0000"/>
                </a:solidFill>
              </a:rPr>
              <a:t>Prinsip Pengelolaan B3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682E-A00D-4177-95BB-776C5F11F2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id-ID" altLang="en-US" sz="2000" b="1" dirty="0"/>
              <a:t>Jangan memproduksi limbah B3</a:t>
            </a:r>
          </a:p>
          <a:p>
            <a:pPr eaLnBrk="1" hangingPunct="1"/>
            <a:r>
              <a:rPr lang="id-ID" altLang="en-US" sz="2000" b="1" dirty="0"/>
              <a:t>Minimisasi Limbah B3</a:t>
            </a:r>
          </a:p>
          <a:p>
            <a:pPr eaLnBrk="1" hangingPunct="1"/>
            <a:r>
              <a:rPr lang="id-ID" altLang="en-US" sz="2000" b="1" dirty="0"/>
              <a:t>Reduction, Recovery, Reuse dan Recycling</a:t>
            </a:r>
          </a:p>
          <a:p>
            <a:pPr eaLnBrk="1" hangingPunct="1"/>
            <a:r>
              <a:rPr lang="id-ID" altLang="en-US" sz="2000" b="1" dirty="0"/>
              <a:t>Pembuangan secara aman (tidak membahayakan kesehatan masyarakat dan lingkungan hidup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2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CC30-CCC4-421C-A5C6-686DC3AC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829" y="404812"/>
            <a:ext cx="10081120" cy="432048"/>
          </a:xfrm>
        </p:spPr>
        <p:txBody>
          <a:bodyPr>
            <a:normAutofit fontScale="90000"/>
          </a:bodyPr>
          <a:lstStyle/>
          <a:p>
            <a:r>
              <a:rPr lang="id-ID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Dekontaminasi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4160-C7C9-49A3-861F-9F39C5F99F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138" y="1515762"/>
            <a:ext cx="11036640" cy="4319588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fontAlgn="base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Dekontaminasi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menghilangkan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patogen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kotoran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sehingga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pengelolaan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selanjutnya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dekontaminasi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mencegah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penyebaran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permukaan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mematikan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kotoran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tampak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mempersiapkan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permukaan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desinfektan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sterilisasi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melindungi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petugas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kesehatan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infeksi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Dekontaminasi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dilakukan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 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Larutan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klorin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0,5 %-0,1 %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70 %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fenolik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karbol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0,5 % - 3 %</a:t>
            </a:r>
          </a:p>
          <a:p>
            <a:pPr marL="0" marR="0" lvl="0" indent="0" algn="just" fontAlgn="base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FF02-3AE0-45AD-A2EC-CC28F189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402" y="188788"/>
            <a:ext cx="10081120" cy="432048"/>
          </a:xfrm>
        </p:spPr>
        <p:txBody>
          <a:bodyPr/>
          <a:lstStyle/>
          <a:p>
            <a:pPr marR="0" lvl="0" algn="just" fontAlgn="base" hangingPunct="0">
              <a:spcBef>
                <a:spcPts val="0"/>
              </a:spcBef>
              <a:spcAft>
                <a:spcPts val="0"/>
              </a:spcAft>
            </a:pP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 paparan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F4620-4898-4BC6-BE41-EB4F94F3FC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416" y="1532238"/>
            <a:ext cx="10981671" cy="492095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U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Menyiapkan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Memiliki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Lembar Data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Keselamatan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(Material Safety Data Sheet)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Informasi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mengenai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bahan-bahan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berbahaya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terkait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dengan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penanganan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aman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</a:t>
            </a:r>
          </a:p>
          <a:p>
            <a:pPr marL="457200" indent="-457200"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prosedur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penanganan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tumpahan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dan </a:t>
            </a:r>
          </a:p>
          <a:p>
            <a:pPr marL="457200" indent="-457200"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prosedur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untuk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mengelola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pemaparan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sudah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yang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terbaru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selalu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tersedia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B.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Menyiapkan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sarana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keselamatan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Bahan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Berbahaya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Beracun</a:t>
            </a:r>
            <a:r>
              <a:rPr lang="es-E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(B3):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 fontAlgn="base"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Lemari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Berbahaya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Beracun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(B3);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Penyiram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badan (body wash);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Pencuci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mata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eyewasher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);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Alat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Pelindung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Diri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(APD);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Rambu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Simbol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Bahan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Berbahaya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Beracun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(B3); dan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Spill Kit (https://www.youtube.com/watch?v=kRErdnB7duw)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C. </a:t>
            </a:r>
            <a:r>
              <a:rPr lang="nn-NO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Pembuatan Pedoman dan Standar Prosedur Operasional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1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FD3A-DE65-43AD-8EA6-5F395880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E035-BEC6-45E5-801F-8054179DBE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PILL KIT LIMBAH INFEKSIUS Rumah Sakit ONEMED | Shopee Indonesia">
            <a:extLst>
              <a:ext uri="{FF2B5EF4-FFF2-40B4-BE49-F238E27FC236}">
                <a16:creationId xmlns:a16="http://schemas.microsoft.com/office/drawing/2014/main" id="{0BEEE1FD-81BD-4648-B05C-6033555F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63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6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812" y="335282"/>
            <a:ext cx="4255588" cy="604518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Bahan</a:t>
            </a:r>
            <a:r>
              <a:rPr lang="en-US" sz="4000" b="1" dirty="0"/>
              <a:t> </a:t>
            </a:r>
            <a:r>
              <a:rPr lang="en-US" sz="4000" b="1" dirty="0" err="1"/>
              <a:t>Kajian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Peraturan pemerintah tentang pengelolaan B3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Contoh-contoh B3 di Rumah Sakit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Penanganan B3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Sampah berbahaya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Dekontaminasi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Manajemen paparan</a:t>
            </a: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5E4E1-D37B-40E0-94D2-780C506B4AA5}"/>
              </a:ext>
            </a:extLst>
          </p:cNvPr>
          <p:cNvSpPr txBox="1"/>
          <p:nvPr/>
        </p:nvSpPr>
        <p:spPr>
          <a:xfrm>
            <a:off x="484909" y="1468582"/>
            <a:ext cx="111806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Efisiensi pembakaran </a:t>
            </a:r>
            <a:r>
              <a:rPr lang="id-ID" altLang="en-US" sz="2400" u="sng" dirty="0">
                <a:solidFill>
                  <a:schemeClr val="tx1"/>
                </a:solidFill>
              </a:rPr>
              <a:t>&gt;</a:t>
            </a:r>
            <a:r>
              <a:rPr lang="id-ID" altLang="en-US" sz="2400" dirty="0">
                <a:solidFill>
                  <a:schemeClr val="tx1"/>
                </a:solidFill>
              </a:rPr>
              <a:t> 99,95%;</a:t>
            </a: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Temperatur pada ruang bakar utama (</a:t>
            </a:r>
            <a:r>
              <a:rPr lang="id-ID" altLang="en-US" sz="2400" i="1" dirty="0">
                <a:solidFill>
                  <a:schemeClr val="tx1"/>
                </a:solidFill>
              </a:rPr>
              <a:t>primary chamber</a:t>
            </a:r>
            <a:r>
              <a:rPr lang="id-ID" altLang="en-US" sz="2400" dirty="0">
                <a:solidFill>
                  <a:schemeClr val="tx1"/>
                </a:solidFill>
              </a:rPr>
              <a:t>) minimum 800</a:t>
            </a:r>
            <a:r>
              <a:rPr lang="id-ID" altLang="en-US" sz="2400" baseline="30000" dirty="0">
                <a:solidFill>
                  <a:schemeClr val="tx1"/>
                </a:solidFill>
              </a:rPr>
              <a:t>o</a:t>
            </a:r>
            <a:r>
              <a:rPr lang="id-ID" altLang="en-US" sz="2400" dirty="0">
                <a:solidFill>
                  <a:schemeClr val="tx1"/>
                </a:solidFill>
              </a:rPr>
              <a:t>C (temperatur operasional);</a:t>
            </a: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Temperatur pada ruang bakar kedua (</a:t>
            </a:r>
            <a:r>
              <a:rPr lang="id-ID" altLang="en-US" sz="2400" i="1" dirty="0">
                <a:solidFill>
                  <a:schemeClr val="tx1"/>
                </a:solidFill>
              </a:rPr>
              <a:t>secondary chamber</a:t>
            </a:r>
            <a:r>
              <a:rPr lang="id-ID" altLang="en-US" sz="2400" dirty="0">
                <a:solidFill>
                  <a:schemeClr val="tx1"/>
                </a:solidFill>
              </a:rPr>
              <a:t>) minimum 1000</a:t>
            </a:r>
            <a:r>
              <a:rPr lang="id-ID" altLang="en-US" sz="2400" baseline="30000" dirty="0">
                <a:solidFill>
                  <a:schemeClr val="tx1"/>
                </a:solidFill>
              </a:rPr>
              <a:t>o</a:t>
            </a:r>
            <a:r>
              <a:rPr lang="id-ID" altLang="en-US" sz="2400" dirty="0">
                <a:solidFill>
                  <a:schemeClr val="tx1"/>
                </a:solidFill>
              </a:rPr>
              <a:t>C (temperatur operasional), dengan waktu tinggal minimum 2 (dua) detik;</a:t>
            </a: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Memiliki alat pengendali pencemaran udara (misal: </a:t>
            </a:r>
            <a:r>
              <a:rPr lang="id-ID" altLang="en-US" sz="2400" i="1" dirty="0">
                <a:solidFill>
                  <a:schemeClr val="tx1"/>
                </a:solidFill>
              </a:rPr>
              <a:t>wet scrubber</a:t>
            </a:r>
            <a:r>
              <a:rPr lang="id-ID" altLang="en-US" sz="2400" dirty="0">
                <a:solidFill>
                  <a:schemeClr val="tx1"/>
                </a:solidFill>
              </a:rPr>
              <a:t>);</a:t>
            </a: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Ketinggian cerobong minimum 14 meter dari permukaan tanah; dan</a:t>
            </a: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400" dirty="0">
                <a:solidFill>
                  <a:schemeClr val="tx1"/>
                </a:solidFill>
              </a:rPr>
              <a:t>Memenuhi baku mutu emisi.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442913" indent="-442913" eaLnBrk="1" hangingPunct="1">
              <a:buFont typeface="Wingdings" panose="05000000000000000000" pitchFamily="2" charset="2"/>
              <a:buChar char="u"/>
            </a:pPr>
            <a:r>
              <a:rPr lang="id-ID" altLang="en-US" sz="2000" dirty="0">
                <a:solidFill>
                  <a:schemeClr val="tx1"/>
                </a:solidFill>
              </a:rPr>
              <a:t>Pengolahan limbah sitotoksik (genotoksik) pada temperatur </a:t>
            </a:r>
            <a:r>
              <a:rPr lang="id-ID" altLang="en-US" sz="2000" u="sng" dirty="0">
                <a:solidFill>
                  <a:schemeClr val="tx1"/>
                </a:solidFill>
              </a:rPr>
              <a:t>&gt;</a:t>
            </a:r>
            <a:r>
              <a:rPr lang="id-ID" altLang="en-US" sz="2000" dirty="0">
                <a:solidFill>
                  <a:schemeClr val="tx1"/>
                </a:solidFill>
              </a:rPr>
              <a:t> 1200</a:t>
            </a:r>
            <a:r>
              <a:rPr lang="id-ID" altLang="en-US" sz="2000" baseline="30000" dirty="0">
                <a:solidFill>
                  <a:schemeClr val="tx1"/>
                </a:solidFill>
              </a:rPr>
              <a:t>o</a:t>
            </a:r>
            <a:r>
              <a:rPr lang="id-ID" altLang="en-US" sz="2000" dirty="0">
                <a:solidFill>
                  <a:schemeClr val="tx1"/>
                </a:solidFill>
              </a:rPr>
              <a:t>C.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06B2D-057A-4410-AE1B-677970605179}"/>
              </a:ext>
            </a:extLst>
          </p:cNvPr>
          <p:cNvSpPr txBox="1"/>
          <p:nvPr/>
        </p:nvSpPr>
        <p:spPr>
          <a:xfrm>
            <a:off x="4461164" y="318655"/>
            <a:ext cx="592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TEKNOLOGI PENGOLAHAN B3: INSENERATOR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>
            <a:extLst>
              <a:ext uri="{FF2B5EF4-FFF2-40B4-BE49-F238E27FC236}">
                <a16:creationId xmlns:a16="http://schemas.microsoft.com/office/drawing/2014/main" id="{6C418575-049E-44B6-9070-16369118FD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1101725"/>
          <a:ext cx="3829050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51360" imgH="10710000" progId="AcroExch.Document.7">
                  <p:embed/>
                </p:oleObj>
              </mc:Choice>
              <mc:Fallback>
                <p:oleObj name="Acrobat Document" r:id="rId2" imgW="7551360" imgH="10710000" progId="AcroExch.Document.7">
                  <p:embed/>
                  <p:pic>
                    <p:nvPicPr>
                      <p:cNvPr id="20482" name="Object 1">
                        <a:extLst>
                          <a:ext uri="{FF2B5EF4-FFF2-40B4-BE49-F238E27FC236}">
                            <a16:creationId xmlns:a16="http://schemas.microsoft.com/office/drawing/2014/main" id="{6C418575-049E-44B6-9070-16369118FD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101725"/>
                        <a:ext cx="3829050" cy="529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1" descr="D:\FOTO INSINERATOR\RSUD INBU SINA GRESIK\IMG_0589.JPG">
            <a:extLst>
              <a:ext uri="{FF2B5EF4-FFF2-40B4-BE49-F238E27FC236}">
                <a16:creationId xmlns:a16="http://schemas.microsoft.com/office/drawing/2014/main" id="{62111390-520A-406D-A69F-098717B7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8700"/>
            <a:ext cx="74485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>
            <a:extLst>
              <a:ext uri="{FF2B5EF4-FFF2-40B4-BE49-F238E27FC236}">
                <a16:creationId xmlns:a16="http://schemas.microsoft.com/office/drawing/2014/main" id="{B1CA54B4-A5B6-46EC-A2C9-AB775D26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819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D" altLang="en-US" sz="2000" b="1"/>
              <a:t>Contoh Insinerator Rumah Sakit</a:t>
            </a:r>
            <a:endParaRPr lang="en-US" altLang="en-US"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AC4E68B-4F8D-4BE5-B764-9A466B431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:\2018 LB3\IMG-20180502-WA0002.jpg">
            <a:extLst>
              <a:ext uri="{FF2B5EF4-FFF2-40B4-BE49-F238E27FC236}">
                <a16:creationId xmlns:a16="http://schemas.microsoft.com/office/drawing/2014/main" id="{4FA78A6A-3C4B-47B0-8946-B9638CD3F9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19150"/>
            <a:ext cx="93599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12AD6-4F96-4544-9ECF-1ED274376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99429"/>
              </p:ext>
            </p:extLst>
          </p:nvPr>
        </p:nvGraphicFramePr>
        <p:xfrm>
          <a:off x="630238" y="1166813"/>
          <a:ext cx="9774237" cy="502603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53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PARAMETER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KADAR MAKSIMUM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SATUAN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Partikulat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Sulfur </a:t>
                      </a:r>
                      <a:r>
                        <a:rPr lang="en-US" sz="1400" dirty="0" err="1">
                          <a:effectLst/>
                        </a:rPr>
                        <a:t>Dioksida</a:t>
                      </a:r>
                      <a:r>
                        <a:rPr lang="en-US" sz="1400" dirty="0">
                          <a:effectLst/>
                        </a:rPr>
                        <a:t> (SO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Nitrogen </a:t>
                      </a:r>
                      <a:r>
                        <a:rPr lang="en-US" sz="1400" dirty="0" err="1">
                          <a:effectLst/>
                        </a:rPr>
                        <a:t>Dioksida</a:t>
                      </a:r>
                      <a:r>
                        <a:rPr lang="en-US" sz="1400" dirty="0">
                          <a:effectLst/>
                        </a:rPr>
                        <a:t>(NO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Hidrogen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Fluorida</a:t>
                      </a:r>
                      <a:r>
                        <a:rPr lang="en-US" sz="1400" dirty="0">
                          <a:effectLst/>
                        </a:rPr>
                        <a:t> (HF)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Hidrogen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Klorida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HCl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Karbon Monoksida (CO)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Hidrokarbon (sebagai CH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) 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Arsen (As)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Kadmium (Cd)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Kromium (Cr)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Timbal (Pb)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mg/Nm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Merkuri (Hg)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mg/Nm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Talium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Tl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mg/Nm</a:t>
                      </a:r>
                      <a:r>
                        <a:rPr lang="en-US" sz="1400" baseline="30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Opasitas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Efisiensi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Pembakaran</a:t>
                      </a:r>
                      <a:r>
                        <a:rPr lang="en-US" sz="1400" dirty="0">
                          <a:effectLst/>
                        </a:rPr>
                        <a:t> (EP)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99,</a:t>
                      </a:r>
                      <a:r>
                        <a:rPr lang="id-ID" sz="1400" dirty="0">
                          <a:effectLst/>
                        </a:rPr>
                        <a:t>9</a:t>
                      </a:r>
                      <a:r>
                        <a:rPr lang="en-ID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690" marR="6169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D5E9BB0-65E4-47E8-9889-CAA328CEC49B}"/>
              </a:ext>
            </a:extLst>
          </p:cNvPr>
          <p:cNvSpPr/>
          <p:nvPr/>
        </p:nvSpPr>
        <p:spPr>
          <a:xfrm>
            <a:off x="3625129" y="372262"/>
            <a:ext cx="81343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cap="all" dirty="0">
                <a:latin typeface="Arial" charset="0"/>
                <a:cs typeface="Arial" charset="0"/>
              </a:rPr>
              <a:t>Baku </a:t>
            </a:r>
            <a:r>
              <a:rPr lang="en-US" sz="1600" b="1" cap="all" dirty="0" err="1">
                <a:latin typeface="Arial" charset="0"/>
                <a:cs typeface="Arial" charset="0"/>
              </a:rPr>
              <a:t>Mutu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Emisi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Udara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untuk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Pengolahan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Limbah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Bahan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Berbahaya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dan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Beracun</a:t>
            </a:r>
            <a:r>
              <a:rPr lang="en-US" sz="1600" b="1" cap="all" dirty="0">
                <a:latin typeface="Arial" charset="0"/>
                <a:cs typeface="Arial" charset="0"/>
              </a:rPr>
              <a:t>  - </a:t>
            </a:r>
            <a:r>
              <a:rPr lang="en-US" sz="1600" b="1" cap="all" dirty="0" err="1">
                <a:latin typeface="Arial" charset="0"/>
                <a:cs typeface="Arial" charset="0"/>
              </a:rPr>
              <a:t>Rumah</a:t>
            </a:r>
            <a:r>
              <a:rPr lang="en-US" sz="1600" b="1" cap="all" dirty="0">
                <a:latin typeface="Arial" charset="0"/>
                <a:cs typeface="Arial" charset="0"/>
              </a:rPr>
              <a:t> </a:t>
            </a:r>
            <a:r>
              <a:rPr lang="en-US" sz="1600" b="1" cap="all" dirty="0" err="1">
                <a:latin typeface="Arial" charset="0"/>
                <a:cs typeface="Arial" charset="0"/>
              </a:rPr>
              <a:t>sakit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203C5-4F01-4C5E-84A0-86E8684F41BE}"/>
              </a:ext>
            </a:extLst>
          </p:cNvPr>
          <p:cNvSpPr/>
          <p:nvPr/>
        </p:nvSpPr>
        <p:spPr>
          <a:xfrm>
            <a:off x="3385705" y="172606"/>
            <a:ext cx="8437563" cy="819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dirty="0" err="1">
                <a:solidFill>
                  <a:schemeClr val="tx1"/>
                </a:solidFill>
              </a:rPr>
              <a:t>Pengolahan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Limbah</a:t>
            </a:r>
            <a:r>
              <a:rPr lang="en-ID" sz="2400" dirty="0">
                <a:solidFill>
                  <a:schemeClr val="tx1"/>
                </a:solidFill>
              </a:rPr>
              <a:t> B3 </a:t>
            </a:r>
            <a:r>
              <a:rPr lang="en-ID" sz="2400" dirty="0" err="1">
                <a:solidFill>
                  <a:schemeClr val="tx1"/>
                </a:solidFill>
              </a:rPr>
              <a:t>medis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dengan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Autoklaf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Gelombang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Mikro</a:t>
            </a:r>
            <a:r>
              <a:rPr lang="en-ID" sz="2400" dirty="0"/>
              <a:t> 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4D356-9376-4D00-A98A-74D6684E1AC1}"/>
              </a:ext>
            </a:extLst>
          </p:cNvPr>
          <p:cNvSpPr txBox="1"/>
          <p:nvPr/>
        </p:nvSpPr>
        <p:spPr>
          <a:xfrm>
            <a:off x="609600" y="1452563"/>
            <a:ext cx="9677400" cy="209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Pengoperasian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tipe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alir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gravitasi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temperatur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lebih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sama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121</a:t>
            </a:r>
            <a:r>
              <a:rPr lang="en-ID" sz="1600" baseline="30000" dirty="0">
                <a:latin typeface="Arial" charset="0"/>
                <a:cs typeface="Arial" charset="0"/>
              </a:rPr>
              <a:t>0</a:t>
            </a:r>
            <a:r>
              <a:rPr lang="en-ID" sz="1600" dirty="0">
                <a:latin typeface="Arial" charset="0"/>
                <a:cs typeface="Arial" charset="0"/>
              </a:rPr>
              <a:t>C, </a:t>
            </a:r>
            <a:r>
              <a:rPr lang="en-ID" sz="1600" dirty="0" err="1">
                <a:latin typeface="Arial" charset="0"/>
                <a:cs typeface="Arial" charset="0"/>
              </a:rPr>
              <a:t>Tekanan</a:t>
            </a:r>
            <a:r>
              <a:rPr lang="en-ID" sz="1600" dirty="0">
                <a:latin typeface="Arial" charset="0"/>
                <a:cs typeface="Arial" charset="0"/>
              </a:rPr>
              <a:t> 15 psi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1,02 </a:t>
            </a:r>
            <a:r>
              <a:rPr lang="en-ID" sz="1600" dirty="0" err="1">
                <a:latin typeface="Arial" charset="0"/>
                <a:cs typeface="Arial" charset="0"/>
              </a:rPr>
              <a:t>atm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waktu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tinggal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didalam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sekurang</a:t>
            </a:r>
            <a:r>
              <a:rPr lang="en-ID" sz="1600" dirty="0">
                <a:latin typeface="Arial" charset="0"/>
                <a:cs typeface="Arial" charset="0"/>
              </a:rPr>
              <a:t> – </a:t>
            </a:r>
            <a:r>
              <a:rPr lang="en-ID" sz="1600" dirty="0" err="1">
                <a:latin typeface="Arial" charset="0"/>
                <a:cs typeface="Arial" charset="0"/>
              </a:rPr>
              <a:t>kurangnya</a:t>
            </a:r>
            <a:r>
              <a:rPr lang="en-ID" sz="1600" dirty="0">
                <a:latin typeface="Arial" charset="0"/>
                <a:cs typeface="Arial" charset="0"/>
              </a:rPr>
              <a:t> 60 </a:t>
            </a:r>
            <a:r>
              <a:rPr lang="en-ID" sz="1600" dirty="0" err="1">
                <a:latin typeface="Arial" charset="0"/>
                <a:cs typeface="Arial" charset="0"/>
              </a:rPr>
              <a:t>menit</a:t>
            </a:r>
            <a:r>
              <a:rPr lang="en-ID" sz="1600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temperatur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lebih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sama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135</a:t>
            </a:r>
            <a:r>
              <a:rPr lang="en-ID" sz="1600" baseline="30000" dirty="0">
                <a:latin typeface="Arial" charset="0"/>
                <a:cs typeface="Arial" charset="0"/>
              </a:rPr>
              <a:t>0</a:t>
            </a:r>
            <a:r>
              <a:rPr lang="en-ID" sz="1600" dirty="0">
                <a:latin typeface="Arial" charset="0"/>
                <a:cs typeface="Arial" charset="0"/>
              </a:rPr>
              <a:t>C, </a:t>
            </a:r>
            <a:r>
              <a:rPr lang="en-ID" sz="1600" dirty="0" err="1">
                <a:latin typeface="Arial" charset="0"/>
                <a:cs typeface="Arial" charset="0"/>
              </a:rPr>
              <a:t>Tekanan</a:t>
            </a:r>
            <a:r>
              <a:rPr lang="en-ID" sz="1600" dirty="0">
                <a:latin typeface="Arial" charset="0"/>
                <a:cs typeface="Arial" charset="0"/>
              </a:rPr>
              <a:t> 31 psi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2,11 </a:t>
            </a:r>
            <a:r>
              <a:rPr lang="en-ID" sz="1600" dirty="0" err="1">
                <a:latin typeface="Arial" charset="0"/>
                <a:cs typeface="Arial" charset="0"/>
              </a:rPr>
              <a:t>atm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waktu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tinggal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didalam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sekurang</a:t>
            </a:r>
            <a:r>
              <a:rPr lang="en-ID" sz="1600" dirty="0">
                <a:latin typeface="Arial" charset="0"/>
                <a:cs typeface="Arial" charset="0"/>
              </a:rPr>
              <a:t> – </a:t>
            </a:r>
            <a:r>
              <a:rPr lang="en-ID" sz="1600" dirty="0" err="1">
                <a:latin typeface="Arial" charset="0"/>
                <a:cs typeface="Arial" charset="0"/>
              </a:rPr>
              <a:t>kurangnya</a:t>
            </a:r>
            <a:r>
              <a:rPr lang="en-ID" sz="1600" dirty="0">
                <a:latin typeface="Arial" charset="0"/>
                <a:cs typeface="Arial" charset="0"/>
              </a:rPr>
              <a:t> 45 </a:t>
            </a:r>
            <a:r>
              <a:rPr lang="en-ID" sz="1600" dirty="0" err="1">
                <a:latin typeface="Arial" charset="0"/>
                <a:cs typeface="Arial" charset="0"/>
              </a:rPr>
              <a:t>menit</a:t>
            </a:r>
            <a:r>
              <a:rPr lang="en-ID" sz="1600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temperatur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lebih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sama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149</a:t>
            </a:r>
            <a:r>
              <a:rPr lang="en-ID" sz="1600" baseline="30000" dirty="0">
                <a:latin typeface="Arial" charset="0"/>
                <a:cs typeface="Arial" charset="0"/>
              </a:rPr>
              <a:t>0</a:t>
            </a:r>
            <a:r>
              <a:rPr lang="en-ID" sz="1600" dirty="0">
                <a:latin typeface="Arial" charset="0"/>
                <a:cs typeface="Arial" charset="0"/>
              </a:rPr>
              <a:t>C, </a:t>
            </a:r>
            <a:r>
              <a:rPr lang="en-ID" sz="1600" dirty="0" err="1">
                <a:latin typeface="Arial" charset="0"/>
                <a:cs typeface="Arial" charset="0"/>
              </a:rPr>
              <a:t>Tekanan</a:t>
            </a:r>
            <a:r>
              <a:rPr lang="en-ID" sz="1600" dirty="0">
                <a:latin typeface="Arial" charset="0"/>
                <a:cs typeface="Arial" charset="0"/>
              </a:rPr>
              <a:t> 52 psi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3,54 </a:t>
            </a:r>
            <a:r>
              <a:rPr lang="en-ID" sz="1600" dirty="0" err="1">
                <a:latin typeface="Arial" charset="0"/>
                <a:cs typeface="Arial" charset="0"/>
              </a:rPr>
              <a:t>atm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waktu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tinggal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didalam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sekurang</a:t>
            </a:r>
            <a:r>
              <a:rPr lang="en-ID" sz="1600" dirty="0">
                <a:latin typeface="Arial" charset="0"/>
                <a:cs typeface="Arial" charset="0"/>
              </a:rPr>
              <a:t> – </a:t>
            </a:r>
            <a:r>
              <a:rPr lang="en-ID" sz="1600" dirty="0" err="1">
                <a:latin typeface="Arial" charset="0"/>
                <a:cs typeface="Arial" charset="0"/>
              </a:rPr>
              <a:t>kurangnya</a:t>
            </a:r>
            <a:r>
              <a:rPr lang="en-ID" sz="1600" dirty="0">
                <a:latin typeface="Arial" charset="0"/>
                <a:cs typeface="Arial" charset="0"/>
              </a:rPr>
              <a:t> 30 </a:t>
            </a:r>
            <a:r>
              <a:rPr lang="en-ID" sz="1600" dirty="0" err="1">
                <a:latin typeface="Arial" charset="0"/>
                <a:cs typeface="Arial" charset="0"/>
              </a:rPr>
              <a:t>menit</a:t>
            </a:r>
            <a:r>
              <a:rPr lang="en-ID" sz="1600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2C9BF-BC85-4382-9A1B-F02CC363735B}"/>
              </a:ext>
            </a:extLst>
          </p:cNvPr>
          <p:cNvSpPr txBox="1"/>
          <p:nvPr/>
        </p:nvSpPr>
        <p:spPr>
          <a:xfrm>
            <a:off x="611188" y="3411538"/>
            <a:ext cx="96758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Pengoperasian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tipe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vakum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temperatur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lebih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sama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121</a:t>
            </a:r>
            <a:r>
              <a:rPr lang="en-ID" sz="1600" baseline="30000" dirty="0">
                <a:latin typeface="Arial" charset="0"/>
                <a:cs typeface="Arial" charset="0"/>
              </a:rPr>
              <a:t>0</a:t>
            </a:r>
            <a:r>
              <a:rPr lang="en-ID" sz="1600" dirty="0">
                <a:latin typeface="Arial" charset="0"/>
                <a:cs typeface="Arial" charset="0"/>
              </a:rPr>
              <a:t>C, </a:t>
            </a:r>
            <a:r>
              <a:rPr lang="en-ID" sz="1600" dirty="0" err="1">
                <a:latin typeface="Arial" charset="0"/>
                <a:cs typeface="Arial" charset="0"/>
              </a:rPr>
              <a:t>Tekanan</a:t>
            </a:r>
            <a:r>
              <a:rPr lang="en-ID" sz="1600" dirty="0">
                <a:latin typeface="Arial" charset="0"/>
                <a:cs typeface="Arial" charset="0"/>
              </a:rPr>
              <a:t> 15 psi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1,02 </a:t>
            </a:r>
            <a:r>
              <a:rPr lang="en-ID" sz="1600" dirty="0" err="1">
                <a:latin typeface="Arial" charset="0"/>
                <a:cs typeface="Arial" charset="0"/>
              </a:rPr>
              <a:t>atm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waktu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tinggal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didalam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sekurang</a:t>
            </a:r>
            <a:r>
              <a:rPr lang="en-ID" sz="1600" dirty="0">
                <a:latin typeface="Arial" charset="0"/>
                <a:cs typeface="Arial" charset="0"/>
              </a:rPr>
              <a:t> – </a:t>
            </a:r>
            <a:r>
              <a:rPr lang="en-ID" sz="1600" dirty="0" err="1">
                <a:latin typeface="Arial" charset="0"/>
                <a:cs typeface="Arial" charset="0"/>
              </a:rPr>
              <a:t>kurangnya</a:t>
            </a:r>
            <a:r>
              <a:rPr lang="en-ID" sz="1600" dirty="0">
                <a:latin typeface="Arial" charset="0"/>
                <a:cs typeface="Arial" charset="0"/>
              </a:rPr>
              <a:t> 45 </a:t>
            </a:r>
            <a:r>
              <a:rPr lang="en-ID" sz="1600" dirty="0" err="1">
                <a:latin typeface="Arial" charset="0"/>
                <a:cs typeface="Arial" charset="0"/>
              </a:rPr>
              <a:t>menit</a:t>
            </a:r>
            <a:r>
              <a:rPr lang="en-ID" sz="1600" dirty="0"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temperatur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lebih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sama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135</a:t>
            </a:r>
            <a:r>
              <a:rPr lang="en-ID" sz="1600" baseline="30000" dirty="0">
                <a:latin typeface="Arial" charset="0"/>
                <a:cs typeface="Arial" charset="0"/>
              </a:rPr>
              <a:t>0</a:t>
            </a:r>
            <a:r>
              <a:rPr lang="en-ID" sz="1600" dirty="0">
                <a:latin typeface="Arial" charset="0"/>
                <a:cs typeface="Arial" charset="0"/>
              </a:rPr>
              <a:t>C, </a:t>
            </a:r>
            <a:r>
              <a:rPr lang="en-ID" sz="1600" dirty="0" err="1">
                <a:latin typeface="Arial" charset="0"/>
                <a:cs typeface="Arial" charset="0"/>
              </a:rPr>
              <a:t>Tekanan</a:t>
            </a:r>
            <a:r>
              <a:rPr lang="en-ID" sz="1600" dirty="0">
                <a:latin typeface="Arial" charset="0"/>
                <a:cs typeface="Arial" charset="0"/>
              </a:rPr>
              <a:t> 31 psi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2,11 </a:t>
            </a:r>
            <a:r>
              <a:rPr lang="en-ID" sz="1600" dirty="0" err="1">
                <a:latin typeface="Arial" charset="0"/>
                <a:cs typeface="Arial" charset="0"/>
              </a:rPr>
              <a:t>atm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waktu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tinggal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didalam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autoclaf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sekurang</a:t>
            </a:r>
            <a:r>
              <a:rPr lang="en-ID" sz="1600" dirty="0">
                <a:latin typeface="Arial" charset="0"/>
                <a:cs typeface="Arial" charset="0"/>
              </a:rPr>
              <a:t> – </a:t>
            </a:r>
            <a:r>
              <a:rPr lang="en-ID" sz="1600" dirty="0" err="1">
                <a:latin typeface="Arial" charset="0"/>
                <a:cs typeface="Arial" charset="0"/>
              </a:rPr>
              <a:t>kurangnya</a:t>
            </a:r>
            <a:r>
              <a:rPr lang="en-ID" sz="1600" dirty="0">
                <a:latin typeface="Arial" charset="0"/>
                <a:cs typeface="Arial" charset="0"/>
              </a:rPr>
              <a:t> 30 </a:t>
            </a:r>
            <a:r>
              <a:rPr lang="en-ID" sz="1600" dirty="0" err="1">
                <a:latin typeface="Arial" charset="0"/>
                <a:cs typeface="Arial" charset="0"/>
              </a:rPr>
              <a:t>menit</a:t>
            </a:r>
            <a:r>
              <a:rPr lang="en-ID" sz="1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30D9BB08-C9F7-4ABD-AD36-57241288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045200"/>
            <a:ext cx="9677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1600"/>
              <a:t>Uji validasi: harus mampu membunuh  spora </a:t>
            </a:r>
            <a:r>
              <a:rPr lang="en-ID" altLang="en-US" sz="1600" i="1"/>
              <a:t>Bacillus stearothermophilus</a:t>
            </a:r>
            <a:endParaRPr lang="en-US" altLang="en-US" sz="1600" i="1"/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1ECE03DF-616C-4ADE-A93D-64B684119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4908550"/>
            <a:ext cx="967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1600"/>
              <a:t>Pengoperasian  Gelombang Mikro dilakukan dengan:</a:t>
            </a:r>
          </a:p>
          <a:p>
            <a:pPr eaLnBrk="1" hangingPunct="1"/>
            <a:r>
              <a:rPr lang="en-ID" altLang="en-US" sz="1600"/>
              <a:t>temperatur 100</a:t>
            </a:r>
            <a:r>
              <a:rPr lang="en-ID" altLang="en-US" sz="1600" baseline="30000"/>
              <a:t>0</a:t>
            </a:r>
            <a:r>
              <a:rPr lang="en-ID" altLang="en-US" sz="1600"/>
              <a:t>C,  waktu tinggal paling singkat 30 menit.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20180920_155741">
            <a:extLst>
              <a:ext uri="{FF2B5EF4-FFF2-40B4-BE49-F238E27FC236}">
                <a16:creationId xmlns:a16="http://schemas.microsoft.com/office/drawing/2014/main" id="{5069E3A3-BF42-40C0-BC25-CB52CD16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91293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20180920_155732">
            <a:extLst>
              <a:ext uri="{FF2B5EF4-FFF2-40B4-BE49-F238E27FC236}">
                <a16:creationId xmlns:a16="http://schemas.microsoft.com/office/drawing/2014/main" id="{DD823B3F-8771-44D0-A523-3C4F0F89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91293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20180920_165604">
            <a:extLst>
              <a:ext uri="{FF2B5EF4-FFF2-40B4-BE49-F238E27FC236}">
                <a16:creationId xmlns:a16="http://schemas.microsoft.com/office/drawing/2014/main" id="{FD189FBD-FC20-4C34-AF2B-A4CECF61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/>
          <a:stretch>
            <a:fillRect/>
          </a:stretch>
        </p:blipFill>
        <p:spPr bwMode="auto">
          <a:xfrm>
            <a:off x="8394700" y="1912938"/>
            <a:ext cx="35988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7F5FA5AB-9F7F-4AC6-8FE5-7166C1300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3625"/>
            <a:ext cx="513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3200"/>
              <a:t>Alat Autoklaf</a:t>
            </a:r>
            <a:endParaRPr lang="en-US" altLang="en-US" sz="3200"/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7BE1408D-2032-47DA-B307-F6A04567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1093788"/>
            <a:ext cx="4448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3200"/>
              <a:t>Hasil Olahan Autoklaf</a:t>
            </a:r>
            <a:endParaRPr lang="en-US" altLang="en-US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20180921_104114">
            <a:extLst>
              <a:ext uri="{FF2B5EF4-FFF2-40B4-BE49-F238E27FC236}">
                <a16:creationId xmlns:a16="http://schemas.microsoft.com/office/drawing/2014/main" id="{45BA571A-84B4-43A0-A74D-69110F6F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161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20180921_103504">
            <a:extLst>
              <a:ext uri="{FF2B5EF4-FFF2-40B4-BE49-F238E27FC236}">
                <a16:creationId xmlns:a16="http://schemas.microsoft.com/office/drawing/2014/main" id="{950D7760-3606-44DF-AC99-B21FF335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741613"/>
            <a:ext cx="3598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20180921_103138">
            <a:extLst>
              <a:ext uri="{FF2B5EF4-FFF2-40B4-BE49-F238E27FC236}">
                <a16:creationId xmlns:a16="http://schemas.microsoft.com/office/drawing/2014/main" id="{C9C035A9-843E-4BF3-8194-B71D7CAA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274161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>
            <a:extLst>
              <a:ext uri="{FF2B5EF4-FFF2-40B4-BE49-F238E27FC236}">
                <a16:creationId xmlns:a16="http://schemas.microsoft.com/office/drawing/2014/main" id="{AE41D390-A038-486C-8E57-37BE8285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1660525"/>
            <a:ext cx="4121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3200"/>
              <a:t>Alat Steril wave</a:t>
            </a:r>
            <a:endParaRPr lang="en-US" altLang="en-US" sz="3200"/>
          </a:p>
        </p:txBody>
      </p:sp>
      <p:sp>
        <p:nvSpPr>
          <p:cNvPr id="26630" name="TextBox 5">
            <a:extLst>
              <a:ext uri="{FF2B5EF4-FFF2-40B4-BE49-F238E27FC236}">
                <a16:creationId xmlns:a16="http://schemas.microsoft.com/office/drawing/2014/main" id="{BF5E7B68-8C8F-4574-8FA3-17E2D8B1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863" y="1706563"/>
            <a:ext cx="412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sz="2800"/>
              <a:t>Hasil olahanSteril wave</a:t>
            </a:r>
            <a:endParaRPr lang="en-US" alt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en-US" sz="3600" b="1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79864" y="1271239"/>
            <a:ext cx="10797224" cy="518194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i-FI" sz="2000" dirty="0"/>
              <a:t>Rudi Suardi. (2005). </a:t>
            </a:r>
            <a:r>
              <a:rPr lang="fi-FI" sz="2000" i="1" dirty="0"/>
              <a:t>Sistem Manajemen Keselamatan dan Kesehatan Kerja.</a:t>
            </a:r>
            <a:r>
              <a:rPr lang="fi-FI" sz="2000" dirty="0"/>
              <a:t> </a:t>
            </a:r>
            <a:r>
              <a:rPr lang="en-US" sz="2000" dirty="0"/>
              <a:t>Jakarta : </a:t>
            </a:r>
            <a:r>
              <a:rPr lang="en-US" sz="2000" dirty="0" err="1"/>
              <a:t>penerbit</a:t>
            </a:r>
            <a:r>
              <a:rPr lang="en-US" sz="2000" dirty="0"/>
              <a:t> PPM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/>
              <a:t>Achadi</a:t>
            </a:r>
            <a:r>
              <a:rPr lang="en-US" sz="2000" dirty="0"/>
              <a:t> Budi </a:t>
            </a:r>
            <a:r>
              <a:rPr lang="en-US" sz="2000" dirty="0" err="1"/>
              <a:t>Cahyono</a:t>
            </a:r>
            <a:r>
              <a:rPr lang="en-US" sz="2000" dirty="0"/>
              <a:t>. (2004). </a:t>
            </a:r>
            <a:r>
              <a:rPr lang="en-US" sz="2000" i="1" dirty="0" err="1"/>
              <a:t>Keselamatan</a:t>
            </a:r>
            <a:r>
              <a:rPr lang="en-US" sz="2000" i="1" dirty="0"/>
              <a:t> </a:t>
            </a:r>
            <a:r>
              <a:rPr lang="en-US" sz="2000" i="1" dirty="0" err="1"/>
              <a:t>Kerja</a:t>
            </a:r>
            <a:r>
              <a:rPr lang="en-US" sz="2000" i="1" dirty="0"/>
              <a:t> </a:t>
            </a:r>
            <a:r>
              <a:rPr lang="en-US" sz="2000" i="1" dirty="0" err="1"/>
              <a:t>Bahan</a:t>
            </a:r>
            <a:r>
              <a:rPr lang="en-US" sz="2000" i="1" dirty="0"/>
              <a:t> Kimia di </a:t>
            </a:r>
            <a:r>
              <a:rPr lang="en-US" sz="2000" i="1" dirty="0" err="1"/>
              <a:t>Industri</a:t>
            </a:r>
            <a:r>
              <a:rPr lang="en-US" sz="2000" i="1" dirty="0"/>
              <a:t>.</a:t>
            </a:r>
            <a:r>
              <a:rPr lang="en-US" sz="2000" dirty="0"/>
              <a:t> Yogyakarta : Gadjah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i="1" dirty="0"/>
              <a:t>Modul K3 Oleh M. Adam </a:t>
            </a:r>
            <a:r>
              <a:rPr lang="en-US" sz="2000" i="1" dirty="0" err="1"/>
              <a:t>Yerussalem,M.Si</a:t>
            </a:r>
            <a:r>
              <a:rPr lang="en-US" sz="2000" i="1" dirty="0"/>
              <a:t>. dan </a:t>
            </a:r>
            <a:r>
              <a:rPr lang="en-US" sz="2000" i="1" dirty="0" err="1"/>
              <a:t>Enny</a:t>
            </a:r>
            <a:r>
              <a:rPr lang="en-US" sz="2000" i="1" dirty="0"/>
              <a:t> </a:t>
            </a:r>
            <a:r>
              <a:rPr lang="en-US" sz="2000" i="1" dirty="0" err="1"/>
              <a:t>Zuhni</a:t>
            </a:r>
            <a:r>
              <a:rPr lang="en-US" sz="2000" i="1" dirty="0"/>
              <a:t> </a:t>
            </a:r>
            <a:r>
              <a:rPr lang="en-US" sz="2000" i="1" dirty="0" err="1"/>
              <a:t>Khayati</a:t>
            </a:r>
            <a:r>
              <a:rPr lang="en-US" sz="2000" i="1" dirty="0"/>
              <a:t> ,</a:t>
            </a:r>
            <a:r>
              <a:rPr lang="en-US" sz="2000" i="1" dirty="0" err="1"/>
              <a:t>M.Kes</a:t>
            </a:r>
            <a:r>
              <a:rPr lang="en-US" sz="2000" i="1" dirty="0"/>
              <a:t>. 2010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b="0" i="0" u="sng" dirty="0">
                <a:solidFill>
                  <a:srgbClr val="1658A3"/>
                </a:solidFill>
                <a:effectLst/>
                <a:latin typeface="Helvetica Neue"/>
                <a:hlinkClick r:id="rId2"/>
              </a:rPr>
              <a:t>Kepmenkes RI Nomor 1204/Menkes/SK/X/2004</a:t>
            </a:r>
            <a:r>
              <a:rPr lang="nb-NO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58A3"/>
                </a:solidFill>
                <a:effectLst/>
                <a:latin typeface="Helvetica Neue"/>
                <a:hlinkClick r:id="rId3"/>
              </a:rPr>
              <a:t>https://environment-indonesia.com/training/pengelolaan-limbah-b3-rumah-sakit/</a:t>
            </a:r>
            <a:endParaRPr lang="en-US" dirty="0">
              <a:solidFill>
                <a:srgbClr val="000000"/>
              </a:solidFill>
              <a:latin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58A3"/>
                </a:solidFill>
                <a:effectLst/>
                <a:latin typeface="Helvetica Neue"/>
                <a:hlinkClick r:id="rId4"/>
              </a:rPr>
              <a:t>https://www.depkes.go.id/resources/download/info-terkini/rakerkesnas-2019/SESI%20I/Kelompok%208/1-Kebijakan-Pengelolaan-Limbah-B3.pdf</a:t>
            </a:r>
            <a:endParaRPr lang="en-US" dirty="0">
              <a:solidFill>
                <a:srgbClr val="000000"/>
              </a:solidFill>
              <a:latin typeface="Helvetica Neue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1658A3"/>
                </a:solidFill>
                <a:effectLst/>
                <a:latin typeface="Helvetica Neue"/>
                <a:hlinkClick r:id="rId5"/>
              </a:rPr>
              <a:t>http://www.satuharapan.com/read-detail/read/limbah-medis-bagaimana-dikelola</a:t>
            </a: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i="1" dirty="0"/>
          </a:p>
          <a:p>
            <a:pPr marL="0" indent="0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en-US" sz="3600" b="1" dirty="0"/>
              <a:t>PESAN HIKMAH</a:t>
            </a:r>
          </a:p>
        </p:txBody>
      </p:sp>
      <p:pic>
        <p:nvPicPr>
          <p:cNvPr id="5122" name="Picture 2" descr="Hasil gambar untuk kata kata motivasi">
            <a:extLst>
              <a:ext uri="{FF2B5EF4-FFF2-40B4-BE49-F238E27FC236}">
                <a16:creationId xmlns:a16="http://schemas.microsoft.com/office/drawing/2014/main" id="{B58C185F-C5FF-4AF5-83E8-CE632EAC8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87"/>
          <a:stretch/>
        </p:blipFill>
        <p:spPr bwMode="auto">
          <a:xfrm>
            <a:off x="2109439" y="1343722"/>
            <a:ext cx="8283498" cy="50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9F3E-2346-4412-8C2B-7EEF2318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DEFINISI B3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8C92-F78C-44B3-BF9E-61E3197925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, </a:t>
            </a:r>
            <a:r>
              <a:rPr lang="en-US" sz="2400" dirty="0" err="1"/>
              <a:t>energi</a:t>
            </a:r>
            <a:r>
              <a:rPr lang="en-US" sz="2400" dirty="0"/>
              <a:t>, dan/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lain yang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, </a:t>
            </a:r>
            <a:r>
              <a:rPr lang="en-US" sz="2400" dirty="0" err="1"/>
              <a:t>konsentrasi</a:t>
            </a:r>
            <a:r>
              <a:rPr lang="en-US" sz="2400" dirty="0"/>
              <a:t> dan/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jumlahnya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b="1" dirty="0" err="1"/>
              <a:t>langsung</a:t>
            </a:r>
            <a:r>
              <a:rPr lang="en-US" sz="2400" b="1" dirty="0"/>
              <a:t> </a:t>
            </a:r>
            <a:r>
              <a:rPr lang="en-US" sz="2400" b="1" dirty="0" err="1"/>
              <a:t>maupun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langsung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b="1" dirty="0" err="1"/>
              <a:t>mencemarkan</a:t>
            </a:r>
            <a:r>
              <a:rPr lang="en-US" sz="2400" b="1" dirty="0"/>
              <a:t> d</a:t>
            </a:r>
            <a:r>
              <a:rPr lang="en-US" sz="2400" dirty="0"/>
              <a:t>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merusak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, dan/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dirty="0" err="1"/>
              <a:t>membahayakan</a:t>
            </a:r>
            <a:r>
              <a:rPr lang="en-US" sz="2400" b="1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, </a:t>
            </a:r>
            <a:r>
              <a:rPr lang="en-US" sz="2400" dirty="0" err="1"/>
              <a:t>kesehatan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kelangsungan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dan </a:t>
            </a:r>
            <a:r>
              <a:rPr lang="en-US" sz="2400" dirty="0" err="1"/>
              <a:t>makhluk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lain (</a:t>
            </a:r>
            <a:r>
              <a:rPr lang="en-US" sz="2400" dirty="0" err="1"/>
              <a:t>Permen</a:t>
            </a:r>
            <a:r>
              <a:rPr lang="en-US" sz="2400" dirty="0"/>
              <a:t> LHK No.P.56/</a:t>
            </a:r>
            <a:r>
              <a:rPr lang="en-US" sz="2400" dirty="0" err="1"/>
              <a:t>Menlhk-Setjen</a:t>
            </a:r>
            <a:r>
              <a:rPr lang="en-US" sz="2400" dirty="0"/>
              <a:t>/2015 </a:t>
            </a:r>
            <a:r>
              <a:rPr lang="en-US" sz="2400" dirty="0" err="1"/>
              <a:t>tentang</a:t>
            </a:r>
            <a:r>
              <a:rPr lang="en-US" sz="2400" dirty="0"/>
              <a:t> TATA CARA DAN PERSYARATAN TEKNIS PENGELOLAAN LIMBAH BAHAN BERBAHAYA DAN BERACUN DARI FASILITAS PELAYANAN KESEHATAN)</a:t>
            </a:r>
          </a:p>
        </p:txBody>
      </p:sp>
    </p:spTree>
    <p:extLst>
      <p:ext uri="{BB962C8B-B14F-4D97-AF65-F5344CB8AC3E}">
        <p14:creationId xmlns:p14="http://schemas.microsoft.com/office/powerpoint/2010/main" val="155317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86CC-FCD2-40F2-B728-CB90F9BB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2" y="1014004"/>
            <a:ext cx="10949487" cy="432048"/>
          </a:xfrm>
        </p:spPr>
        <p:txBody>
          <a:bodyPr>
            <a:noAutofit/>
          </a:bodyPr>
          <a:lstStyle/>
          <a:p>
            <a:r>
              <a:rPr lang="id-ID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Peraturan pemerintah tentang pengelolaan B3</a:t>
            </a:r>
            <a:br>
              <a:rPr lang="en-US" sz="45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07B2A-6E3D-4F5A-80E0-5FC7BDBFBC5D}"/>
              </a:ext>
            </a:extLst>
          </p:cNvPr>
          <p:cNvSpPr/>
          <p:nvPr/>
        </p:nvSpPr>
        <p:spPr>
          <a:xfrm>
            <a:off x="479358" y="1730375"/>
            <a:ext cx="10417175" cy="16986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dirty="0" err="1"/>
              <a:t>Peraturan</a:t>
            </a:r>
            <a:r>
              <a:rPr lang="en-ID" sz="2400" dirty="0"/>
              <a:t> </a:t>
            </a:r>
            <a:r>
              <a:rPr lang="en-ID" sz="2400" dirty="0" err="1"/>
              <a:t>Menteri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Kehutanan</a:t>
            </a:r>
            <a:r>
              <a:rPr lang="en-ID" sz="2400" dirty="0"/>
              <a:t> </a:t>
            </a:r>
          </a:p>
          <a:p>
            <a:pPr algn="ctr">
              <a:defRPr/>
            </a:pPr>
            <a:r>
              <a:rPr lang="en-ID" sz="2400" dirty="0" err="1"/>
              <a:t>Nomor:P</a:t>
            </a:r>
            <a:r>
              <a:rPr lang="en-ID" sz="2400" dirty="0"/>
              <a:t>. 56/</a:t>
            </a:r>
            <a:r>
              <a:rPr lang="en-ID" sz="2400" dirty="0" err="1"/>
              <a:t>Menlhk-Setjen</a:t>
            </a:r>
            <a:r>
              <a:rPr lang="en-ID" sz="2400" dirty="0"/>
              <a:t>/2015 </a:t>
            </a:r>
            <a:r>
              <a:rPr lang="en-ID" sz="2400" dirty="0" err="1"/>
              <a:t>Tentang</a:t>
            </a:r>
            <a:r>
              <a:rPr lang="en-ID" sz="2400" dirty="0"/>
              <a:t> Tata Cara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Persyaratan</a:t>
            </a:r>
            <a:r>
              <a:rPr lang="en-ID" sz="2400" dirty="0"/>
              <a:t> </a:t>
            </a:r>
            <a:r>
              <a:rPr lang="en-ID" sz="2400" dirty="0" err="1"/>
              <a:t>Teknis</a:t>
            </a:r>
            <a:r>
              <a:rPr lang="en-ID" sz="2400" dirty="0"/>
              <a:t> </a:t>
            </a:r>
            <a:r>
              <a:rPr lang="en-ID" sz="2400" dirty="0" err="1"/>
              <a:t>Pengelolaan</a:t>
            </a:r>
            <a:r>
              <a:rPr lang="en-ID" sz="2400" dirty="0"/>
              <a:t> </a:t>
            </a:r>
            <a:r>
              <a:rPr lang="en-ID" sz="2400" dirty="0" err="1"/>
              <a:t>Limbah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Berbahaya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Beracun</a:t>
            </a:r>
            <a:r>
              <a:rPr lang="en-ID" sz="2400" dirty="0"/>
              <a:t> Dari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Kesehatan</a:t>
            </a:r>
            <a:r>
              <a:rPr lang="en-ID" sz="2400" dirty="0"/>
              <a:t> (</a:t>
            </a:r>
            <a:r>
              <a:rPr lang="en-ID" sz="2400" dirty="0" err="1"/>
              <a:t>PerMenlhk</a:t>
            </a:r>
            <a:r>
              <a:rPr lang="en-ID" sz="2400" dirty="0"/>
              <a:t> P.56/2015)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FB33AC5-CDEE-4758-88C1-4743A4B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" y="3870076"/>
            <a:ext cx="113363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ID" sz="2000" dirty="0" err="1"/>
              <a:t>Mengatur</a:t>
            </a:r>
            <a:r>
              <a:rPr lang="en-ID" sz="2000" dirty="0"/>
              <a:t> </a:t>
            </a:r>
            <a:r>
              <a:rPr lang="en-ID" sz="2000" dirty="0" err="1"/>
              <a:t>Pengelolaan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Fasyankes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berikut</a:t>
            </a:r>
            <a:r>
              <a:rPr lang="en-ID" sz="2000" dirty="0"/>
              <a:t>:</a:t>
            </a:r>
          </a:p>
          <a:p>
            <a:pPr marL="0" indent="0" eaLnBrk="1" hangingPunct="1">
              <a:defRPr/>
            </a:pPr>
            <a:endParaRPr lang="en-ID" sz="2000" dirty="0"/>
          </a:p>
          <a:p>
            <a:pPr eaLnBrk="1" hangingPunct="1">
              <a:buFont typeface="+mj-lt"/>
              <a:buAutoNum type="alphaLcPeriod"/>
              <a:defRPr/>
            </a:pPr>
            <a:r>
              <a:rPr lang="en-ID" sz="2000" dirty="0" err="1"/>
              <a:t>Pengurangan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Pemilahan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</a:t>
            </a:r>
          </a:p>
          <a:p>
            <a:pPr eaLnBrk="1" hangingPunct="1">
              <a:buFont typeface="+mj-lt"/>
              <a:buAutoNum type="alphaLcPeriod"/>
              <a:defRPr/>
            </a:pP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B3:</a:t>
            </a:r>
          </a:p>
          <a:p>
            <a:pPr marL="0" indent="0" eaLnBrk="1" hangingPunct="1">
              <a:defRPr/>
            </a:pPr>
            <a:r>
              <a:rPr lang="en-ID" sz="2000" dirty="0"/>
              <a:t>b.  </a:t>
            </a:r>
            <a:r>
              <a:rPr lang="en-ID" sz="2000" dirty="0" err="1"/>
              <a:t>Pengangkutan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B3:</a:t>
            </a:r>
          </a:p>
          <a:p>
            <a:pPr marL="361950" indent="-361950">
              <a:buFontTx/>
              <a:buAutoNum type="alphaLcPeriod" startAt="3"/>
              <a:defRPr/>
            </a:pPr>
            <a:r>
              <a:rPr lang="en-ID" sz="2000" dirty="0" err="1"/>
              <a:t>Pengolahan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B3:</a:t>
            </a:r>
          </a:p>
          <a:p>
            <a:pPr marL="361950" indent="-361950">
              <a:buFontTx/>
              <a:buAutoNum type="alphaLcPeriod" startAt="3"/>
              <a:defRPr/>
            </a:pPr>
            <a:r>
              <a:rPr lang="en-ID" sz="2000" dirty="0" err="1"/>
              <a:t>Penguburan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B3;</a:t>
            </a:r>
          </a:p>
          <a:p>
            <a:pPr marL="361950" indent="-361950">
              <a:buFontTx/>
              <a:buAutoNum type="alphaLcPeriod" startAt="3"/>
              <a:defRPr/>
            </a:pPr>
            <a:r>
              <a:rPr lang="en-ID" sz="2000" dirty="0" err="1"/>
              <a:t>Penimbunan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</a:t>
            </a:r>
          </a:p>
          <a:p>
            <a:pPr marL="361950" indent="-361950">
              <a:buFontTx/>
              <a:buAutoNum type="alphaLcPeriod" startAt="3"/>
              <a:defRPr/>
            </a:pPr>
            <a:endParaRPr lang="en-ID" sz="2000" dirty="0"/>
          </a:p>
        </p:txBody>
      </p:sp>
      <p:sp>
        <p:nvSpPr>
          <p:cNvPr id="9" name="Down Arrow 2">
            <a:extLst>
              <a:ext uri="{FF2B5EF4-FFF2-40B4-BE49-F238E27FC236}">
                <a16:creationId xmlns:a16="http://schemas.microsoft.com/office/drawing/2014/main" id="{D3856D2B-D258-4A25-8EB0-5221A3F82FE1}"/>
              </a:ext>
            </a:extLst>
          </p:cNvPr>
          <p:cNvSpPr/>
          <p:nvPr/>
        </p:nvSpPr>
        <p:spPr>
          <a:xfrm>
            <a:off x="4965700" y="3510230"/>
            <a:ext cx="1130300" cy="4111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362D4-2977-428C-892B-69633B76B850}"/>
              </a:ext>
            </a:extLst>
          </p:cNvPr>
          <p:cNvSpPr txBox="1"/>
          <p:nvPr/>
        </p:nvSpPr>
        <p:spPr>
          <a:xfrm>
            <a:off x="5872161" y="4754664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225" indent="-276225">
              <a:defRPr/>
            </a:pPr>
            <a:r>
              <a:rPr lang="en-ID" sz="1800" dirty="0" err="1"/>
              <a:t>Permen</a:t>
            </a:r>
            <a:r>
              <a:rPr lang="en-ID" sz="1800" dirty="0"/>
              <a:t> LHK No. P.95/</a:t>
            </a:r>
            <a:r>
              <a:rPr lang="en-ID" sz="1800" dirty="0" err="1"/>
              <a:t>Menlhk</a:t>
            </a:r>
            <a:r>
              <a:rPr lang="en-ID" sz="1800" dirty="0"/>
              <a:t>/</a:t>
            </a:r>
            <a:r>
              <a:rPr lang="en-ID" sz="1800" dirty="0" err="1"/>
              <a:t>Setjen</a:t>
            </a:r>
            <a:r>
              <a:rPr lang="en-ID" sz="1800" dirty="0"/>
              <a:t>/Kum.1/11/2018 </a:t>
            </a:r>
            <a:r>
              <a:rPr lang="en-ID" sz="1800" dirty="0" err="1"/>
              <a:t>tentang</a:t>
            </a:r>
            <a:r>
              <a:rPr lang="en-ID" sz="1800" dirty="0"/>
              <a:t> </a:t>
            </a:r>
            <a:r>
              <a:rPr lang="en-ID" sz="1800" dirty="0" err="1"/>
              <a:t>Perizinan</a:t>
            </a:r>
            <a:r>
              <a:rPr lang="en-ID" sz="1800" dirty="0"/>
              <a:t> </a:t>
            </a:r>
            <a:r>
              <a:rPr lang="en-ID" sz="1800" dirty="0" err="1"/>
              <a:t>Pengelolaan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</a:t>
            </a:r>
            <a:r>
              <a:rPr lang="en-ID" sz="1800" dirty="0" err="1"/>
              <a:t>Bahan</a:t>
            </a:r>
            <a:r>
              <a:rPr lang="en-ID" sz="1800" dirty="0"/>
              <a:t> </a:t>
            </a:r>
            <a:r>
              <a:rPr lang="en-ID" sz="1800" dirty="0" err="1"/>
              <a:t>Berbahaya</a:t>
            </a:r>
            <a:r>
              <a:rPr lang="en-ID" sz="1800" dirty="0"/>
              <a:t> dan </a:t>
            </a:r>
            <a:r>
              <a:rPr lang="en-ID" sz="1800" dirty="0" err="1"/>
              <a:t>Beracun</a:t>
            </a:r>
            <a:r>
              <a:rPr lang="en-ID" sz="1800" dirty="0"/>
              <a:t> </a:t>
            </a:r>
            <a:r>
              <a:rPr lang="en-ID" sz="1800" dirty="0" err="1"/>
              <a:t>Terintegrasi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Izin</a:t>
            </a:r>
            <a:r>
              <a:rPr lang="en-ID" sz="1800" dirty="0"/>
              <a:t> </a:t>
            </a:r>
            <a:r>
              <a:rPr lang="en-ID" sz="1800" dirty="0" err="1"/>
              <a:t>Lingkungan</a:t>
            </a:r>
            <a:r>
              <a:rPr lang="en-ID" sz="1800" dirty="0"/>
              <a:t>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Pelayanan</a:t>
            </a:r>
            <a:r>
              <a:rPr lang="en-ID" sz="1800" dirty="0"/>
              <a:t> </a:t>
            </a:r>
            <a:r>
              <a:rPr lang="en-ID" sz="1800" dirty="0" err="1"/>
              <a:t>Perizinan</a:t>
            </a:r>
            <a:r>
              <a:rPr lang="en-ID" sz="1800" dirty="0"/>
              <a:t> </a:t>
            </a:r>
            <a:r>
              <a:rPr lang="en-ID" sz="1800" dirty="0" err="1"/>
              <a:t>Berusaha</a:t>
            </a:r>
            <a:r>
              <a:rPr lang="en-ID" sz="1800" dirty="0"/>
              <a:t> </a:t>
            </a:r>
            <a:r>
              <a:rPr lang="en-ID" sz="1800" dirty="0" err="1"/>
              <a:t>Terintegrasi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elektronik</a:t>
            </a:r>
            <a:r>
              <a:rPr lang="en-ID" sz="1800" dirty="0"/>
              <a:t>; dan</a:t>
            </a:r>
          </a:p>
        </p:txBody>
      </p:sp>
    </p:spTree>
    <p:extLst>
      <p:ext uri="{BB962C8B-B14F-4D97-AF65-F5344CB8AC3E}">
        <p14:creationId xmlns:p14="http://schemas.microsoft.com/office/powerpoint/2010/main" val="237002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ADC2-12C2-4D55-88D5-969B22CC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7912-3FA1-4DEA-9E58-D5996C5A71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15E4A-ACF5-44CB-9B88-21B98C057274}"/>
              </a:ext>
            </a:extLst>
          </p:cNvPr>
          <p:cNvSpPr/>
          <p:nvPr/>
        </p:nvSpPr>
        <p:spPr>
          <a:xfrm>
            <a:off x="3445437" y="349250"/>
            <a:ext cx="7931150" cy="568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sz="2400" b="1" dirty="0" err="1"/>
              <a:t>Penerapan</a:t>
            </a:r>
            <a:r>
              <a:rPr lang="en-ID" sz="2400" b="1" dirty="0"/>
              <a:t> </a:t>
            </a:r>
            <a:r>
              <a:rPr lang="en-ID" sz="2400" b="1" dirty="0" err="1"/>
              <a:t>Kebijakan</a:t>
            </a:r>
            <a:r>
              <a:rPr lang="en-ID" sz="2400" b="1" dirty="0"/>
              <a:t> </a:t>
            </a:r>
            <a:r>
              <a:rPr lang="en-ID" sz="2400" b="1" dirty="0" err="1"/>
              <a:t>PerMenLHK</a:t>
            </a:r>
            <a:r>
              <a:rPr lang="en-ID" sz="2400" b="1" dirty="0"/>
              <a:t> P.56 </a:t>
            </a:r>
            <a:r>
              <a:rPr lang="en-ID" sz="2400" b="1" dirty="0" err="1"/>
              <a:t>Tahun</a:t>
            </a:r>
            <a:r>
              <a:rPr lang="en-ID" sz="2400" b="1" dirty="0"/>
              <a:t> 2015</a:t>
            </a:r>
            <a:endParaRPr lang="en-US" sz="2400" b="1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9049FE5-4EDA-4258-BA56-1467E96F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14438"/>
            <a:ext cx="1133633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ID" sz="2000" dirty="0" err="1"/>
              <a:t>Berdasarkan</a:t>
            </a:r>
            <a:r>
              <a:rPr lang="en-ID" sz="2000" dirty="0"/>
              <a:t>  </a:t>
            </a:r>
            <a:r>
              <a:rPr lang="en-ID" sz="2000" dirty="0" err="1"/>
              <a:t>substansi</a:t>
            </a:r>
            <a:r>
              <a:rPr lang="en-ID" sz="2000" dirty="0"/>
              <a:t> </a:t>
            </a:r>
            <a:r>
              <a:rPr lang="en-ID" sz="2000" dirty="0" err="1"/>
              <a:t>Permenlhk</a:t>
            </a:r>
            <a:r>
              <a:rPr lang="en-ID" sz="2000" dirty="0"/>
              <a:t> P.56/2015,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memberi</a:t>
            </a:r>
            <a:r>
              <a:rPr lang="en-ID" sz="2000" dirty="0"/>
              <a:t> </a:t>
            </a:r>
            <a:r>
              <a:rPr lang="en-ID" sz="2000" dirty="0" err="1"/>
              <a:t>kemudahan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Fasilitas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Pengolahan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medis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:</a:t>
            </a:r>
          </a:p>
          <a:p>
            <a:pPr eaLnBrk="1" hangingPunct="1">
              <a:buFont typeface="+mj-lt"/>
              <a:buAutoNum type="alphaLcPeriod"/>
              <a:defRPr/>
            </a:pPr>
            <a:r>
              <a:rPr lang="en-ID" sz="2000" b="1" dirty="0" err="1"/>
              <a:t>Penyimpanan</a:t>
            </a:r>
            <a:r>
              <a:rPr lang="en-ID" sz="2000" b="1" dirty="0"/>
              <a:t> </a:t>
            </a:r>
            <a:r>
              <a:rPr lang="en-ID" sz="2000" b="1" dirty="0" err="1"/>
              <a:t>Limbah</a:t>
            </a:r>
            <a:r>
              <a:rPr lang="en-ID" sz="2000" b="1" dirty="0"/>
              <a:t> B3 </a:t>
            </a:r>
            <a:r>
              <a:rPr lang="en-ID" sz="2000" b="1" dirty="0" err="1"/>
              <a:t>medis</a:t>
            </a:r>
            <a:r>
              <a:rPr lang="en-ID" sz="2000" dirty="0"/>
              <a:t>:</a:t>
            </a:r>
          </a:p>
          <a:p>
            <a:pPr marL="703263" eaLnBrk="1" hangingPunct="1">
              <a:buFont typeface="+mj-lt"/>
              <a:buAutoNum type="arabicParenR"/>
              <a:defRPr/>
            </a:pPr>
            <a:r>
              <a:rPr lang="en-ID" sz="2000" dirty="0" err="1"/>
              <a:t>memperbolehkan</a:t>
            </a:r>
            <a:r>
              <a:rPr lang="en-ID" sz="2000" dirty="0"/>
              <a:t> TPS </a:t>
            </a:r>
            <a:r>
              <a:rPr lang="en-ID" sz="2000" dirty="0" err="1"/>
              <a:t>berada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bangunan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 </a:t>
            </a:r>
            <a:r>
              <a:rPr lang="en-ID" sz="2000" dirty="0" err="1"/>
              <a:t>rumah</a:t>
            </a:r>
            <a:r>
              <a:rPr lang="en-ID" sz="2000" dirty="0"/>
              <a:t> </a:t>
            </a:r>
            <a:r>
              <a:rPr lang="en-ID" sz="2000" dirty="0" err="1"/>
              <a:t>sakit</a:t>
            </a:r>
            <a:r>
              <a:rPr lang="en-ID" sz="2000" dirty="0"/>
              <a:t>,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persyaratan</a:t>
            </a:r>
            <a:r>
              <a:rPr lang="en-ID" sz="2000" dirty="0"/>
              <a:t>;</a:t>
            </a:r>
          </a:p>
          <a:p>
            <a:pPr marL="703263" eaLnBrk="1" hangingPunct="1">
              <a:buFont typeface="+mj-lt"/>
              <a:buAutoNum type="arabicParenR"/>
              <a:defRPr/>
            </a:pPr>
            <a:r>
              <a:rPr lang="en-ID" sz="2000" dirty="0" err="1"/>
              <a:t>Penyimpanan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depo</a:t>
            </a:r>
            <a:r>
              <a:rPr lang="en-ID" sz="2000" dirty="0"/>
              <a:t> </a:t>
            </a:r>
            <a:r>
              <a:rPr lang="en-ID" sz="2000" dirty="0" err="1"/>
              <a:t>pemindahan</a:t>
            </a:r>
            <a:endParaRPr lang="en-ID" sz="2000" dirty="0"/>
          </a:p>
          <a:p>
            <a:pPr marL="360363" indent="0" eaLnBrk="1" hangingPunct="1">
              <a:defRPr/>
            </a:pPr>
            <a:endParaRPr lang="en-ID" sz="2000" dirty="0"/>
          </a:p>
          <a:p>
            <a:pPr marL="0" indent="0" eaLnBrk="1" hangingPunct="1">
              <a:defRPr/>
            </a:pPr>
            <a:r>
              <a:rPr lang="en-ID" sz="2000" dirty="0"/>
              <a:t>b.   </a:t>
            </a:r>
            <a:r>
              <a:rPr lang="en-ID" sz="2000" b="1" dirty="0" err="1"/>
              <a:t>Pengangkutan</a:t>
            </a:r>
            <a:r>
              <a:rPr lang="en-ID" sz="2000" b="1" dirty="0"/>
              <a:t> </a:t>
            </a:r>
            <a:r>
              <a:rPr lang="en-ID" sz="2000" b="1" dirty="0" err="1"/>
              <a:t>Limbah</a:t>
            </a:r>
            <a:r>
              <a:rPr lang="en-ID" sz="2000" b="1" dirty="0"/>
              <a:t> B3 </a:t>
            </a:r>
            <a:r>
              <a:rPr lang="en-ID" sz="2000" b="1" dirty="0" err="1"/>
              <a:t>medis</a:t>
            </a:r>
            <a:r>
              <a:rPr lang="en-ID" sz="2000" dirty="0"/>
              <a:t>:</a:t>
            </a:r>
          </a:p>
          <a:p>
            <a:pPr marL="725488" indent="-363538" eaLnBrk="1" hangingPunct="1">
              <a:buFont typeface="+mj-lt"/>
              <a:buAutoNum type="arabicParenR"/>
              <a:defRPr/>
            </a:pP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angkut</a:t>
            </a:r>
            <a:r>
              <a:rPr lang="en-ID" sz="2000" dirty="0"/>
              <a:t> </a:t>
            </a:r>
            <a:r>
              <a:rPr lang="en-ID" sz="2000" dirty="0" err="1"/>
              <a:t>roda</a:t>
            </a:r>
            <a:r>
              <a:rPr lang="en-ID" sz="2000" dirty="0"/>
              <a:t> 3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penghasil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</a:t>
            </a:r>
          </a:p>
          <a:p>
            <a:pPr marL="725488" indent="-363538" eaLnBrk="1" hangingPunct="1">
              <a:buFont typeface="+mj-lt"/>
              <a:buAutoNum type="arabicParenR"/>
              <a:defRPr/>
            </a:pPr>
            <a:r>
              <a:rPr lang="en-ID" sz="2000" dirty="0" err="1"/>
              <a:t>persetujuan</a:t>
            </a:r>
            <a:r>
              <a:rPr lang="en-ID" sz="2000" dirty="0"/>
              <a:t> </a:t>
            </a:r>
            <a:r>
              <a:rPr lang="en-ID" sz="2000" dirty="0" err="1"/>
              <a:t>Pengangkutan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alat</a:t>
            </a:r>
            <a:r>
              <a:rPr lang="en-ID" sz="2000" dirty="0"/>
              <a:t> </a:t>
            </a:r>
            <a:r>
              <a:rPr lang="en-ID" sz="2000" dirty="0" err="1"/>
              <a:t>angkut</a:t>
            </a:r>
            <a:r>
              <a:rPr lang="en-ID" sz="2000" dirty="0"/>
              <a:t> </a:t>
            </a:r>
            <a:r>
              <a:rPr lang="en-ID" sz="2000" dirty="0" err="1"/>
              <a:t>roda</a:t>
            </a:r>
            <a:r>
              <a:rPr lang="en-ID" sz="2000" dirty="0"/>
              <a:t> 3 </a:t>
            </a:r>
            <a:r>
              <a:rPr lang="en-ID" sz="2000" dirty="0" err="1"/>
              <a:t>diterbitkan</a:t>
            </a:r>
            <a:r>
              <a:rPr lang="en-ID" sz="2000" dirty="0"/>
              <a:t> </a:t>
            </a:r>
            <a:r>
              <a:rPr lang="en-ID" sz="2000" dirty="0" err="1"/>
              <a:t>instansi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Hidup</a:t>
            </a:r>
            <a:r>
              <a:rPr lang="en-ID" sz="2000" dirty="0"/>
              <a:t> </a:t>
            </a:r>
            <a:r>
              <a:rPr lang="en-ID" sz="2000" dirty="0" err="1"/>
              <a:t>Provinsi</a:t>
            </a:r>
            <a:r>
              <a:rPr lang="en-ID" sz="2000" dirty="0"/>
              <a:t> </a:t>
            </a:r>
            <a:r>
              <a:rPr lang="en-ID" sz="2000" dirty="0" err="1"/>
              <a:t>dan</a:t>
            </a:r>
            <a:r>
              <a:rPr lang="en-ID" sz="2000" dirty="0"/>
              <a:t> </a:t>
            </a:r>
            <a:r>
              <a:rPr lang="en-ID" sz="2000" dirty="0" err="1"/>
              <a:t>Kabupaten</a:t>
            </a:r>
            <a:r>
              <a:rPr lang="en-ID" sz="2000" dirty="0"/>
              <a:t>/Kota</a:t>
            </a:r>
          </a:p>
          <a:p>
            <a:pPr marL="361950" indent="0" eaLnBrk="1" hangingPunct="1">
              <a:defRPr/>
            </a:pPr>
            <a:endParaRPr lang="en-ID" sz="2000" dirty="0"/>
          </a:p>
          <a:p>
            <a:pPr marL="361950" indent="-361950">
              <a:defRPr/>
            </a:pPr>
            <a:r>
              <a:rPr lang="en-ID" sz="2000" b="1" dirty="0"/>
              <a:t>c.    </a:t>
            </a:r>
            <a:r>
              <a:rPr lang="en-ID" sz="2000" b="1" dirty="0" err="1"/>
              <a:t>Pengolahan</a:t>
            </a:r>
            <a:r>
              <a:rPr lang="en-ID" sz="2000" b="1" dirty="0"/>
              <a:t> </a:t>
            </a:r>
            <a:r>
              <a:rPr lang="en-ID" sz="2000" b="1" dirty="0" err="1"/>
              <a:t>Limbah</a:t>
            </a:r>
            <a:r>
              <a:rPr lang="en-ID" sz="2000" b="1" dirty="0"/>
              <a:t> B3 </a:t>
            </a:r>
            <a:r>
              <a:rPr lang="en-ID" sz="2000" b="1" dirty="0" err="1"/>
              <a:t>medis</a:t>
            </a:r>
            <a:r>
              <a:rPr lang="en-ID" sz="2000" b="1" dirty="0"/>
              <a:t>:</a:t>
            </a:r>
          </a:p>
          <a:p>
            <a:pPr marL="725488" indent="-363538">
              <a:buFont typeface="+mj-lt"/>
              <a:buAutoNum type="arabicParenR"/>
              <a:defRPr/>
            </a:pPr>
            <a:r>
              <a:rPr lang="en-ID" sz="2000" dirty="0" err="1"/>
              <a:t>pengaturan</a:t>
            </a:r>
            <a:r>
              <a:rPr lang="en-ID" sz="2000" dirty="0"/>
              <a:t> </a:t>
            </a:r>
            <a:r>
              <a:rPr lang="en-ID" sz="2000" dirty="0" err="1"/>
              <a:t>Pengolahan</a:t>
            </a:r>
            <a:r>
              <a:rPr lang="en-ID" sz="2000" dirty="0"/>
              <a:t> </a:t>
            </a:r>
            <a:r>
              <a:rPr lang="en-ID" sz="2000" dirty="0" err="1"/>
              <a:t>Limbah</a:t>
            </a:r>
            <a:r>
              <a:rPr lang="en-ID" sz="2000" dirty="0"/>
              <a:t> B3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peralatan</a:t>
            </a:r>
            <a:r>
              <a:rPr lang="en-ID" sz="2000" dirty="0"/>
              <a:t>: </a:t>
            </a:r>
            <a:r>
              <a:rPr lang="en-ID" sz="2000" dirty="0" err="1"/>
              <a:t>autoklaf</a:t>
            </a:r>
            <a:r>
              <a:rPr lang="en-ID" sz="2000" dirty="0"/>
              <a:t>, </a:t>
            </a:r>
            <a:r>
              <a:rPr lang="en-ID" sz="2000" dirty="0" err="1"/>
              <a:t>gelombang</a:t>
            </a:r>
            <a:r>
              <a:rPr lang="en-ID" sz="2000" dirty="0"/>
              <a:t> </a:t>
            </a:r>
            <a:r>
              <a:rPr lang="en-ID" sz="2000" dirty="0" err="1"/>
              <a:t>mikro</a:t>
            </a:r>
            <a:r>
              <a:rPr lang="en-ID" sz="2000" dirty="0"/>
              <a:t>, </a:t>
            </a:r>
            <a:r>
              <a:rPr lang="en-ID" sz="2000" dirty="0" err="1"/>
              <a:t>iradiasi</a:t>
            </a:r>
            <a:r>
              <a:rPr lang="en-ID" sz="2000" dirty="0"/>
              <a:t> </a:t>
            </a:r>
            <a:r>
              <a:rPr lang="en-ID" sz="2000" dirty="0" err="1"/>
              <a:t>ferkuensi</a:t>
            </a:r>
            <a:r>
              <a:rPr lang="en-ID" sz="2000" dirty="0"/>
              <a:t> </a:t>
            </a:r>
            <a:r>
              <a:rPr lang="en-ID" sz="2000" dirty="0" err="1"/>
              <a:t>raido</a:t>
            </a:r>
            <a:r>
              <a:rPr lang="en-ID" sz="2000" dirty="0"/>
              <a:t>, </a:t>
            </a:r>
            <a:r>
              <a:rPr lang="en-ID" sz="2000" dirty="0" err="1"/>
              <a:t>insinerator</a:t>
            </a:r>
            <a:endParaRPr lang="en-ID" sz="2000" dirty="0"/>
          </a:p>
          <a:p>
            <a:pPr marL="725488" indent="-363538">
              <a:buFont typeface="+mj-lt"/>
              <a:buAutoNum type="arabicParenR"/>
              <a:defRPr/>
            </a:pPr>
            <a:r>
              <a:rPr lang="en-ID" sz="2000" dirty="0" err="1"/>
              <a:t>efisiensi</a:t>
            </a:r>
            <a:r>
              <a:rPr lang="en-ID" sz="2000" dirty="0"/>
              <a:t> </a:t>
            </a:r>
            <a:r>
              <a:rPr lang="en-ID" sz="2000" dirty="0" err="1"/>
              <a:t>pembakaran</a:t>
            </a:r>
            <a:r>
              <a:rPr lang="en-ID" sz="2000" dirty="0"/>
              <a:t> </a:t>
            </a:r>
            <a:r>
              <a:rPr lang="en-ID" sz="2000" dirty="0" err="1"/>
              <a:t>sekurang</a:t>
            </a:r>
            <a:r>
              <a:rPr lang="en-ID" sz="2000" dirty="0"/>
              <a:t> – </a:t>
            </a:r>
            <a:r>
              <a:rPr lang="en-ID" sz="2000" dirty="0" err="1"/>
              <a:t>kurangnya</a:t>
            </a:r>
            <a:r>
              <a:rPr lang="en-ID" sz="2000" dirty="0"/>
              <a:t> 99,95%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0E8F3-CFF8-4AA7-A069-6A1614A4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43750-B984-4029-BB49-F315EC6C47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6200B8-4189-40EA-8D07-D27F5C1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088" y="207963"/>
            <a:ext cx="192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/>
              <a:t>lanjutan …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B7C89-C7BC-4FA4-B331-2E744F641484}"/>
              </a:ext>
            </a:extLst>
          </p:cNvPr>
          <p:cNvSpPr txBox="1"/>
          <p:nvPr/>
        </p:nvSpPr>
        <p:spPr>
          <a:xfrm>
            <a:off x="377825" y="1082675"/>
            <a:ext cx="106902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en-ID" sz="1600" b="1" dirty="0">
                <a:latin typeface="Arial" charset="0"/>
                <a:cs typeface="Arial" charset="0"/>
              </a:rPr>
              <a:t>d.  </a:t>
            </a:r>
            <a:r>
              <a:rPr lang="en-ID" sz="1600" b="1" dirty="0" err="1">
                <a:latin typeface="Arial" charset="0"/>
                <a:cs typeface="Arial" charset="0"/>
              </a:rPr>
              <a:t>Penguburan</a:t>
            </a:r>
            <a:r>
              <a:rPr lang="en-ID" sz="1600" b="1" dirty="0">
                <a:latin typeface="Arial" charset="0"/>
                <a:cs typeface="Arial" charset="0"/>
              </a:rPr>
              <a:t> </a:t>
            </a:r>
            <a:r>
              <a:rPr lang="en-ID" sz="1600" b="1" dirty="0" err="1">
                <a:latin typeface="Arial" charset="0"/>
                <a:cs typeface="Arial" charset="0"/>
              </a:rPr>
              <a:t>Limbah</a:t>
            </a:r>
            <a:r>
              <a:rPr lang="en-ID" sz="1600" b="1" dirty="0">
                <a:latin typeface="Arial" charset="0"/>
                <a:cs typeface="Arial" charset="0"/>
              </a:rPr>
              <a:t> B3 </a:t>
            </a:r>
            <a:r>
              <a:rPr lang="en-ID" sz="1600" b="1" dirty="0" err="1">
                <a:latin typeface="Arial" charset="0"/>
                <a:cs typeface="Arial" charset="0"/>
              </a:rPr>
              <a:t>medis</a:t>
            </a:r>
            <a:r>
              <a:rPr lang="en-ID" sz="1600" b="1" dirty="0">
                <a:latin typeface="Arial" charset="0"/>
                <a:cs typeface="Arial" charset="0"/>
              </a:rPr>
              <a:t>:</a:t>
            </a:r>
          </a:p>
          <a:p>
            <a:pPr marL="630238" indent="-36195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patologis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benda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tajam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dapat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Penguburan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</a:t>
            </a:r>
          </a:p>
          <a:p>
            <a:pPr marL="630238" indent="-36195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Persetujuan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Penguburan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diterbitkan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oleh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instansi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lingkungan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hidup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Kabupaten</a:t>
            </a:r>
            <a:r>
              <a:rPr lang="en-ID" sz="1600" dirty="0">
                <a:latin typeface="Arial" charset="0"/>
                <a:cs typeface="Arial" charset="0"/>
              </a:rPr>
              <a:t>/Kota</a:t>
            </a:r>
          </a:p>
          <a:p>
            <a:pPr marL="268288">
              <a:defRPr/>
            </a:pPr>
            <a:endParaRPr lang="en-ID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D" sz="1600" b="1" dirty="0">
                <a:latin typeface="Arial" charset="0"/>
                <a:cs typeface="Arial" charset="0"/>
              </a:rPr>
              <a:t>e.  </a:t>
            </a:r>
            <a:r>
              <a:rPr lang="en-ID" sz="1600" b="1" dirty="0" err="1">
                <a:latin typeface="Arial" charset="0"/>
                <a:cs typeface="Arial" charset="0"/>
              </a:rPr>
              <a:t>Penimbunan</a:t>
            </a:r>
            <a:r>
              <a:rPr lang="en-ID" sz="1600" b="1" dirty="0">
                <a:latin typeface="Arial" charset="0"/>
                <a:cs typeface="Arial" charset="0"/>
              </a:rPr>
              <a:t> </a:t>
            </a:r>
            <a:r>
              <a:rPr lang="en-ID" sz="1600" b="1" dirty="0" err="1">
                <a:latin typeface="Arial" charset="0"/>
                <a:cs typeface="Arial" charset="0"/>
              </a:rPr>
              <a:t>Limbah</a:t>
            </a:r>
            <a:r>
              <a:rPr lang="en-ID" sz="1600" b="1" dirty="0">
                <a:latin typeface="Arial" charset="0"/>
                <a:cs typeface="Arial" charset="0"/>
              </a:rPr>
              <a:t> B3 </a:t>
            </a:r>
            <a:r>
              <a:rPr lang="en-ID" sz="1600" b="1" dirty="0" err="1">
                <a:latin typeface="Arial" charset="0"/>
                <a:cs typeface="Arial" charset="0"/>
              </a:rPr>
              <a:t>medis</a:t>
            </a:r>
            <a:r>
              <a:rPr lang="en-ID" sz="1600" b="1" dirty="0">
                <a:latin typeface="Arial" charset="0"/>
                <a:cs typeface="Arial" charset="0"/>
              </a:rPr>
              <a:t>:</a:t>
            </a:r>
          </a:p>
          <a:p>
            <a:pPr marL="611188" indent="-34290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Penimbunan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berupa</a:t>
            </a:r>
            <a:r>
              <a:rPr lang="en-ID" sz="1600" dirty="0">
                <a:latin typeface="Arial" charset="0"/>
                <a:cs typeface="Arial" charset="0"/>
              </a:rPr>
              <a:t> Abu </a:t>
            </a:r>
            <a:r>
              <a:rPr lang="en-ID" sz="1600" dirty="0" err="1">
                <a:latin typeface="Arial" charset="0"/>
                <a:cs typeface="Arial" charset="0"/>
              </a:rPr>
              <a:t>terbang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insinerator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dan</a:t>
            </a:r>
            <a:r>
              <a:rPr lang="en-ID" sz="1600" dirty="0">
                <a:latin typeface="Arial" charset="0"/>
                <a:cs typeface="Arial" charset="0"/>
              </a:rPr>
              <a:t> Abu </a:t>
            </a:r>
            <a:r>
              <a:rPr lang="en-ID" sz="1600" dirty="0" err="1">
                <a:latin typeface="Arial" charset="0"/>
                <a:cs typeface="Arial" charset="0"/>
              </a:rPr>
              <a:t>dasar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insinerator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pada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fasilitas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Penimbunan</a:t>
            </a:r>
            <a:r>
              <a:rPr lang="en-ID" sz="1600" dirty="0">
                <a:latin typeface="Arial" charset="0"/>
                <a:cs typeface="Arial" charset="0"/>
              </a:rPr>
              <a:t>  </a:t>
            </a:r>
            <a:r>
              <a:rPr lang="en-ID" sz="1600" dirty="0" err="1">
                <a:latin typeface="Arial" charset="0"/>
                <a:cs typeface="Arial" charset="0"/>
              </a:rPr>
              <a:t>Saniter</a:t>
            </a:r>
            <a:r>
              <a:rPr lang="en-ID" sz="1600" dirty="0">
                <a:latin typeface="Arial" charset="0"/>
                <a:cs typeface="Arial" charset="0"/>
              </a:rPr>
              <a:t>,  </a:t>
            </a:r>
            <a:r>
              <a:rPr lang="en-ID" sz="1600" dirty="0" err="1">
                <a:latin typeface="Arial" charset="0"/>
                <a:cs typeface="Arial" charset="0"/>
              </a:rPr>
              <a:t>Penimbunan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Terkendali</a:t>
            </a:r>
            <a:r>
              <a:rPr lang="en-ID" sz="1600" dirty="0">
                <a:latin typeface="Arial" charset="0"/>
                <a:cs typeface="Arial" charset="0"/>
              </a:rPr>
              <a:t>, </a:t>
            </a:r>
            <a:r>
              <a:rPr lang="en-ID" sz="1600" dirty="0" err="1">
                <a:latin typeface="Arial" charset="0"/>
                <a:cs typeface="Arial" charset="0"/>
              </a:rPr>
              <a:t>Penimbusan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Akhir</a:t>
            </a:r>
            <a:endParaRPr lang="en-ID" sz="1600" dirty="0">
              <a:latin typeface="Arial" charset="0"/>
              <a:cs typeface="Arial" charset="0"/>
            </a:endParaRPr>
          </a:p>
          <a:p>
            <a:pPr marL="611188" indent="-34290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Persetujuan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Penimbunan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diterbitkan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Instansi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Lingkungan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Hidup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Provinsi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Kabupaten</a:t>
            </a:r>
            <a:r>
              <a:rPr lang="en-ID" sz="1600" dirty="0">
                <a:latin typeface="Arial" charset="0"/>
                <a:cs typeface="Arial" charset="0"/>
              </a:rPr>
              <a:t>/Kota</a:t>
            </a:r>
          </a:p>
          <a:p>
            <a:pPr marL="268288">
              <a:defRPr/>
            </a:pPr>
            <a:endParaRPr lang="en-ID" sz="1600" dirty="0">
              <a:latin typeface="Arial" charset="0"/>
              <a:cs typeface="Arial" charset="0"/>
            </a:endParaRPr>
          </a:p>
          <a:p>
            <a:pPr marL="268288" indent="-268288">
              <a:defRPr/>
            </a:pPr>
            <a:r>
              <a:rPr lang="en-ID" sz="1600" b="1" dirty="0">
                <a:latin typeface="Arial" charset="0"/>
                <a:cs typeface="Arial" charset="0"/>
              </a:rPr>
              <a:t>f</a:t>
            </a:r>
            <a:r>
              <a:rPr lang="en-ID" sz="1600" dirty="0">
                <a:latin typeface="Arial" charset="0"/>
                <a:cs typeface="Arial" charset="0"/>
              </a:rPr>
              <a:t>.  </a:t>
            </a:r>
            <a:r>
              <a:rPr lang="en-ID" sz="1600" b="1" dirty="0" err="1">
                <a:latin typeface="Arial" charset="0"/>
                <a:cs typeface="Arial" charset="0"/>
              </a:rPr>
              <a:t>Pasal</a:t>
            </a:r>
            <a:r>
              <a:rPr lang="en-ID" sz="1600" b="1" dirty="0">
                <a:latin typeface="Arial" charset="0"/>
                <a:cs typeface="Arial" charset="0"/>
              </a:rPr>
              <a:t> 37</a:t>
            </a:r>
          </a:p>
          <a:p>
            <a:pPr marL="630238" indent="-361950">
              <a:buFontTx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Fasyankes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dapat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melakukan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Pengolahan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diluar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yang </a:t>
            </a:r>
            <a:r>
              <a:rPr lang="en-ID" sz="1600" dirty="0" err="1">
                <a:latin typeface="Arial" charset="0"/>
                <a:cs typeface="Arial" charset="0"/>
              </a:rPr>
              <a:t>dihasilkan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sendiri</a:t>
            </a:r>
            <a:r>
              <a:rPr lang="en-ID" sz="1600" dirty="0">
                <a:latin typeface="Arial" charset="0"/>
                <a:cs typeface="Arial" charset="0"/>
              </a:rPr>
              <a:t>, </a:t>
            </a:r>
            <a:r>
              <a:rPr lang="en-ID" sz="1600" dirty="0" err="1">
                <a:latin typeface="Arial" charset="0"/>
                <a:cs typeface="Arial" charset="0"/>
              </a:rPr>
              <a:t>dengan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melakukan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pembaruan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izin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lingkungan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berdasarkan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dokumen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kajian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lingkungan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</a:p>
          <a:p>
            <a:pPr marL="630238" indent="-361950">
              <a:buFontTx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dimaknai</a:t>
            </a:r>
            <a:r>
              <a:rPr lang="en-ID" sz="1600" dirty="0">
                <a:latin typeface="Arial" charset="0"/>
                <a:cs typeface="Arial" charset="0"/>
              </a:rPr>
              <a:t> RSUP </a:t>
            </a:r>
            <a:r>
              <a:rPr lang="en-ID" sz="1600" dirty="0" err="1">
                <a:latin typeface="Arial" charset="0"/>
                <a:cs typeface="Arial" charset="0"/>
              </a:rPr>
              <a:t>atau</a:t>
            </a:r>
            <a:r>
              <a:rPr lang="en-ID" sz="1600" dirty="0">
                <a:latin typeface="Arial" charset="0"/>
                <a:cs typeface="Arial" charset="0"/>
              </a:rPr>
              <a:t> RSUD </a:t>
            </a:r>
            <a:r>
              <a:rPr lang="en-ID" sz="1600" dirty="0" err="1">
                <a:latin typeface="Arial" charset="0"/>
                <a:cs typeface="Arial" charset="0"/>
              </a:rPr>
              <a:t>dapat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melakukan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Pengolahan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dari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Pusat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Kesehatan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Masyarakat</a:t>
            </a:r>
            <a:r>
              <a:rPr lang="en-ID" sz="1600" dirty="0">
                <a:latin typeface="Arial" charset="0"/>
                <a:cs typeface="Arial" charset="0"/>
              </a:rPr>
              <a:t> yang </a:t>
            </a:r>
            <a:r>
              <a:rPr lang="en-ID" sz="1600" dirty="0" err="1">
                <a:latin typeface="Arial" charset="0"/>
                <a:cs typeface="Arial" charset="0"/>
              </a:rPr>
              <a:t>berlokasi</a:t>
            </a:r>
            <a:r>
              <a:rPr lang="en-ID" sz="1600" dirty="0">
                <a:latin typeface="Arial" charset="0"/>
                <a:cs typeface="Arial" charset="0"/>
              </a:rPr>
              <a:t> di </a:t>
            </a:r>
            <a:r>
              <a:rPr lang="en-ID" sz="1600" dirty="0" err="1">
                <a:latin typeface="Arial" charset="0"/>
                <a:cs typeface="Arial" charset="0"/>
              </a:rPr>
              <a:t>derahnya</a:t>
            </a:r>
            <a:endParaRPr lang="en-ID" sz="1600" dirty="0">
              <a:latin typeface="Arial" charset="0"/>
              <a:cs typeface="Arial" charset="0"/>
            </a:endParaRPr>
          </a:p>
          <a:p>
            <a:pPr marL="268288">
              <a:defRPr/>
            </a:pPr>
            <a:endParaRPr lang="en-ID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ID" sz="1600" b="1" dirty="0">
                <a:latin typeface="Arial" charset="0"/>
                <a:cs typeface="Arial" charset="0"/>
              </a:rPr>
              <a:t>g.  </a:t>
            </a:r>
            <a:r>
              <a:rPr lang="en-ID" sz="1600" b="1" dirty="0" err="1">
                <a:latin typeface="Arial" charset="0"/>
                <a:cs typeface="Arial" charset="0"/>
              </a:rPr>
              <a:t>Pasal</a:t>
            </a:r>
            <a:r>
              <a:rPr lang="en-ID" sz="1600" b="1" dirty="0">
                <a:latin typeface="Arial" charset="0"/>
                <a:cs typeface="Arial" charset="0"/>
              </a:rPr>
              <a:t> 38</a:t>
            </a:r>
          </a:p>
          <a:p>
            <a:pPr marL="611188" indent="-34290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pengecualian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bagi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penghasil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untuk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melakukan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sendiri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Pengolahan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berupa</a:t>
            </a:r>
            <a:r>
              <a:rPr lang="en-ID" sz="1600" dirty="0">
                <a:latin typeface="Arial" charset="0"/>
                <a:cs typeface="Arial" charset="0"/>
              </a:rPr>
              <a:t>: </a:t>
            </a:r>
            <a:r>
              <a:rPr lang="en-ID" sz="1600" dirty="0" err="1">
                <a:latin typeface="Arial" charset="0"/>
                <a:cs typeface="Arial" charset="0"/>
              </a:rPr>
              <a:t>kemasan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bekas</a:t>
            </a:r>
            <a:r>
              <a:rPr lang="en-ID" sz="1600" dirty="0">
                <a:latin typeface="Arial" charset="0"/>
                <a:cs typeface="Arial" charset="0"/>
              </a:rPr>
              <a:t> B3, </a:t>
            </a:r>
            <a:r>
              <a:rPr lang="en-ID" sz="1600" dirty="0" err="1">
                <a:latin typeface="Arial" charset="0"/>
                <a:cs typeface="Arial" charset="0"/>
              </a:rPr>
              <a:t>spuit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bekas</a:t>
            </a:r>
            <a:r>
              <a:rPr lang="en-ID" sz="1600" dirty="0">
                <a:latin typeface="Arial" charset="0"/>
                <a:cs typeface="Arial" charset="0"/>
              </a:rPr>
              <a:t>, </a:t>
            </a:r>
            <a:r>
              <a:rPr lang="en-ID" sz="1600" dirty="0" err="1">
                <a:latin typeface="Arial" charset="0"/>
                <a:cs typeface="Arial" charset="0"/>
              </a:rPr>
              <a:t>botol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infus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bekas</a:t>
            </a:r>
            <a:r>
              <a:rPr lang="en-ID" sz="1600" dirty="0">
                <a:latin typeface="Arial" charset="0"/>
                <a:cs typeface="Arial" charset="0"/>
              </a:rPr>
              <a:t>, </a:t>
            </a:r>
            <a:r>
              <a:rPr lang="en-ID" sz="1600" dirty="0" err="1">
                <a:latin typeface="Arial" charset="0"/>
                <a:cs typeface="Arial" charset="0"/>
              </a:rPr>
              <a:t>bekas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kemasan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cairan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hemodialisis</a:t>
            </a:r>
            <a:endParaRPr lang="en-ID" sz="1600" dirty="0">
              <a:latin typeface="Arial" charset="0"/>
              <a:cs typeface="Arial" charset="0"/>
            </a:endParaRPr>
          </a:p>
          <a:p>
            <a:pPr marL="611188" indent="-342900">
              <a:buFont typeface="+mj-lt"/>
              <a:buAutoNum type="arabicParenR"/>
              <a:defRPr/>
            </a:pPr>
            <a:r>
              <a:rPr lang="en-ID" sz="1600" dirty="0" err="1">
                <a:latin typeface="Arial" charset="0"/>
                <a:cs typeface="Arial" charset="0"/>
              </a:rPr>
              <a:t>hasil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Pengolahan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B3 </a:t>
            </a:r>
            <a:r>
              <a:rPr lang="en-ID" sz="1600" dirty="0" err="1">
                <a:latin typeface="Arial" charset="0"/>
                <a:cs typeface="Arial" charset="0"/>
              </a:rPr>
              <a:t>sebagaimana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dimaksud</a:t>
            </a:r>
            <a:r>
              <a:rPr lang="en-ID" sz="1600" dirty="0">
                <a:latin typeface="Arial" charset="0"/>
                <a:cs typeface="Arial" charset="0"/>
              </a:rPr>
              <a:t> di </a:t>
            </a:r>
            <a:r>
              <a:rPr lang="en-ID" sz="1600" dirty="0" err="1">
                <a:latin typeface="Arial" charset="0"/>
                <a:cs typeface="Arial" charset="0"/>
              </a:rPr>
              <a:t>atas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berupa</a:t>
            </a:r>
            <a:r>
              <a:rPr lang="en-ID" sz="1600" dirty="0">
                <a:latin typeface="Arial" charset="0"/>
                <a:cs typeface="Arial" charset="0"/>
              </a:rPr>
              <a:t> </a:t>
            </a:r>
            <a:r>
              <a:rPr lang="en-ID" sz="1600" dirty="0" err="1">
                <a:latin typeface="Arial" charset="0"/>
                <a:cs typeface="Arial" charset="0"/>
              </a:rPr>
              <a:t>Limbah</a:t>
            </a:r>
            <a:r>
              <a:rPr lang="en-ID" sz="1600" dirty="0">
                <a:latin typeface="Arial" charset="0"/>
                <a:cs typeface="Arial" charset="0"/>
              </a:rPr>
              <a:t> Non B3</a:t>
            </a:r>
          </a:p>
          <a:p>
            <a:pPr marL="268288"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8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51E3-C6E8-4F92-967C-CF73474A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>
                <a:solidFill>
                  <a:schemeClr val="tx1"/>
                </a:solidFill>
                <a:latin typeface="+mn-lt"/>
              </a:rPr>
              <a:t>Limbah B3 berdasarkan jenis buangan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BE7D-EE2F-4A4F-8128-C2017F866B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1.  Radioaktif</a:t>
            </a: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2. Bahan kimia</a:t>
            </a: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3. Bahan yang bersifat biologis</a:t>
            </a:r>
          </a:p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4. Bahan yang mudah terbakar (flamable)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5.</a:t>
            </a:r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Bahan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meledak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(explosive)</a:t>
            </a:r>
            <a:endParaRPr lang="id-ID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514350" indent="-514350">
              <a:buAutoNum type="arabicPeriod" startAt="3"/>
            </a:pPr>
            <a:endParaRPr lang="id-ID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14" descr="000803_1089_8918_vstv">
            <a:extLst>
              <a:ext uri="{FF2B5EF4-FFF2-40B4-BE49-F238E27FC236}">
                <a16:creationId xmlns:a16="http://schemas.microsoft.com/office/drawing/2014/main" id="{BF05CFE4-BAD0-4F35-B4EF-88044D43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02" y="2958429"/>
            <a:ext cx="2129877" cy="13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C:\Users\KLH\Documents\Iyan-DiklatPIM III\Template ppt\Explode-04-june.gif">
            <a:extLst>
              <a:ext uri="{FF2B5EF4-FFF2-40B4-BE49-F238E27FC236}">
                <a16:creationId xmlns:a16="http://schemas.microsoft.com/office/drawing/2014/main" id="{FCC91F6D-DF38-4C75-950F-1A477E94B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95" y="1018461"/>
            <a:ext cx="1349476" cy="270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21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A78D-4D9A-426E-A7CD-1A592825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183" y="272011"/>
            <a:ext cx="10081120" cy="432048"/>
          </a:xfrm>
        </p:spPr>
        <p:txBody>
          <a:bodyPr/>
          <a:lstStyle/>
          <a:p>
            <a:r>
              <a:rPr lang="id-ID" sz="2400" i="1" dirty="0">
                <a:solidFill>
                  <a:schemeClr val="tx1"/>
                </a:solidFill>
              </a:rPr>
              <a:t>Pengelompokan limbah B3 berdasarkan sifatnya 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BE8F7-F7F6-47EA-8AF9-E7A76001833B}"/>
              </a:ext>
            </a:extLst>
          </p:cNvPr>
          <p:cNvSpPr/>
          <p:nvPr/>
        </p:nvSpPr>
        <p:spPr>
          <a:xfrm>
            <a:off x="3110194" y="1460121"/>
            <a:ext cx="5971612" cy="7993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Comic Sans MS" pitchFamily="66" charset="0"/>
              </a:rPr>
              <a:t>        Flamable (mudah terbakar).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242FD-BFFA-4F75-9B3D-8328AE2115C3}"/>
              </a:ext>
            </a:extLst>
          </p:cNvPr>
          <p:cNvSpPr/>
          <p:nvPr/>
        </p:nvSpPr>
        <p:spPr>
          <a:xfrm>
            <a:off x="3129867" y="2528369"/>
            <a:ext cx="654217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2800" dirty="0">
                <a:latin typeface="Comic Sans MS" pitchFamily="66" charset="0"/>
              </a:rPr>
              <a:t>         Explosive (mudah meledak)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85C2A6-A4AD-4BBF-95F0-E91742147B1C}"/>
              </a:ext>
            </a:extLst>
          </p:cNvPr>
          <p:cNvSpPr/>
          <p:nvPr/>
        </p:nvSpPr>
        <p:spPr>
          <a:xfrm>
            <a:off x="3195183" y="3498779"/>
            <a:ext cx="569258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800" dirty="0">
                <a:latin typeface="Comic Sans MS" pitchFamily="66" charset="0"/>
              </a:rPr>
              <a:t>    Corrosive (menimbulkan karat)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63D807-4BB7-427C-BAB6-20A1860EFDE5}"/>
              </a:ext>
            </a:extLst>
          </p:cNvPr>
          <p:cNvSpPr/>
          <p:nvPr/>
        </p:nvSpPr>
        <p:spPr>
          <a:xfrm>
            <a:off x="3110194" y="4357350"/>
            <a:ext cx="654217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800" dirty="0">
                <a:latin typeface="Comic Sans MS" pitchFamily="66" charset="0"/>
              </a:rPr>
              <a:t>Buangan pengoksidasi (oxidizing waste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07E22-5652-4CAC-B6A4-55B47CF2ADA7}"/>
              </a:ext>
            </a:extLst>
          </p:cNvPr>
          <p:cNvSpPr/>
          <p:nvPr/>
        </p:nvSpPr>
        <p:spPr>
          <a:xfrm>
            <a:off x="3129867" y="5075278"/>
            <a:ext cx="7105135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2800" dirty="0">
                <a:latin typeface="Comic Sans MS" pitchFamily="66" charset="0"/>
              </a:rPr>
              <a:t>Buangan penyebab penyakit (infectious waste),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057D39-1026-4587-9CE0-A885EC06751F}"/>
              </a:ext>
            </a:extLst>
          </p:cNvPr>
          <p:cNvSpPr/>
          <p:nvPr/>
        </p:nvSpPr>
        <p:spPr>
          <a:xfrm>
            <a:off x="3129867" y="6181660"/>
            <a:ext cx="558358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800" dirty="0">
                <a:latin typeface="Comic Sans MS" pitchFamily="66" charset="0"/>
              </a:rPr>
              <a:t> Buangan beracun (toxic waste), </a:t>
            </a:r>
          </a:p>
        </p:txBody>
      </p:sp>
    </p:spTree>
    <p:extLst>
      <p:ext uri="{BB962C8B-B14F-4D97-AF65-F5344CB8AC3E}">
        <p14:creationId xmlns:p14="http://schemas.microsoft.com/office/powerpoint/2010/main" val="121401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FBE8F93-FEE5-4290-9DE1-67C34C44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1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47" tIns="38623" rIns="77247" bIns="38623" anchor="ctr"/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id-ID" altLang="en-US" sz="2300" b="1">
              <a:solidFill>
                <a:srgbClr val="663300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467064-230C-4255-A255-EF5F3756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567" y="241383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400" b="1" dirty="0">
                <a:solidFill>
                  <a:srgbClr val="008000"/>
                </a:solidFill>
                <a:latin typeface="Arial Black" panose="020B0A04020102020204" pitchFamily="34" charset="0"/>
              </a:rPr>
              <a:t>Identifikasi dan Pelabelan Wadah / Kemasan Bahan Kimia Berbahaya</a:t>
            </a:r>
          </a:p>
        </p:txBody>
      </p:sp>
      <p:sp>
        <p:nvSpPr>
          <p:cNvPr id="19460" name="Rectangle 4">
            <a:hlinkClick r:id="rId3"/>
            <a:extLst>
              <a:ext uri="{FF2B5EF4-FFF2-40B4-BE49-F238E27FC236}">
                <a16:creationId xmlns:a16="http://schemas.microsoft.com/office/drawing/2014/main" id="{0C3EC59F-FFE9-4F5A-BA7C-5F188244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97C9494-79BC-4E90-861C-1462A525F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133601"/>
            <a:ext cx="3276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 b="1">
                <a:solidFill>
                  <a:srgbClr val="CC0000"/>
                </a:solidFill>
              </a:rPr>
              <a:t>Kelas 3  : 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Flammable Liquids </a:t>
            </a:r>
            <a:endParaRPr lang="en-US" altLang="en-US" sz="2000" b="1">
              <a:solidFill>
                <a:srgbClr val="CC0000"/>
              </a:solidFill>
            </a:endParaRPr>
          </a:p>
          <a:p>
            <a:r>
              <a:rPr lang="id-ID" altLang="en-US" sz="2000" b="1">
                <a:solidFill>
                  <a:srgbClr val="CC0000"/>
                </a:solidFill>
              </a:rPr>
              <a:t>(Cairan mudah menyala)</a:t>
            </a:r>
          </a:p>
          <a:p>
            <a:endParaRPr lang="en-US" altLang="en-US" sz="2000" b="1">
              <a:solidFill>
                <a:schemeClr val="hlink"/>
              </a:solidFill>
            </a:endParaRPr>
          </a:p>
          <a:p>
            <a:endParaRPr lang="id-ID" altLang="en-US" sz="2000" b="1">
              <a:solidFill>
                <a:schemeClr val="hlink"/>
              </a:solidFill>
            </a:endParaRPr>
          </a:p>
          <a:p>
            <a:r>
              <a:rPr lang="id-ID" altLang="en-US" sz="2000" b="1">
                <a:solidFill>
                  <a:srgbClr val="000066"/>
                </a:solidFill>
              </a:rPr>
              <a:t>Bahan kimia cair yang mudah terbakar  </a:t>
            </a:r>
            <a:endParaRPr lang="en-US" altLang="en-US" sz="2000" b="1">
              <a:solidFill>
                <a:srgbClr val="000066"/>
              </a:solidFill>
            </a:endParaRPr>
          </a:p>
          <a:p>
            <a:r>
              <a:rPr lang="en-US" altLang="en-US" sz="2000" b="1">
                <a:solidFill>
                  <a:srgbClr val="000066"/>
                </a:solidFill>
              </a:rPr>
              <a:t>C</a:t>
            </a:r>
            <a:r>
              <a:rPr lang="id-ID" altLang="en-US" sz="2000" b="1">
                <a:solidFill>
                  <a:srgbClr val="000066"/>
                </a:solidFill>
              </a:rPr>
              <a:t>ontoh :  Acetonitrile, Acetone, CS2, LPG.</a:t>
            </a:r>
          </a:p>
        </p:txBody>
      </p:sp>
      <p:sp>
        <p:nvSpPr>
          <p:cNvPr id="19462" name="Rectangle 6">
            <a:hlinkClick r:id="rId4"/>
            <a:extLst>
              <a:ext uri="{FF2B5EF4-FFF2-40B4-BE49-F238E27FC236}">
                <a16:creationId xmlns:a16="http://schemas.microsoft.com/office/drawing/2014/main" id="{2EC2AE1C-1E49-4140-B207-E0E81CF2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19463" name="Rectangle 7">
            <a:hlinkClick r:id="rId5"/>
            <a:extLst>
              <a:ext uri="{FF2B5EF4-FFF2-40B4-BE49-F238E27FC236}">
                <a16:creationId xmlns:a16="http://schemas.microsoft.com/office/drawing/2014/main" id="{1A12D76E-04FC-4F43-A185-426854A8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2300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19464" name="Picture 8" descr="Placards 127">
            <a:hlinkClick r:id="rId6"/>
            <a:extLst>
              <a:ext uri="{FF2B5EF4-FFF2-40B4-BE49-F238E27FC236}">
                <a16:creationId xmlns:a16="http://schemas.microsoft.com/office/drawing/2014/main" id="{DEDEF5C3-944D-4399-8255-BD5E1015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87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3302</TotalTime>
  <Words>1686</Words>
  <Application>Microsoft Office PowerPoint</Application>
  <PresentationFormat>Widescreen</PresentationFormat>
  <Paragraphs>257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Comic Sans MS</vt:lpstr>
      <vt:lpstr>Corbel</vt:lpstr>
      <vt:lpstr>Georgia</vt:lpstr>
      <vt:lpstr>Gill Sans MT Condensed</vt:lpstr>
      <vt:lpstr>Helvetica Neue</vt:lpstr>
      <vt:lpstr>Times New Roman</vt:lpstr>
      <vt:lpstr>Verdana</vt:lpstr>
      <vt:lpstr>Wingdings</vt:lpstr>
      <vt:lpstr>Presentation UNISA_01</vt:lpstr>
      <vt:lpstr>1_Presentation UNISA_01</vt:lpstr>
      <vt:lpstr>1_Office Theme</vt:lpstr>
      <vt:lpstr>2_Office Theme</vt:lpstr>
      <vt:lpstr>Office Theme</vt:lpstr>
      <vt:lpstr>Acrobat Document</vt:lpstr>
      <vt:lpstr>PowerPoint Presentation</vt:lpstr>
      <vt:lpstr>Bahan Kajian</vt:lpstr>
      <vt:lpstr>DEFINISI B3</vt:lpstr>
      <vt:lpstr>Peraturan pemerintah tentang pengelolaan B3 </vt:lpstr>
      <vt:lpstr>PowerPoint Presentation</vt:lpstr>
      <vt:lpstr>PowerPoint Presentation</vt:lpstr>
      <vt:lpstr>Limbah B3 berdasarkan jenis buangan </vt:lpstr>
      <vt:lpstr>Pengelompokan limbah B3 berdasarkan sifatnya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B3 di Rumah Sakit </vt:lpstr>
      <vt:lpstr>Penanganan Limbah B3 </vt:lpstr>
      <vt:lpstr>Prinsip Pengelolaan B3</vt:lpstr>
      <vt:lpstr>Dekontaminasi </vt:lpstr>
      <vt:lpstr>Manajemen paparan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PESAN HIKMAH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windows</cp:lastModifiedBy>
  <cp:revision>155</cp:revision>
  <dcterms:created xsi:type="dcterms:W3CDTF">2017-11-21T07:01:38Z</dcterms:created>
  <dcterms:modified xsi:type="dcterms:W3CDTF">2024-06-02T13:53:31Z</dcterms:modified>
</cp:coreProperties>
</file>