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58" r:id="rId3"/>
    <p:sldId id="272" r:id="rId4"/>
    <p:sldId id="295" r:id="rId5"/>
    <p:sldId id="273" r:id="rId6"/>
    <p:sldId id="274" r:id="rId7"/>
    <p:sldId id="275" r:id="rId8"/>
    <p:sldId id="276" r:id="rId9"/>
    <p:sldId id="291" r:id="rId10"/>
    <p:sldId id="277" r:id="rId11"/>
    <p:sldId id="278" r:id="rId12"/>
    <p:sldId id="280" r:id="rId13"/>
    <p:sldId id="281" r:id="rId14"/>
    <p:sldId id="284" r:id="rId15"/>
    <p:sldId id="293" r:id="rId16"/>
    <p:sldId id="294" r:id="rId17"/>
    <p:sldId id="282" r:id="rId18"/>
    <p:sldId id="285"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D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9500" autoAdjust="0"/>
  </p:normalViewPr>
  <p:slideViewPr>
    <p:cSldViewPr>
      <p:cViewPr varScale="1">
        <p:scale>
          <a:sx n="42" d="100"/>
          <a:sy n="42" d="100"/>
        </p:scale>
        <p:origin x="1164"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77CDA5-D39F-460B-A24A-58398722B959}" type="datetimeFigureOut">
              <a:rPr lang="en-US" smtClean="0"/>
              <a:pPr/>
              <a:t>9/10/2018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DDD328-DC9B-4924-9B5E-0534981076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4</a:t>
            </a:fld>
            <a:endParaRPr lang="en-US"/>
          </a:p>
        </p:txBody>
      </p:sp>
    </p:spTree>
    <p:extLst>
      <p:ext uri="{BB962C8B-B14F-4D97-AF65-F5344CB8AC3E}">
        <p14:creationId xmlns:p14="http://schemas.microsoft.com/office/powerpoint/2010/main" val="23536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864931">
              <a:defRPr/>
            </a:pPr>
            <a:endParaRPr lang="en-US" dirty="0"/>
          </a:p>
        </p:txBody>
      </p:sp>
      <p:sp>
        <p:nvSpPr>
          <p:cNvPr id="4" name="Slide Number Placeholder 3"/>
          <p:cNvSpPr>
            <a:spLocks noGrp="1"/>
          </p:cNvSpPr>
          <p:nvPr>
            <p:ph type="sldNum" sz="quarter" idx="10"/>
          </p:nvPr>
        </p:nvSpPr>
        <p:spPr/>
        <p:txBody>
          <a:bodyPr/>
          <a:lstStyle/>
          <a:p>
            <a:fld id="{FF508A45-9C43-45FD-9487-C1088BD44B4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6897FD-D4DE-4583-87D5-06A90D2DB5EF}" type="datetime1">
              <a:rPr lang="en-US" smtClean="0"/>
              <a:pPr/>
              <a:t>9/10/2018</a:t>
            </a:fld>
            <a:endParaRPr lang="en-US"/>
          </a:p>
        </p:txBody>
      </p:sp>
      <p:sp>
        <p:nvSpPr>
          <p:cNvPr id="5" name="Footer Placeholder 4"/>
          <p:cNvSpPr>
            <a:spLocks noGrp="1"/>
          </p:cNvSpPr>
          <p:nvPr>
            <p:ph type="ftr" sz="quarter" idx="11"/>
          </p:nvPr>
        </p:nvSpPr>
        <p:spPr/>
        <p:txBody>
          <a:bodyPr/>
          <a:lstStyle/>
          <a:p>
            <a:r>
              <a:rPr lang="en-US"/>
              <a:t>EL0703-Kecerdasan Buatan Prodi Teknik Elektro  UNS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47A0AD-7BC2-4753-9A67-2652B8A924D7}" type="datetime1">
              <a:rPr lang="en-US" smtClean="0"/>
              <a:pPr/>
              <a:t>9/10/2018</a:t>
            </a:fld>
            <a:endParaRPr lang="en-US"/>
          </a:p>
        </p:txBody>
      </p:sp>
      <p:sp>
        <p:nvSpPr>
          <p:cNvPr id="5" name="Footer Placeholder 4"/>
          <p:cNvSpPr>
            <a:spLocks noGrp="1"/>
          </p:cNvSpPr>
          <p:nvPr>
            <p:ph type="ftr" sz="quarter" idx="11"/>
          </p:nvPr>
        </p:nvSpPr>
        <p:spPr/>
        <p:txBody>
          <a:bodyPr/>
          <a:lstStyle/>
          <a:p>
            <a:r>
              <a:rPr lang="en-US"/>
              <a:t>EL0703-Kecerdasan Buatan Prodi Teknik Elektro  UNS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3156AF-2086-49B4-8C0F-BCF509F11DA0}" type="datetime1">
              <a:rPr lang="en-US" smtClean="0"/>
              <a:pPr/>
              <a:t>9/10/2018</a:t>
            </a:fld>
            <a:endParaRPr lang="en-US"/>
          </a:p>
        </p:txBody>
      </p:sp>
      <p:sp>
        <p:nvSpPr>
          <p:cNvPr id="5" name="Footer Placeholder 4"/>
          <p:cNvSpPr>
            <a:spLocks noGrp="1"/>
          </p:cNvSpPr>
          <p:nvPr>
            <p:ph type="ftr" sz="quarter" idx="11"/>
          </p:nvPr>
        </p:nvSpPr>
        <p:spPr/>
        <p:txBody>
          <a:bodyPr/>
          <a:lstStyle/>
          <a:p>
            <a:r>
              <a:rPr lang="en-US"/>
              <a:t>EL0703-Kecerdasan Buatan Prodi Teknik Elektro  UNS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40A79-DAE9-4AEC-99D0-0F6C2DC23CAA}" type="datetime1">
              <a:rPr lang="en-US" smtClean="0"/>
              <a:pPr/>
              <a:t>9/10/2018</a:t>
            </a:fld>
            <a:endParaRPr lang="en-US"/>
          </a:p>
        </p:txBody>
      </p:sp>
      <p:sp>
        <p:nvSpPr>
          <p:cNvPr id="5" name="Footer Placeholder 4"/>
          <p:cNvSpPr>
            <a:spLocks noGrp="1"/>
          </p:cNvSpPr>
          <p:nvPr>
            <p:ph type="ftr" sz="quarter" idx="11"/>
          </p:nvPr>
        </p:nvSpPr>
        <p:spPr/>
        <p:txBody>
          <a:bodyPr/>
          <a:lstStyle/>
          <a:p>
            <a:r>
              <a:rPr lang="en-US"/>
              <a:t>EL0703-Kecerdasan Buatan Prodi Teknik Elektro  UNS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0CD496-E816-4460-B936-AB5E6E60F353}" type="datetime1">
              <a:rPr lang="en-US" smtClean="0"/>
              <a:pPr/>
              <a:t>9/10/2018</a:t>
            </a:fld>
            <a:endParaRPr lang="en-US"/>
          </a:p>
        </p:txBody>
      </p:sp>
      <p:sp>
        <p:nvSpPr>
          <p:cNvPr id="5" name="Footer Placeholder 4"/>
          <p:cNvSpPr>
            <a:spLocks noGrp="1"/>
          </p:cNvSpPr>
          <p:nvPr>
            <p:ph type="ftr" sz="quarter" idx="11"/>
          </p:nvPr>
        </p:nvSpPr>
        <p:spPr/>
        <p:txBody>
          <a:bodyPr/>
          <a:lstStyle/>
          <a:p>
            <a:r>
              <a:rPr lang="en-US"/>
              <a:t>EL0703-Kecerdasan Buatan Prodi Teknik Elektro  UNS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C537F1-F9F1-4348-BFA0-913A2778D438}" type="datetime1">
              <a:rPr lang="en-US" smtClean="0"/>
              <a:pPr/>
              <a:t>9/10/2018</a:t>
            </a:fld>
            <a:endParaRPr lang="en-US"/>
          </a:p>
        </p:txBody>
      </p:sp>
      <p:sp>
        <p:nvSpPr>
          <p:cNvPr id="6" name="Footer Placeholder 5"/>
          <p:cNvSpPr>
            <a:spLocks noGrp="1"/>
          </p:cNvSpPr>
          <p:nvPr>
            <p:ph type="ftr" sz="quarter" idx="11"/>
          </p:nvPr>
        </p:nvSpPr>
        <p:spPr/>
        <p:txBody>
          <a:bodyPr/>
          <a:lstStyle/>
          <a:p>
            <a:r>
              <a:rPr lang="en-US"/>
              <a:t>EL0703-Kecerdasan Buatan Prodi Teknik Elektro  UNS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4B7A9F-DA6A-425A-99D3-BEA42EB8E602}" type="datetime1">
              <a:rPr lang="en-US" smtClean="0"/>
              <a:pPr/>
              <a:t>9/10/2018</a:t>
            </a:fld>
            <a:endParaRPr lang="en-US"/>
          </a:p>
        </p:txBody>
      </p:sp>
      <p:sp>
        <p:nvSpPr>
          <p:cNvPr id="8" name="Footer Placeholder 7"/>
          <p:cNvSpPr>
            <a:spLocks noGrp="1"/>
          </p:cNvSpPr>
          <p:nvPr>
            <p:ph type="ftr" sz="quarter" idx="11"/>
          </p:nvPr>
        </p:nvSpPr>
        <p:spPr/>
        <p:txBody>
          <a:bodyPr/>
          <a:lstStyle/>
          <a:p>
            <a:r>
              <a:rPr lang="en-US"/>
              <a:t>EL0703-Kecerdasan Buatan Prodi Teknik Elektro  UNS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A9C29A-893E-4CBF-8633-2A44DE65A9F9}" type="datetime1">
              <a:rPr lang="en-US" smtClean="0"/>
              <a:pPr/>
              <a:t>9/10/2018</a:t>
            </a:fld>
            <a:endParaRPr lang="en-US"/>
          </a:p>
        </p:txBody>
      </p:sp>
      <p:sp>
        <p:nvSpPr>
          <p:cNvPr id="4" name="Footer Placeholder 3"/>
          <p:cNvSpPr>
            <a:spLocks noGrp="1"/>
          </p:cNvSpPr>
          <p:nvPr>
            <p:ph type="ftr" sz="quarter" idx="11"/>
          </p:nvPr>
        </p:nvSpPr>
        <p:spPr/>
        <p:txBody>
          <a:bodyPr/>
          <a:lstStyle/>
          <a:p>
            <a:r>
              <a:rPr lang="en-US"/>
              <a:t>EL0703-Kecerdasan Buatan Prodi Teknik Elektro  UNS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644D-6A55-4A3B-8B60-6083337A2903}" type="datetime1">
              <a:rPr lang="en-US" smtClean="0"/>
              <a:pPr/>
              <a:t>9/10/2018</a:t>
            </a:fld>
            <a:endParaRPr lang="en-US"/>
          </a:p>
        </p:txBody>
      </p:sp>
      <p:sp>
        <p:nvSpPr>
          <p:cNvPr id="3" name="Footer Placeholder 2"/>
          <p:cNvSpPr>
            <a:spLocks noGrp="1"/>
          </p:cNvSpPr>
          <p:nvPr>
            <p:ph type="ftr" sz="quarter" idx="11"/>
          </p:nvPr>
        </p:nvSpPr>
        <p:spPr/>
        <p:txBody>
          <a:bodyPr/>
          <a:lstStyle/>
          <a:p>
            <a:r>
              <a:rPr lang="en-US"/>
              <a:t>EL0703-Kecerdasan Buatan Prodi Teknik Elektro  UNS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3C8FB2-8340-4BEF-A7BA-3191CF33E299}" type="datetime1">
              <a:rPr lang="en-US" smtClean="0"/>
              <a:pPr/>
              <a:t>9/10/2018</a:t>
            </a:fld>
            <a:endParaRPr lang="en-US"/>
          </a:p>
        </p:txBody>
      </p:sp>
      <p:sp>
        <p:nvSpPr>
          <p:cNvPr id="6" name="Footer Placeholder 5"/>
          <p:cNvSpPr>
            <a:spLocks noGrp="1"/>
          </p:cNvSpPr>
          <p:nvPr>
            <p:ph type="ftr" sz="quarter" idx="11"/>
          </p:nvPr>
        </p:nvSpPr>
        <p:spPr/>
        <p:txBody>
          <a:bodyPr/>
          <a:lstStyle/>
          <a:p>
            <a:r>
              <a:rPr lang="en-US"/>
              <a:t>EL0703-Kecerdasan Buatan Prodi Teknik Elektro  UNS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C1D496-C1A0-4FC7-953F-518D3D9FC342}" type="datetime1">
              <a:rPr lang="en-US" smtClean="0"/>
              <a:pPr/>
              <a:t>9/10/2018</a:t>
            </a:fld>
            <a:endParaRPr lang="en-US"/>
          </a:p>
        </p:txBody>
      </p:sp>
      <p:sp>
        <p:nvSpPr>
          <p:cNvPr id="6" name="Footer Placeholder 5"/>
          <p:cNvSpPr>
            <a:spLocks noGrp="1"/>
          </p:cNvSpPr>
          <p:nvPr>
            <p:ph type="ftr" sz="quarter" idx="11"/>
          </p:nvPr>
        </p:nvSpPr>
        <p:spPr/>
        <p:txBody>
          <a:bodyPr/>
          <a:lstStyle/>
          <a:p>
            <a:r>
              <a:rPr lang="en-US"/>
              <a:t>EL0703-Kecerdasan Buatan Prodi Teknik Elektro  UNS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3FCF8-D1D2-4EF3-8509-D6C4E694563A}" type="datetime1">
              <a:rPr lang="en-US" smtClean="0"/>
              <a:pPr/>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EL0703-Kecerdasan Buatan Prodi Teknik Elektro  UNS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utrisnolink.wordpress.com/" TargetMode="External"/><Relationship Id="rId4" Type="http://schemas.openxmlformats.org/officeDocument/2006/relationships/hyperlink" Target="mailto:sutrisno@staff.uns.ac.i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42918"/>
            <a:ext cx="7086599" cy="642942"/>
          </a:xfrm>
        </p:spPr>
        <p:txBody>
          <a:bodyPr>
            <a:normAutofit fontScale="90000"/>
          </a:bodyPr>
          <a:lstStyle/>
          <a:p>
            <a:r>
              <a:rPr lang="en-US" sz="2800" b="1" dirty="0">
                <a:solidFill>
                  <a:schemeClr val="tx2">
                    <a:lumMod val="75000"/>
                  </a:schemeClr>
                </a:solidFill>
              </a:rPr>
              <a:t>EL0703: Artificial Intelligence (</a:t>
            </a:r>
            <a:r>
              <a:rPr lang="en-US" sz="2800" b="1" dirty="0" err="1">
                <a:solidFill>
                  <a:schemeClr val="tx2">
                    <a:lumMod val="75000"/>
                  </a:schemeClr>
                </a:solidFill>
              </a:rPr>
              <a:t>Kecerdasan</a:t>
            </a:r>
            <a:r>
              <a:rPr lang="en-US" sz="2800" b="1" dirty="0">
                <a:solidFill>
                  <a:schemeClr val="tx2">
                    <a:lumMod val="75000"/>
                  </a:schemeClr>
                </a:solidFill>
              </a:rPr>
              <a:t> </a:t>
            </a:r>
            <a:r>
              <a:rPr lang="en-US" sz="2800" b="1" dirty="0" err="1">
                <a:solidFill>
                  <a:schemeClr val="tx2">
                    <a:lumMod val="75000"/>
                  </a:schemeClr>
                </a:solidFill>
              </a:rPr>
              <a:t>Buatan</a:t>
            </a:r>
            <a:r>
              <a:rPr lang="en-US" sz="2800" b="1" dirty="0">
                <a:solidFill>
                  <a:schemeClr val="tx2">
                    <a:lumMod val="75000"/>
                  </a:schemeClr>
                </a:solidFill>
              </a:rPr>
              <a:t>)</a:t>
            </a:r>
          </a:p>
        </p:txBody>
      </p:sp>
      <p:sp>
        <p:nvSpPr>
          <p:cNvPr id="3" name="Subtitle 2"/>
          <p:cNvSpPr>
            <a:spLocks noGrp="1"/>
          </p:cNvSpPr>
          <p:nvPr>
            <p:ph type="subTitle" idx="1"/>
          </p:nvPr>
        </p:nvSpPr>
        <p:spPr>
          <a:xfrm>
            <a:off x="1100158" y="1214422"/>
            <a:ext cx="6400800" cy="1000132"/>
          </a:xfrm>
        </p:spPr>
        <p:txBody>
          <a:bodyPr>
            <a:noAutofit/>
          </a:bodyPr>
          <a:lstStyle/>
          <a:p>
            <a:r>
              <a:rPr lang="en-US" sz="6600" dirty="0">
                <a:solidFill>
                  <a:srgbClr val="C00000"/>
                </a:solidFill>
              </a:rPr>
              <a:t>Introduction</a:t>
            </a:r>
          </a:p>
        </p:txBody>
      </p:sp>
      <p:grpSp>
        <p:nvGrpSpPr>
          <p:cNvPr id="4" name="Group 3"/>
          <p:cNvGrpSpPr/>
          <p:nvPr/>
        </p:nvGrpSpPr>
        <p:grpSpPr>
          <a:xfrm>
            <a:off x="32" y="6072206"/>
            <a:ext cx="9144000" cy="785818"/>
            <a:chOff x="0" y="133343"/>
            <a:chExt cx="9144000" cy="857260"/>
          </a:xfrm>
        </p:grpSpPr>
        <p:sp>
          <p:nvSpPr>
            <p:cNvPr id="5" name="Rectangle 4"/>
            <p:cNvSpPr/>
            <p:nvPr/>
          </p:nvSpPr>
          <p:spPr>
            <a:xfrm rot="16200000">
              <a:off x="4143370" y="-4010027"/>
              <a:ext cx="857260" cy="914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latin typeface="Calibri" pitchFamily="34" charset="0"/>
                <a:ea typeface="ＭＳ Ｐゴシック" pitchFamily="80" charset="-128"/>
              </a:endParaRPr>
            </a:p>
          </p:txBody>
        </p:sp>
        <p:sp>
          <p:nvSpPr>
            <p:cNvPr id="7" name="Text Box 45"/>
            <p:cNvSpPr txBox="1">
              <a:spLocks noChangeArrowheads="1"/>
            </p:cNvSpPr>
            <p:nvPr/>
          </p:nvSpPr>
          <p:spPr bwMode="auto">
            <a:xfrm>
              <a:off x="380968" y="289208"/>
              <a:ext cx="8763000" cy="503637"/>
            </a:xfrm>
            <a:prstGeom prst="rect">
              <a:avLst/>
            </a:prstGeom>
            <a:noFill/>
            <a:ln w="9525">
              <a:noFill/>
              <a:miter lim="800000"/>
              <a:headEnd/>
              <a:tailEnd/>
            </a:ln>
          </p:spPr>
          <p:txBody>
            <a:bodyPr wrap="square">
              <a:spAutoFit/>
            </a:bodyPr>
            <a:lstStyle/>
            <a:p>
              <a:pPr algn="ctr"/>
              <a:r>
                <a:rPr lang="en-US" sz="2400" b="1" dirty="0" err="1">
                  <a:solidFill>
                    <a:schemeClr val="bg1"/>
                  </a:solidFill>
                  <a:latin typeface="Arial" pitchFamily="34" charset="0"/>
                  <a:ea typeface="MS PGothic" pitchFamily="34" charset="-128"/>
                </a:rPr>
                <a:t>Prodi</a:t>
              </a:r>
              <a:r>
                <a:rPr lang="en-US" sz="2400" b="1" dirty="0">
                  <a:solidFill>
                    <a:schemeClr val="bg1"/>
                  </a:solidFill>
                  <a:latin typeface="Arial" pitchFamily="34" charset="0"/>
                  <a:ea typeface="MS PGothic" pitchFamily="34" charset="-128"/>
                </a:rPr>
                <a:t> </a:t>
              </a:r>
              <a:r>
                <a:rPr lang="en-US" sz="2400" b="1" dirty="0" err="1">
                  <a:solidFill>
                    <a:schemeClr val="bg1"/>
                  </a:solidFill>
                  <a:latin typeface="Arial" pitchFamily="34" charset="0"/>
                  <a:ea typeface="MS PGothic" pitchFamily="34" charset="-128"/>
                </a:rPr>
                <a:t>Teknik</a:t>
              </a:r>
              <a:r>
                <a:rPr lang="en-US" sz="2400" b="1" dirty="0">
                  <a:solidFill>
                    <a:schemeClr val="bg1"/>
                  </a:solidFill>
                  <a:latin typeface="Arial" pitchFamily="34" charset="0"/>
                  <a:ea typeface="MS PGothic" pitchFamily="34" charset="-128"/>
                </a:rPr>
                <a:t> </a:t>
              </a:r>
              <a:r>
                <a:rPr lang="en-US" sz="2400" b="1" dirty="0" err="1">
                  <a:solidFill>
                    <a:schemeClr val="bg1"/>
                  </a:solidFill>
                  <a:latin typeface="Arial" pitchFamily="34" charset="0"/>
                  <a:ea typeface="MS PGothic" pitchFamily="34" charset="-128"/>
                </a:rPr>
                <a:t>Elektro</a:t>
              </a:r>
              <a:r>
                <a:rPr lang="en-US" sz="2400" b="1" dirty="0">
                  <a:solidFill>
                    <a:schemeClr val="bg1"/>
                  </a:solidFill>
                  <a:latin typeface="Arial" pitchFamily="34" charset="0"/>
                  <a:ea typeface="MS PGothic" pitchFamily="34" charset="-128"/>
                </a:rPr>
                <a:t> - </a:t>
              </a:r>
              <a:r>
                <a:rPr lang="en-US" sz="2400" b="1" dirty="0" err="1">
                  <a:solidFill>
                    <a:schemeClr val="bg1"/>
                  </a:solidFill>
                  <a:latin typeface="Arial" pitchFamily="34" charset="0"/>
                  <a:ea typeface="MS PGothic" pitchFamily="34" charset="-128"/>
                </a:rPr>
                <a:t>Universitas</a:t>
              </a:r>
              <a:r>
                <a:rPr lang="en-US" sz="2400" b="1" dirty="0">
                  <a:solidFill>
                    <a:schemeClr val="bg1"/>
                  </a:solidFill>
                  <a:latin typeface="Arial" pitchFamily="34" charset="0"/>
                  <a:ea typeface="MS PGothic" pitchFamily="34" charset="-128"/>
                </a:rPr>
                <a:t> </a:t>
              </a:r>
              <a:r>
                <a:rPr lang="en-US" sz="2400" b="1" dirty="0" err="1">
                  <a:solidFill>
                    <a:schemeClr val="bg1"/>
                  </a:solidFill>
                  <a:latin typeface="Arial" pitchFamily="34" charset="0"/>
                  <a:ea typeface="MS PGothic" pitchFamily="34" charset="-128"/>
                </a:rPr>
                <a:t>Sebelas</a:t>
              </a:r>
              <a:r>
                <a:rPr lang="en-US" sz="2400" b="1" dirty="0">
                  <a:solidFill>
                    <a:schemeClr val="bg1"/>
                  </a:solidFill>
                  <a:latin typeface="Arial" pitchFamily="34" charset="0"/>
                  <a:ea typeface="MS PGothic" pitchFamily="34" charset="-128"/>
                </a:rPr>
                <a:t> </a:t>
              </a:r>
              <a:r>
                <a:rPr lang="en-US" sz="2400" b="1" dirty="0" err="1">
                  <a:solidFill>
                    <a:schemeClr val="bg1"/>
                  </a:solidFill>
                  <a:latin typeface="Arial" pitchFamily="34" charset="0"/>
                  <a:ea typeface="MS PGothic" pitchFamily="34" charset="-128"/>
                </a:rPr>
                <a:t>Maret</a:t>
              </a:r>
              <a:endParaRPr lang="en-US" sz="2400" b="1" dirty="0">
                <a:solidFill>
                  <a:schemeClr val="bg1"/>
                </a:solidFill>
                <a:latin typeface="Arial" pitchFamily="34" charset="0"/>
              </a:endParaRPr>
            </a:p>
          </p:txBody>
        </p:sp>
      </p:grpSp>
      <p:sp>
        <p:nvSpPr>
          <p:cNvPr id="9" name="TextBox 8"/>
          <p:cNvSpPr txBox="1"/>
          <p:nvPr/>
        </p:nvSpPr>
        <p:spPr>
          <a:xfrm>
            <a:off x="7715272" y="5715016"/>
            <a:ext cx="1310102" cy="276999"/>
          </a:xfrm>
          <a:prstGeom prst="rect">
            <a:avLst/>
          </a:prstGeom>
          <a:noFill/>
        </p:spPr>
        <p:txBody>
          <a:bodyPr wrap="none" rtlCol="0">
            <a:spAutoFit/>
          </a:bodyPr>
          <a:lstStyle/>
          <a:p>
            <a:r>
              <a:rPr lang="en-US" sz="1200" dirty="0">
                <a:solidFill>
                  <a:srgbClr val="00B0F0"/>
                </a:solidFill>
              </a:rPr>
              <a:t>Update: 9/9/2018</a:t>
            </a:r>
          </a:p>
        </p:txBody>
      </p:sp>
      <p:sp>
        <p:nvSpPr>
          <p:cNvPr id="10" name="Rectangle 18"/>
          <p:cNvSpPr>
            <a:spLocks noChangeArrowheads="1"/>
          </p:cNvSpPr>
          <p:nvPr/>
        </p:nvSpPr>
        <p:spPr bwMode="auto">
          <a:xfrm>
            <a:off x="2700358" y="4786322"/>
            <a:ext cx="3200400" cy="457200"/>
          </a:xfrm>
          <a:prstGeom prst="rect">
            <a:avLst/>
          </a:prstGeom>
          <a:noFill/>
          <a:ln w="9525" algn="ctr">
            <a:noFill/>
            <a:round/>
            <a:headEnd/>
            <a:tailEnd/>
          </a:ln>
        </p:spPr>
        <p:txBody>
          <a:bodyPr wrap="none" anchor="ctr"/>
          <a:lstStyle/>
          <a:p>
            <a:pPr algn="ctr"/>
            <a:r>
              <a:rPr lang="en-US" sz="2400" b="1" dirty="0">
                <a:solidFill>
                  <a:schemeClr val="tx2">
                    <a:lumMod val="75000"/>
                  </a:schemeClr>
                </a:solidFill>
                <a:latin typeface="+mj-lt"/>
              </a:rPr>
              <a:t>Instructors: </a:t>
            </a:r>
          </a:p>
          <a:p>
            <a:pPr algn="ctr"/>
            <a:r>
              <a:rPr lang="en-US" sz="2400" b="1" dirty="0">
                <a:solidFill>
                  <a:schemeClr val="tx2">
                    <a:lumMod val="75000"/>
                  </a:schemeClr>
                </a:solidFill>
                <a:latin typeface="+mj-lt"/>
              </a:rPr>
              <a:t>Prof.  Muhammad </a:t>
            </a:r>
            <a:r>
              <a:rPr lang="en-US" sz="2400" b="1" dirty="0" err="1">
                <a:solidFill>
                  <a:schemeClr val="tx2">
                    <a:lumMod val="75000"/>
                  </a:schemeClr>
                </a:solidFill>
                <a:latin typeface="+mj-lt"/>
              </a:rPr>
              <a:t>Nizam</a:t>
            </a:r>
            <a:r>
              <a:rPr lang="en-US" sz="2400" b="1" dirty="0">
                <a:solidFill>
                  <a:schemeClr val="tx2">
                    <a:lumMod val="75000"/>
                  </a:schemeClr>
                </a:solidFill>
                <a:latin typeface="+mj-lt"/>
              </a:rPr>
              <a:t> &amp; </a:t>
            </a:r>
            <a:r>
              <a:rPr lang="en-US" sz="2400" b="1" dirty="0" err="1">
                <a:solidFill>
                  <a:schemeClr val="tx2">
                    <a:lumMod val="75000"/>
                  </a:schemeClr>
                </a:solidFill>
                <a:latin typeface="+mj-lt"/>
              </a:rPr>
              <a:t>Sutrisno</a:t>
            </a:r>
            <a:r>
              <a:rPr lang="en-US" sz="2400" b="1" dirty="0">
                <a:solidFill>
                  <a:schemeClr val="tx2">
                    <a:lumMod val="75000"/>
                  </a:schemeClr>
                </a:solidFill>
                <a:latin typeface="+mj-lt"/>
              </a:rPr>
              <a:t>, PhD</a:t>
            </a:r>
          </a:p>
        </p:txBody>
      </p:sp>
      <p:sp>
        <p:nvSpPr>
          <p:cNvPr id="17" name="Flowchart: Preparation 16"/>
          <p:cNvSpPr/>
          <p:nvPr/>
        </p:nvSpPr>
        <p:spPr>
          <a:xfrm>
            <a:off x="0" y="6072182"/>
            <a:ext cx="1071538" cy="785818"/>
          </a:xfrm>
          <a:prstGeom prst="flowChartPrepa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8"/>
          <p:cNvGrpSpPr/>
          <p:nvPr/>
        </p:nvGrpSpPr>
        <p:grpSpPr>
          <a:xfrm>
            <a:off x="3714744" y="3071810"/>
            <a:ext cx="1143008" cy="428628"/>
            <a:chOff x="3357554" y="4071942"/>
            <a:chExt cx="1143008" cy="428628"/>
          </a:xfrm>
        </p:grpSpPr>
        <p:sp>
          <p:nvSpPr>
            <p:cNvPr id="20" name="Flowchart: Delay 19"/>
            <p:cNvSpPr/>
            <p:nvPr/>
          </p:nvSpPr>
          <p:spPr>
            <a:xfrm>
              <a:off x="3695694" y="4071942"/>
              <a:ext cx="557216" cy="428628"/>
            </a:xfrm>
            <a:prstGeom prst="flowChartDelay">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21" name="Straight Connector 20"/>
            <p:cNvCxnSpPr/>
            <p:nvPr/>
          </p:nvCxnSpPr>
          <p:spPr>
            <a:xfrm>
              <a:off x="3357554" y="4143380"/>
              <a:ext cx="33814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52910" y="4286256"/>
              <a:ext cx="2476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57554" y="4429132"/>
              <a:ext cx="33814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p:cNvSpPr/>
          <p:nvPr/>
        </p:nvSpPr>
        <p:spPr>
          <a:xfrm flipH="1" flipV="1">
            <a:off x="8929718" y="0"/>
            <a:ext cx="214282" cy="214290"/>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p:cNvSpPr/>
          <p:nvPr/>
        </p:nvSpPr>
        <p:spPr>
          <a:xfrm flipV="1">
            <a:off x="-32" y="0"/>
            <a:ext cx="214314" cy="214290"/>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descr="https://uns.ac.id/en/wp-content/uploads/2017/06/un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438400"/>
            <a:ext cx="1600200" cy="1659468"/>
          </a:xfrm>
          <a:prstGeom prst="rect">
            <a:avLst/>
          </a:prstGeom>
          <a:solidFill>
            <a:schemeClr val="bg1"/>
          </a:solidFill>
          <a:extLst/>
        </p:spPr>
      </p:pic>
      <p:pic>
        <p:nvPicPr>
          <p:cNvPr id="30"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78" y="6146799"/>
            <a:ext cx="612322" cy="635001"/>
          </a:xfrm>
          <a:prstGeom prst="rect">
            <a:avLst/>
          </a:prstGeom>
          <a:solidFill>
            <a:schemeClr val="bg1"/>
          </a:solidFill>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Applications</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10</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1143000"/>
            <a:ext cx="6781800" cy="2677656"/>
          </a:xfrm>
          <a:prstGeom prst="rect">
            <a:avLst/>
          </a:prstGeom>
        </p:spPr>
        <p:txBody>
          <a:bodyPr wrap="square">
            <a:spAutoFit/>
          </a:bodyPr>
          <a:lstStyle/>
          <a:p>
            <a:pPr marL="285750" indent="-285750">
              <a:buFont typeface="Arial" pitchFamily="34" charset="0"/>
              <a:buChar char="•"/>
            </a:pPr>
            <a:r>
              <a:rPr lang="en-US" sz="2800" b="1" dirty="0">
                <a:cs typeface="Times New Roman" pitchFamily="18" charset="0"/>
              </a:rPr>
              <a:t>Computer Vision</a:t>
            </a:r>
          </a:p>
          <a:p>
            <a:pPr marL="285750" indent="-285750">
              <a:buFont typeface="Arial" pitchFamily="34" charset="0"/>
              <a:buChar char="•"/>
            </a:pPr>
            <a:r>
              <a:rPr lang="en-US" sz="2800" b="1" dirty="0">
                <a:cs typeface="Times New Roman" pitchFamily="18" charset="0"/>
              </a:rPr>
              <a:t>Pattern Recognition</a:t>
            </a:r>
          </a:p>
          <a:p>
            <a:pPr marL="285750" indent="-285750">
              <a:buFont typeface="Arial" pitchFamily="34" charset="0"/>
              <a:buChar char="•"/>
            </a:pPr>
            <a:r>
              <a:rPr lang="en-US" sz="2800" b="1" dirty="0">
                <a:cs typeface="Times New Roman" pitchFamily="18" charset="0"/>
              </a:rPr>
              <a:t>Language and speech processing</a:t>
            </a:r>
          </a:p>
          <a:p>
            <a:pPr marL="285750" indent="-285750">
              <a:buFont typeface="Arial" pitchFamily="34" charset="0"/>
              <a:buChar char="•"/>
            </a:pPr>
            <a:r>
              <a:rPr lang="en-US" sz="2800" b="1" dirty="0">
                <a:cs typeface="Times New Roman" pitchFamily="18" charset="0"/>
              </a:rPr>
              <a:t>Robotic</a:t>
            </a:r>
          </a:p>
          <a:p>
            <a:pPr marL="285750" indent="-285750">
              <a:buFont typeface="Arial" pitchFamily="34" charset="0"/>
              <a:buChar char="•"/>
            </a:pPr>
            <a:r>
              <a:rPr lang="en-US" sz="2800" b="1" dirty="0">
                <a:cs typeface="Times New Roman" pitchFamily="18" charset="0"/>
              </a:rPr>
              <a:t>Medicine</a:t>
            </a:r>
          </a:p>
          <a:p>
            <a:pPr marL="285750" indent="-285750">
              <a:buFont typeface="Arial" pitchFamily="34" charset="0"/>
              <a:buChar char="•"/>
            </a:pPr>
            <a:r>
              <a:rPr lang="en-US" sz="2800" b="1" dirty="0">
                <a:cs typeface="Times New Roman" pitchFamily="18" charset="0"/>
              </a:rPr>
              <a:t>… etc</a:t>
            </a:r>
            <a:endParaRPr lang="en-US" sz="2000" dirty="0">
              <a:cs typeface="Times New Roman" pitchFamily="18" charset="0"/>
            </a:endParaRPr>
          </a:p>
        </p:txBody>
      </p:sp>
      <p:pic>
        <p:nvPicPr>
          <p:cNvPr id="27650" name="Picture 2"/>
          <p:cNvPicPr>
            <a:picLocks noChangeAspect="1" noChangeArrowheads="1"/>
          </p:cNvPicPr>
          <p:nvPr/>
        </p:nvPicPr>
        <p:blipFill>
          <a:blip r:embed="rId4"/>
          <a:srcRect/>
          <a:stretch>
            <a:fillRect/>
          </a:stretch>
        </p:blipFill>
        <p:spPr bwMode="auto">
          <a:xfrm>
            <a:off x="6629400" y="1066800"/>
            <a:ext cx="2252662" cy="1351597"/>
          </a:xfrm>
          <a:prstGeom prst="rect">
            <a:avLst/>
          </a:prstGeom>
          <a:noFill/>
          <a:ln w="9525">
            <a:noFill/>
            <a:miter lim="800000"/>
            <a:headEnd/>
            <a:tailEnd/>
          </a:ln>
          <a:effectLst/>
        </p:spPr>
      </p:pic>
      <p:pic>
        <p:nvPicPr>
          <p:cNvPr id="27651" name="Picture 3"/>
          <p:cNvPicPr>
            <a:picLocks noChangeAspect="1" noChangeArrowheads="1"/>
          </p:cNvPicPr>
          <p:nvPr/>
        </p:nvPicPr>
        <p:blipFill>
          <a:blip r:embed="rId5"/>
          <a:srcRect/>
          <a:stretch>
            <a:fillRect/>
          </a:stretch>
        </p:blipFill>
        <p:spPr bwMode="auto">
          <a:xfrm>
            <a:off x="6781800" y="2590800"/>
            <a:ext cx="2133600" cy="15240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6"/>
          <a:srcRect/>
          <a:stretch>
            <a:fillRect/>
          </a:stretch>
        </p:blipFill>
        <p:spPr bwMode="auto">
          <a:xfrm>
            <a:off x="4800600" y="2590800"/>
            <a:ext cx="1795462" cy="2462348"/>
          </a:xfrm>
          <a:prstGeom prst="rect">
            <a:avLst/>
          </a:prstGeom>
          <a:noFill/>
          <a:ln w="9525">
            <a:noFill/>
            <a:miter lim="800000"/>
            <a:headEnd/>
            <a:tailEnd/>
          </a:ln>
          <a:effectLst/>
        </p:spPr>
      </p:pic>
      <p:pic>
        <p:nvPicPr>
          <p:cNvPr id="27654" name="Picture 6"/>
          <p:cNvPicPr>
            <a:picLocks noChangeAspect="1" noChangeArrowheads="1"/>
          </p:cNvPicPr>
          <p:nvPr/>
        </p:nvPicPr>
        <p:blipFill>
          <a:blip r:embed="rId7"/>
          <a:srcRect/>
          <a:stretch>
            <a:fillRect/>
          </a:stretch>
        </p:blipFill>
        <p:spPr bwMode="auto">
          <a:xfrm>
            <a:off x="6396038" y="4491483"/>
            <a:ext cx="2747962" cy="236651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Artificial Neural Network (ANN)</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11</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990600"/>
            <a:ext cx="7543800" cy="1200329"/>
          </a:xfrm>
          <a:prstGeom prst="rect">
            <a:avLst/>
          </a:prstGeom>
        </p:spPr>
        <p:txBody>
          <a:bodyPr wrap="square">
            <a:spAutoFit/>
          </a:bodyPr>
          <a:lstStyle/>
          <a:p>
            <a:r>
              <a:rPr lang="en-US" sz="2400" dirty="0">
                <a:solidFill>
                  <a:srgbClr val="C00000"/>
                </a:solidFill>
                <a:cs typeface="Times New Roman" pitchFamily="18" charset="0"/>
              </a:rPr>
              <a:t>ANN</a:t>
            </a:r>
            <a:r>
              <a:rPr lang="en-US" sz="2400" dirty="0">
                <a:cs typeface="Times New Roman" pitchFamily="18" charset="0"/>
              </a:rPr>
              <a:t> is an information-processing system that has certain performance characteristics in common with biological neural networks</a:t>
            </a:r>
            <a:endParaRPr lang="en-US" dirty="0">
              <a:cs typeface="Times New Roman" pitchFamily="18" charset="0"/>
            </a:endParaRPr>
          </a:p>
        </p:txBody>
      </p:sp>
      <p:pic>
        <p:nvPicPr>
          <p:cNvPr id="22530" name="Picture 2"/>
          <p:cNvPicPr>
            <a:picLocks noChangeAspect="1" noChangeArrowheads="1"/>
          </p:cNvPicPr>
          <p:nvPr/>
        </p:nvPicPr>
        <p:blipFill>
          <a:blip r:embed="rId4"/>
          <a:srcRect/>
          <a:stretch>
            <a:fillRect/>
          </a:stretch>
        </p:blipFill>
        <p:spPr bwMode="auto">
          <a:xfrm>
            <a:off x="609600" y="2133600"/>
            <a:ext cx="6019800" cy="1987248"/>
          </a:xfrm>
          <a:prstGeom prst="rect">
            <a:avLst/>
          </a:prstGeom>
          <a:noFill/>
          <a:ln w="9525">
            <a:noFill/>
            <a:miter lim="800000"/>
            <a:headEnd/>
            <a:tailEnd/>
          </a:ln>
          <a:effectLst/>
        </p:spPr>
      </p:pic>
      <p:pic>
        <p:nvPicPr>
          <p:cNvPr id="22532" name="Picture 4"/>
          <p:cNvPicPr>
            <a:picLocks noChangeAspect="1" noChangeArrowheads="1"/>
          </p:cNvPicPr>
          <p:nvPr/>
        </p:nvPicPr>
        <p:blipFill>
          <a:blip r:embed="rId5"/>
          <a:srcRect/>
          <a:stretch>
            <a:fillRect/>
          </a:stretch>
        </p:blipFill>
        <p:spPr bwMode="auto">
          <a:xfrm>
            <a:off x="457200" y="4142658"/>
            <a:ext cx="4038600" cy="2258142"/>
          </a:xfrm>
          <a:prstGeom prst="rect">
            <a:avLst/>
          </a:prstGeom>
          <a:noFill/>
          <a:ln w="9525">
            <a:noFill/>
            <a:miter lim="800000"/>
            <a:headEnd/>
            <a:tailEnd/>
          </a:ln>
          <a:effectLst/>
        </p:spPr>
      </p:pic>
      <p:pic>
        <p:nvPicPr>
          <p:cNvPr id="21" name="Picture 2"/>
          <p:cNvPicPr>
            <a:picLocks noChangeAspect="1" noChangeArrowheads="1"/>
          </p:cNvPicPr>
          <p:nvPr/>
        </p:nvPicPr>
        <p:blipFill>
          <a:blip r:embed="rId6"/>
          <a:srcRect l="41406" t="50000" r="16406" b="24667"/>
          <a:stretch>
            <a:fillRect/>
          </a:stretch>
        </p:blipFill>
        <p:spPr bwMode="auto">
          <a:xfrm>
            <a:off x="4648200" y="4191000"/>
            <a:ext cx="4191000" cy="1828800"/>
          </a:xfrm>
          <a:prstGeom prst="rect">
            <a:avLst/>
          </a:prstGeom>
          <a:noFill/>
          <a:ln w="9525">
            <a:noFill/>
            <a:miter lim="800000"/>
            <a:headEnd/>
            <a:tailEnd/>
          </a:ln>
          <a:effectLst/>
        </p:spPr>
      </p:pic>
      <p:pic>
        <p:nvPicPr>
          <p:cNvPr id="22" name="Picture 12" descr="New Picture"/>
          <p:cNvPicPr>
            <a:picLocks noChangeAspect="1" noChangeArrowheads="1"/>
          </p:cNvPicPr>
          <p:nvPr/>
        </p:nvPicPr>
        <p:blipFill>
          <a:blip r:embed="rId7"/>
          <a:srcRect/>
          <a:stretch>
            <a:fillRect/>
          </a:stretch>
        </p:blipFill>
        <p:spPr>
          <a:xfrm>
            <a:off x="6705600" y="2229647"/>
            <a:ext cx="2057400" cy="1885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Artificial Neural Network (ANN)</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400" smtClean="0">
                <a:solidFill>
                  <a:srgbClr val="0070C0"/>
                </a:solidFill>
              </a:rPr>
              <a:pPr algn="l"/>
              <a:t>12</a:t>
            </a:fld>
            <a:endParaRPr lang="en-US" sz="14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990600"/>
            <a:ext cx="6781800" cy="461665"/>
          </a:xfrm>
          <a:prstGeom prst="rect">
            <a:avLst/>
          </a:prstGeom>
        </p:spPr>
        <p:txBody>
          <a:bodyPr wrap="square">
            <a:spAutoFit/>
          </a:bodyPr>
          <a:lstStyle/>
          <a:p>
            <a:r>
              <a:rPr lang="en-US" sz="2400" b="1" dirty="0">
                <a:solidFill>
                  <a:srgbClr val="C00000"/>
                </a:solidFill>
                <a:cs typeface="Times New Roman" pitchFamily="18" charset="0"/>
              </a:rPr>
              <a:t>Example of “AND </a:t>
            </a:r>
            <a:r>
              <a:rPr lang="en-US" sz="2400" b="1" dirty="0" err="1">
                <a:solidFill>
                  <a:srgbClr val="C00000"/>
                </a:solidFill>
                <a:cs typeface="Times New Roman" pitchFamily="18" charset="0"/>
              </a:rPr>
              <a:t>Perceptron</a:t>
            </a:r>
            <a:r>
              <a:rPr lang="en-US" sz="2400" b="1" dirty="0">
                <a:solidFill>
                  <a:srgbClr val="C00000"/>
                </a:solidFill>
                <a:cs typeface="Times New Roman" pitchFamily="18" charset="0"/>
              </a:rPr>
              <a:t>”:</a:t>
            </a:r>
            <a:endParaRPr lang="en-US" dirty="0">
              <a:cs typeface="Times New Roman" pitchFamily="18" charset="0"/>
            </a:endParaRPr>
          </a:p>
        </p:txBody>
      </p:sp>
      <p:pic>
        <p:nvPicPr>
          <p:cNvPr id="23554" name="Picture 2"/>
          <p:cNvPicPr>
            <a:picLocks noChangeAspect="1" noChangeArrowheads="1"/>
          </p:cNvPicPr>
          <p:nvPr/>
        </p:nvPicPr>
        <p:blipFill>
          <a:blip r:embed="rId4"/>
          <a:srcRect b="10289"/>
          <a:stretch>
            <a:fillRect/>
          </a:stretch>
        </p:blipFill>
        <p:spPr bwMode="auto">
          <a:xfrm>
            <a:off x="964742" y="1728788"/>
            <a:ext cx="7493458" cy="398621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Fuzzy Logic</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400" smtClean="0">
                <a:solidFill>
                  <a:srgbClr val="0070C0"/>
                </a:solidFill>
              </a:rPr>
              <a:pPr algn="l"/>
              <a:t>13</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752" name="Rectangle 123"/>
          <p:cNvSpPr>
            <a:spLocks noChangeArrowheads="1"/>
          </p:cNvSpPr>
          <p:nvPr/>
        </p:nvSpPr>
        <p:spPr bwMode="auto">
          <a:xfrm>
            <a:off x="4954588" y="1301750"/>
            <a:ext cx="3656012" cy="4064000"/>
          </a:xfrm>
          <a:prstGeom prst="rect">
            <a:avLst/>
          </a:prstGeom>
          <a:solidFill>
            <a:srgbClr val="C1CEFF"/>
          </a:solidFill>
          <a:ln w="12700">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3" name="Freeform 238"/>
          <p:cNvSpPr>
            <a:spLocks/>
          </p:cNvSpPr>
          <p:nvPr/>
        </p:nvSpPr>
        <p:spPr bwMode="auto">
          <a:xfrm>
            <a:off x="5062538" y="1485900"/>
            <a:ext cx="1893887" cy="2473325"/>
          </a:xfrm>
          <a:custGeom>
            <a:avLst/>
            <a:gdLst>
              <a:gd name="T0" fmla="*/ 156 w 1193"/>
              <a:gd name="T1" fmla="*/ 1115 h 1558"/>
              <a:gd name="T2" fmla="*/ 91 w 1193"/>
              <a:gd name="T3" fmla="*/ 1107 h 1558"/>
              <a:gd name="T4" fmla="*/ 44 w 1193"/>
              <a:gd name="T5" fmla="*/ 1086 h 1558"/>
              <a:gd name="T6" fmla="*/ 11 w 1193"/>
              <a:gd name="T7" fmla="*/ 1053 h 1558"/>
              <a:gd name="T8" fmla="*/ 0 w 1193"/>
              <a:gd name="T9" fmla="*/ 1021 h 1558"/>
              <a:gd name="T10" fmla="*/ 0 w 1193"/>
              <a:gd name="T11" fmla="*/ 103 h 1558"/>
              <a:gd name="T12" fmla="*/ 7 w 1193"/>
              <a:gd name="T13" fmla="*/ 72 h 1558"/>
              <a:gd name="T14" fmla="*/ 24 w 1193"/>
              <a:gd name="T15" fmla="*/ 45 h 1558"/>
              <a:gd name="T16" fmla="*/ 62 w 1193"/>
              <a:gd name="T17" fmla="*/ 17 h 1558"/>
              <a:gd name="T18" fmla="*/ 118 w 1193"/>
              <a:gd name="T19" fmla="*/ 2 h 1558"/>
              <a:gd name="T20" fmla="*/ 1047 w 1193"/>
              <a:gd name="T21" fmla="*/ 0 h 1558"/>
              <a:gd name="T22" fmla="*/ 1094 w 1193"/>
              <a:gd name="T23" fmla="*/ 5 h 1558"/>
              <a:gd name="T24" fmla="*/ 1140 w 1193"/>
              <a:gd name="T25" fmla="*/ 23 h 1558"/>
              <a:gd name="T26" fmla="*/ 1170 w 1193"/>
              <a:gd name="T27" fmla="*/ 45 h 1558"/>
              <a:gd name="T28" fmla="*/ 1189 w 1193"/>
              <a:gd name="T29" fmla="*/ 76 h 1558"/>
              <a:gd name="T30" fmla="*/ 1192 w 1193"/>
              <a:gd name="T31" fmla="*/ 110 h 1558"/>
              <a:gd name="T32" fmla="*/ 1189 w 1193"/>
              <a:gd name="T33" fmla="*/ 1039 h 1558"/>
              <a:gd name="T34" fmla="*/ 1175 w 1193"/>
              <a:gd name="T35" fmla="*/ 1064 h 1558"/>
              <a:gd name="T36" fmla="*/ 1146 w 1193"/>
              <a:gd name="T37" fmla="*/ 1088 h 1558"/>
              <a:gd name="T38" fmla="*/ 1106 w 1193"/>
              <a:gd name="T39" fmla="*/ 1107 h 1558"/>
              <a:gd name="T40" fmla="*/ 1047 w 1193"/>
              <a:gd name="T41" fmla="*/ 1114 h 1558"/>
              <a:gd name="T42" fmla="*/ 930 w 1193"/>
              <a:gd name="T43" fmla="*/ 1171 h 1558"/>
              <a:gd name="T44" fmla="*/ 916 w 1193"/>
              <a:gd name="T45" fmla="*/ 1249 h 1558"/>
              <a:gd name="T46" fmla="*/ 884 w 1193"/>
              <a:gd name="T47" fmla="*/ 1336 h 1558"/>
              <a:gd name="T48" fmla="*/ 829 w 1193"/>
              <a:gd name="T49" fmla="*/ 1423 h 1558"/>
              <a:gd name="T50" fmla="*/ 776 w 1193"/>
              <a:gd name="T51" fmla="*/ 1479 h 1558"/>
              <a:gd name="T52" fmla="*/ 707 w 1193"/>
              <a:gd name="T53" fmla="*/ 1521 h 1558"/>
              <a:gd name="T54" fmla="*/ 626 w 1193"/>
              <a:gd name="T55" fmla="*/ 1548 h 1558"/>
              <a:gd name="T56" fmla="*/ 638 w 1193"/>
              <a:gd name="T57" fmla="*/ 1537 h 1558"/>
              <a:gd name="T58" fmla="*/ 698 w 1193"/>
              <a:gd name="T59" fmla="*/ 1489 h 1558"/>
              <a:gd name="T60" fmla="*/ 736 w 1193"/>
              <a:gd name="T61" fmla="*/ 1426 h 1558"/>
              <a:gd name="T62" fmla="*/ 764 w 1193"/>
              <a:gd name="T63" fmla="*/ 1352 h 1558"/>
              <a:gd name="T64" fmla="*/ 786 w 1193"/>
              <a:gd name="T65" fmla="*/ 1262 h 1558"/>
              <a:gd name="T66" fmla="*/ 798 w 1193"/>
              <a:gd name="T67" fmla="*/ 1155 h 15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3"/>
              <a:gd name="T103" fmla="*/ 0 h 1558"/>
              <a:gd name="T104" fmla="*/ 1193 w 1193"/>
              <a:gd name="T105" fmla="*/ 1558 h 15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3" h="1558">
                <a:moveTo>
                  <a:pt x="797" y="1115"/>
                </a:moveTo>
                <a:lnTo>
                  <a:pt x="156" y="1115"/>
                </a:lnTo>
                <a:lnTo>
                  <a:pt x="116" y="1112"/>
                </a:lnTo>
                <a:lnTo>
                  <a:pt x="91" y="1107"/>
                </a:lnTo>
                <a:lnTo>
                  <a:pt x="66" y="1098"/>
                </a:lnTo>
                <a:lnTo>
                  <a:pt x="44" y="1086"/>
                </a:lnTo>
                <a:lnTo>
                  <a:pt x="24" y="1069"/>
                </a:lnTo>
                <a:lnTo>
                  <a:pt x="11" y="1053"/>
                </a:lnTo>
                <a:lnTo>
                  <a:pt x="3" y="1039"/>
                </a:lnTo>
                <a:lnTo>
                  <a:pt x="0" y="1021"/>
                </a:lnTo>
                <a:lnTo>
                  <a:pt x="0" y="1006"/>
                </a:lnTo>
                <a:lnTo>
                  <a:pt x="0" y="103"/>
                </a:lnTo>
                <a:lnTo>
                  <a:pt x="1" y="88"/>
                </a:lnTo>
                <a:lnTo>
                  <a:pt x="7" y="72"/>
                </a:lnTo>
                <a:lnTo>
                  <a:pt x="12" y="59"/>
                </a:lnTo>
                <a:lnTo>
                  <a:pt x="24" y="45"/>
                </a:lnTo>
                <a:lnTo>
                  <a:pt x="40" y="30"/>
                </a:lnTo>
                <a:lnTo>
                  <a:pt x="62" y="17"/>
                </a:lnTo>
                <a:lnTo>
                  <a:pt x="89" y="7"/>
                </a:lnTo>
                <a:lnTo>
                  <a:pt x="118" y="2"/>
                </a:lnTo>
                <a:lnTo>
                  <a:pt x="143" y="0"/>
                </a:lnTo>
                <a:lnTo>
                  <a:pt x="1047" y="0"/>
                </a:lnTo>
                <a:lnTo>
                  <a:pt x="1070" y="0"/>
                </a:lnTo>
                <a:lnTo>
                  <a:pt x="1094" y="5"/>
                </a:lnTo>
                <a:lnTo>
                  <a:pt x="1117" y="9"/>
                </a:lnTo>
                <a:lnTo>
                  <a:pt x="1140" y="23"/>
                </a:lnTo>
                <a:lnTo>
                  <a:pt x="1154" y="31"/>
                </a:lnTo>
                <a:lnTo>
                  <a:pt x="1170" y="45"/>
                </a:lnTo>
                <a:lnTo>
                  <a:pt x="1181" y="59"/>
                </a:lnTo>
                <a:lnTo>
                  <a:pt x="1189" y="76"/>
                </a:lnTo>
                <a:lnTo>
                  <a:pt x="1192" y="95"/>
                </a:lnTo>
                <a:lnTo>
                  <a:pt x="1192" y="110"/>
                </a:lnTo>
                <a:lnTo>
                  <a:pt x="1192" y="1024"/>
                </a:lnTo>
                <a:lnTo>
                  <a:pt x="1189" y="1039"/>
                </a:lnTo>
                <a:lnTo>
                  <a:pt x="1183" y="1052"/>
                </a:lnTo>
                <a:lnTo>
                  <a:pt x="1175" y="1064"/>
                </a:lnTo>
                <a:lnTo>
                  <a:pt x="1162" y="1075"/>
                </a:lnTo>
                <a:lnTo>
                  <a:pt x="1146" y="1088"/>
                </a:lnTo>
                <a:lnTo>
                  <a:pt x="1127" y="1102"/>
                </a:lnTo>
                <a:lnTo>
                  <a:pt x="1106" y="1107"/>
                </a:lnTo>
                <a:lnTo>
                  <a:pt x="1088" y="1111"/>
                </a:lnTo>
                <a:lnTo>
                  <a:pt x="1047" y="1114"/>
                </a:lnTo>
                <a:lnTo>
                  <a:pt x="930" y="1115"/>
                </a:lnTo>
                <a:lnTo>
                  <a:pt x="930" y="1171"/>
                </a:lnTo>
                <a:lnTo>
                  <a:pt x="925" y="1210"/>
                </a:lnTo>
                <a:lnTo>
                  <a:pt x="916" y="1249"/>
                </a:lnTo>
                <a:lnTo>
                  <a:pt x="901" y="1290"/>
                </a:lnTo>
                <a:lnTo>
                  <a:pt x="884" y="1336"/>
                </a:lnTo>
                <a:lnTo>
                  <a:pt x="858" y="1382"/>
                </a:lnTo>
                <a:lnTo>
                  <a:pt x="829" y="1423"/>
                </a:lnTo>
                <a:lnTo>
                  <a:pt x="803" y="1452"/>
                </a:lnTo>
                <a:lnTo>
                  <a:pt x="776" y="1479"/>
                </a:lnTo>
                <a:lnTo>
                  <a:pt x="743" y="1501"/>
                </a:lnTo>
                <a:lnTo>
                  <a:pt x="707" y="1521"/>
                </a:lnTo>
                <a:lnTo>
                  <a:pt x="666" y="1540"/>
                </a:lnTo>
                <a:lnTo>
                  <a:pt x="626" y="1548"/>
                </a:lnTo>
                <a:lnTo>
                  <a:pt x="571" y="1557"/>
                </a:lnTo>
                <a:lnTo>
                  <a:pt x="638" y="1537"/>
                </a:lnTo>
                <a:lnTo>
                  <a:pt x="669" y="1516"/>
                </a:lnTo>
                <a:lnTo>
                  <a:pt x="698" y="1489"/>
                </a:lnTo>
                <a:lnTo>
                  <a:pt x="714" y="1462"/>
                </a:lnTo>
                <a:lnTo>
                  <a:pt x="736" y="1426"/>
                </a:lnTo>
                <a:lnTo>
                  <a:pt x="753" y="1386"/>
                </a:lnTo>
                <a:lnTo>
                  <a:pt x="764" y="1352"/>
                </a:lnTo>
                <a:lnTo>
                  <a:pt x="776" y="1307"/>
                </a:lnTo>
                <a:lnTo>
                  <a:pt x="786" y="1262"/>
                </a:lnTo>
                <a:lnTo>
                  <a:pt x="793" y="1208"/>
                </a:lnTo>
                <a:lnTo>
                  <a:pt x="798" y="1155"/>
                </a:lnTo>
                <a:lnTo>
                  <a:pt x="797" y="1115"/>
                </a:lnTo>
              </a:path>
            </a:pathLst>
          </a:custGeom>
          <a:solidFill>
            <a:srgbClr val="FFFFFF"/>
          </a:solidFill>
          <a:ln w="25400" cap="rnd">
            <a:solidFill>
              <a:srgbClr val="0101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4" name="Rectangle 5"/>
          <p:cNvSpPr>
            <a:spLocks noChangeArrowheads="1"/>
          </p:cNvSpPr>
          <p:nvPr/>
        </p:nvSpPr>
        <p:spPr bwMode="auto">
          <a:xfrm>
            <a:off x="2328863" y="2751138"/>
            <a:ext cx="155575" cy="360362"/>
          </a:xfrm>
          <a:prstGeom prst="rect">
            <a:avLst/>
          </a:prstGeom>
          <a:no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5" name="Rectangle 6"/>
          <p:cNvSpPr>
            <a:spLocks noChangeArrowheads="1"/>
          </p:cNvSpPr>
          <p:nvPr/>
        </p:nvSpPr>
        <p:spPr bwMode="auto">
          <a:xfrm>
            <a:off x="939800" y="1295400"/>
            <a:ext cx="3656013" cy="4064000"/>
          </a:xfrm>
          <a:prstGeom prst="rect">
            <a:avLst/>
          </a:prstGeom>
          <a:solidFill>
            <a:srgbClr val="C1CEFF"/>
          </a:solidFill>
          <a:ln w="12700">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56" name="Group 7"/>
          <p:cNvGrpSpPr>
            <a:grpSpLocks/>
          </p:cNvGrpSpPr>
          <p:nvPr/>
        </p:nvGrpSpPr>
        <p:grpSpPr bwMode="auto">
          <a:xfrm>
            <a:off x="1227138" y="1431925"/>
            <a:ext cx="1108075" cy="1168400"/>
            <a:chOff x="613" y="1094"/>
            <a:chExt cx="698" cy="736"/>
          </a:xfrm>
        </p:grpSpPr>
        <p:grpSp>
          <p:nvGrpSpPr>
            <p:cNvPr id="757" name="Group 8"/>
            <p:cNvGrpSpPr>
              <a:grpSpLocks/>
            </p:cNvGrpSpPr>
            <p:nvPr/>
          </p:nvGrpSpPr>
          <p:grpSpPr bwMode="auto">
            <a:xfrm>
              <a:off x="688" y="1094"/>
              <a:ext cx="623" cy="671"/>
              <a:chOff x="688" y="1094"/>
              <a:chExt cx="623" cy="671"/>
            </a:xfrm>
          </p:grpSpPr>
          <p:sp>
            <p:nvSpPr>
              <p:cNvPr id="762" name="Freeform 9"/>
              <p:cNvSpPr>
                <a:spLocks/>
              </p:cNvSpPr>
              <p:nvPr/>
            </p:nvSpPr>
            <p:spPr bwMode="auto">
              <a:xfrm>
                <a:off x="690" y="1094"/>
                <a:ext cx="448" cy="456"/>
              </a:xfrm>
              <a:custGeom>
                <a:avLst/>
                <a:gdLst>
                  <a:gd name="T0" fmla="*/ 151 w 448"/>
                  <a:gd name="T1" fmla="*/ 455 h 456"/>
                  <a:gd name="T2" fmla="*/ 0 w 448"/>
                  <a:gd name="T3" fmla="*/ 352 h 456"/>
                  <a:gd name="T4" fmla="*/ 296 w 448"/>
                  <a:gd name="T5" fmla="*/ 0 h 456"/>
                  <a:gd name="T6" fmla="*/ 447 w 448"/>
                  <a:gd name="T7" fmla="*/ 103 h 456"/>
                  <a:gd name="T8" fmla="*/ 151 w 448"/>
                  <a:gd name="T9" fmla="*/ 455 h 456"/>
                  <a:gd name="T10" fmla="*/ 0 60000 65536"/>
                  <a:gd name="T11" fmla="*/ 0 60000 65536"/>
                  <a:gd name="T12" fmla="*/ 0 60000 65536"/>
                  <a:gd name="T13" fmla="*/ 0 60000 65536"/>
                  <a:gd name="T14" fmla="*/ 0 60000 65536"/>
                  <a:gd name="T15" fmla="*/ 0 w 448"/>
                  <a:gd name="T16" fmla="*/ 0 h 456"/>
                  <a:gd name="T17" fmla="*/ 448 w 448"/>
                  <a:gd name="T18" fmla="*/ 456 h 456"/>
                </a:gdLst>
                <a:ahLst/>
                <a:cxnLst>
                  <a:cxn ang="T10">
                    <a:pos x="T0" y="T1"/>
                  </a:cxn>
                  <a:cxn ang="T11">
                    <a:pos x="T2" y="T3"/>
                  </a:cxn>
                  <a:cxn ang="T12">
                    <a:pos x="T4" y="T5"/>
                  </a:cxn>
                  <a:cxn ang="T13">
                    <a:pos x="T6" y="T7"/>
                  </a:cxn>
                  <a:cxn ang="T14">
                    <a:pos x="T8" y="T9"/>
                  </a:cxn>
                </a:cxnLst>
                <a:rect l="T15" t="T16" r="T17" b="T18"/>
                <a:pathLst>
                  <a:path w="448" h="456">
                    <a:moveTo>
                      <a:pt x="151" y="455"/>
                    </a:moveTo>
                    <a:lnTo>
                      <a:pt x="0" y="352"/>
                    </a:lnTo>
                    <a:lnTo>
                      <a:pt x="296" y="0"/>
                    </a:lnTo>
                    <a:lnTo>
                      <a:pt x="447" y="103"/>
                    </a:lnTo>
                    <a:lnTo>
                      <a:pt x="151" y="455"/>
                    </a:lnTo>
                  </a:path>
                </a:pathLst>
              </a:custGeom>
              <a:solidFill>
                <a:srgbClr val="E0E0E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3" name="Freeform 10"/>
              <p:cNvSpPr>
                <a:spLocks/>
              </p:cNvSpPr>
              <p:nvPr/>
            </p:nvSpPr>
            <p:spPr bwMode="auto">
              <a:xfrm>
                <a:off x="847" y="1198"/>
                <a:ext cx="463" cy="567"/>
              </a:xfrm>
              <a:custGeom>
                <a:avLst/>
                <a:gdLst>
                  <a:gd name="T0" fmla="*/ 462 w 463"/>
                  <a:gd name="T1" fmla="*/ 264 h 567"/>
                  <a:gd name="T2" fmla="*/ 293 w 463"/>
                  <a:gd name="T3" fmla="*/ 0 h 567"/>
                  <a:gd name="T4" fmla="*/ 0 w 463"/>
                  <a:gd name="T5" fmla="*/ 349 h 567"/>
                  <a:gd name="T6" fmla="*/ 25 w 463"/>
                  <a:gd name="T7" fmla="*/ 393 h 567"/>
                  <a:gd name="T8" fmla="*/ 209 w 463"/>
                  <a:gd name="T9" fmla="*/ 566 h 567"/>
                  <a:gd name="T10" fmla="*/ 462 w 463"/>
                  <a:gd name="T11" fmla="*/ 264 h 567"/>
                  <a:gd name="T12" fmla="*/ 0 60000 65536"/>
                  <a:gd name="T13" fmla="*/ 0 60000 65536"/>
                  <a:gd name="T14" fmla="*/ 0 60000 65536"/>
                  <a:gd name="T15" fmla="*/ 0 60000 65536"/>
                  <a:gd name="T16" fmla="*/ 0 60000 65536"/>
                  <a:gd name="T17" fmla="*/ 0 60000 65536"/>
                  <a:gd name="T18" fmla="*/ 0 w 463"/>
                  <a:gd name="T19" fmla="*/ 0 h 567"/>
                  <a:gd name="T20" fmla="*/ 463 w 463"/>
                  <a:gd name="T21" fmla="*/ 567 h 567"/>
                </a:gdLst>
                <a:ahLst/>
                <a:cxnLst>
                  <a:cxn ang="T12">
                    <a:pos x="T0" y="T1"/>
                  </a:cxn>
                  <a:cxn ang="T13">
                    <a:pos x="T2" y="T3"/>
                  </a:cxn>
                  <a:cxn ang="T14">
                    <a:pos x="T4" y="T5"/>
                  </a:cxn>
                  <a:cxn ang="T15">
                    <a:pos x="T6" y="T7"/>
                  </a:cxn>
                  <a:cxn ang="T16">
                    <a:pos x="T8" y="T9"/>
                  </a:cxn>
                  <a:cxn ang="T17">
                    <a:pos x="T10" y="T11"/>
                  </a:cxn>
                </a:cxnLst>
                <a:rect l="T18" t="T19" r="T20" b="T21"/>
                <a:pathLst>
                  <a:path w="463" h="567">
                    <a:moveTo>
                      <a:pt x="462" y="264"/>
                    </a:moveTo>
                    <a:lnTo>
                      <a:pt x="293" y="0"/>
                    </a:lnTo>
                    <a:lnTo>
                      <a:pt x="0" y="349"/>
                    </a:lnTo>
                    <a:lnTo>
                      <a:pt x="25" y="393"/>
                    </a:lnTo>
                    <a:lnTo>
                      <a:pt x="209" y="566"/>
                    </a:lnTo>
                    <a:lnTo>
                      <a:pt x="462" y="264"/>
                    </a:lnTo>
                  </a:path>
                </a:pathLst>
              </a:custGeom>
              <a:solidFill>
                <a:srgbClr val="60606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4" name="Freeform 11"/>
              <p:cNvSpPr>
                <a:spLocks/>
              </p:cNvSpPr>
              <p:nvPr/>
            </p:nvSpPr>
            <p:spPr bwMode="auto">
              <a:xfrm>
                <a:off x="693" y="1408"/>
                <a:ext cx="168" cy="143"/>
              </a:xfrm>
              <a:custGeom>
                <a:avLst/>
                <a:gdLst>
                  <a:gd name="T0" fmla="*/ 152 w 168"/>
                  <a:gd name="T1" fmla="*/ 142 h 143"/>
                  <a:gd name="T2" fmla="*/ 0 w 168"/>
                  <a:gd name="T3" fmla="*/ 39 h 143"/>
                  <a:gd name="T4" fmla="*/ 33 w 168"/>
                  <a:gd name="T5" fmla="*/ 0 h 143"/>
                  <a:gd name="T6" fmla="*/ 167 w 168"/>
                  <a:gd name="T7" fmla="*/ 123 h 143"/>
                  <a:gd name="T8" fmla="*/ 152 w 168"/>
                  <a:gd name="T9" fmla="*/ 142 h 143"/>
                  <a:gd name="T10" fmla="*/ 0 60000 65536"/>
                  <a:gd name="T11" fmla="*/ 0 60000 65536"/>
                  <a:gd name="T12" fmla="*/ 0 60000 65536"/>
                  <a:gd name="T13" fmla="*/ 0 60000 65536"/>
                  <a:gd name="T14" fmla="*/ 0 60000 65536"/>
                  <a:gd name="T15" fmla="*/ 0 w 168"/>
                  <a:gd name="T16" fmla="*/ 0 h 143"/>
                  <a:gd name="T17" fmla="*/ 168 w 168"/>
                  <a:gd name="T18" fmla="*/ 143 h 143"/>
                </a:gdLst>
                <a:ahLst/>
                <a:cxnLst>
                  <a:cxn ang="T10">
                    <a:pos x="T0" y="T1"/>
                  </a:cxn>
                  <a:cxn ang="T11">
                    <a:pos x="T2" y="T3"/>
                  </a:cxn>
                  <a:cxn ang="T12">
                    <a:pos x="T4" y="T5"/>
                  </a:cxn>
                  <a:cxn ang="T13">
                    <a:pos x="T6" y="T7"/>
                  </a:cxn>
                  <a:cxn ang="T14">
                    <a:pos x="T8" y="T9"/>
                  </a:cxn>
                </a:cxnLst>
                <a:rect l="T15" t="T16" r="T17" b="T18"/>
                <a:pathLst>
                  <a:path w="168" h="143">
                    <a:moveTo>
                      <a:pt x="152" y="142"/>
                    </a:moveTo>
                    <a:lnTo>
                      <a:pt x="0" y="39"/>
                    </a:lnTo>
                    <a:lnTo>
                      <a:pt x="33" y="0"/>
                    </a:lnTo>
                    <a:lnTo>
                      <a:pt x="167" y="123"/>
                    </a:lnTo>
                    <a:lnTo>
                      <a:pt x="152" y="142"/>
                    </a:lnTo>
                  </a:path>
                </a:pathLst>
              </a:custGeom>
              <a:solidFill>
                <a:srgbClr val="80808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5" name="Rectangle 12"/>
              <p:cNvSpPr>
                <a:spLocks noChangeArrowheads="1"/>
              </p:cNvSpPr>
              <p:nvPr/>
            </p:nvSpPr>
            <p:spPr bwMode="auto">
              <a:xfrm rot="-8580000">
                <a:off x="813" y="1452"/>
                <a:ext cx="90"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6" name="Rectangle 13"/>
              <p:cNvSpPr>
                <a:spLocks noChangeArrowheads="1"/>
              </p:cNvSpPr>
              <p:nvPr/>
            </p:nvSpPr>
            <p:spPr bwMode="auto">
              <a:xfrm rot="-8580000">
                <a:off x="729" y="1395"/>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7" name="Rectangle 14"/>
              <p:cNvSpPr>
                <a:spLocks noChangeArrowheads="1"/>
              </p:cNvSpPr>
              <p:nvPr/>
            </p:nvSpPr>
            <p:spPr bwMode="auto">
              <a:xfrm rot="-8580000">
                <a:off x="750" y="1447"/>
                <a:ext cx="94" cy="23"/>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8" name="Rectangle 15"/>
              <p:cNvSpPr>
                <a:spLocks noChangeArrowheads="1"/>
              </p:cNvSpPr>
              <p:nvPr/>
            </p:nvSpPr>
            <p:spPr bwMode="auto">
              <a:xfrm rot="-8580000">
                <a:off x="712" y="1405"/>
                <a:ext cx="45" cy="25"/>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9" name="Rectangle 16"/>
              <p:cNvSpPr>
                <a:spLocks noChangeArrowheads="1"/>
              </p:cNvSpPr>
              <p:nvPr/>
            </p:nvSpPr>
            <p:spPr bwMode="auto">
              <a:xfrm rot="-8580000">
                <a:off x="836" y="1490"/>
                <a:ext cx="45"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0" name="Rectangle 17"/>
              <p:cNvSpPr>
                <a:spLocks noChangeArrowheads="1"/>
              </p:cNvSpPr>
              <p:nvPr/>
            </p:nvSpPr>
            <p:spPr bwMode="auto">
              <a:xfrm rot="-8580000">
                <a:off x="770" y="1497"/>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1" name="Rectangle 18"/>
              <p:cNvSpPr>
                <a:spLocks noChangeArrowheads="1"/>
              </p:cNvSpPr>
              <p:nvPr/>
            </p:nvSpPr>
            <p:spPr bwMode="auto">
              <a:xfrm rot="-8580000">
                <a:off x="688" y="1442"/>
                <a:ext cx="93"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2" name="Rectangle 19"/>
              <p:cNvSpPr>
                <a:spLocks noChangeArrowheads="1"/>
              </p:cNvSpPr>
              <p:nvPr/>
            </p:nvSpPr>
            <p:spPr bwMode="auto">
              <a:xfrm rot="-8580000">
                <a:off x="854" y="1405"/>
                <a:ext cx="88"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3" name="Rectangle 20"/>
              <p:cNvSpPr>
                <a:spLocks noChangeArrowheads="1"/>
              </p:cNvSpPr>
              <p:nvPr/>
            </p:nvSpPr>
            <p:spPr bwMode="auto">
              <a:xfrm rot="-8580000">
                <a:off x="769" y="1349"/>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4" name="Rectangle 21"/>
              <p:cNvSpPr>
                <a:spLocks noChangeArrowheads="1"/>
              </p:cNvSpPr>
              <p:nvPr/>
            </p:nvSpPr>
            <p:spPr bwMode="auto">
              <a:xfrm rot="-8580000">
                <a:off x="791" y="1401"/>
                <a:ext cx="93" cy="22"/>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5" name="Rectangle 22"/>
              <p:cNvSpPr>
                <a:spLocks noChangeArrowheads="1"/>
              </p:cNvSpPr>
              <p:nvPr/>
            </p:nvSpPr>
            <p:spPr bwMode="auto">
              <a:xfrm rot="-8580000">
                <a:off x="752" y="1359"/>
                <a:ext cx="46"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6" name="Rectangle 23"/>
              <p:cNvSpPr>
                <a:spLocks noChangeArrowheads="1"/>
              </p:cNvSpPr>
              <p:nvPr/>
            </p:nvSpPr>
            <p:spPr bwMode="auto">
              <a:xfrm rot="-8580000">
                <a:off x="880" y="1442"/>
                <a:ext cx="38"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7" name="Rectangle 24"/>
              <p:cNvSpPr>
                <a:spLocks noChangeArrowheads="1"/>
              </p:cNvSpPr>
              <p:nvPr/>
            </p:nvSpPr>
            <p:spPr bwMode="auto">
              <a:xfrm rot="-8580000">
                <a:off x="891" y="1360"/>
                <a:ext cx="91"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8" name="Rectangle 25"/>
              <p:cNvSpPr>
                <a:spLocks noChangeArrowheads="1"/>
              </p:cNvSpPr>
              <p:nvPr/>
            </p:nvSpPr>
            <p:spPr bwMode="auto">
              <a:xfrm rot="-8580000">
                <a:off x="807" y="1303"/>
                <a:ext cx="95"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9" name="Rectangle 26"/>
              <p:cNvSpPr>
                <a:spLocks noChangeArrowheads="1"/>
              </p:cNvSpPr>
              <p:nvPr/>
            </p:nvSpPr>
            <p:spPr bwMode="auto">
              <a:xfrm rot="-8580000">
                <a:off x="828" y="1356"/>
                <a:ext cx="94"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0" name="Rectangle 27"/>
              <p:cNvSpPr>
                <a:spLocks noChangeArrowheads="1"/>
              </p:cNvSpPr>
              <p:nvPr/>
            </p:nvSpPr>
            <p:spPr bwMode="auto">
              <a:xfrm rot="-8580000">
                <a:off x="791" y="1313"/>
                <a:ext cx="45" cy="23"/>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1" name="Rectangle 28"/>
              <p:cNvSpPr>
                <a:spLocks noChangeArrowheads="1"/>
              </p:cNvSpPr>
              <p:nvPr/>
            </p:nvSpPr>
            <p:spPr bwMode="auto">
              <a:xfrm rot="-8580000">
                <a:off x="918" y="1397"/>
                <a:ext cx="39"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2" name="Rectangle 29"/>
              <p:cNvSpPr>
                <a:spLocks noChangeArrowheads="1"/>
              </p:cNvSpPr>
              <p:nvPr/>
            </p:nvSpPr>
            <p:spPr bwMode="auto">
              <a:xfrm rot="-8580000">
                <a:off x="932" y="1312"/>
                <a:ext cx="89"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3" name="Rectangle 30"/>
              <p:cNvSpPr>
                <a:spLocks noChangeArrowheads="1"/>
              </p:cNvSpPr>
              <p:nvPr/>
            </p:nvSpPr>
            <p:spPr bwMode="auto">
              <a:xfrm rot="-8580000">
                <a:off x="848" y="1256"/>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4" name="Rectangle 31"/>
              <p:cNvSpPr>
                <a:spLocks noChangeArrowheads="1"/>
              </p:cNvSpPr>
              <p:nvPr/>
            </p:nvSpPr>
            <p:spPr bwMode="auto">
              <a:xfrm rot="-8580000">
                <a:off x="869" y="1309"/>
                <a:ext cx="94" cy="22"/>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5" name="Rectangle 32"/>
              <p:cNvSpPr>
                <a:spLocks noChangeArrowheads="1"/>
              </p:cNvSpPr>
              <p:nvPr/>
            </p:nvSpPr>
            <p:spPr bwMode="auto">
              <a:xfrm rot="-8580000">
                <a:off x="832" y="1267"/>
                <a:ext cx="46"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6" name="Rectangle 33"/>
              <p:cNvSpPr>
                <a:spLocks noChangeArrowheads="1"/>
              </p:cNvSpPr>
              <p:nvPr/>
            </p:nvSpPr>
            <p:spPr bwMode="auto">
              <a:xfrm rot="-8580000">
                <a:off x="958" y="1349"/>
                <a:ext cx="37"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7" name="Rectangle 34"/>
              <p:cNvSpPr>
                <a:spLocks noChangeArrowheads="1"/>
              </p:cNvSpPr>
              <p:nvPr/>
            </p:nvSpPr>
            <p:spPr bwMode="auto">
              <a:xfrm rot="-8580000">
                <a:off x="969" y="1266"/>
                <a:ext cx="91" cy="21"/>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8" name="Rectangle 35"/>
              <p:cNvSpPr>
                <a:spLocks noChangeArrowheads="1"/>
              </p:cNvSpPr>
              <p:nvPr/>
            </p:nvSpPr>
            <p:spPr bwMode="auto">
              <a:xfrm rot="-8580000">
                <a:off x="884" y="1209"/>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9" name="Rectangle 36"/>
              <p:cNvSpPr>
                <a:spLocks noChangeArrowheads="1"/>
              </p:cNvSpPr>
              <p:nvPr/>
            </p:nvSpPr>
            <p:spPr bwMode="auto">
              <a:xfrm rot="-8580000">
                <a:off x="907" y="1261"/>
                <a:ext cx="93"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0" name="Rectangle 37"/>
              <p:cNvSpPr>
                <a:spLocks noChangeArrowheads="1"/>
              </p:cNvSpPr>
              <p:nvPr/>
            </p:nvSpPr>
            <p:spPr bwMode="auto">
              <a:xfrm rot="-8580000">
                <a:off x="868" y="1219"/>
                <a:ext cx="46"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1" name="Rectangle 38"/>
              <p:cNvSpPr>
                <a:spLocks noChangeArrowheads="1"/>
              </p:cNvSpPr>
              <p:nvPr/>
            </p:nvSpPr>
            <p:spPr bwMode="auto">
              <a:xfrm rot="-8580000">
                <a:off x="1010" y="1218"/>
                <a:ext cx="91" cy="24"/>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2" name="Rectangle 39"/>
              <p:cNvSpPr>
                <a:spLocks noChangeArrowheads="1"/>
              </p:cNvSpPr>
              <p:nvPr/>
            </p:nvSpPr>
            <p:spPr bwMode="auto">
              <a:xfrm rot="-8580000">
                <a:off x="925" y="1162"/>
                <a:ext cx="94"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3" name="Rectangle 40"/>
              <p:cNvSpPr>
                <a:spLocks noChangeArrowheads="1"/>
              </p:cNvSpPr>
              <p:nvPr/>
            </p:nvSpPr>
            <p:spPr bwMode="auto">
              <a:xfrm rot="-8580000">
                <a:off x="947" y="1215"/>
                <a:ext cx="92" cy="22"/>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4" name="Rectangle 41"/>
              <p:cNvSpPr>
                <a:spLocks noChangeArrowheads="1"/>
              </p:cNvSpPr>
              <p:nvPr/>
            </p:nvSpPr>
            <p:spPr bwMode="auto">
              <a:xfrm rot="-8580000">
                <a:off x="908" y="1173"/>
                <a:ext cx="45"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5" name="Rectangle 42"/>
              <p:cNvSpPr>
                <a:spLocks noChangeArrowheads="1"/>
              </p:cNvSpPr>
              <p:nvPr/>
            </p:nvSpPr>
            <p:spPr bwMode="auto">
              <a:xfrm rot="-8580000">
                <a:off x="1035" y="1256"/>
                <a:ext cx="38"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6" name="Rectangle 43"/>
              <p:cNvSpPr>
                <a:spLocks noChangeArrowheads="1"/>
              </p:cNvSpPr>
              <p:nvPr/>
            </p:nvSpPr>
            <p:spPr bwMode="auto">
              <a:xfrm rot="-8580000">
                <a:off x="1048" y="1172"/>
                <a:ext cx="89"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7" name="Rectangle 44"/>
              <p:cNvSpPr>
                <a:spLocks noChangeArrowheads="1"/>
              </p:cNvSpPr>
              <p:nvPr/>
            </p:nvSpPr>
            <p:spPr bwMode="auto">
              <a:xfrm rot="-8580000">
                <a:off x="964" y="1117"/>
                <a:ext cx="94" cy="24"/>
              </a:xfrm>
              <a:prstGeom prst="rect">
                <a:avLst/>
              </a:prstGeom>
              <a:solidFill>
                <a:srgbClr val="4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8" name="Rectangle 45"/>
              <p:cNvSpPr>
                <a:spLocks noChangeArrowheads="1"/>
              </p:cNvSpPr>
              <p:nvPr/>
            </p:nvSpPr>
            <p:spPr bwMode="auto">
              <a:xfrm rot="-8580000">
                <a:off x="985" y="1169"/>
                <a:ext cx="94" cy="22"/>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9" name="Rectangle 46"/>
              <p:cNvSpPr>
                <a:spLocks noChangeArrowheads="1"/>
              </p:cNvSpPr>
              <p:nvPr/>
            </p:nvSpPr>
            <p:spPr bwMode="auto">
              <a:xfrm rot="-8580000">
                <a:off x="947" y="1127"/>
                <a:ext cx="46"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0" name="Rectangle 47"/>
              <p:cNvSpPr>
                <a:spLocks noChangeArrowheads="1"/>
              </p:cNvSpPr>
              <p:nvPr/>
            </p:nvSpPr>
            <p:spPr bwMode="auto">
              <a:xfrm rot="-8580000">
                <a:off x="1074" y="1210"/>
                <a:ext cx="40"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1" name="Freeform 48"/>
              <p:cNvSpPr>
                <a:spLocks/>
              </p:cNvSpPr>
              <p:nvPr/>
            </p:nvSpPr>
            <p:spPr bwMode="auto">
              <a:xfrm>
                <a:off x="1122" y="1202"/>
                <a:ext cx="28" cy="36"/>
              </a:xfrm>
              <a:custGeom>
                <a:avLst/>
                <a:gdLst>
                  <a:gd name="T0" fmla="*/ 0 w 28"/>
                  <a:gd name="T1" fmla="*/ 17 h 36"/>
                  <a:gd name="T2" fmla="*/ 14 w 28"/>
                  <a:gd name="T3" fmla="*/ 0 h 36"/>
                  <a:gd name="T4" fmla="*/ 27 w 28"/>
                  <a:gd name="T5" fmla="*/ 18 h 36"/>
                  <a:gd name="T6" fmla="*/ 13 w 28"/>
                  <a:gd name="T7" fmla="*/ 35 h 36"/>
                  <a:gd name="T8" fmla="*/ 0 w 28"/>
                  <a:gd name="T9" fmla="*/ 17 h 36"/>
                  <a:gd name="T10" fmla="*/ 0 60000 65536"/>
                  <a:gd name="T11" fmla="*/ 0 60000 65536"/>
                  <a:gd name="T12" fmla="*/ 0 60000 65536"/>
                  <a:gd name="T13" fmla="*/ 0 60000 65536"/>
                  <a:gd name="T14" fmla="*/ 0 60000 65536"/>
                  <a:gd name="T15" fmla="*/ 0 w 28"/>
                  <a:gd name="T16" fmla="*/ 0 h 36"/>
                  <a:gd name="T17" fmla="*/ 28 w 28"/>
                  <a:gd name="T18" fmla="*/ 36 h 36"/>
                </a:gdLst>
                <a:ahLst/>
                <a:cxnLst>
                  <a:cxn ang="T10">
                    <a:pos x="T0" y="T1"/>
                  </a:cxn>
                  <a:cxn ang="T11">
                    <a:pos x="T2" y="T3"/>
                  </a:cxn>
                  <a:cxn ang="T12">
                    <a:pos x="T4" y="T5"/>
                  </a:cxn>
                  <a:cxn ang="T13">
                    <a:pos x="T6" y="T7"/>
                  </a:cxn>
                  <a:cxn ang="T14">
                    <a:pos x="T8" y="T9"/>
                  </a:cxn>
                </a:cxnLst>
                <a:rect l="T15" t="T16" r="T17" b="T18"/>
                <a:pathLst>
                  <a:path w="28" h="36">
                    <a:moveTo>
                      <a:pt x="0" y="17"/>
                    </a:moveTo>
                    <a:lnTo>
                      <a:pt x="14" y="0"/>
                    </a:lnTo>
                    <a:lnTo>
                      <a:pt x="27" y="18"/>
                    </a:lnTo>
                    <a:lnTo>
                      <a:pt x="13" y="35"/>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2" name="Freeform 49"/>
              <p:cNvSpPr>
                <a:spLocks/>
              </p:cNvSpPr>
              <p:nvPr/>
            </p:nvSpPr>
            <p:spPr bwMode="auto">
              <a:xfrm>
                <a:off x="1140" y="1228"/>
                <a:ext cx="57" cy="82"/>
              </a:xfrm>
              <a:custGeom>
                <a:avLst/>
                <a:gdLst>
                  <a:gd name="T0" fmla="*/ 0 w 57"/>
                  <a:gd name="T1" fmla="*/ 18 h 82"/>
                  <a:gd name="T2" fmla="*/ 16 w 57"/>
                  <a:gd name="T3" fmla="*/ 0 h 82"/>
                  <a:gd name="T4" fmla="*/ 56 w 57"/>
                  <a:gd name="T5" fmla="*/ 63 h 82"/>
                  <a:gd name="T6" fmla="*/ 41 w 57"/>
                  <a:gd name="T7" fmla="*/ 81 h 82"/>
                  <a:gd name="T8" fmla="*/ 0 w 57"/>
                  <a:gd name="T9" fmla="*/ 18 h 82"/>
                  <a:gd name="T10" fmla="*/ 0 60000 65536"/>
                  <a:gd name="T11" fmla="*/ 0 60000 65536"/>
                  <a:gd name="T12" fmla="*/ 0 60000 65536"/>
                  <a:gd name="T13" fmla="*/ 0 60000 65536"/>
                  <a:gd name="T14" fmla="*/ 0 60000 65536"/>
                  <a:gd name="T15" fmla="*/ 0 w 57"/>
                  <a:gd name="T16" fmla="*/ 0 h 82"/>
                  <a:gd name="T17" fmla="*/ 57 w 57"/>
                  <a:gd name="T18" fmla="*/ 82 h 82"/>
                </a:gdLst>
                <a:ahLst/>
                <a:cxnLst>
                  <a:cxn ang="T10">
                    <a:pos x="T0" y="T1"/>
                  </a:cxn>
                  <a:cxn ang="T11">
                    <a:pos x="T2" y="T3"/>
                  </a:cxn>
                  <a:cxn ang="T12">
                    <a:pos x="T4" y="T5"/>
                  </a:cxn>
                  <a:cxn ang="T13">
                    <a:pos x="T6" y="T7"/>
                  </a:cxn>
                  <a:cxn ang="T14">
                    <a:pos x="T8" y="T9"/>
                  </a:cxn>
                </a:cxnLst>
                <a:rect l="T15" t="T16" r="T17" b="T18"/>
                <a:pathLst>
                  <a:path w="57" h="82">
                    <a:moveTo>
                      <a:pt x="0" y="18"/>
                    </a:moveTo>
                    <a:lnTo>
                      <a:pt x="16" y="0"/>
                    </a:lnTo>
                    <a:lnTo>
                      <a:pt x="56" y="63"/>
                    </a:lnTo>
                    <a:lnTo>
                      <a:pt x="41" y="81"/>
                    </a:lnTo>
                    <a:lnTo>
                      <a:pt x="0" y="18"/>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3" name="Freeform 50"/>
              <p:cNvSpPr>
                <a:spLocks/>
              </p:cNvSpPr>
              <p:nvPr/>
            </p:nvSpPr>
            <p:spPr bwMode="auto">
              <a:xfrm>
                <a:off x="1187" y="1298"/>
                <a:ext cx="56" cy="82"/>
              </a:xfrm>
              <a:custGeom>
                <a:avLst/>
                <a:gdLst>
                  <a:gd name="T0" fmla="*/ 0 w 56"/>
                  <a:gd name="T1" fmla="*/ 16 h 82"/>
                  <a:gd name="T2" fmla="*/ 14 w 56"/>
                  <a:gd name="T3" fmla="*/ 0 h 82"/>
                  <a:gd name="T4" fmla="*/ 55 w 56"/>
                  <a:gd name="T5" fmla="*/ 64 h 82"/>
                  <a:gd name="T6" fmla="*/ 41 w 56"/>
                  <a:gd name="T7" fmla="*/ 81 h 82"/>
                  <a:gd name="T8" fmla="*/ 0 w 56"/>
                  <a:gd name="T9" fmla="*/ 16 h 82"/>
                  <a:gd name="T10" fmla="*/ 0 60000 65536"/>
                  <a:gd name="T11" fmla="*/ 0 60000 65536"/>
                  <a:gd name="T12" fmla="*/ 0 60000 65536"/>
                  <a:gd name="T13" fmla="*/ 0 60000 65536"/>
                  <a:gd name="T14" fmla="*/ 0 60000 65536"/>
                  <a:gd name="T15" fmla="*/ 0 w 56"/>
                  <a:gd name="T16" fmla="*/ 0 h 82"/>
                  <a:gd name="T17" fmla="*/ 56 w 56"/>
                  <a:gd name="T18" fmla="*/ 82 h 82"/>
                </a:gdLst>
                <a:ahLst/>
                <a:cxnLst>
                  <a:cxn ang="T10">
                    <a:pos x="T0" y="T1"/>
                  </a:cxn>
                  <a:cxn ang="T11">
                    <a:pos x="T2" y="T3"/>
                  </a:cxn>
                  <a:cxn ang="T12">
                    <a:pos x="T4" y="T5"/>
                  </a:cxn>
                  <a:cxn ang="T13">
                    <a:pos x="T6" y="T7"/>
                  </a:cxn>
                  <a:cxn ang="T14">
                    <a:pos x="T8" y="T9"/>
                  </a:cxn>
                </a:cxnLst>
                <a:rect l="T15" t="T16" r="T17" b="T18"/>
                <a:pathLst>
                  <a:path w="56" h="82">
                    <a:moveTo>
                      <a:pt x="0" y="16"/>
                    </a:moveTo>
                    <a:lnTo>
                      <a:pt x="14" y="0"/>
                    </a:lnTo>
                    <a:lnTo>
                      <a:pt x="55" y="64"/>
                    </a:lnTo>
                    <a:lnTo>
                      <a:pt x="41" y="81"/>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4" name="Freeform 51"/>
              <p:cNvSpPr>
                <a:spLocks/>
              </p:cNvSpPr>
              <p:nvPr/>
            </p:nvSpPr>
            <p:spPr bwMode="auto">
              <a:xfrm>
                <a:off x="1233" y="1369"/>
                <a:ext cx="57" cy="81"/>
              </a:xfrm>
              <a:custGeom>
                <a:avLst/>
                <a:gdLst>
                  <a:gd name="T0" fmla="*/ 0 w 57"/>
                  <a:gd name="T1" fmla="*/ 17 h 81"/>
                  <a:gd name="T2" fmla="*/ 14 w 57"/>
                  <a:gd name="T3" fmla="*/ 0 h 81"/>
                  <a:gd name="T4" fmla="*/ 56 w 57"/>
                  <a:gd name="T5" fmla="*/ 63 h 81"/>
                  <a:gd name="T6" fmla="*/ 42 w 57"/>
                  <a:gd name="T7" fmla="*/ 80 h 81"/>
                  <a:gd name="T8" fmla="*/ 0 w 57"/>
                  <a:gd name="T9" fmla="*/ 17 h 81"/>
                  <a:gd name="T10" fmla="*/ 0 60000 65536"/>
                  <a:gd name="T11" fmla="*/ 0 60000 65536"/>
                  <a:gd name="T12" fmla="*/ 0 60000 65536"/>
                  <a:gd name="T13" fmla="*/ 0 60000 65536"/>
                  <a:gd name="T14" fmla="*/ 0 60000 65536"/>
                  <a:gd name="T15" fmla="*/ 0 w 57"/>
                  <a:gd name="T16" fmla="*/ 0 h 81"/>
                  <a:gd name="T17" fmla="*/ 57 w 57"/>
                  <a:gd name="T18" fmla="*/ 81 h 81"/>
                </a:gdLst>
                <a:ahLst/>
                <a:cxnLst>
                  <a:cxn ang="T10">
                    <a:pos x="T0" y="T1"/>
                  </a:cxn>
                  <a:cxn ang="T11">
                    <a:pos x="T2" y="T3"/>
                  </a:cxn>
                  <a:cxn ang="T12">
                    <a:pos x="T4" y="T5"/>
                  </a:cxn>
                  <a:cxn ang="T13">
                    <a:pos x="T6" y="T7"/>
                  </a:cxn>
                  <a:cxn ang="T14">
                    <a:pos x="T8" y="T9"/>
                  </a:cxn>
                </a:cxnLst>
                <a:rect l="T15" t="T16" r="T17" b="T18"/>
                <a:pathLst>
                  <a:path w="57" h="81">
                    <a:moveTo>
                      <a:pt x="0" y="17"/>
                    </a:moveTo>
                    <a:lnTo>
                      <a:pt x="14" y="0"/>
                    </a:lnTo>
                    <a:lnTo>
                      <a:pt x="56" y="63"/>
                    </a:lnTo>
                    <a:lnTo>
                      <a:pt x="42" y="80"/>
                    </a:lnTo>
                    <a:lnTo>
                      <a:pt x="0" y="17"/>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5" name="Freeform 52"/>
              <p:cNvSpPr>
                <a:spLocks/>
              </p:cNvSpPr>
              <p:nvPr/>
            </p:nvSpPr>
            <p:spPr bwMode="auto">
              <a:xfrm>
                <a:off x="1279" y="1439"/>
                <a:ext cx="32" cy="47"/>
              </a:xfrm>
              <a:custGeom>
                <a:avLst/>
                <a:gdLst>
                  <a:gd name="T0" fmla="*/ 0 w 32"/>
                  <a:gd name="T1" fmla="*/ 16 h 47"/>
                  <a:gd name="T2" fmla="*/ 14 w 32"/>
                  <a:gd name="T3" fmla="*/ 0 h 47"/>
                  <a:gd name="T4" fmla="*/ 31 w 32"/>
                  <a:gd name="T5" fmla="*/ 30 h 47"/>
                  <a:gd name="T6" fmla="*/ 19 w 32"/>
                  <a:gd name="T7" fmla="*/ 46 h 47"/>
                  <a:gd name="T8" fmla="*/ 0 w 32"/>
                  <a:gd name="T9" fmla="*/ 16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0" y="16"/>
                    </a:moveTo>
                    <a:lnTo>
                      <a:pt x="14" y="0"/>
                    </a:lnTo>
                    <a:lnTo>
                      <a:pt x="31" y="30"/>
                    </a:lnTo>
                    <a:lnTo>
                      <a:pt x="19" y="46"/>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6" name="Freeform 53"/>
              <p:cNvSpPr>
                <a:spLocks/>
              </p:cNvSpPr>
              <p:nvPr/>
            </p:nvSpPr>
            <p:spPr bwMode="auto">
              <a:xfrm>
                <a:off x="847" y="1528"/>
                <a:ext cx="31" cy="33"/>
              </a:xfrm>
              <a:custGeom>
                <a:avLst/>
                <a:gdLst>
                  <a:gd name="T0" fmla="*/ 0 w 31"/>
                  <a:gd name="T1" fmla="*/ 18 h 33"/>
                  <a:gd name="T2" fmla="*/ 15 w 31"/>
                  <a:gd name="T3" fmla="*/ 0 h 33"/>
                  <a:gd name="T4" fmla="*/ 30 w 31"/>
                  <a:gd name="T5" fmla="*/ 15 h 33"/>
                  <a:gd name="T6" fmla="*/ 16 w 31"/>
                  <a:gd name="T7" fmla="*/ 32 h 33"/>
                  <a:gd name="T8" fmla="*/ 0 w 31"/>
                  <a:gd name="T9" fmla="*/ 18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0" y="18"/>
                    </a:moveTo>
                    <a:lnTo>
                      <a:pt x="15" y="0"/>
                    </a:lnTo>
                    <a:lnTo>
                      <a:pt x="30" y="15"/>
                    </a:lnTo>
                    <a:lnTo>
                      <a:pt x="16" y="32"/>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7" name="Freeform 54"/>
              <p:cNvSpPr>
                <a:spLocks/>
              </p:cNvSpPr>
              <p:nvPr/>
            </p:nvSpPr>
            <p:spPr bwMode="auto">
              <a:xfrm>
                <a:off x="869" y="1550"/>
                <a:ext cx="68" cy="70"/>
              </a:xfrm>
              <a:custGeom>
                <a:avLst/>
                <a:gdLst>
                  <a:gd name="T0" fmla="*/ 0 w 68"/>
                  <a:gd name="T1" fmla="*/ 18 h 70"/>
                  <a:gd name="T2" fmla="*/ 16 w 68"/>
                  <a:gd name="T3" fmla="*/ 0 h 70"/>
                  <a:gd name="T4" fmla="*/ 67 w 68"/>
                  <a:gd name="T5" fmla="*/ 51 h 70"/>
                  <a:gd name="T6" fmla="*/ 52 w 68"/>
                  <a:gd name="T7" fmla="*/ 69 h 70"/>
                  <a:gd name="T8" fmla="*/ 0 w 68"/>
                  <a:gd name="T9" fmla="*/ 18 h 70"/>
                  <a:gd name="T10" fmla="*/ 0 60000 65536"/>
                  <a:gd name="T11" fmla="*/ 0 60000 65536"/>
                  <a:gd name="T12" fmla="*/ 0 60000 65536"/>
                  <a:gd name="T13" fmla="*/ 0 60000 65536"/>
                  <a:gd name="T14" fmla="*/ 0 60000 65536"/>
                  <a:gd name="T15" fmla="*/ 0 w 68"/>
                  <a:gd name="T16" fmla="*/ 0 h 70"/>
                  <a:gd name="T17" fmla="*/ 68 w 68"/>
                  <a:gd name="T18" fmla="*/ 70 h 70"/>
                </a:gdLst>
                <a:ahLst/>
                <a:cxnLst>
                  <a:cxn ang="T10">
                    <a:pos x="T0" y="T1"/>
                  </a:cxn>
                  <a:cxn ang="T11">
                    <a:pos x="T2" y="T3"/>
                  </a:cxn>
                  <a:cxn ang="T12">
                    <a:pos x="T4" y="T5"/>
                  </a:cxn>
                  <a:cxn ang="T13">
                    <a:pos x="T6" y="T7"/>
                  </a:cxn>
                  <a:cxn ang="T14">
                    <a:pos x="T8" y="T9"/>
                  </a:cxn>
                </a:cxnLst>
                <a:rect l="T15" t="T16" r="T17" b="T18"/>
                <a:pathLst>
                  <a:path w="68" h="70">
                    <a:moveTo>
                      <a:pt x="0" y="18"/>
                    </a:moveTo>
                    <a:lnTo>
                      <a:pt x="16" y="0"/>
                    </a:lnTo>
                    <a:lnTo>
                      <a:pt x="67" y="51"/>
                    </a:lnTo>
                    <a:lnTo>
                      <a:pt x="52" y="69"/>
                    </a:lnTo>
                    <a:lnTo>
                      <a:pt x="0" y="18"/>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8" name="Freeform 55"/>
              <p:cNvSpPr>
                <a:spLocks/>
              </p:cNvSpPr>
              <p:nvPr/>
            </p:nvSpPr>
            <p:spPr bwMode="auto">
              <a:xfrm>
                <a:off x="926" y="1608"/>
                <a:ext cx="66" cy="71"/>
              </a:xfrm>
              <a:custGeom>
                <a:avLst/>
                <a:gdLst>
                  <a:gd name="T0" fmla="*/ 0 w 66"/>
                  <a:gd name="T1" fmla="*/ 17 h 71"/>
                  <a:gd name="T2" fmla="*/ 15 w 66"/>
                  <a:gd name="T3" fmla="*/ 0 h 71"/>
                  <a:gd name="T4" fmla="*/ 65 w 66"/>
                  <a:gd name="T5" fmla="*/ 53 h 71"/>
                  <a:gd name="T6" fmla="*/ 51 w 66"/>
                  <a:gd name="T7" fmla="*/ 70 h 71"/>
                  <a:gd name="T8" fmla="*/ 0 w 66"/>
                  <a:gd name="T9" fmla="*/ 17 h 71"/>
                  <a:gd name="T10" fmla="*/ 0 60000 65536"/>
                  <a:gd name="T11" fmla="*/ 0 60000 65536"/>
                  <a:gd name="T12" fmla="*/ 0 60000 65536"/>
                  <a:gd name="T13" fmla="*/ 0 60000 65536"/>
                  <a:gd name="T14" fmla="*/ 0 60000 65536"/>
                  <a:gd name="T15" fmla="*/ 0 w 66"/>
                  <a:gd name="T16" fmla="*/ 0 h 71"/>
                  <a:gd name="T17" fmla="*/ 66 w 66"/>
                  <a:gd name="T18" fmla="*/ 71 h 71"/>
                </a:gdLst>
                <a:ahLst/>
                <a:cxnLst>
                  <a:cxn ang="T10">
                    <a:pos x="T0" y="T1"/>
                  </a:cxn>
                  <a:cxn ang="T11">
                    <a:pos x="T2" y="T3"/>
                  </a:cxn>
                  <a:cxn ang="T12">
                    <a:pos x="T4" y="T5"/>
                  </a:cxn>
                  <a:cxn ang="T13">
                    <a:pos x="T6" y="T7"/>
                  </a:cxn>
                  <a:cxn ang="T14">
                    <a:pos x="T8" y="T9"/>
                  </a:cxn>
                </a:cxnLst>
                <a:rect l="T15" t="T16" r="T17" b="T18"/>
                <a:pathLst>
                  <a:path w="66" h="71">
                    <a:moveTo>
                      <a:pt x="0" y="17"/>
                    </a:moveTo>
                    <a:lnTo>
                      <a:pt x="15" y="0"/>
                    </a:lnTo>
                    <a:lnTo>
                      <a:pt x="65" y="53"/>
                    </a:lnTo>
                    <a:lnTo>
                      <a:pt x="51" y="70"/>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9" name="Freeform 56"/>
              <p:cNvSpPr>
                <a:spLocks/>
              </p:cNvSpPr>
              <p:nvPr/>
            </p:nvSpPr>
            <p:spPr bwMode="auto">
              <a:xfrm>
                <a:off x="984" y="1667"/>
                <a:ext cx="66" cy="69"/>
              </a:xfrm>
              <a:custGeom>
                <a:avLst/>
                <a:gdLst>
                  <a:gd name="T0" fmla="*/ 0 w 66"/>
                  <a:gd name="T1" fmla="*/ 16 h 69"/>
                  <a:gd name="T2" fmla="*/ 13 w 66"/>
                  <a:gd name="T3" fmla="*/ 0 h 69"/>
                  <a:gd name="T4" fmla="*/ 65 w 66"/>
                  <a:gd name="T5" fmla="*/ 51 h 69"/>
                  <a:gd name="T6" fmla="*/ 51 w 66"/>
                  <a:gd name="T7" fmla="*/ 68 h 69"/>
                  <a:gd name="T8" fmla="*/ 0 w 66"/>
                  <a:gd name="T9" fmla="*/ 16 h 69"/>
                  <a:gd name="T10" fmla="*/ 0 60000 65536"/>
                  <a:gd name="T11" fmla="*/ 0 60000 65536"/>
                  <a:gd name="T12" fmla="*/ 0 60000 65536"/>
                  <a:gd name="T13" fmla="*/ 0 60000 65536"/>
                  <a:gd name="T14" fmla="*/ 0 60000 65536"/>
                  <a:gd name="T15" fmla="*/ 0 w 66"/>
                  <a:gd name="T16" fmla="*/ 0 h 69"/>
                  <a:gd name="T17" fmla="*/ 66 w 66"/>
                  <a:gd name="T18" fmla="*/ 69 h 69"/>
                </a:gdLst>
                <a:ahLst/>
                <a:cxnLst>
                  <a:cxn ang="T10">
                    <a:pos x="T0" y="T1"/>
                  </a:cxn>
                  <a:cxn ang="T11">
                    <a:pos x="T2" y="T3"/>
                  </a:cxn>
                  <a:cxn ang="T12">
                    <a:pos x="T4" y="T5"/>
                  </a:cxn>
                  <a:cxn ang="T13">
                    <a:pos x="T6" y="T7"/>
                  </a:cxn>
                  <a:cxn ang="T14">
                    <a:pos x="T8" y="T9"/>
                  </a:cxn>
                </a:cxnLst>
                <a:rect l="T15" t="T16" r="T17" b="T18"/>
                <a:pathLst>
                  <a:path w="66" h="69">
                    <a:moveTo>
                      <a:pt x="0" y="16"/>
                    </a:moveTo>
                    <a:lnTo>
                      <a:pt x="13" y="0"/>
                    </a:lnTo>
                    <a:lnTo>
                      <a:pt x="65" y="51"/>
                    </a:lnTo>
                    <a:lnTo>
                      <a:pt x="51" y="68"/>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0" name="Freeform 57"/>
              <p:cNvSpPr>
                <a:spLocks/>
              </p:cNvSpPr>
              <p:nvPr/>
            </p:nvSpPr>
            <p:spPr bwMode="auto">
              <a:xfrm>
                <a:off x="1039" y="1724"/>
                <a:ext cx="39" cy="41"/>
              </a:xfrm>
              <a:custGeom>
                <a:avLst/>
                <a:gdLst>
                  <a:gd name="T0" fmla="*/ 0 w 39"/>
                  <a:gd name="T1" fmla="*/ 16 h 41"/>
                  <a:gd name="T2" fmla="*/ 14 w 39"/>
                  <a:gd name="T3" fmla="*/ 0 h 41"/>
                  <a:gd name="T4" fmla="*/ 38 w 39"/>
                  <a:gd name="T5" fmla="*/ 24 h 41"/>
                  <a:gd name="T6" fmla="*/ 25 w 39"/>
                  <a:gd name="T7" fmla="*/ 40 h 41"/>
                  <a:gd name="T8" fmla="*/ 0 w 39"/>
                  <a:gd name="T9" fmla="*/ 16 h 41"/>
                  <a:gd name="T10" fmla="*/ 0 60000 65536"/>
                  <a:gd name="T11" fmla="*/ 0 60000 65536"/>
                  <a:gd name="T12" fmla="*/ 0 60000 65536"/>
                  <a:gd name="T13" fmla="*/ 0 60000 65536"/>
                  <a:gd name="T14" fmla="*/ 0 60000 65536"/>
                  <a:gd name="T15" fmla="*/ 0 w 39"/>
                  <a:gd name="T16" fmla="*/ 0 h 41"/>
                  <a:gd name="T17" fmla="*/ 39 w 39"/>
                  <a:gd name="T18" fmla="*/ 41 h 41"/>
                </a:gdLst>
                <a:ahLst/>
                <a:cxnLst>
                  <a:cxn ang="T10">
                    <a:pos x="T0" y="T1"/>
                  </a:cxn>
                  <a:cxn ang="T11">
                    <a:pos x="T2" y="T3"/>
                  </a:cxn>
                  <a:cxn ang="T12">
                    <a:pos x="T4" y="T5"/>
                  </a:cxn>
                  <a:cxn ang="T13">
                    <a:pos x="T6" y="T7"/>
                  </a:cxn>
                  <a:cxn ang="T14">
                    <a:pos x="T8" y="T9"/>
                  </a:cxn>
                </a:cxnLst>
                <a:rect l="T15" t="T16" r="T17" b="T18"/>
                <a:pathLst>
                  <a:path w="39" h="41">
                    <a:moveTo>
                      <a:pt x="0" y="16"/>
                    </a:moveTo>
                    <a:lnTo>
                      <a:pt x="14" y="0"/>
                    </a:lnTo>
                    <a:lnTo>
                      <a:pt x="38" y="24"/>
                    </a:lnTo>
                    <a:lnTo>
                      <a:pt x="25" y="40"/>
                    </a:lnTo>
                    <a:lnTo>
                      <a:pt x="0" y="16"/>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1" name="Freeform 58"/>
              <p:cNvSpPr>
                <a:spLocks/>
              </p:cNvSpPr>
              <p:nvPr/>
            </p:nvSpPr>
            <p:spPr bwMode="auto">
              <a:xfrm>
                <a:off x="908" y="1504"/>
                <a:ext cx="65" cy="71"/>
              </a:xfrm>
              <a:custGeom>
                <a:avLst/>
                <a:gdLst>
                  <a:gd name="T0" fmla="*/ 0 w 65"/>
                  <a:gd name="T1" fmla="*/ 18 h 71"/>
                  <a:gd name="T2" fmla="*/ 15 w 65"/>
                  <a:gd name="T3" fmla="*/ 0 h 71"/>
                  <a:gd name="T4" fmla="*/ 64 w 65"/>
                  <a:gd name="T5" fmla="*/ 54 h 71"/>
                  <a:gd name="T6" fmla="*/ 49 w 65"/>
                  <a:gd name="T7" fmla="*/ 70 h 71"/>
                  <a:gd name="T8" fmla="*/ 0 w 65"/>
                  <a:gd name="T9" fmla="*/ 18 h 71"/>
                  <a:gd name="T10" fmla="*/ 0 60000 65536"/>
                  <a:gd name="T11" fmla="*/ 0 60000 65536"/>
                  <a:gd name="T12" fmla="*/ 0 60000 65536"/>
                  <a:gd name="T13" fmla="*/ 0 60000 65536"/>
                  <a:gd name="T14" fmla="*/ 0 60000 65536"/>
                  <a:gd name="T15" fmla="*/ 0 w 65"/>
                  <a:gd name="T16" fmla="*/ 0 h 71"/>
                  <a:gd name="T17" fmla="*/ 65 w 65"/>
                  <a:gd name="T18" fmla="*/ 71 h 71"/>
                </a:gdLst>
                <a:ahLst/>
                <a:cxnLst>
                  <a:cxn ang="T10">
                    <a:pos x="T0" y="T1"/>
                  </a:cxn>
                  <a:cxn ang="T11">
                    <a:pos x="T2" y="T3"/>
                  </a:cxn>
                  <a:cxn ang="T12">
                    <a:pos x="T4" y="T5"/>
                  </a:cxn>
                  <a:cxn ang="T13">
                    <a:pos x="T6" y="T7"/>
                  </a:cxn>
                  <a:cxn ang="T14">
                    <a:pos x="T8" y="T9"/>
                  </a:cxn>
                </a:cxnLst>
                <a:rect l="T15" t="T16" r="T17" b="T18"/>
                <a:pathLst>
                  <a:path w="65" h="71">
                    <a:moveTo>
                      <a:pt x="0" y="18"/>
                    </a:moveTo>
                    <a:lnTo>
                      <a:pt x="15" y="0"/>
                    </a:lnTo>
                    <a:lnTo>
                      <a:pt x="64" y="54"/>
                    </a:lnTo>
                    <a:lnTo>
                      <a:pt x="49" y="70"/>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2" name="Freeform 59"/>
              <p:cNvSpPr>
                <a:spLocks/>
              </p:cNvSpPr>
              <p:nvPr/>
            </p:nvSpPr>
            <p:spPr bwMode="auto">
              <a:xfrm>
                <a:off x="964" y="1563"/>
                <a:ext cx="65" cy="72"/>
              </a:xfrm>
              <a:custGeom>
                <a:avLst/>
                <a:gdLst>
                  <a:gd name="T0" fmla="*/ 0 w 65"/>
                  <a:gd name="T1" fmla="*/ 17 h 72"/>
                  <a:gd name="T2" fmla="*/ 14 w 65"/>
                  <a:gd name="T3" fmla="*/ 0 h 72"/>
                  <a:gd name="T4" fmla="*/ 64 w 65"/>
                  <a:gd name="T5" fmla="*/ 54 h 72"/>
                  <a:gd name="T6" fmla="*/ 50 w 65"/>
                  <a:gd name="T7" fmla="*/ 71 h 72"/>
                  <a:gd name="T8" fmla="*/ 0 w 65"/>
                  <a:gd name="T9" fmla="*/ 17 h 72"/>
                  <a:gd name="T10" fmla="*/ 0 60000 65536"/>
                  <a:gd name="T11" fmla="*/ 0 60000 65536"/>
                  <a:gd name="T12" fmla="*/ 0 60000 65536"/>
                  <a:gd name="T13" fmla="*/ 0 60000 65536"/>
                  <a:gd name="T14" fmla="*/ 0 60000 65536"/>
                  <a:gd name="T15" fmla="*/ 0 w 65"/>
                  <a:gd name="T16" fmla="*/ 0 h 72"/>
                  <a:gd name="T17" fmla="*/ 65 w 65"/>
                  <a:gd name="T18" fmla="*/ 72 h 72"/>
                </a:gdLst>
                <a:ahLst/>
                <a:cxnLst>
                  <a:cxn ang="T10">
                    <a:pos x="T0" y="T1"/>
                  </a:cxn>
                  <a:cxn ang="T11">
                    <a:pos x="T2" y="T3"/>
                  </a:cxn>
                  <a:cxn ang="T12">
                    <a:pos x="T4" y="T5"/>
                  </a:cxn>
                  <a:cxn ang="T13">
                    <a:pos x="T6" y="T7"/>
                  </a:cxn>
                  <a:cxn ang="T14">
                    <a:pos x="T8" y="T9"/>
                  </a:cxn>
                </a:cxnLst>
                <a:rect l="T15" t="T16" r="T17" b="T18"/>
                <a:pathLst>
                  <a:path w="65" h="72">
                    <a:moveTo>
                      <a:pt x="0" y="17"/>
                    </a:moveTo>
                    <a:lnTo>
                      <a:pt x="14" y="0"/>
                    </a:lnTo>
                    <a:lnTo>
                      <a:pt x="64" y="54"/>
                    </a:lnTo>
                    <a:lnTo>
                      <a:pt x="50" y="71"/>
                    </a:lnTo>
                    <a:lnTo>
                      <a:pt x="0" y="17"/>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3" name="Freeform 60"/>
              <p:cNvSpPr>
                <a:spLocks/>
              </p:cNvSpPr>
              <p:nvPr/>
            </p:nvSpPr>
            <p:spPr bwMode="auto">
              <a:xfrm>
                <a:off x="1019" y="1624"/>
                <a:ext cx="64" cy="72"/>
              </a:xfrm>
              <a:custGeom>
                <a:avLst/>
                <a:gdLst>
                  <a:gd name="T0" fmla="*/ 0 w 64"/>
                  <a:gd name="T1" fmla="*/ 16 h 72"/>
                  <a:gd name="T2" fmla="*/ 13 w 64"/>
                  <a:gd name="T3" fmla="*/ 0 h 72"/>
                  <a:gd name="T4" fmla="*/ 63 w 64"/>
                  <a:gd name="T5" fmla="*/ 54 h 72"/>
                  <a:gd name="T6" fmla="*/ 49 w 64"/>
                  <a:gd name="T7" fmla="*/ 71 h 72"/>
                  <a:gd name="T8" fmla="*/ 0 w 64"/>
                  <a:gd name="T9" fmla="*/ 16 h 72"/>
                  <a:gd name="T10" fmla="*/ 0 60000 65536"/>
                  <a:gd name="T11" fmla="*/ 0 60000 65536"/>
                  <a:gd name="T12" fmla="*/ 0 60000 65536"/>
                  <a:gd name="T13" fmla="*/ 0 60000 65536"/>
                  <a:gd name="T14" fmla="*/ 0 60000 65536"/>
                  <a:gd name="T15" fmla="*/ 0 w 64"/>
                  <a:gd name="T16" fmla="*/ 0 h 72"/>
                  <a:gd name="T17" fmla="*/ 64 w 64"/>
                  <a:gd name="T18" fmla="*/ 72 h 72"/>
                </a:gdLst>
                <a:ahLst/>
                <a:cxnLst>
                  <a:cxn ang="T10">
                    <a:pos x="T0" y="T1"/>
                  </a:cxn>
                  <a:cxn ang="T11">
                    <a:pos x="T2" y="T3"/>
                  </a:cxn>
                  <a:cxn ang="T12">
                    <a:pos x="T4" y="T5"/>
                  </a:cxn>
                  <a:cxn ang="T13">
                    <a:pos x="T6" y="T7"/>
                  </a:cxn>
                  <a:cxn ang="T14">
                    <a:pos x="T8" y="T9"/>
                  </a:cxn>
                </a:cxnLst>
                <a:rect l="T15" t="T16" r="T17" b="T18"/>
                <a:pathLst>
                  <a:path w="64" h="72">
                    <a:moveTo>
                      <a:pt x="0" y="16"/>
                    </a:moveTo>
                    <a:lnTo>
                      <a:pt x="13" y="0"/>
                    </a:lnTo>
                    <a:lnTo>
                      <a:pt x="63" y="54"/>
                    </a:lnTo>
                    <a:lnTo>
                      <a:pt x="49" y="71"/>
                    </a:lnTo>
                    <a:lnTo>
                      <a:pt x="0" y="16"/>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4" name="Freeform 61"/>
              <p:cNvSpPr>
                <a:spLocks/>
              </p:cNvSpPr>
              <p:nvPr/>
            </p:nvSpPr>
            <p:spPr bwMode="auto">
              <a:xfrm>
                <a:off x="1073" y="1684"/>
                <a:ext cx="37" cy="41"/>
              </a:xfrm>
              <a:custGeom>
                <a:avLst/>
                <a:gdLst>
                  <a:gd name="T0" fmla="*/ 0 w 37"/>
                  <a:gd name="T1" fmla="*/ 16 h 41"/>
                  <a:gd name="T2" fmla="*/ 13 w 37"/>
                  <a:gd name="T3" fmla="*/ 0 h 41"/>
                  <a:gd name="T4" fmla="*/ 36 w 37"/>
                  <a:gd name="T5" fmla="*/ 24 h 41"/>
                  <a:gd name="T6" fmla="*/ 23 w 37"/>
                  <a:gd name="T7" fmla="*/ 40 h 41"/>
                  <a:gd name="T8" fmla="*/ 0 w 37"/>
                  <a:gd name="T9" fmla="*/ 16 h 41"/>
                  <a:gd name="T10" fmla="*/ 0 60000 65536"/>
                  <a:gd name="T11" fmla="*/ 0 60000 65536"/>
                  <a:gd name="T12" fmla="*/ 0 60000 65536"/>
                  <a:gd name="T13" fmla="*/ 0 60000 65536"/>
                  <a:gd name="T14" fmla="*/ 0 60000 65536"/>
                  <a:gd name="T15" fmla="*/ 0 w 37"/>
                  <a:gd name="T16" fmla="*/ 0 h 41"/>
                  <a:gd name="T17" fmla="*/ 37 w 37"/>
                  <a:gd name="T18" fmla="*/ 41 h 41"/>
                </a:gdLst>
                <a:ahLst/>
                <a:cxnLst>
                  <a:cxn ang="T10">
                    <a:pos x="T0" y="T1"/>
                  </a:cxn>
                  <a:cxn ang="T11">
                    <a:pos x="T2" y="T3"/>
                  </a:cxn>
                  <a:cxn ang="T12">
                    <a:pos x="T4" y="T5"/>
                  </a:cxn>
                  <a:cxn ang="T13">
                    <a:pos x="T6" y="T7"/>
                  </a:cxn>
                  <a:cxn ang="T14">
                    <a:pos x="T8" y="T9"/>
                  </a:cxn>
                </a:cxnLst>
                <a:rect l="T15" t="T16" r="T17" b="T18"/>
                <a:pathLst>
                  <a:path w="37" h="41">
                    <a:moveTo>
                      <a:pt x="0" y="16"/>
                    </a:moveTo>
                    <a:lnTo>
                      <a:pt x="13" y="0"/>
                    </a:lnTo>
                    <a:lnTo>
                      <a:pt x="36" y="24"/>
                    </a:lnTo>
                    <a:lnTo>
                      <a:pt x="23" y="40"/>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5" name="Freeform 62"/>
              <p:cNvSpPr>
                <a:spLocks/>
              </p:cNvSpPr>
              <p:nvPr/>
            </p:nvSpPr>
            <p:spPr bwMode="auto">
              <a:xfrm>
                <a:off x="927" y="1434"/>
                <a:ext cx="30" cy="34"/>
              </a:xfrm>
              <a:custGeom>
                <a:avLst/>
                <a:gdLst>
                  <a:gd name="T0" fmla="*/ 0 w 30"/>
                  <a:gd name="T1" fmla="*/ 17 h 34"/>
                  <a:gd name="T2" fmla="*/ 15 w 30"/>
                  <a:gd name="T3" fmla="*/ 0 h 34"/>
                  <a:gd name="T4" fmla="*/ 29 w 30"/>
                  <a:gd name="T5" fmla="*/ 17 h 34"/>
                  <a:gd name="T6" fmla="*/ 15 w 30"/>
                  <a:gd name="T7" fmla="*/ 33 h 34"/>
                  <a:gd name="T8" fmla="*/ 0 w 30"/>
                  <a:gd name="T9" fmla="*/ 17 h 34"/>
                  <a:gd name="T10" fmla="*/ 0 60000 65536"/>
                  <a:gd name="T11" fmla="*/ 0 60000 65536"/>
                  <a:gd name="T12" fmla="*/ 0 60000 65536"/>
                  <a:gd name="T13" fmla="*/ 0 60000 65536"/>
                  <a:gd name="T14" fmla="*/ 0 60000 65536"/>
                  <a:gd name="T15" fmla="*/ 0 w 30"/>
                  <a:gd name="T16" fmla="*/ 0 h 34"/>
                  <a:gd name="T17" fmla="*/ 30 w 30"/>
                  <a:gd name="T18" fmla="*/ 34 h 34"/>
                </a:gdLst>
                <a:ahLst/>
                <a:cxnLst>
                  <a:cxn ang="T10">
                    <a:pos x="T0" y="T1"/>
                  </a:cxn>
                  <a:cxn ang="T11">
                    <a:pos x="T2" y="T3"/>
                  </a:cxn>
                  <a:cxn ang="T12">
                    <a:pos x="T4" y="T5"/>
                  </a:cxn>
                  <a:cxn ang="T13">
                    <a:pos x="T6" y="T7"/>
                  </a:cxn>
                  <a:cxn ang="T14">
                    <a:pos x="T8" y="T9"/>
                  </a:cxn>
                </a:cxnLst>
                <a:rect l="T15" t="T16" r="T17" b="T18"/>
                <a:pathLst>
                  <a:path w="30" h="34">
                    <a:moveTo>
                      <a:pt x="0" y="17"/>
                    </a:moveTo>
                    <a:lnTo>
                      <a:pt x="15" y="0"/>
                    </a:lnTo>
                    <a:lnTo>
                      <a:pt x="29" y="17"/>
                    </a:lnTo>
                    <a:lnTo>
                      <a:pt x="15" y="33"/>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6" name="Freeform 63"/>
              <p:cNvSpPr>
                <a:spLocks/>
              </p:cNvSpPr>
              <p:nvPr/>
            </p:nvSpPr>
            <p:spPr bwMode="auto">
              <a:xfrm>
                <a:off x="947" y="1456"/>
                <a:ext cx="64" cy="75"/>
              </a:xfrm>
              <a:custGeom>
                <a:avLst/>
                <a:gdLst>
                  <a:gd name="T0" fmla="*/ 0 w 64"/>
                  <a:gd name="T1" fmla="*/ 18 h 75"/>
                  <a:gd name="T2" fmla="*/ 15 w 64"/>
                  <a:gd name="T3" fmla="*/ 0 h 75"/>
                  <a:gd name="T4" fmla="*/ 63 w 64"/>
                  <a:gd name="T5" fmla="*/ 57 h 75"/>
                  <a:gd name="T6" fmla="*/ 48 w 64"/>
                  <a:gd name="T7" fmla="*/ 74 h 75"/>
                  <a:gd name="T8" fmla="*/ 0 w 64"/>
                  <a:gd name="T9" fmla="*/ 18 h 75"/>
                  <a:gd name="T10" fmla="*/ 0 60000 65536"/>
                  <a:gd name="T11" fmla="*/ 0 60000 65536"/>
                  <a:gd name="T12" fmla="*/ 0 60000 65536"/>
                  <a:gd name="T13" fmla="*/ 0 60000 65536"/>
                  <a:gd name="T14" fmla="*/ 0 60000 65536"/>
                  <a:gd name="T15" fmla="*/ 0 w 64"/>
                  <a:gd name="T16" fmla="*/ 0 h 75"/>
                  <a:gd name="T17" fmla="*/ 64 w 64"/>
                  <a:gd name="T18" fmla="*/ 75 h 75"/>
                </a:gdLst>
                <a:ahLst/>
                <a:cxnLst>
                  <a:cxn ang="T10">
                    <a:pos x="T0" y="T1"/>
                  </a:cxn>
                  <a:cxn ang="T11">
                    <a:pos x="T2" y="T3"/>
                  </a:cxn>
                  <a:cxn ang="T12">
                    <a:pos x="T4" y="T5"/>
                  </a:cxn>
                  <a:cxn ang="T13">
                    <a:pos x="T6" y="T7"/>
                  </a:cxn>
                  <a:cxn ang="T14">
                    <a:pos x="T8" y="T9"/>
                  </a:cxn>
                </a:cxnLst>
                <a:rect l="T15" t="T16" r="T17" b="T18"/>
                <a:pathLst>
                  <a:path w="64" h="75">
                    <a:moveTo>
                      <a:pt x="0" y="18"/>
                    </a:moveTo>
                    <a:lnTo>
                      <a:pt x="15" y="0"/>
                    </a:lnTo>
                    <a:lnTo>
                      <a:pt x="63" y="57"/>
                    </a:lnTo>
                    <a:lnTo>
                      <a:pt x="48" y="74"/>
                    </a:lnTo>
                    <a:lnTo>
                      <a:pt x="0" y="18"/>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7" name="Freeform 64"/>
              <p:cNvSpPr>
                <a:spLocks/>
              </p:cNvSpPr>
              <p:nvPr/>
            </p:nvSpPr>
            <p:spPr bwMode="auto">
              <a:xfrm>
                <a:off x="1001" y="1520"/>
                <a:ext cx="63" cy="73"/>
              </a:xfrm>
              <a:custGeom>
                <a:avLst/>
                <a:gdLst>
                  <a:gd name="T0" fmla="*/ 0 w 63"/>
                  <a:gd name="T1" fmla="*/ 17 h 73"/>
                  <a:gd name="T2" fmla="*/ 14 w 63"/>
                  <a:gd name="T3" fmla="*/ 0 h 73"/>
                  <a:gd name="T4" fmla="*/ 62 w 63"/>
                  <a:gd name="T5" fmla="*/ 55 h 73"/>
                  <a:gd name="T6" fmla="*/ 48 w 63"/>
                  <a:gd name="T7" fmla="*/ 72 h 73"/>
                  <a:gd name="T8" fmla="*/ 0 w 63"/>
                  <a:gd name="T9" fmla="*/ 17 h 73"/>
                  <a:gd name="T10" fmla="*/ 0 60000 65536"/>
                  <a:gd name="T11" fmla="*/ 0 60000 65536"/>
                  <a:gd name="T12" fmla="*/ 0 60000 65536"/>
                  <a:gd name="T13" fmla="*/ 0 60000 65536"/>
                  <a:gd name="T14" fmla="*/ 0 60000 65536"/>
                  <a:gd name="T15" fmla="*/ 0 w 63"/>
                  <a:gd name="T16" fmla="*/ 0 h 73"/>
                  <a:gd name="T17" fmla="*/ 63 w 63"/>
                  <a:gd name="T18" fmla="*/ 73 h 73"/>
                </a:gdLst>
                <a:ahLst/>
                <a:cxnLst>
                  <a:cxn ang="T10">
                    <a:pos x="T0" y="T1"/>
                  </a:cxn>
                  <a:cxn ang="T11">
                    <a:pos x="T2" y="T3"/>
                  </a:cxn>
                  <a:cxn ang="T12">
                    <a:pos x="T4" y="T5"/>
                  </a:cxn>
                  <a:cxn ang="T13">
                    <a:pos x="T6" y="T7"/>
                  </a:cxn>
                  <a:cxn ang="T14">
                    <a:pos x="T8" y="T9"/>
                  </a:cxn>
                </a:cxnLst>
                <a:rect l="T15" t="T16" r="T17" b="T18"/>
                <a:pathLst>
                  <a:path w="63" h="73">
                    <a:moveTo>
                      <a:pt x="0" y="17"/>
                    </a:moveTo>
                    <a:lnTo>
                      <a:pt x="14" y="0"/>
                    </a:lnTo>
                    <a:lnTo>
                      <a:pt x="62" y="55"/>
                    </a:lnTo>
                    <a:lnTo>
                      <a:pt x="48" y="72"/>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8" name="Freeform 65"/>
              <p:cNvSpPr>
                <a:spLocks/>
              </p:cNvSpPr>
              <p:nvPr/>
            </p:nvSpPr>
            <p:spPr bwMode="auto">
              <a:xfrm>
                <a:off x="1055" y="1581"/>
                <a:ext cx="63" cy="74"/>
              </a:xfrm>
              <a:custGeom>
                <a:avLst/>
                <a:gdLst>
                  <a:gd name="T0" fmla="*/ 0 w 63"/>
                  <a:gd name="T1" fmla="*/ 17 h 74"/>
                  <a:gd name="T2" fmla="*/ 14 w 63"/>
                  <a:gd name="T3" fmla="*/ 0 h 74"/>
                  <a:gd name="T4" fmla="*/ 62 w 63"/>
                  <a:gd name="T5" fmla="*/ 56 h 74"/>
                  <a:gd name="T6" fmla="*/ 48 w 63"/>
                  <a:gd name="T7" fmla="*/ 73 h 74"/>
                  <a:gd name="T8" fmla="*/ 0 w 63"/>
                  <a:gd name="T9" fmla="*/ 17 h 74"/>
                  <a:gd name="T10" fmla="*/ 0 60000 65536"/>
                  <a:gd name="T11" fmla="*/ 0 60000 65536"/>
                  <a:gd name="T12" fmla="*/ 0 60000 65536"/>
                  <a:gd name="T13" fmla="*/ 0 60000 65536"/>
                  <a:gd name="T14" fmla="*/ 0 60000 65536"/>
                  <a:gd name="T15" fmla="*/ 0 w 63"/>
                  <a:gd name="T16" fmla="*/ 0 h 74"/>
                  <a:gd name="T17" fmla="*/ 63 w 63"/>
                  <a:gd name="T18" fmla="*/ 74 h 74"/>
                </a:gdLst>
                <a:ahLst/>
                <a:cxnLst>
                  <a:cxn ang="T10">
                    <a:pos x="T0" y="T1"/>
                  </a:cxn>
                  <a:cxn ang="T11">
                    <a:pos x="T2" y="T3"/>
                  </a:cxn>
                  <a:cxn ang="T12">
                    <a:pos x="T4" y="T5"/>
                  </a:cxn>
                  <a:cxn ang="T13">
                    <a:pos x="T6" y="T7"/>
                  </a:cxn>
                  <a:cxn ang="T14">
                    <a:pos x="T8" y="T9"/>
                  </a:cxn>
                </a:cxnLst>
                <a:rect l="T15" t="T16" r="T17" b="T18"/>
                <a:pathLst>
                  <a:path w="63" h="74">
                    <a:moveTo>
                      <a:pt x="0" y="17"/>
                    </a:moveTo>
                    <a:lnTo>
                      <a:pt x="14" y="0"/>
                    </a:lnTo>
                    <a:lnTo>
                      <a:pt x="62" y="56"/>
                    </a:lnTo>
                    <a:lnTo>
                      <a:pt x="48" y="73"/>
                    </a:lnTo>
                    <a:lnTo>
                      <a:pt x="0" y="17"/>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9" name="Freeform 66"/>
              <p:cNvSpPr>
                <a:spLocks/>
              </p:cNvSpPr>
              <p:nvPr/>
            </p:nvSpPr>
            <p:spPr bwMode="auto">
              <a:xfrm>
                <a:off x="1108" y="1644"/>
                <a:ext cx="35" cy="41"/>
              </a:xfrm>
              <a:custGeom>
                <a:avLst/>
                <a:gdLst>
                  <a:gd name="T0" fmla="*/ 0 w 35"/>
                  <a:gd name="T1" fmla="*/ 15 h 41"/>
                  <a:gd name="T2" fmla="*/ 13 w 35"/>
                  <a:gd name="T3" fmla="*/ 0 h 41"/>
                  <a:gd name="T4" fmla="*/ 34 w 35"/>
                  <a:gd name="T5" fmla="*/ 25 h 41"/>
                  <a:gd name="T6" fmla="*/ 22 w 35"/>
                  <a:gd name="T7" fmla="*/ 40 h 41"/>
                  <a:gd name="T8" fmla="*/ 0 w 35"/>
                  <a:gd name="T9" fmla="*/ 15 h 41"/>
                  <a:gd name="T10" fmla="*/ 0 60000 65536"/>
                  <a:gd name="T11" fmla="*/ 0 60000 65536"/>
                  <a:gd name="T12" fmla="*/ 0 60000 65536"/>
                  <a:gd name="T13" fmla="*/ 0 60000 65536"/>
                  <a:gd name="T14" fmla="*/ 0 60000 65536"/>
                  <a:gd name="T15" fmla="*/ 0 w 35"/>
                  <a:gd name="T16" fmla="*/ 0 h 41"/>
                  <a:gd name="T17" fmla="*/ 35 w 35"/>
                  <a:gd name="T18" fmla="*/ 41 h 41"/>
                </a:gdLst>
                <a:ahLst/>
                <a:cxnLst>
                  <a:cxn ang="T10">
                    <a:pos x="T0" y="T1"/>
                  </a:cxn>
                  <a:cxn ang="T11">
                    <a:pos x="T2" y="T3"/>
                  </a:cxn>
                  <a:cxn ang="T12">
                    <a:pos x="T4" y="T5"/>
                  </a:cxn>
                  <a:cxn ang="T13">
                    <a:pos x="T6" y="T7"/>
                  </a:cxn>
                  <a:cxn ang="T14">
                    <a:pos x="T8" y="T9"/>
                  </a:cxn>
                </a:cxnLst>
                <a:rect l="T15" t="T16" r="T17" b="T18"/>
                <a:pathLst>
                  <a:path w="35" h="41">
                    <a:moveTo>
                      <a:pt x="0" y="15"/>
                    </a:moveTo>
                    <a:lnTo>
                      <a:pt x="13" y="0"/>
                    </a:lnTo>
                    <a:lnTo>
                      <a:pt x="34" y="25"/>
                    </a:lnTo>
                    <a:lnTo>
                      <a:pt x="22" y="40"/>
                    </a:lnTo>
                    <a:lnTo>
                      <a:pt x="0" y="15"/>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0" name="Freeform 67"/>
              <p:cNvSpPr>
                <a:spLocks/>
              </p:cNvSpPr>
              <p:nvPr/>
            </p:nvSpPr>
            <p:spPr bwMode="auto">
              <a:xfrm>
                <a:off x="967" y="1388"/>
                <a:ext cx="29" cy="36"/>
              </a:xfrm>
              <a:custGeom>
                <a:avLst/>
                <a:gdLst>
                  <a:gd name="T0" fmla="*/ 0 w 29"/>
                  <a:gd name="T1" fmla="*/ 18 h 36"/>
                  <a:gd name="T2" fmla="*/ 15 w 29"/>
                  <a:gd name="T3" fmla="*/ 0 h 36"/>
                  <a:gd name="T4" fmla="*/ 28 w 29"/>
                  <a:gd name="T5" fmla="*/ 16 h 36"/>
                  <a:gd name="T6" fmla="*/ 13 w 29"/>
                  <a:gd name="T7" fmla="*/ 35 h 36"/>
                  <a:gd name="T8" fmla="*/ 0 w 29"/>
                  <a:gd name="T9" fmla="*/ 18 h 36"/>
                  <a:gd name="T10" fmla="*/ 0 60000 65536"/>
                  <a:gd name="T11" fmla="*/ 0 60000 65536"/>
                  <a:gd name="T12" fmla="*/ 0 60000 65536"/>
                  <a:gd name="T13" fmla="*/ 0 60000 65536"/>
                  <a:gd name="T14" fmla="*/ 0 60000 65536"/>
                  <a:gd name="T15" fmla="*/ 0 w 29"/>
                  <a:gd name="T16" fmla="*/ 0 h 36"/>
                  <a:gd name="T17" fmla="*/ 29 w 29"/>
                  <a:gd name="T18" fmla="*/ 36 h 36"/>
                </a:gdLst>
                <a:ahLst/>
                <a:cxnLst>
                  <a:cxn ang="T10">
                    <a:pos x="T0" y="T1"/>
                  </a:cxn>
                  <a:cxn ang="T11">
                    <a:pos x="T2" y="T3"/>
                  </a:cxn>
                  <a:cxn ang="T12">
                    <a:pos x="T4" y="T5"/>
                  </a:cxn>
                  <a:cxn ang="T13">
                    <a:pos x="T6" y="T7"/>
                  </a:cxn>
                  <a:cxn ang="T14">
                    <a:pos x="T8" y="T9"/>
                  </a:cxn>
                </a:cxnLst>
                <a:rect l="T15" t="T16" r="T17" b="T18"/>
                <a:pathLst>
                  <a:path w="29" h="36">
                    <a:moveTo>
                      <a:pt x="0" y="18"/>
                    </a:moveTo>
                    <a:lnTo>
                      <a:pt x="15" y="0"/>
                    </a:lnTo>
                    <a:lnTo>
                      <a:pt x="28" y="16"/>
                    </a:lnTo>
                    <a:lnTo>
                      <a:pt x="13" y="35"/>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1" name="Freeform 68"/>
              <p:cNvSpPr>
                <a:spLocks/>
              </p:cNvSpPr>
              <p:nvPr/>
            </p:nvSpPr>
            <p:spPr bwMode="auto">
              <a:xfrm>
                <a:off x="985" y="1412"/>
                <a:ext cx="62" cy="75"/>
              </a:xfrm>
              <a:custGeom>
                <a:avLst/>
                <a:gdLst>
                  <a:gd name="T0" fmla="*/ 0 w 62"/>
                  <a:gd name="T1" fmla="*/ 18 h 75"/>
                  <a:gd name="T2" fmla="*/ 15 w 62"/>
                  <a:gd name="T3" fmla="*/ 0 h 75"/>
                  <a:gd name="T4" fmla="*/ 61 w 62"/>
                  <a:gd name="T5" fmla="*/ 57 h 75"/>
                  <a:gd name="T6" fmla="*/ 47 w 62"/>
                  <a:gd name="T7" fmla="*/ 74 h 75"/>
                  <a:gd name="T8" fmla="*/ 0 w 62"/>
                  <a:gd name="T9" fmla="*/ 18 h 75"/>
                  <a:gd name="T10" fmla="*/ 0 60000 65536"/>
                  <a:gd name="T11" fmla="*/ 0 60000 65536"/>
                  <a:gd name="T12" fmla="*/ 0 60000 65536"/>
                  <a:gd name="T13" fmla="*/ 0 60000 65536"/>
                  <a:gd name="T14" fmla="*/ 0 60000 65536"/>
                  <a:gd name="T15" fmla="*/ 0 w 62"/>
                  <a:gd name="T16" fmla="*/ 0 h 75"/>
                  <a:gd name="T17" fmla="*/ 62 w 62"/>
                  <a:gd name="T18" fmla="*/ 75 h 75"/>
                </a:gdLst>
                <a:ahLst/>
                <a:cxnLst>
                  <a:cxn ang="T10">
                    <a:pos x="T0" y="T1"/>
                  </a:cxn>
                  <a:cxn ang="T11">
                    <a:pos x="T2" y="T3"/>
                  </a:cxn>
                  <a:cxn ang="T12">
                    <a:pos x="T4" y="T5"/>
                  </a:cxn>
                  <a:cxn ang="T13">
                    <a:pos x="T6" y="T7"/>
                  </a:cxn>
                  <a:cxn ang="T14">
                    <a:pos x="T8" y="T9"/>
                  </a:cxn>
                </a:cxnLst>
                <a:rect l="T15" t="T16" r="T17" b="T18"/>
                <a:pathLst>
                  <a:path w="62" h="75">
                    <a:moveTo>
                      <a:pt x="0" y="18"/>
                    </a:moveTo>
                    <a:lnTo>
                      <a:pt x="15" y="0"/>
                    </a:lnTo>
                    <a:lnTo>
                      <a:pt x="61" y="57"/>
                    </a:lnTo>
                    <a:lnTo>
                      <a:pt x="47" y="74"/>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2" name="Freeform 69"/>
              <p:cNvSpPr>
                <a:spLocks/>
              </p:cNvSpPr>
              <p:nvPr/>
            </p:nvSpPr>
            <p:spPr bwMode="auto">
              <a:xfrm>
                <a:off x="1039" y="1475"/>
                <a:ext cx="61" cy="76"/>
              </a:xfrm>
              <a:custGeom>
                <a:avLst/>
                <a:gdLst>
                  <a:gd name="T0" fmla="*/ 0 w 61"/>
                  <a:gd name="T1" fmla="*/ 17 h 76"/>
                  <a:gd name="T2" fmla="*/ 14 w 61"/>
                  <a:gd name="T3" fmla="*/ 0 h 76"/>
                  <a:gd name="T4" fmla="*/ 60 w 61"/>
                  <a:gd name="T5" fmla="*/ 59 h 76"/>
                  <a:gd name="T6" fmla="*/ 46 w 61"/>
                  <a:gd name="T7" fmla="*/ 75 h 76"/>
                  <a:gd name="T8" fmla="*/ 0 w 61"/>
                  <a:gd name="T9" fmla="*/ 17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17"/>
                    </a:moveTo>
                    <a:lnTo>
                      <a:pt x="14" y="0"/>
                    </a:lnTo>
                    <a:lnTo>
                      <a:pt x="60" y="59"/>
                    </a:lnTo>
                    <a:lnTo>
                      <a:pt x="46" y="75"/>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3" name="Freeform 70"/>
              <p:cNvSpPr>
                <a:spLocks/>
              </p:cNvSpPr>
              <p:nvPr/>
            </p:nvSpPr>
            <p:spPr bwMode="auto">
              <a:xfrm>
                <a:off x="1090" y="1539"/>
                <a:ext cx="62" cy="75"/>
              </a:xfrm>
              <a:custGeom>
                <a:avLst/>
                <a:gdLst>
                  <a:gd name="T0" fmla="*/ 0 w 62"/>
                  <a:gd name="T1" fmla="*/ 16 h 75"/>
                  <a:gd name="T2" fmla="*/ 13 w 62"/>
                  <a:gd name="T3" fmla="*/ 0 h 75"/>
                  <a:gd name="T4" fmla="*/ 61 w 62"/>
                  <a:gd name="T5" fmla="*/ 58 h 75"/>
                  <a:gd name="T6" fmla="*/ 47 w 62"/>
                  <a:gd name="T7" fmla="*/ 74 h 75"/>
                  <a:gd name="T8" fmla="*/ 0 w 62"/>
                  <a:gd name="T9" fmla="*/ 16 h 75"/>
                  <a:gd name="T10" fmla="*/ 0 60000 65536"/>
                  <a:gd name="T11" fmla="*/ 0 60000 65536"/>
                  <a:gd name="T12" fmla="*/ 0 60000 65536"/>
                  <a:gd name="T13" fmla="*/ 0 60000 65536"/>
                  <a:gd name="T14" fmla="*/ 0 60000 65536"/>
                  <a:gd name="T15" fmla="*/ 0 w 62"/>
                  <a:gd name="T16" fmla="*/ 0 h 75"/>
                  <a:gd name="T17" fmla="*/ 62 w 62"/>
                  <a:gd name="T18" fmla="*/ 75 h 75"/>
                </a:gdLst>
                <a:ahLst/>
                <a:cxnLst>
                  <a:cxn ang="T10">
                    <a:pos x="T0" y="T1"/>
                  </a:cxn>
                  <a:cxn ang="T11">
                    <a:pos x="T2" y="T3"/>
                  </a:cxn>
                  <a:cxn ang="T12">
                    <a:pos x="T4" y="T5"/>
                  </a:cxn>
                  <a:cxn ang="T13">
                    <a:pos x="T6" y="T7"/>
                  </a:cxn>
                  <a:cxn ang="T14">
                    <a:pos x="T8" y="T9"/>
                  </a:cxn>
                </a:cxnLst>
                <a:rect l="T15" t="T16" r="T17" b="T18"/>
                <a:pathLst>
                  <a:path w="62" h="75">
                    <a:moveTo>
                      <a:pt x="0" y="16"/>
                    </a:moveTo>
                    <a:lnTo>
                      <a:pt x="13" y="0"/>
                    </a:lnTo>
                    <a:lnTo>
                      <a:pt x="61" y="58"/>
                    </a:lnTo>
                    <a:lnTo>
                      <a:pt x="47" y="74"/>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4" name="Freeform 71"/>
              <p:cNvSpPr>
                <a:spLocks/>
              </p:cNvSpPr>
              <p:nvPr/>
            </p:nvSpPr>
            <p:spPr bwMode="auto">
              <a:xfrm>
                <a:off x="1142" y="1602"/>
                <a:ext cx="35" cy="43"/>
              </a:xfrm>
              <a:custGeom>
                <a:avLst/>
                <a:gdLst>
                  <a:gd name="T0" fmla="*/ 0 w 35"/>
                  <a:gd name="T1" fmla="*/ 17 h 43"/>
                  <a:gd name="T2" fmla="*/ 14 w 35"/>
                  <a:gd name="T3" fmla="*/ 0 h 43"/>
                  <a:gd name="T4" fmla="*/ 34 w 35"/>
                  <a:gd name="T5" fmla="*/ 27 h 43"/>
                  <a:gd name="T6" fmla="*/ 22 w 35"/>
                  <a:gd name="T7" fmla="*/ 42 h 43"/>
                  <a:gd name="T8" fmla="*/ 0 w 35"/>
                  <a:gd name="T9" fmla="*/ 17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17"/>
                    </a:moveTo>
                    <a:lnTo>
                      <a:pt x="14" y="0"/>
                    </a:lnTo>
                    <a:lnTo>
                      <a:pt x="34" y="27"/>
                    </a:lnTo>
                    <a:lnTo>
                      <a:pt x="22" y="42"/>
                    </a:lnTo>
                    <a:lnTo>
                      <a:pt x="0" y="17"/>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5" name="Freeform 72"/>
              <p:cNvSpPr>
                <a:spLocks/>
              </p:cNvSpPr>
              <p:nvPr/>
            </p:nvSpPr>
            <p:spPr bwMode="auto">
              <a:xfrm>
                <a:off x="1006" y="1341"/>
                <a:ext cx="28" cy="35"/>
              </a:xfrm>
              <a:custGeom>
                <a:avLst/>
                <a:gdLst>
                  <a:gd name="T0" fmla="*/ 0 w 28"/>
                  <a:gd name="T1" fmla="*/ 16 h 35"/>
                  <a:gd name="T2" fmla="*/ 14 w 28"/>
                  <a:gd name="T3" fmla="*/ 0 h 35"/>
                  <a:gd name="T4" fmla="*/ 27 w 28"/>
                  <a:gd name="T5" fmla="*/ 18 h 35"/>
                  <a:gd name="T6" fmla="*/ 13 w 28"/>
                  <a:gd name="T7" fmla="*/ 34 h 35"/>
                  <a:gd name="T8" fmla="*/ 0 w 28"/>
                  <a:gd name="T9" fmla="*/ 16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0" y="16"/>
                    </a:moveTo>
                    <a:lnTo>
                      <a:pt x="14" y="0"/>
                    </a:lnTo>
                    <a:lnTo>
                      <a:pt x="27" y="18"/>
                    </a:lnTo>
                    <a:lnTo>
                      <a:pt x="13" y="34"/>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6" name="Freeform 73"/>
              <p:cNvSpPr>
                <a:spLocks/>
              </p:cNvSpPr>
              <p:nvPr/>
            </p:nvSpPr>
            <p:spPr bwMode="auto">
              <a:xfrm>
                <a:off x="1023" y="1366"/>
                <a:ext cx="63" cy="77"/>
              </a:xfrm>
              <a:custGeom>
                <a:avLst/>
                <a:gdLst>
                  <a:gd name="T0" fmla="*/ 0 w 63"/>
                  <a:gd name="T1" fmla="*/ 17 h 77"/>
                  <a:gd name="T2" fmla="*/ 15 w 63"/>
                  <a:gd name="T3" fmla="*/ 0 h 77"/>
                  <a:gd name="T4" fmla="*/ 62 w 63"/>
                  <a:gd name="T5" fmla="*/ 58 h 77"/>
                  <a:gd name="T6" fmla="*/ 47 w 63"/>
                  <a:gd name="T7" fmla="*/ 76 h 77"/>
                  <a:gd name="T8" fmla="*/ 0 w 63"/>
                  <a:gd name="T9" fmla="*/ 17 h 77"/>
                  <a:gd name="T10" fmla="*/ 0 60000 65536"/>
                  <a:gd name="T11" fmla="*/ 0 60000 65536"/>
                  <a:gd name="T12" fmla="*/ 0 60000 65536"/>
                  <a:gd name="T13" fmla="*/ 0 60000 65536"/>
                  <a:gd name="T14" fmla="*/ 0 60000 65536"/>
                  <a:gd name="T15" fmla="*/ 0 w 63"/>
                  <a:gd name="T16" fmla="*/ 0 h 77"/>
                  <a:gd name="T17" fmla="*/ 63 w 63"/>
                  <a:gd name="T18" fmla="*/ 77 h 77"/>
                </a:gdLst>
                <a:ahLst/>
                <a:cxnLst>
                  <a:cxn ang="T10">
                    <a:pos x="T0" y="T1"/>
                  </a:cxn>
                  <a:cxn ang="T11">
                    <a:pos x="T2" y="T3"/>
                  </a:cxn>
                  <a:cxn ang="T12">
                    <a:pos x="T4" y="T5"/>
                  </a:cxn>
                  <a:cxn ang="T13">
                    <a:pos x="T6" y="T7"/>
                  </a:cxn>
                  <a:cxn ang="T14">
                    <a:pos x="T8" y="T9"/>
                  </a:cxn>
                </a:cxnLst>
                <a:rect l="T15" t="T16" r="T17" b="T18"/>
                <a:pathLst>
                  <a:path w="63" h="77">
                    <a:moveTo>
                      <a:pt x="0" y="17"/>
                    </a:moveTo>
                    <a:lnTo>
                      <a:pt x="15" y="0"/>
                    </a:lnTo>
                    <a:lnTo>
                      <a:pt x="62" y="58"/>
                    </a:lnTo>
                    <a:lnTo>
                      <a:pt x="47" y="76"/>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7" name="Freeform 74"/>
              <p:cNvSpPr>
                <a:spLocks/>
              </p:cNvSpPr>
              <p:nvPr/>
            </p:nvSpPr>
            <p:spPr bwMode="auto">
              <a:xfrm>
                <a:off x="1075" y="1431"/>
                <a:ext cx="61" cy="78"/>
              </a:xfrm>
              <a:custGeom>
                <a:avLst/>
                <a:gdLst>
                  <a:gd name="T0" fmla="*/ 0 w 61"/>
                  <a:gd name="T1" fmla="*/ 17 h 78"/>
                  <a:gd name="T2" fmla="*/ 14 w 61"/>
                  <a:gd name="T3" fmla="*/ 0 h 78"/>
                  <a:gd name="T4" fmla="*/ 60 w 61"/>
                  <a:gd name="T5" fmla="*/ 60 h 78"/>
                  <a:gd name="T6" fmla="*/ 46 w 61"/>
                  <a:gd name="T7" fmla="*/ 77 h 78"/>
                  <a:gd name="T8" fmla="*/ 0 w 61"/>
                  <a:gd name="T9" fmla="*/ 17 h 78"/>
                  <a:gd name="T10" fmla="*/ 0 60000 65536"/>
                  <a:gd name="T11" fmla="*/ 0 60000 65536"/>
                  <a:gd name="T12" fmla="*/ 0 60000 65536"/>
                  <a:gd name="T13" fmla="*/ 0 60000 65536"/>
                  <a:gd name="T14" fmla="*/ 0 60000 65536"/>
                  <a:gd name="T15" fmla="*/ 0 w 61"/>
                  <a:gd name="T16" fmla="*/ 0 h 78"/>
                  <a:gd name="T17" fmla="*/ 61 w 61"/>
                  <a:gd name="T18" fmla="*/ 78 h 78"/>
                </a:gdLst>
                <a:ahLst/>
                <a:cxnLst>
                  <a:cxn ang="T10">
                    <a:pos x="T0" y="T1"/>
                  </a:cxn>
                  <a:cxn ang="T11">
                    <a:pos x="T2" y="T3"/>
                  </a:cxn>
                  <a:cxn ang="T12">
                    <a:pos x="T4" y="T5"/>
                  </a:cxn>
                  <a:cxn ang="T13">
                    <a:pos x="T6" y="T7"/>
                  </a:cxn>
                  <a:cxn ang="T14">
                    <a:pos x="T8" y="T9"/>
                  </a:cxn>
                </a:cxnLst>
                <a:rect l="T15" t="T16" r="T17" b="T18"/>
                <a:pathLst>
                  <a:path w="61" h="78">
                    <a:moveTo>
                      <a:pt x="0" y="17"/>
                    </a:moveTo>
                    <a:lnTo>
                      <a:pt x="14" y="0"/>
                    </a:lnTo>
                    <a:lnTo>
                      <a:pt x="60" y="60"/>
                    </a:lnTo>
                    <a:lnTo>
                      <a:pt x="46" y="77"/>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8" name="Freeform 75"/>
              <p:cNvSpPr>
                <a:spLocks/>
              </p:cNvSpPr>
              <p:nvPr/>
            </p:nvSpPr>
            <p:spPr bwMode="auto">
              <a:xfrm>
                <a:off x="1126" y="1497"/>
                <a:ext cx="61" cy="75"/>
              </a:xfrm>
              <a:custGeom>
                <a:avLst/>
                <a:gdLst>
                  <a:gd name="T0" fmla="*/ 0 w 61"/>
                  <a:gd name="T1" fmla="*/ 16 h 75"/>
                  <a:gd name="T2" fmla="*/ 14 w 61"/>
                  <a:gd name="T3" fmla="*/ 0 h 75"/>
                  <a:gd name="T4" fmla="*/ 60 w 61"/>
                  <a:gd name="T5" fmla="*/ 58 h 75"/>
                  <a:gd name="T6" fmla="*/ 46 w 61"/>
                  <a:gd name="T7" fmla="*/ 74 h 75"/>
                  <a:gd name="T8" fmla="*/ 0 w 61"/>
                  <a:gd name="T9" fmla="*/ 16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0" y="16"/>
                    </a:moveTo>
                    <a:lnTo>
                      <a:pt x="14" y="0"/>
                    </a:lnTo>
                    <a:lnTo>
                      <a:pt x="60" y="58"/>
                    </a:lnTo>
                    <a:lnTo>
                      <a:pt x="46" y="74"/>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9" name="Freeform 76"/>
              <p:cNvSpPr>
                <a:spLocks/>
              </p:cNvSpPr>
              <p:nvPr/>
            </p:nvSpPr>
            <p:spPr bwMode="auto">
              <a:xfrm>
                <a:off x="1176" y="1562"/>
                <a:ext cx="36" cy="43"/>
              </a:xfrm>
              <a:custGeom>
                <a:avLst/>
                <a:gdLst>
                  <a:gd name="T0" fmla="*/ 0 w 36"/>
                  <a:gd name="T1" fmla="*/ 16 h 43"/>
                  <a:gd name="T2" fmla="*/ 14 w 36"/>
                  <a:gd name="T3" fmla="*/ 0 h 43"/>
                  <a:gd name="T4" fmla="*/ 35 w 36"/>
                  <a:gd name="T5" fmla="*/ 27 h 43"/>
                  <a:gd name="T6" fmla="*/ 22 w 36"/>
                  <a:gd name="T7" fmla="*/ 42 h 43"/>
                  <a:gd name="T8" fmla="*/ 0 w 36"/>
                  <a:gd name="T9" fmla="*/ 16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0" y="16"/>
                    </a:moveTo>
                    <a:lnTo>
                      <a:pt x="14" y="0"/>
                    </a:lnTo>
                    <a:lnTo>
                      <a:pt x="35" y="27"/>
                    </a:lnTo>
                    <a:lnTo>
                      <a:pt x="22" y="42"/>
                    </a:lnTo>
                    <a:lnTo>
                      <a:pt x="0" y="16"/>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0" name="Freeform 77"/>
              <p:cNvSpPr>
                <a:spLocks/>
              </p:cNvSpPr>
              <p:nvPr/>
            </p:nvSpPr>
            <p:spPr bwMode="auto">
              <a:xfrm>
                <a:off x="1045" y="1296"/>
                <a:ext cx="28" cy="35"/>
              </a:xfrm>
              <a:custGeom>
                <a:avLst/>
                <a:gdLst>
                  <a:gd name="T0" fmla="*/ 0 w 28"/>
                  <a:gd name="T1" fmla="*/ 17 h 35"/>
                  <a:gd name="T2" fmla="*/ 15 w 28"/>
                  <a:gd name="T3" fmla="*/ 0 h 35"/>
                  <a:gd name="T4" fmla="*/ 27 w 28"/>
                  <a:gd name="T5" fmla="*/ 19 h 35"/>
                  <a:gd name="T6" fmla="*/ 14 w 28"/>
                  <a:gd name="T7" fmla="*/ 34 h 35"/>
                  <a:gd name="T8" fmla="*/ 0 w 28"/>
                  <a:gd name="T9" fmla="*/ 17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0" y="17"/>
                    </a:moveTo>
                    <a:lnTo>
                      <a:pt x="15" y="0"/>
                    </a:lnTo>
                    <a:lnTo>
                      <a:pt x="27" y="19"/>
                    </a:lnTo>
                    <a:lnTo>
                      <a:pt x="14" y="34"/>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1" name="Freeform 78"/>
              <p:cNvSpPr>
                <a:spLocks/>
              </p:cNvSpPr>
              <p:nvPr/>
            </p:nvSpPr>
            <p:spPr bwMode="auto">
              <a:xfrm>
                <a:off x="1062" y="1320"/>
                <a:ext cx="60" cy="78"/>
              </a:xfrm>
              <a:custGeom>
                <a:avLst/>
                <a:gdLst>
                  <a:gd name="T0" fmla="*/ 0 w 60"/>
                  <a:gd name="T1" fmla="*/ 18 h 78"/>
                  <a:gd name="T2" fmla="*/ 15 w 60"/>
                  <a:gd name="T3" fmla="*/ 0 h 78"/>
                  <a:gd name="T4" fmla="*/ 59 w 60"/>
                  <a:gd name="T5" fmla="*/ 60 h 78"/>
                  <a:gd name="T6" fmla="*/ 44 w 60"/>
                  <a:gd name="T7" fmla="*/ 77 h 78"/>
                  <a:gd name="T8" fmla="*/ 0 w 60"/>
                  <a:gd name="T9" fmla="*/ 18 h 78"/>
                  <a:gd name="T10" fmla="*/ 0 60000 65536"/>
                  <a:gd name="T11" fmla="*/ 0 60000 65536"/>
                  <a:gd name="T12" fmla="*/ 0 60000 65536"/>
                  <a:gd name="T13" fmla="*/ 0 60000 65536"/>
                  <a:gd name="T14" fmla="*/ 0 60000 65536"/>
                  <a:gd name="T15" fmla="*/ 0 w 60"/>
                  <a:gd name="T16" fmla="*/ 0 h 78"/>
                  <a:gd name="T17" fmla="*/ 60 w 60"/>
                  <a:gd name="T18" fmla="*/ 78 h 78"/>
                </a:gdLst>
                <a:ahLst/>
                <a:cxnLst>
                  <a:cxn ang="T10">
                    <a:pos x="T0" y="T1"/>
                  </a:cxn>
                  <a:cxn ang="T11">
                    <a:pos x="T2" y="T3"/>
                  </a:cxn>
                  <a:cxn ang="T12">
                    <a:pos x="T4" y="T5"/>
                  </a:cxn>
                  <a:cxn ang="T13">
                    <a:pos x="T6" y="T7"/>
                  </a:cxn>
                  <a:cxn ang="T14">
                    <a:pos x="T8" y="T9"/>
                  </a:cxn>
                </a:cxnLst>
                <a:rect l="T15" t="T16" r="T17" b="T18"/>
                <a:pathLst>
                  <a:path w="60" h="78">
                    <a:moveTo>
                      <a:pt x="0" y="18"/>
                    </a:moveTo>
                    <a:lnTo>
                      <a:pt x="15" y="0"/>
                    </a:lnTo>
                    <a:lnTo>
                      <a:pt x="59" y="60"/>
                    </a:lnTo>
                    <a:lnTo>
                      <a:pt x="44" y="77"/>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2" name="Freeform 79"/>
              <p:cNvSpPr>
                <a:spLocks/>
              </p:cNvSpPr>
              <p:nvPr/>
            </p:nvSpPr>
            <p:spPr bwMode="auto">
              <a:xfrm>
                <a:off x="1113" y="1387"/>
                <a:ext cx="58" cy="79"/>
              </a:xfrm>
              <a:custGeom>
                <a:avLst/>
                <a:gdLst>
                  <a:gd name="T0" fmla="*/ 0 w 58"/>
                  <a:gd name="T1" fmla="*/ 17 h 79"/>
                  <a:gd name="T2" fmla="*/ 14 w 58"/>
                  <a:gd name="T3" fmla="*/ 0 h 79"/>
                  <a:gd name="T4" fmla="*/ 57 w 58"/>
                  <a:gd name="T5" fmla="*/ 61 h 79"/>
                  <a:gd name="T6" fmla="*/ 43 w 58"/>
                  <a:gd name="T7" fmla="*/ 78 h 79"/>
                  <a:gd name="T8" fmla="*/ 0 w 58"/>
                  <a:gd name="T9" fmla="*/ 17 h 79"/>
                  <a:gd name="T10" fmla="*/ 0 60000 65536"/>
                  <a:gd name="T11" fmla="*/ 0 60000 65536"/>
                  <a:gd name="T12" fmla="*/ 0 60000 65536"/>
                  <a:gd name="T13" fmla="*/ 0 60000 65536"/>
                  <a:gd name="T14" fmla="*/ 0 60000 65536"/>
                  <a:gd name="T15" fmla="*/ 0 w 58"/>
                  <a:gd name="T16" fmla="*/ 0 h 79"/>
                  <a:gd name="T17" fmla="*/ 58 w 58"/>
                  <a:gd name="T18" fmla="*/ 79 h 79"/>
                </a:gdLst>
                <a:ahLst/>
                <a:cxnLst>
                  <a:cxn ang="T10">
                    <a:pos x="T0" y="T1"/>
                  </a:cxn>
                  <a:cxn ang="T11">
                    <a:pos x="T2" y="T3"/>
                  </a:cxn>
                  <a:cxn ang="T12">
                    <a:pos x="T4" y="T5"/>
                  </a:cxn>
                  <a:cxn ang="T13">
                    <a:pos x="T6" y="T7"/>
                  </a:cxn>
                  <a:cxn ang="T14">
                    <a:pos x="T8" y="T9"/>
                  </a:cxn>
                </a:cxnLst>
                <a:rect l="T15" t="T16" r="T17" b="T18"/>
                <a:pathLst>
                  <a:path w="58" h="79">
                    <a:moveTo>
                      <a:pt x="0" y="17"/>
                    </a:moveTo>
                    <a:lnTo>
                      <a:pt x="14" y="0"/>
                    </a:lnTo>
                    <a:lnTo>
                      <a:pt x="57" y="61"/>
                    </a:lnTo>
                    <a:lnTo>
                      <a:pt x="43" y="78"/>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3" name="Freeform 80"/>
              <p:cNvSpPr>
                <a:spLocks/>
              </p:cNvSpPr>
              <p:nvPr/>
            </p:nvSpPr>
            <p:spPr bwMode="auto">
              <a:xfrm>
                <a:off x="1162" y="1454"/>
                <a:ext cx="59" cy="79"/>
              </a:xfrm>
              <a:custGeom>
                <a:avLst/>
                <a:gdLst>
                  <a:gd name="T0" fmla="*/ 0 w 59"/>
                  <a:gd name="T1" fmla="*/ 17 h 79"/>
                  <a:gd name="T2" fmla="*/ 14 w 59"/>
                  <a:gd name="T3" fmla="*/ 0 h 79"/>
                  <a:gd name="T4" fmla="*/ 58 w 59"/>
                  <a:gd name="T5" fmla="*/ 61 h 79"/>
                  <a:gd name="T6" fmla="*/ 44 w 59"/>
                  <a:gd name="T7" fmla="*/ 78 h 79"/>
                  <a:gd name="T8" fmla="*/ 0 w 59"/>
                  <a:gd name="T9" fmla="*/ 17 h 79"/>
                  <a:gd name="T10" fmla="*/ 0 60000 65536"/>
                  <a:gd name="T11" fmla="*/ 0 60000 65536"/>
                  <a:gd name="T12" fmla="*/ 0 60000 65536"/>
                  <a:gd name="T13" fmla="*/ 0 60000 65536"/>
                  <a:gd name="T14" fmla="*/ 0 60000 65536"/>
                  <a:gd name="T15" fmla="*/ 0 w 59"/>
                  <a:gd name="T16" fmla="*/ 0 h 79"/>
                  <a:gd name="T17" fmla="*/ 59 w 59"/>
                  <a:gd name="T18" fmla="*/ 79 h 79"/>
                </a:gdLst>
                <a:ahLst/>
                <a:cxnLst>
                  <a:cxn ang="T10">
                    <a:pos x="T0" y="T1"/>
                  </a:cxn>
                  <a:cxn ang="T11">
                    <a:pos x="T2" y="T3"/>
                  </a:cxn>
                  <a:cxn ang="T12">
                    <a:pos x="T4" y="T5"/>
                  </a:cxn>
                  <a:cxn ang="T13">
                    <a:pos x="T6" y="T7"/>
                  </a:cxn>
                  <a:cxn ang="T14">
                    <a:pos x="T8" y="T9"/>
                  </a:cxn>
                </a:cxnLst>
                <a:rect l="T15" t="T16" r="T17" b="T18"/>
                <a:pathLst>
                  <a:path w="59" h="79">
                    <a:moveTo>
                      <a:pt x="0" y="17"/>
                    </a:moveTo>
                    <a:lnTo>
                      <a:pt x="14" y="0"/>
                    </a:lnTo>
                    <a:lnTo>
                      <a:pt x="58" y="61"/>
                    </a:lnTo>
                    <a:lnTo>
                      <a:pt x="44" y="78"/>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4" name="Freeform 81"/>
              <p:cNvSpPr>
                <a:spLocks/>
              </p:cNvSpPr>
              <p:nvPr/>
            </p:nvSpPr>
            <p:spPr bwMode="auto">
              <a:xfrm>
                <a:off x="1211" y="1522"/>
                <a:ext cx="34" cy="43"/>
              </a:xfrm>
              <a:custGeom>
                <a:avLst/>
                <a:gdLst>
                  <a:gd name="T0" fmla="*/ 0 w 34"/>
                  <a:gd name="T1" fmla="*/ 16 h 43"/>
                  <a:gd name="T2" fmla="*/ 13 w 34"/>
                  <a:gd name="T3" fmla="*/ 0 h 43"/>
                  <a:gd name="T4" fmla="*/ 33 w 34"/>
                  <a:gd name="T5" fmla="*/ 27 h 43"/>
                  <a:gd name="T6" fmla="*/ 20 w 34"/>
                  <a:gd name="T7" fmla="*/ 42 h 43"/>
                  <a:gd name="T8" fmla="*/ 0 w 34"/>
                  <a:gd name="T9" fmla="*/ 16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16"/>
                    </a:moveTo>
                    <a:lnTo>
                      <a:pt x="13" y="0"/>
                    </a:lnTo>
                    <a:lnTo>
                      <a:pt x="33" y="27"/>
                    </a:lnTo>
                    <a:lnTo>
                      <a:pt x="20" y="42"/>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5" name="Freeform 82"/>
              <p:cNvSpPr>
                <a:spLocks/>
              </p:cNvSpPr>
              <p:nvPr/>
            </p:nvSpPr>
            <p:spPr bwMode="auto">
              <a:xfrm>
                <a:off x="1085" y="1247"/>
                <a:ext cx="26" cy="37"/>
              </a:xfrm>
              <a:custGeom>
                <a:avLst/>
                <a:gdLst>
                  <a:gd name="T0" fmla="*/ 0 w 26"/>
                  <a:gd name="T1" fmla="*/ 18 h 37"/>
                  <a:gd name="T2" fmla="*/ 15 w 26"/>
                  <a:gd name="T3" fmla="*/ 0 h 37"/>
                  <a:gd name="T4" fmla="*/ 25 w 26"/>
                  <a:gd name="T5" fmla="*/ 19 h 37"/>
                  <a:gd name="T6" fmla="*/ 11 w 26"/>
                  <a:gd name="T7" fmla="*/ 36 h 37"/>
                  <a:gd name="T8" fmla="*/ 0 w 26"/>
                  <a:gd name="T9" fmla="*/ 18 h 37"/>
                  <a:gd name="T10" fmla="*/ 0 60000 65536"/>
                  <a:gd name="T11" fmla="*/ 0 60000 65536"/>
                  <a:gd name="T12" fmla="*/ 0 60000 65536"/>
                  <a:gd name="T13" fmla="*/ 0 60000 65536"/>
                  <a:gd name="T14" fmla="*/ 0 60000 65536"/>
                  <a:gd name="T15" fmla="*/ 0 w 26"/>
                  <a:gd name="T16" fmla="*/ 0 h 37"/>
                  <a:gd name="T17" fmla="*/ 26 w 26"/>
                  <a:gd name="T18" fmla="*/ 37 h 37"/>
                </a:gdLst>
                <a:ahLst/>
                <a:cxnLst>
                  <a:cxn ang="T10">
                    <a:pos x="T0" y="T1"/>
                  </a:cxn>
                  <a:cxn ang="T11">
                    <a:pos x="T2" y="T3"/>
                  </a:cxn>
                  <a:cxn ang="T12">
                    <a:pos x="T4" y="T5"/>
                  </a:cxn>
                  <a:cxn ang="T13">
                    <a:pos x="T6" y="T7"/>
                  </a:cxn>
                  <a:cxn ang="T14">
                    <a:pos x="T8" y="T9"/>
                  </a:cxn>
                </a:cxnLst>
                <a:rect l="T15" t="T16" r="T17" b="T18"/>
                <a:pathLst>
                  <a:path w="26" h="37">
                    <a:moveTo>
                      <a:pt x="0" y="18"/>
                    </a:moveTo>
                    <a:lnTo>
                      <a:pt x="15" y="0"/>
                    </a:lnTo>
                    <a:lnTo>
                      <a:pt x="25" y="19"/>
                    </a:lnTo>
                    <a:lnTo>
                      <a:pt x="11" y="36"/>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6" name="Freeform 83"/>
              <p:cNvSpPr>
                <a:spLocks/>
              </p:cNvSpPr>
              <p:nvPr/>
            </p:nvSpPr>
            <p:spPr bwMode="auto">
              <a:xfrm>
                <a:off x="1101" y="1273"/>
                <a:ext cx="58" cy="81"/>
              </a:xfrm>
              <a:custGeom>
                <a:avLst/>
                <a:gdLst>
                  <a:gd name="T0" fmla="*/ 0 w 58"/>
                  <a:gd name="T1" fmla="*/ 18 h 81"/>
                  <a:gd name="T2" fmla="*/ 15 w 58"/>
                  <a:gd name="T3" fmla="*/ 0 h 81"/>
                  <a:gd name="T4" fmla="*/ 57 w 58"/>
                  <a:gd name="T5" fmla="*/ 63 h 81"/>
                  <a:gd name="T6" fmla="*/ 42 w 58"/>
                  <a:gd name="T7" fmla="*/ 80 h 81"/>
                  <a:gd name="T8" fmla="*/ 0 w 58"/>
                  <a:gd name="T9" fmla="*/ 18 h 81"/>
                  <a:gd name="T10" fmla="*/ 0 60000 65536"/>
                  <a:gd name="T11" fmla="*/ 0 60000 65536"/>
                  <a:gd name="T12" fmla="*/ 0 60000 65536"/>
                  <a:gd name="T13" fmla="*/ 0 60000 65536"/>
                  <a:gd name="T14" fmla="*/ 0 60000 65536"/>
                  <a:gd name="T15" fmla="*/ 0 w 58"/>
                  <a:gd name="T16" fmla="*/ 0 h 81"/>
                  <a:gd name="T17" fmla="*/ 58 w 58"/>
                  <a:gd name="T18" fmla="*/ 81 h 81"/>
                </a:gdLst>
                <a:ahLst/>
                <a:cxnLst>
                  <a:cxn ang="T10">
                    <a:pos x="T0" y="T1"/>
                  </a:cxn>
                  <a:cxn ang="T11">
                    <a:pos x="T2" y="T3"/>
                  </a:cxn>
                  <a:cxn ang="T12">
                    <a:pos x="T4" y="T5"/>
                  </a:cxn>
                  <a:cxn ang="T13">
                    <a:pos x="T6" y="T7"/>
                  </a:cxn>
                  <a:cxn ang="T14">
                    <a:pos x="T8" y="T9"/>
                  </a:cxn>
                </a:cxnLst>
                <a:rect l="T15" t="T16" r="T17" b="T18"/>
                <a:pathLst>
                  <a:path w="58" h="81">
                    <a:moveTo>
                      <a:pt x="0" y="18"/>
                    </a:moveTo>
                    <a:lnTo>
                      <a:pt x="15" y="0"/>
                    </a:lnTo>
                    <a:lnTo>
                      <a:pt x="57" y="63"/>
                    </a:lnTo>
                    <a:lnTo>
                      <a:pt x="42" y="80"/>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7" name="Freeform 84"/>
              <p:cNvSpPr>
                <a:spLocks/>
              </p:cNvSpPr>
              <p:nvPr/>
            </p:nvSpPr>
            <p:spPr bwMode="auto">
              <a:xfrm>
                <a:off x="1149" y="1342"/>
                <a:ext cx="59" cy="81"/>
              </a:xfrm>
              <a:custGeom>
                <a:avLst/>
                <a:gdLst>
                  <a:gd name="T0" fmla="*/ 0 w 59"/>
                  <a:gd name="T1" fmla="*/ 17 h 81"/>
                  <a:gd name="T2" fmla="*/ 15 w 59"/>
                  <a:gd name="T3" fmla="*/ 0 h 81"/>
                  <a:gd name="T4" fmla="*/ 58 w 59"/>
                  <a:gd name="T5" fmla="*/ 63 h 81"/>
                  <a:gd name="T6" fmla="*/ 43 w 59"/>
                  <a:gd name="T7" fmla="*/ 80 h 81"/>
                  <a:gd name="T8" fmla="*/ 0 w 59"/>
                  <a:gd name="T9" fmla="*/ 17 h 81"/>
                  <a:gd name="T10" fmla="*/ 0 60000 65536"/>
                  <a:gd name="T11" fmla="*/ 0 60000 65536"/>
                  <a:gd name="T12" fmla="*/ 0 60000 65536"/>
                  <a:gd name="T13" fmla="*/ 0 60000 65536"/>
                  <a:gd name="T14" fmla="*/ 0 60000 65536"/>
                  <a:gd name="T15" fmla="*/ 0 w 59"/>
                  <a:gd name="T16" fmla="*/ 0 h 81"/>
                  <a:gd name="T17" fmla="*/ 59 w 59"/>
                  <a:gd name="T18" fmla="*/ 81 h 81"/>
                </a:gdLst>
                <a:ahLst/>
                <a:cxnLst>
                  <a:cxn ang="T10">
                    <a:pos x="T0" y="T1"/>
                  </a:cxn>
                  <a:cxn ang="T11">
                    <a:pos x="T2" y="T3"/>
                  </a:cxn>
                  <a:cxn ang="T12">
                    <a:pos x="T4" y="T5"/>
                  </a:cxn>
                  <a:cxn ang="T13">
                    <a:pos x="T6" y="T7"/>
                  </a:cxn>
                  <a:cxn ang="T14">
                    <a:pos x="T8" y="T9"/>
                  </a:cxn>
                </a:cxnLst>
                <a:rect l="T15" t="T16" r="T17" b="T18"/>
                <a:pathLst>
                  <a:path w="59" h="81">
                    <a:moveTo>
                      <a:pt x="0" y="17"/>
                    </a:moveTo>
                    <a:lnTo>
                      <a:pt x="15" y="0"/>
                    </a:lnTo>
                    <a:lnTo>
                      <a:pt x="58" y="63"/>
                    </a:lnTo>
                    <a:lnTo>
                      <a:pt x="43" y="80"/>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8" name="Freeform 85"/>
              <p:cNvSpPr>
                <a:spLocks/>
              </p:cNvSpPr>
              <p:nvPr/>
            </p:nvSpPr>
            <p:spPr bwMode="auto">
              <a:xfrm>
                <a:off x="1197" y="1412"/>
                <a:ext cx="59" cy="79"/>
              </a:xfrm>
              <a:custGeom>
                <a:avLst/>
                <a:gdLst>
                  <a:gd name="T0" fmla="*/ 0 w 59"/>
                  <a:gd name="T1" fmla="*/ 17 h 79"/>
                  <a:gd name="T2" fmla="*/ 14 w 59"/>
                  <a:gd name="T3" fmla="*/ 0 h 79"/>
                  <a:gd name="T4" fmla="*/ 58 w 59"/>
                  <a:gd name="T5" fmla="*/ 61 h 79"/>
                  <a:gd name="T6" fmla="*/ 44 w 59"/>
                  <a:gd name="T7" fmla="*/ 78 h 79"/>
                  <a:gd name="T8" fmla="*/ 0 w 59"/>
                  <a:gd name="T9" fmla="*/ 17 h 79"/>
                  <a:gd name="T10" fmla="*/ 0 60000 65536"/>
                  <a:gd name="T11" fmla="*/ 0 60000 65536"/>
                  <a:gd name="T12" fmla="*/ 0 60000 65536"/>
                  <a:gd name="T13" fmla="*/ 0 60000 65536"/>
                  <a:gd name="T14" fmla="*/ 0 60000 65536"/>
                  <a:gd name="T15" fmla="*/ 0 w 59"/>
                  <a:gd name="T16" fmla="*/ 0 h 79"/>
                  <a:gd name="T17" fmla="*/ 59 w 59"/>
                  <a:gd name="T18" fmla="*/ 79 h 79"/>
                </a:gdLst>
                <a:ahLst/>
                <a:cxnLst>
                  <a:cxn ang="T10">
                    <a:pos x="T0" y="T1"/>
                  </a:cxn>
                  <a:cxn ang="T11">
                    <a:pos x="T2" y="T3"/>
                  </a:cxn>
                  <a:cxn ang="T12">
                    <a:pos x="T4" y="T5"/>
                  </a:cxn>
                  <a:cxn ang="T13">
                    <a:pos x="T6" y="T7"/>
                  </a:cxn>
                  <a:cxn ang="T14">
                    <a:pos x="T8" y="T9"/>
                  </a:cxn>
                </a:cxnLst>
                <a:rect l="T15" t="T16" r="T17" b="T18"/>
                <a:pathLst>
                  <a:path w="59" h="79">
                    <a:moveTo>
                      <a:pt x="0" y="17"/>
                    </a:moveTo>
                    <a:lnTo>
                      <a:pt x="14" y="0"/>
                    </a:lnTo>
                    <a:lnTo>
                      <a:pt x="58" y="61"/>
                    </a:lnTo>
                    <a:lnTo>
                      <a:pt x="44" y="78"/>
                    </a:lnTo>
                    <a:lnTo>
                      <a:pt x="0" y="17"/>
                    </a:lnTo>
                  </a:path>
                </a:pathLst>
              </a:custGeom>
              <a:solidFill>
                <a:srgbClr val="2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9" name="Freeform 86"/>
              <p:cNvSpPr>
                <a:spLocks/>
              </p:cNvSpPr>
              <p:nvPr/>
            </p:nvSpPr>
            <p:spPr bwMode="auto">
              <a:xfrm>
                <a:off x="1245" y="1480"/>
                <a:ext cx="34" cy="44"/>
              </a:xfrm>
              <a:custGeom>
                <a:avLst/>
                <a:gdLst>
                  <a:gd name="T0" fmla="*/ 0 w 34"/>
                  <a:gd name="T1" fmla="*/ 16 h 44"/>
                  <a:gd name="T2" fmla="*/ 14 w 34"/>
                  <a:gd name="T3" fmla="*/ 0 h 44"/>
                  <a:gd name="T4" fmla="*/ 33 w 34"/>
                  <a:gd name="T5" fmla="*/ 29 h 44"/>
                  <a:gd name="T6" fmla="*/ 21 w 34"/>
                  <a:gd name="T7" fmla="*/ 43 h 44"/>
                  <a:gd name="T8" fmla="*/ 0 w 34"/>
                  <a:gd name="T9" fmla="*/ 16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0" y="16"/>
                    </a:moveTo>
                    <a:lnTo>
                      <a:pt x="14" y="0"/>
                    </a:lnTo>
                    <a:lnTo>
                      <a:pt x="33" y="29"/>
                    </a:lnTo>
                    <a:lnTo>
                      <a:pt x="21" y="43"/>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0" name="Freeform 87"/>
              <p:cNvSpPr>
                <a:spLocks/>
              </p:cNvSpPr>
              <p:nvPr/>
            </p:nvSpPr>
            <p:spPr bwMode="auto">
              <a:xfrm>
                <a:off x="1247" y="1438"/>
                <a:ext cx="48" cy="67"/>
              </a:xfrm>
              <a:custGeom>
                <a:avLst/>
                <a:gdLst>
                  <a:gd name="T0" fmla="*/ 0 w 48"/>
                  <a:gd name="T1" fmla="*/ 15 h 67"/>
                  <a:gd name="T2" fmla="*/ 12 w 48"/>
                  <a:gd name="T3" fmla="*/ 0 h 67"/>
                  <a:gd name="T4" fmla="*/ 47 w 48"/>
                  <a:gd name="T5" fmla="*/ 50 h 67"/>
                  <a:gd name="T6" fmla="*/ 34 w 48"/>
                  <a:gd name="T7" fmla="*/ 66 h 67"/>
                  <a:gd name="T8" fmla="*/ 0 w 48"/>
                  <a:gd name="T9" fmla="*/ 15 h 67"/>
                  <a:gd name="T10" fmla="*/ 0 60000 65536"/>
                  <a:gd name="T11" fmla="*/ 0 60000 65536"/>
                  <a:gd name="T12" fmla="*/ 0 60000 65536"/>
                  <a:gd name="T13" fmla="*/ 0 60000 65536"/>
                  <a:gd name="T14" fmla="*/ 0 60000 65536"/>
                  <a:gd name="T15" fmla="*/ 0 w 48"/>
                  <a:gd name="T16" fmla="*/ 0 h 67"/>
                  <a:gd name="T17" fmla="*/ 48 w 48"/>
                  <a:gd name="T18" fmla="*/ 67 h 67"/>
                </a:gdLst>
                <a:ahLst/>
                <a:cxnLst>
                  <a:cxn ang="T10">
                    <a:pos x="T0" y="T1"/>
                  </a:cxn>
                  <a:cxn ang="T11">
                    <a:pos x="T2" y="T3"/>
                  </a:cxn>
                  <a:cxn ang="T12">
                    <a:pos x="T4" y="T5"/>
                  </a:cxn>
                  <a:cxn ang="T13">
                    <a:pos x="T6" y="T7"/>
                  </a:cxn>
                  <a:cxn ang="T14">
                    <a:pos x="T8" y="T9"/>
                  </a:cxn>
                </a:cxnLst>
                <a:rect l="T15" t="T16" r="T17" b="T18"/>
                <a:pathLst>
                  <a:path w="48" h="67">
                    <a:moveTo>
                      <a:pt x="0" y="15"/>
                    </a:moveTo>
                    <a:lnTo>
                      <a:pt x="12" y="0"/>
                    </a:lnTo>
                    <a:lnTo>
                      <a:pt x="47" y="50"/>
                    </a:lnTo>
                    <a:lnTo>
                      <a:pt x="34" y="66"/>
                    </a:lnTo>
                    <a:lnTo>
                      <a:pt x="0" y="15"/>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1" name="Freeform 88"/>
              <p:cNvSpPr>
                <a:spLocks/>
              </p:cNvSpPr>
              <p:nvPr/>
            </p:nvSpPr>
            <p:spPr bwMode="auto">
              <a:xfrm>
                <a:off x="1104" y="1226"/>
                <a:ext cx="63" cy="90"/>
              </a:xfrm>
              <a:custGeom>
                <a:avLst/>
                <a:gdLst>
                  <a:gd name="T0" fmla="*/ 0 w 63"/>
                  <a:gd name="T1" fmla="*/ 17 h 90"/>
                  <a:gd name="T2" fmla="*/ 15 w 63"/>
                  <a:gd name="T3" fmla="*/ 0 h 90"/>
                  <a:gd name="T4" fmla="*/ 62 w 63"/>
                  <a:gd name="T5" fmla="*/ 71 h 90"/>
                  <a:gd name="T6" fmla="*/ 47 w 63"/>
                  <a:gd name="T7" fmla="*/ 89 h 90"/>
                  <a:gd name="T8" fmla="*/ 0 w 63"/>
                  <a:gd name="T9" fmla="*/ 17 h 90"/>
                  <a:gd name="T10" fmla="*/ 0 60000 65536"/>
                  <a:gd name="T11" fmla="*/ 0 60000 65536"/>
                  <a:gd name="T12" fmla="*/ 0 60000 65536"/>
                  <a:gd name="T13" fmla="*/ 0 60000 65536"/>
                  <a:gd name="T14" fmla="*/ 0 60000 65536"/>
                  <a:gd name="T15" fmla="*/ 0 w 63"/>
                  <a:gd name="T16" fmla="*/ 0 h 90"/>
                  <a:gd name="T17" fmla="*/ 63 w 63"/>
                  <a:gd name="T18" fmla="*/ 90 h 90"/>
                </a:gdLst>
                <a:ahLst/>
                <a:cxnLst>
                  <a:cxn ang="T10">
                    <a:pos x="T0" y="T1"/>
                  </a:cxn>
                  <a:cxn ang="T11">
                    <a:pos x="T2" y="T3"/>
                  </a:cxn>
                  <a:cxn ang="T12">
                    <a:pos x="T4" y="T5"/>
                  </a:cxn>
                  <a:cxn ang="T13">
                    <a:pos x="T6" y="T7"/>
                  </a:cxn>
                  <a:cxn ang="T14">
                    <a:pos x="T8" y="T9"/>
                  </a:cxn>
                </a:cxnLst>
                <a:rect l="T15" t="T16" r="T17" b="T18"/>
                <a:pathLst>
                  <a:path w="63" h="90">
                    <a:moveTo>
                      <a:pt x="0" y="17"/>
                    </a:moveTo>
                    <a:lnTo>
                      <a:pt x="15" y="0"/>
                    </a:lnTo>
                    <a:lnTo>
                      <a:pt x="62" y="71"/>
                    </a:lnTo>
                    <a:lnTo>
                      <a:pt x="47" y="89"/>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2" name="Freeform 89"/>
              <p:cNvSpPr>
                <a:spLocks/>
              </p:cNvSpPr>
              <p:nvPr/>
            </p:nvSpPr>
            <p:spPr bwMode="auto">
              <a:xfrm>
                <a:off x="1155" y="1303"/>
                <a:ext cx="56" cy="77"/>
              </a:xfrm>
              <a:custGeom>
                <a:avLst/>
                <a:gdLst>
                  <a:gd name="T0" fmla="*/ 0 w 56"/>
                  <a:gd name="T1" fmla="*/ 18 h 77"/>
                  <a:gd name="T2" fmla="*/ 15 w 56"/>
                  <a:gd name="T3" fmla="*/ 0 h 77"/>
                  <a:gd name="T4" fmla="*/ 55 w 56"/>
                  <a:gd name="T5" fmla="*/ 58 h 77"/>
                  <a:gd name="T6" fmla="*/ 40 w 56"/>
                  <a:gd name="T7" fmla="*/ 76 h 77"/>
                  <a:gd name="T8" fmla="*/ 0 w 56"/>
                  <a:gd name="T9" fmla="*/ 18 h 77"/>
                  <a:gd name="T10" fmla="*/ 0 60000 65536"/>
                  <a:gd name="T11" fmla="*/ 0 60000 65536"/>
                  <a:gd name="T12" fmla="*/ 0 60000 65536"/>
                  <a:gd name="T13" fmla="*/ 0 60000 65536"/>
                  <a:gd name="T14" fmla="*/ 0 60000 65536"/>
                  <a:gd name="T15" fmla="*/ 0 w 56"/>
                  <a:gd name="T16" fmla="*/ 0 h 77"/>
                  <a:gd name="T17" fmla="*/ 56 w 56"/>
                  <a:gd name="T18" fmla="*/ 77 h 77"/>
                </a:gdLst>
                <a:ahLst/>
                <a:cxnLst>
                  <a:cxn ang="T10">
                    <a:pos x="T0" y="T1"/>
                  </a:cxn>
                  <a:cxn ang="T11">
                    <a:pos x="T2" y="T3"/>
                  </a:cxn>
                  <a:cxn ang="T12">
                    <a:pos x="T4" y="T5"/>
                  </a:cxn>
                  <a:cxn ang="T13">
                    <a:pos x="T6" y="T7"/>
                  </a:cxn>
                  <a:cxn ang="T14">
                    <a:pos x="T8" y="T9"/>
                  </a:cxn>
                </a:cxnLst>
                <a:rect l="T15" t="T16" r="T17" b="T18"/>
                <a:pathLst>
                  <a:path w="56" h="77">
                    <a:moveTo>
                      <a:pt x="0" y="18"/>
                    </a:moveTo>
                    <a:lnTo>
                      <a:pt x="15" y="0"/>
                    </a:lnTo>
                    <a:lnTo>
                      <a:pt x="55" y="58"/>
                    </a:lnTo>
                    <a:lnTo>
                      <a:pt x="40" y="76"/>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3" name="Freeform 90"/>
              <p:cNvSpPr>
                <a:spLocks/>
              </p:cNvSpPr>
              <p:nvPr/>
            </p:nvSpPr>
            <p:spPr bwMode="auto">
              <a:xfrm>
                <a:off x="1199" y="1370"/>
                <a:ext cx="58" cy="77"/>
              </a:xfrm>
              <a:custGeom>
                <a:avLst/>
                <a:gdLst>
                  <a:gd name="T0" fmla="*/ 0 w 58"/>
                  <a:gd name="T1" fmla="*/ 17 h 77"/>
                  <a:gd name="T2" fmla="*/ 14 w 58"/>
                  <a:gd name="T3" fmla="*/ 0 h 77"/>
                  <a:gd name="T4" fmla="*/ 57 w 58"/>
                  <a:gd name="T5" fmla="*/ 61 h 77"/>
                  <a:gd name="T6" fmla="*/ 44 w 58"/>
                  <a:gd name="T7" fmla="*/ 76 h 77"/>
                  <a:gd name="T8" fmla="*/ 0 w 58"/>
                  <a:gd name="T9" fmla="*/ 17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0" y="17"/>
                    </a:moveTo>
                    <a:lnTo>
                      <a:pt x="14" y="0"/>
                    </a:lnTo>
                    <a:lnTo>
                      <a:pt x="57" y="61"/>
                    </a:lnTo>
                    <a:lnTo>
                      <a:pt x="44" y="76"/>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4" name="Freeform 91"/>
              <p:cNvSpPr>
                <a:spLocks/>
              </p:cNvSpPr>
              <p:nvPr/>
            </p:nvSpPr>
            <p:spPr bwMode="auto">
              <a:xfrm>
                <a:off x="1037" y="1683"/>
                <a:ext cx="57" cy="62"/>
              </a:xfrm>
              <a:custGeom>
                <a:avLst/>
                <a:gdLst>
                  <a:gd name="T0" fmla="*/ 0 w 57"/>
                  <a:gd name="T1" fmla="*/ 16 h 62"/>
                  <a:gd name="T2" fmla="*/ 13 w 57"/>
                  <a:gd name="T3" fmla="*/ 0 h 62"/>
                  <a:gd name="T4" fmla="*/ 56 w 57"/>
                  <a:gd name="T5" fmla="*/ 45 h 62"/>
                  <a:gd name="T6" fmla="*/ 43 w 57"/>
                  <a:gd name="T7" fmla="*/ 61 h 62"/>
                  <a:gd name="T8" fmla="*/ 0 w 57"/>
                  <a:gd name="T9" fmla="*/ 16 h 62"/>
                  <a:gd name="T10" fmla="*/ 0 60000 65536"/>
                  <a:gd name="T11" fmla="*/ 0 60000 65536"/>
                  <a:gd name="T12" fmla="*/ 0 60000 65536"/>
                  <a:gd name="T13" fmla="*/ 0 60000 65536"/>
                  <a:gd name="T14" fmla="*/ 0 60000 65536"/>
                  <a:gd name="T15" fmla="*/ 0 w 57"/>
                  <a:gd name="T16" fmla="*/ 0 h 62"/>
                  <a:gd name="T17" fmla="*/ 57 w 57"/>
                  <a:gd name="T18" fmla="*/ 62 h 62"/>
                </a:gdLst>
                <a:ahLst/>
                <a:cxnLst>
                  <a:cxn ang="T10">
                    <a:pos x="T0" y="T1"/>
                  </a:cxn>
                  <a:cxn ang="T11">
                    <a:pos x="T2" y="T3"/>
                  </a:cxn>
                  <a:cxn ang="T12">
                    <a:pos x="T4" y="T5"/>
                  </a:cxn>
                  <a:cxn ang="T13">
                    <a:pos x="T6" y="T7"/>
                  </a:cxn>
                  <a:cxn ang="T14">
                    <a:pos x="T8" y="T9"/>
                  </a:cxn>
                </a:cxnLst>
                <a:rect l="T15" t="T16" r="T17" b="T18"/>
                <a:pathLst>
                  <a:path w="57" h="62">
                    <a:moveTo>
                      <a:pt x="0" y="16"/>
                    </a:moveTo>
                    <a:lnTo>
                      <a:pt x="13" y="0"/>
                    </a:lnTo>
                    <a:lnTo>
                      <a:pt x="56" y="45"/>
                    </a:lnTo>
                    <a:lnTo>
                      <a:pt x="43" y="61"/>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5" name="Freeform 92"/>
              <p:cNvSpPr>
                <a:spLocks/>
              </p:cNvSpPr>
              <p:nvPr/>
            </p:nvSpPr>
            <p:spPr bwMode="auto">
              <a:xfrm>
                <a:off x="929" y="1568"/>
                <a:ext cx="62" cy="68"/>
              </a:xfrm>
              <a:custGeom>
                <a:avLst/>
                <a:gdLst>
                  <a:gd name="T0" fmla="*/ 0 w 62"/>
                  <a:gd name="T1" fmla="*/ 17 h 68"/>
                  <a:gd name="T2" fmla="*/ 15 w 62"/>
                  <a:gd name="T3" fmla="*/ 0 h 68"/>
                  <a:gd name="T4" fmla="*/ 61 w 62"/>
                  <a:gd name="T5" fmla="*/ 50 h 68"/>
                  <a:gd name="T6" fmla="*/ 47 w 62"/>
                  <a:gd name="T7" fmla="*/ 67 h 68"/>
                  <a:gd name="T8" fmla="*/ 0 w 62"/>
                  <a:gd name="T9" fmla="*/ 17 h 68"/>
                  <a:gd name="T10" fmla="*/ 0 60000 65536"/>
                  <a:gd name="T11" fmla="*/ 0 60000 65536"/>
                  <a:gd name="T12" fmla="*/ 0 60000 65536"/>
                  <a:gd name="T13" fmla="*/ 0 60000 65536"/>
                  <a:gd name="T14" fmla="*/ 0 60000 65536"/>
                  <a:gd name="T15" fmla="*/ 0 w 62"/>
                  <a:gd name="T16" fmla="*/ 0 h 68"/>
                  <a:gd name="T17" fmla="*/ 62 w 62"/>
                  <a:gd name="T18" fmla="*/ 68 h 68"/>
                </a:gdLst>
                <a:ahLst/>
                <a:cxnLst>
                  <a:cxn ang="T10">
                    <a:pos x="T0" y="T1"/>
                  </a:cxn>
                  <a:cxn ang="T11">
                    <a:pos x="T2" y="T3"/>
                  </a:cxn>
                  <a:cxn ang="T12">
                    <a:pos x="T4" y="T5"/>
                  </a:cxn>
                  <a:cxn ang="T13">
                    <a:pos x="T6" y="T7"/>
                  </a:cxn>
                  <a:cxn ang="T14">
                    <a:pos x="T8" y="T9"/>
                  </a:cxn>
                </a:cxnLst>
                <a:rect l="T15" t="T16" r="T17" b="T18"/>
                <a:pathLst>
                  <a:path w="62" h="68">
                    <a:moveTo>
                      <a:pt x="0" y="17"/>
                    </a:moveTo>
                    <a:lnTo>
                      <a:pt x="15" y="0"/>
                    </a:lnTo>
                    <a:lnTo>
                      <a:pt x="61" y="50"/>
                    </a:lnTo>
                    <a:lnTo>
                      <a:pt x="47" y="67"/>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6" name="Freeform 93"/>
              <p:cNvSpPr>
                <a:spLocks/>
              </p:cNvSpPr>
              <p:nvPr/>
            </p:nvSpPr>
            <p:spPr bwMode="auto">
              <a:xfrm>
                <a:off x="982" y="1624"/>
                <a:ext cx="65" cy="71"/>
              </a:xfrm>
              <a:custGeom>
                <a:avLst/>
                <a:gdLst>
                  <a:gd name="T0" fmla="*/ 0 w 65"/>
                  <a:gd name="T1" fmla="*/ 17 h 71"/>
                  <a:gd name="T2" fmla="*/ 14 w 65"/>
                  <a:gd name="T3" fmla="*/ 0 h 71"/>
                  <a:gd name="T4" fmla="*/ 64 w 65"/>
                  <a:gd name="T5" fmla="*/ 53 h 71"/>
                  <a:gd name="T6" fmla="*/ 50 w 65"/>
                  <a:gd name="T7" fmla="*/ 70 h 71"/>
                  <a:gd name="T8" fmla="*/ 0 w 65"/>
                  <a:gd name="T9" fmla="*/ 17 h 71"/>
                  <a:gd name="T10" fmla="*/ 0 60000 65536"/>
                  <a:gd name="T11" fmla="*/ 0 60000 65536"/>
                  <a:gd name="T12" fmla="*/ 0 60000 65536"/>
                  <a:gd name="T13" fmla="*/ 0 60000 65536"/>
                  <a:gd name="T14" fmla="*/ 0 60000 65536"/>
                  <a:gd name="T15" fmla="*/ 0 w 65"/>
                  <a:gd name="T16" fmla="*/ 0 h 71"/>
                  <a:gd name="T17" fmla="*/ 65 w 65"/>
                  <a:gd name="T18" fmla="*/ 71 h 71"/>
                </a:gdLst>
                <a:ahLst/>
                <a:cxnLst>
                  <a:cxn ang="T10">
                    <a:pos x="T0" y="T1"/>
                  </a:cxn>
                  <a:cxn ang="T11">
                    <a:pos x="T2" y="T3"/>
                  </a:cxn>
                  <a:cxn ang="T12">
                    <a:pos x="T4" y="T5"/>
                  </a:cxn>
                  <a:cxn ang="T13">
                    <a:pos x="T6" y="T7"/>
                  </a:cxn>
                  <a:cxn ang="T14">
                    <a:pos x="T8" y="T9"/>
                  </a:cxn>
                </a:cxnLst>
                <a:rect l="T15" t="T16" r="T17" b="T18"/>
                <a:pathLst>
                  <a:path w="65" h="71">
                    <a:moveTo>
                      <a:pt x="0" y="17"/>
                    </a:moveTo>
                    <a:lnTo>
                      <a:pt x="14" y="0"/>
                    </a:lnTo>
                    <a:lnTo>
                      <a:pt x="64" y="53"/>
                    </a:lnTo>
                    <a:lnTo>
                      <a:pt x="50" y="70"/>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7" name="Freeform 94"/>
              <p:cNvSpPr>
                <a:spLocks/>
              </p:cNvSpPr>
              <p:nvPr/>
            </p:nvSpPr>
            <p:spPr bwMode="auto">
              <a:xfrm>
                <a:off x="1072" y="1642"/>
                <a:ext cx="55" cy="63"/>
              </a:xfrm>
              <a:custGeom>
                <a:avLst/>
                <a:gdLst>
                  <a:gd name="T0" fmla="*/ 0 w 55"/>
                  <a:gd name="T1" fmla="*/ 16 h 63"/>
                  <a:gd name="T2" fmla="*/ 13 w 55"/>
                  <a:gd name="T3" fmla="*/ 0 h 63"/>
                  <a:gd name="T4" fmla="*/ 54 w 55"/>
                  <a:gd name="T5" fmla="*/ 47 h 63"/>
                  <a:gd name="T6" fmla="*/ 41 w 55"/>
                  <a:gd name="T7" fmla="*/ 62 h 63"/>
                  <a:gd name="T8" fmla="*/ 0 w 55"/>
                  <a:gd name="T9" fmla="*/ 16 h 63"/>
                  <a:gd name="T10" fmla="*/ 0 60000 65536"/>
                  <a:gd name="T11" fmla="*/ 0 60000 65536"/>
                  <a:gd name="T12" fmla="*/ 0 60000 65536"/>
                  <a:gd name="T13" fmla="*/ 0 60000 65536"/>
                  <a:gd name="T14" fmla="*/ 0 60000 65536"/>
                  <a:gd name="T15" fmla="*/ 0 w 55"/>
                  <a:gd name="T16" fmla="*/ 0 h 63"/>
                  <a:gd name="T17" fmla="*/ 55 w 55"/>
                  <a:gd name="T18" fmla="*/ 63 h 63"/>
                </a:gdLst>
                <a:ahLst/>
                <a:cxnLst>
                  <a:cxn ang="T10">
                    <a:pos x="T0" y="T1"/>
                  </a:cxn>
                  <a:cxn ang="T11">
                    <a:pos x="T2" y="T3"/>
                  </a:cxn>
                  <a:cxn ang="T12">
                    <a:pos x="T4" y="T5"/>
                  </a:cxn>
                  <a:cxn ang="T13">
                    <a:pos x="T6" y="T7"/>
                  </a:cxn>
                  <a:cxn ang="T14">
                    <a:pos x="T8" y="T9"/>
                  </a:cxn>
                </a:cxnLst>
                <a:rect l="T15" t="T16" r="T17" b="T18"/>
                <a:pathLst>
                  <a:path w="55" h="63">
                    <a:moveTo>
                      <a:pt x="0" y="16"/>
                    </a:moveTo>
                    <a:lnTo>
                      <a:pt x="13" y="0"/>
                    </a:lnTo>
                    <a:lnTo>
                      <a:pt x="54" y="47"/>
                    </a:lnTo>
                    <a:lnTo>
                      <a:pt x="41" y="62"/>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8" name="Freeform 95"/>
              <p:cNvSpPr>
                <a:spLocks/>
              </p:cNvSpPr>
              <p:nvPr/>
            </p:nvSpPr>
            <p:spPr bwMode="auto">
              <a:xfrm>
                <a:off x="908" y="1456"/>
                <a:ext cx="69" cy="81"/>
              </a:xfrm>
              <a:custGeom>
                <a:avLst/>
                <a:gdLst>
                  <a:gd name="T0" fmla="*/ 0 w 69"/>
                  <a:gd name="T1" fmla="*/ 18 h 81"/>
                  <a:gd name="T2" fmla="*/ 15 w 69"/>
                  <a:gd name="T3" fmla="*/ 0 h 81"/>
                  <a:gd name="T4" fmla="*/ 68 w 69"/>
                  <a:gd name="T5" fmla="*/ 62 h 81"/>
                  <a:gd name="T6" fmla="*/ 54 w 69"/>
                  <a:gd name="T7" fmla="*/ 80 h 81"/>
                  <a:gd name="T8" fmla="*/ 0 w 69"/>
                  <a:gd name="T9" fmla="*/ 18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0" y="18"/>
                    </a:moveTo>
                    <a:lnTo>
                      <a:pt x="15" y="0"/>
                    </a:lnTo>
                    <a:lnTo>
                      <a:pt x="68" y="62"/>
                    </a:lnTo>
                    <a:lnTo>
                      <a:pt x="54" y="80"/>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9" name="Freeform 96"/>
              <p:cNvSpPr>
                <a:spLocks/>
              </p:cNvSpPr>
              <p:nvPr/>
            </p:nvSpPr>
            <p:spPr bwMode="auto">
              <a:xfrm>
                <a:off x="965" y="1523"/>
                <a:ext cx="63" cy="70"/>
              </a:xfrm>
              <a:custGeom>
                <a:avLst/>
                <a:gdLst>
                  <a:gd name="T0" fmla="*/ 0 w 63"/>
                  <a:gd name="T1" fmla="*/ 18 h 70"/>
                  <a:gd name="T2" fmla="*/ 16 w 63"/>
                  <a:gd name="T3" fmla="*/ 0 h 70"/>
                  <a:gd name="T4" fmla="*/ 62 w 63"/>
                  <a:gd name="T5" fmla="*/ 51 h 70"/>
                  <a:gd name="T6" fmla="*/ 47 w 63"/>
                  <a:gd name="T7" fmla="*/ 69 h 70"/>
                  <a:gd name="T8" fmla="*/ 0 w 63"/>
                  <a:gd name="T9" fmla="*/ 18 h 70"/>
                  <a:gd name="T10" fmla="*/ 0 60000 65536"/>
                  <a:gd name="T11" fmla="*/ 0 60000 65536"/>
                  <a:gd name="T12" fmla="*/ 0 60000 65536"/>
                  <a:gd name="T13" fmla="*/ 0 60000 65536"/>
                  <a:gd name="T14" fmla="*/ 0 60000 65536"/>
                  <a:gd name="T15" fmla="*/ 0 w 63"/>
                  <a:gd name="T16" fmla="*/ 0 h 70"/>
                  <a:gd name="T17" fmla="*/ 63 w 63"/>
                  <a:gd name="T18" fmla="*/ 70 h 70"/>
                </a:gdLst>
                <a:ahLst/>
                <a:cxnLst>
                  <a:cxn ang="T10">
                    <a:pos x="T0" y="T1"/>
                  </a:cxn>
                  <a:cxn ang="T11">
                    <a:pos x="T2" y="T3"/>
                  </a:cxn>
                  <a:cxn ang="T12">
                    <a:pos x="T4" y="T5"/>
                  </a:cxn>
                  <a:cxn ang="T13">
                    <a:pos x="T6" y="T7"/>
                  </a:cxn>
                  <a:cxn ang="T14">
                    <a:pos x="T8" y="T9"/>
                  </a:cxn>
                </a:cxnLst>
                <a:rect l="T15" t="T16" r="T17" b="T18"/>
                <a:pathLst>
                  <a:path w="63" h="70">
                    <a:moveTo>
                      <a:pt x="0" y="18"/>
                    </a:moveTo>
                    <a:lnTo>
                      <a:pt x="16" y="0"/>
                    </a:lnTo>
                    <a:lnTo>
                      <a:pt x="62" y="51"/>
                    </a:lnTo>
                    <a:lnTo>
                      <a:pt x="47" y="69"/>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0" name="Freeform 97"/>
              <p:cNvSpPr>
                <a:spLocks/>
              </p:cNvSpPr>
              <p:nvPr/>
            </p:nvSpPr>
            <p:spPr bwMode="auto">
              <a:xfrm>
                <a:off x="1017" y="1580"/>
                <a:ext cx="64" cy="73"/>
              </a:xfrm>
              <a:custGeom>
                <a:avLst/>
                <a:gdLst>
                  <a:gd name="T0" fmla="*/ 0 w 64"/>
                  <a:gd name="T1" fmla="*/ 17 h 73"/>
                  <a:gd name="T2" fmla="*/ 15 w 64"/>
                  <a:gd name="T3" fmla="*/ 0 h 73"/>
                  <a:gd name="T4" fmla="*/ 63 w 64"/>
                  <a:gd name="T5" fmla="*/ 56 h 73"/>
                  <a:gd name="T6" fmla="*/ 50 w 64"/>
                  <a:gd name="T7" fmla="*/ 72 h 73"/>
                  <a:gd name="T8" fmla="*/ 0 w 64"/>
                  <a:gd name="T9" fmla="*/ 17 h 73"/>
                  <a:gd name="T10" fmla="*/ 0 60000 65536"/>
                  <a:gd name="T11" fmla="*/ 0 60000 65536"/>
                  <a:gd name="T12" fmla="*/ 0 60000 65536"/>
                  <a:gd name="T13" fmla="*/ 0 60000 65536"/>
                  <a:gd name="T14" fmla="*/ 0 60000 65536"/>
                  <a:gd name="T15" fmla="*/ 0 w 64"/>
                  <a:gd name="T16" fmla="*/ 0 h 73"/>
                  <a:gd name="T17" fmla="*/ 64 w 64"/>
                  <a:gd name="T18" fmla="*/ 73 h 73"/>
                </a:gdLst>
                <a:ahLst/>
                <a:cxnLst>
                  <a:cxn ang="T10">
                    <a:pos x="T0" y="T1"/>
                  </a:cxn>
                  <a:cxn ang="T11">
                    <a:pos x="T2" y="T3"/>
                  </a:cxn>
                  <a:cxn ang="T12">
                    <a:pos x="T4" y="T5"/>
                  </a:cxn>
                  <a:cxn ang="T13">
                    <a:pos x="T6" y="T7"/>
                  </a:cxn>
                  <a:cxn ang="T14">
                    <a:pos x="T8" y="T9"/>
                  </a:cxn>
                </a:cxnLst>
                <a:rect l="T15" t="T16" r="T17" b="T18"/>
                <a:pathLst>
                  <a:path w="64" h="73">
                    <a:moveTo>
                      <a:pt x="0" y="17"/>
                    </a:moveTo>
                    <a:lnTo>
                      <a:pt x="15" y="0"/>
                    </a:lnTo>
                    <a:lnTo>
                      <a:pt x="63" y="56"/>
                    </a:lnTo>
                    <a:lnTo>
                      <a:pt x="50" y="72"/>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1" name="Freeform 98"/>
              <p:cNvSpPr>
                <a:spLocks/>
              </p:cNvSpPr>
              <p:nvPr/>
            </p:nvSpPr>
            <p:spPr bwMode="auto">
              <a:xfrm>
                <a:off x="1107" y="1601"/>
                <a:ext cx="54" cy="64"/>
              </a:xfrm>
              <a:custGeom>
                <a:avLst/>
                <a:gdLst>
                  <a:gd name="T0" fmla="*/ 0 w 54"/>
                  <a:gd name="T1" fmla="*/ 15 h 64"/>
                  <a:gd name="T2" fmla="*/ 12 w 54"/>
                  <a:gd name="T3" fmla="*/ 0 h 64"/>
                  <a:gd name="T4" fmla="*/ 53 w 54"/>
                  <a:gd name="T5" fmla="*/ 47 h 64"/>
                  <a:gd name="T6" fmla="*/ 40 w 54"/>
                  <a:gd name="T7" fmla="*/ 63 h 64"/>
                  <a:gd name="T8" fmla="*/ 0 w 54"/>
                  <a:gd name="T9" fmla="*/ 15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0" y="15"/>
                    </a:moveTo>
                    <a:lnTo>
                      <a:pt x="12" y="0"/>
                    </a:lnTo>
                    <a:lnTo>
                      <a:pt x="53" y="47"/>
                    </a:lnTo>
                    <a:lnTo>
                      <a:pt x="40" y="63"/>
                    </a:lnTo>
                    <a:lnTo>
                      <a:pt x="0" y="15"/>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2" name="Freeform 99"/>
              <p:cNvSpPr>
                <a:spLocks/>
              </p:cNvSpPr>
              <p:nvPr/>
            </p:nvSpPr>
            <p:spPr bwMode="auto">
              <a:xfrm>
                <a:off x="1004" y="1479"/>
                <a:ext cx="60" cy="71"/>
              </a:xfrm>
              <a:custGeom>
                <a:avLst/>
                <a:gdLst>
                  <a:gd name="T0" fmla="*/ 0 w 60"/>
                  <a:gd name="T1" fmla="*/ 18 h 71"/>
                  <a:gd name="T2" fmla="*/ 15 w 60"/>
                  <a:gd name="T3" fmla="*/ 0 h 71"/>
                  <a:gd name="T4" fmla="*/ 59 w 60"/>
                  <a:gd name="T5" fmla="*/ 53 h 71"/>
                  <a:gd name="T6" fmla="*/ 44 w 60"/>
                  <a:gd name="T7" fmla="*/ 70 h 71"/>
                  <a:gd name="T8" fmla="*/ 0 w 60"/>
                  <a:gd name="T9" fmla="*/ 18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0" y="18"/>
                    </a:moveTo>
                    <a:lnTo>
                      <a:pt x="15" y="0"/>
                    </a:lnTo>
                    <a:lnTo>
                      <a:pt x="59" y="53"/>
                    </a:lnTo>
                    <a:lnTo>
                      <a:pt x="44" y="70"/>
                    </a:lnTo>
                    <a:lnTo>
                      <a:pt x="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3" name="Freeform 100"/>
              <p:cNvSpPr>
                <a:spLocks/>
              </p:cNvSpPr>
              <p:nvPr/>
            </p:nvSpPr>
            <p:spPr bwMode="auto">
              <a:xfrm>
                <a:off x="1054" y="1537"/>
                <a:ext cx="62" cy="74"/>
              </a:xfrm>
              <a:custGeom>
                <a:avLst/>
                <a:gdLst>
                  <a:gd name="T0" fmla="*/ 0 w 62"/>
                  <a:gd name="T1" fmla="*/ 17 h 74"/>
                  <a:gd name="T2" fmla="*/ 14 w 62"/>
                  <a:gd name="T3" fmla="*/ 0 h 74"/>
                  <a:gd name="T4" fmla="*/ 61 w 62"/>
                  <a:gd name="T5" fmla="*/ 57 h 74"/>
                  <a:gd name="T6" fmla="*/ 48 w 62"/>
                  <a:gd name="T7" fmla="*/ 73 h 74"/>
                  <a:gd name="T8" fmla="*/ 0 w 62"/>
                  <a:gd name="T9" fmla="*/ 17 h 74"/>
                  <a:gd name="T10" fmla="*/ 0 60000 65536"/>
                  <a:gd name="T11" fmla="*/ 0 60000 65536"/>
                  <a:gd name="T12" fmla="*/ 0 60000 65536"/>
                  <a:gd name="T13" fmla="*/ 0 60000 65536"/>
                  <a:gd name="T14" fmla="*/ 0 60000 65536"/>
                  <a:gd name="T15" fmla="*/ 0 w 62"/>
                  <a:gd name="T16" fmla="*/ 0 h 74"/>
                  <a:gd name="T17" fmla="*/ 62 w 62"/>
                  <a:gd name="T18" fmla="*/ 74 h 74"/>
                </a:gdLst>
                <a:ahLst/>
                <a:cxnLst>
                  <a:cxn ang="T10">
                    <a:pos x="T0" y="T1"/>
                  </a:cxn>
                  <a:cxn ang="T11">
                    <a:pos x="T2" y="T3"/>
                  </a:cxn>
                  <a:cxn ang="T12">
                    <a:pos x="T4" y="T5"/>
                  </a:cxn>
                  <a:cxn ang="T13">
                    <a:pos x="T6" y="T7"/>
                  </a:cxn>
                  <a:cxn ang="T14">
                    <a:pos x="T8" y="T9"/>
                  </a:cxn>
                </a:cxnLst>
                <a:rect l="T15" t="T16" r="T17" b="T18"/>
                <a:pathLst>
                  <a:path w="62" h="74">
                    <a:moveTo>
                      <a:pt x="0" y="17"/>
                    </a:moveTo>
                    <a:lnTo>
                      <a:pt x="14" y="0"/>
                    </a:lnTo>
                    <a:lnTo>
                      <a:pt x="61" y="57"/>
                    </a:lnTo>
                    <a:lnTo>
                      <a:pt x="48" y="73"/>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4" name="Freeform 101"/>
              <p:cNvSpPr>
                <a:spLocks/>
              </p:cNvSpPr>
              <p:nvPr/>
            </p:nvSpPr>
            <p:spPr bwMode="auto">
              <a:xfrm>
                <a:off x="1142" y="1562"/>
                <a:ext cx="53" cy="64"/>
              </a:xfrm>
              <a:custGeom>
                <a:avLst/>
                <a:gdLst>
                  <a:gd name="T0" fmla="*/ 0 w 53"/>
                  <a:gd name="T1" fmla="*/ 17 h 64"/>
                  <a:gd name="T2" fmla="*/ 14 w 53"/>
                  <a:gd name="T3" fmla="*/ 0 h 64"/>
                  <a:gd name="T4" fmla="*/ 52 w 53"/>
                  <a:gd name="T5" fmla="*/ 47 h 64"/>
                  <a:gd name="T6" fmla="*/ 38 w 53"/>
                  <a:gd name="T7" fmla="*/ 63 h 64"/>
                  <a:gd name="T8" fmla="*/ 0 w 53"/>
                  <a:gd name="T9" fmla="*/ 17 h 64"/>
                  <a:gd name="T10" fmla="*/ 0 60000 65536"/>
                  <a:gd name="T11" fmla="*/ 0 60000 65536"/>
                  <a:gd name="T12" fmla="*/ 0 60000 65536"/>
                  <a:gd name="T13" fmla="*/ 0 60000 65536"/>
                  <a:gd name="T14" fmla="*/ 0 60000 65536"/>
                  <a:gd name="T15" fmla="*/ 0 w 53"/>
                  <a:gd name="T16" fmla="*/ 0 h 64"/>
                  <a:gd name="T17" fmla="*/ 53 w 53"/>
                  <a:gd name="T18" fmla="*/ 64 h 64"/>
                </a:gdLst>
                <a:ahLst/>
                <a:cxnLst>
                  <a:cxn ang="T10">
                    <a:pos x="T0" y="T1"/>
                  </a:cxn>
                  <a:cxn ang="T11">
                    <a:pos x="T2" y="T3"/>
                  </a:cxn>
                  <a:cxn ang="T12">
                    <a:pos x="T4" y="T5"/>
                  </a:cxn>
                  <a:cxn ang="T13">
                    <a:pos x="T6" y="T7"/>
                  </a:cxn>
                  <a:cxn ang="T14">
                    <a:pos x="T8" y="T9"/>
                  </a:cxn>
                </a:cxnLst>
                <a:rect l="T15" t="T16" r="T17" b="T18"/>
                <a:pathLst>
                  <a:path w="53" h="64">
                    <a:moveTo>
                      <a:pt x="0" y="17"/>
                    </a:moveTo>
                    <a:lnTo>
                      <a:pt x="14" y="0"/>
                    </a:lnTo>
                    <a:lnTo>
                      <a:pt x="52" y="47"/>
                    </a:lnTo>
                    <a:lnTo>
                      <a:pt x="38" y="63"/>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5" name="Freeform 102"/>
              <p:cNvSpPr>
                <a:spLocks/>
              </p:cNvSpPr>
              <p:nvPr/>
            </p:nvSpPr>
            <p:spPr bwMode="auto">
              <a:xfrm>
                <a:off x="984" y="1364"/>
                <a:ext cx="71" cy="86"/>
              </a:xfrm>
              <a:custGeom>
                <a:avLst/>
                <a:gdLst>
                  <a:gd name="T0" fmla="*/ 0 w 71"/>
                  <a:gd name="T1" fmla="*/ 19 h 86"/>
                  <a:gd name="T2" fmla="*/ 16 w 71"/>
                  <a:gd name="T3" fmla="*/ 0 h 86"/>
                  <a:gd name="T4" fmla="*/ 70 w 71"/>
                  <a:gd name="T5" fmla="*/ 66 h 86"/>
                  <a:gd name="T6" fmla="*/ 55 w 71"/>
                  <a:gd name="T7" fmla="*/ 85 h 86"/>
                  <a:gd name="T8" fmla="*/ 0 w 71"/>
                  <a:gd name="T9" fmla="*/ 19 h 86"/>
                  <a:gd name="T10" fmla="*/ 0 60000 65536"/>
                  <a:gd name="T11" fmla="*/ 0 60000 65536"/>
                  <a:gd name="T12" fmla="*/ 0 60000 65536"/>
                  <a:gd name="T13" fmla="*/ 0 60000 65536"/>
                  <a:gd name="T14" fmla="*/ 0 60000 65536"/>
                  <a:gd name="T15" fmla="*/ 0 w 71"/>
                  <a:gd name="T16" fmla="*/ 0 h 86"/>
                  <a:gd name="T17" fmla="*/ 71 w 71"/>
                  <a:gd name="T18" fmla="*/ 86 h 86"/>
                </a:gdLst>
                <a:ahLst/>
                <a:cxnLst>
                  <a:cxn ang="T10">
                    <a:pos x="T0" y="T1"/>
                  </a:cxn>
                  <a:cxn ang="T11">
                    <a:pos x="T2" y="T3"/>
                  </a:cxn>
                  <a:cxn ang="T12">
                    <a:pos x="T4" y="T5"/>
                  </a:cxn>
                  <a:cxn ang="T13">
                    <a:pos x="T6" y="T7"/>
                  </a:cxn>
                  <a:cxn ang="T14">
                    <a:pos x="T8" y="T9"/>
                  </a:cxn>
                </a:cxnLst>
                <a:rect l="T15" t="T16" r="T17" b="T18"/>
                <a:pathLst>
                  <a:path w="71" h="86">
                    <a:moveTo>
                      <a:pt x="0" y="19"/>
                    </a:moveTo>
                    <a:lnTo>
                      <a:pt x="16" y="0"/>
                    </a:lnTo>
                    <a:lnTo>
                      <a:pt x="70" y="66"/>
                    </a:lnTo>
                    <a:lnTo>
                      <a:pt x="55" y="85"/>
                    </a:lnTo>
                    <a:lnTo>
                      <a:pt x="0" y="19"/>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6" name="Freeform 103"/>
              <p:cNvSpPr>
                <a:spLocks/>
              </p:cNvSpPr>
              <p:nvPr/>
            </p:nvSpPr>
            <p:spPr bwMode="auto">
              <a:xfrm>
                <a:off x="1043" y="1435"/>
                <a:ext cx="59" cy="74"/>
              </a:xfrm>
              <a:custGeom>
                <a:avLst/>
                <a:gdLst>
                  <a:gd name="T0" fmla="*/ 0 w 59"/>
                  <a:gd name="T1" fmla="*/ 19 h 74"/>
                  <a:gd name="T2" fmla="*/ 16 w 59"/>
                  <a:gd name="T3" fmla="*/ 0 h 74"/>
                  <a:gd name="T4" fmla="*/ 58 w 59"/>
                  <a:gd name="T5" fmla="*/ 56 h 74"/>
                  <a:gd name="T6" fmla="*/ 44 w 59"/>
                  <a:gd name="T7" fmla="*/ 73 h 74"/>
                  <a:gd name="T8" fmla="*/ 0 w 59"/>
                  <a:gd name="T9" fmla="*/ 19 h 74"/>
                  <a:gd name="T10" fmla="*/ 0 60000 65536"/>
                  <a:gd name="T11" fmla="*/ 0 60000 65536"/>
                  <a:gd name="T12" fmla="*/ 0 60000 65536"/>
                  <a:gd name="T13" fmla="*/ 0 60000 65536"/>
                  <a:gd name="T14" fmla="*/ 0 60000 65536"/>
                  <a:gd name="T15" fmla="*/ 0 w 59"/>
                  <a:gd name="T16" fmla="*/ 0 h 74"/>
                  <a:gd name="T17" fmla="*/ 59 w 59"/>
                  <a:gd name="T18" fmla="*/ 74 h 74"/>
                </a:gdLst>
                <a:ahLst/>
                <a:cxnLst>
                  <a:cxn ang="T10">
                    <a:pos x="T0" y="T1"/>
                  </a:cxn>
                  <a:cxn ang="T11">
                    <a:pos x="T2" y="T3"/>
                  </a:cxn>
                  <a:cxn ang="T12">
                    <a:pos x="T4" y="T5"/>
                  </a:cxn>
                  <a:cxn ang="T13">
                    <a:pos x="T6" y="T7"/>
                  </a:cxn>
                  <a:cxn ang="T14">
                    <a:pos x="T8" y="T9"/>
                  </a:cxn>
                </a:cxnLst>
                <a:rect l="T15" t="T16" r="T17" b="T18"/>
                <a:pathLst>
                  <a:path w="59" h="74">
                    <a:moveTo>
                      <a:pt x="0" y="19"/>
                    </a:moveTo>
                    <a:lnTo>
                      <a:pt x="16" y="0"/>
                    </a:lnTo>
                    <a:lnTo>
                      <a:pt x="58" y="56"/>
                    </a:lnTo>
                    <a:lnTo>
                      <a:pt x="44" y="73"/>
                    </a:lnTo>
                    <a:lnTo>
                      <a:pt x="0" y="19"/>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7" name="Freeform 104"/>
              <p:cNvSpPr>
                <a:spLocks/>
              </p:cNvSpPr>
              <p:nvPr/>
            </p:nvSpPr>
            <p:spPr bwMode="auto">
              <a:xfrm>
                <a:off x="1092" y="1498"/>
                <a:ext cx="62" cy="74"/>
              </a:xfrm>
              <a:custGeom>
                <a:avLst/>
                <a:gdLst>
                  <a:gd name="T0" fmla="*/ 0 w 62"/>
                  <a:gd name="T1" fmla="*/ 17 h 74"/>
                  <a:gd name="T2" fmla="*/ 14 w 62"/>
                  <a:gd name="T3" fmla="*/ 0 h 74"/>
                  <a:gd name="T4" fmla="*/ 61 w 62"/>
                  <a:gd name="T5" fmla="*/ 56 h 74"/>
                  <a:gd name="T6" fmla="*/ 46 w 62"/>
                  <a:gd name="T7" fmla="*/ 73 h 74"/>
                  <a:gd name="T8" fmla="*/ 0 w 62"/>
                  <a:gd name="T9" fmla="*/ 17 h 74"/>
                  <a:gd name="T10" fmla="*/ 0 60000 65536"/>
                  <a:gd name="T11" fmla="*/ 0 60000 65536"/>
                  <a:gd name="T12" fmla="*/ 0 60000 65536"/>
                  <a:gd name="T13" fmla="*/ 0 60000 65536"/>
                  <a:gd name="T14" fmla="*/ 0 60000 65536"/>
                  <a:gd name="T15" fmla="*/ 0 w 62"/>
                  <a:gd name="T16" fmla="*/ 0 h 74"/>
                  <a:gd name="T17" fmla="*/ 62 w 62"/>
                  <a:gd name="T18" fmla="*/ 74 h 74"/>
                </a:gdLst>
                <a:ahLst/>
                <a:cxnLst>
                  <a:cxn ang="T10">
                    <a:pos x="T0" y="T1"/>
                  </a:cxn>
                  <a:cxn ang="T11">
                    <a:pos x="T2" y="T3"/>
                  </a:cxn>
                  <a:cxn ang="T12">
                    <a:pos x="T4" y="T5"/>
                  </a:cxn>
                  <a:cxn ang="T13">
                    <a:pos x="T6" y="T7"/>
                  </a:cxn>
                  <a:cxn ang="T14">
                    <a:pos x="T8" y="T9"/>
                  </a:cxn>
                </a:cxnLst>
                <a:rect l="T15" t="T16" r="T17" b="T18"/>
                <a:pathLst>
                  <a:path w="62" h="74">
                    <a:moveTo>
                      <a:pt x="0" y="17"/>
                    </a:moveTo>
                    <a:lnTo>
                      <a:pt x="14" y="0"/>
                    </a:lnTo>
                    <a:lnTo>
                      <a:pt x="61" y="56"/>
                    </a:lnTo>
                    <a:lnTo>
                      <a:pt x="46" y="73"/>
                    </a:lnTo>
                    <a:lnTo>
                      <a:pt x="0" y="17"/>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8" name="Freeform 105"/>
              <p:cNvSpPr>
                <a:spLocks/>
              </p:cNvSpPr>
              <p:nvPr/>
            </p:nvSpPr>
            <p:spPr bwMode="auto">
              <a:xfrm>
                <a:off x="1176" y="1521"/>
                <a:ext cx="53" cy="65"/>
              </a:xfrm>
              <a:custGeom>
                <a:avLst/>
                <a:gdLst>
                  <a:gd name="T0" fmla="*/ 0 w 53"/>
                  <a:gd name="T1" fmla="*/ 17 h 65"/>
                  <a:gd name="T2" fmla="*/ 14 w 53"/>
                  <a:gd name="T3" fmla="*/ 0 h 65"/>
                  <a:gd name="T4" fmla="*/ 52 w 53"/>
                  <a:gd name="T5" fmla="*/ 48 h 65"/>
                  <a:gd name="T6" fmla="*/ 38 w 53"/>
                  <a:gd name="T7" fmla="*/ 64 h 65"/>
                  <a:gd name="T8" fmla="*/ 0 w 53"/>
                  <a:gd name="T9" fmla="*/ 17 h 65"/>
                  <a:gd name="T10" fmla="*/ 0 60000 65536"/>
                  <a:gd name="T11" fmla="*/ 0 60000 65536"/>
                  <a:gd name="T12" fmla="*/ 0 60000 65536"/>
                  <a:gd name="T13" fmla="*/ 0 60000 65536"/>
                  <a:gd name="T14" fmla="*/ 0 60000 65536"/>
                  <a:gd name="T15" fmla="*/ 0 w 53"/>
                  <a:gd name="T16" fmla="*/ 0 h 65"/>
                  <a:gd name="T17" fmla="*/ 53 w 53"/>
                  <a:gd name="T18" fmla="*/ 65 h 65"/>
                </a:gdLst>
                <a:ahLst/>
                <a:cxnLst>
                  <a:cxn ang="T10">
                    <a:pos x="T0" y="T1"/>
                  </a:cxn>
                  <a:cxn ang="T11">
                    <a:pos x="T2" y="T3"/>
                  </a:cxn>
                  <a:cxn ang="T12">
                    <a:pos x="T4" y="T5"/>
                  </a:cxn>
                  <a:cxn ang="T13">
                    <a:pos x="T6" y="T7"/>
                  </a:cxn>
                  <a:cxn ang="T14">
                    <a:pos x="T8" y="T9"/>
                  </a:cxn>
                </a:cxnLst>
                <a:rect l="T15" t="T16" r="T17" b="T18"/>
                <a:pathLst>
                  <a:path w="53" h="65">
                    <a:moveTo>
                      <a:pt x="0" y="17"/>
                    </a:moveTo>
                    <a:lnTo>
                      <a:pt x="14" y="0"/>
                    </a:lnTo>
                    <a:lnTo>
                      <a:pt x="52" y="48"/>
                    </a:lnTo>
                    <a:lnTo>
                      <a:pt x="38" y="64"/>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9" name="Freeform 106"/>
              <p:cNvSpPr>
                <a:spLocks/>
              </p:cNvSpPr>
              <p:nvPr/>
            </p:nvSpPr>
            <p:spPr bwMode="auto">
              <a:xfrm>
                <a:off x="1024" y="1318"/>
                <a:ext cx="68" cy="87"/>
              </a:xfrm>
              <a:custGeom>
                <a:avLst/>
                <a:gdLst>
                  <a:gd name="T0" fmla="*/ 0 w 68"/>
                  <a:gd name="T1" fmla="*/ 17 h 87"/>
                  <a:gd name="T2" fmla="*/ 15 w 68"/>
                  <a:gd name="T3" fmla="*/ 0 h 87"/>
                  <a:gd name="T4" fmla="*/ 67 w 68"/>
                  <a:gd name="T5" fmla="*/ 68 h 87"/>
                  <a:gd name="T6" fmla="*/ 52 w 68"/>
                  <a:gd name="T7" fmla="*/ 86 h 87"/>
                  <a:gd name="T8" fmla="*/ 0 w 68"/>
                  <a:gd name="T9" fmla="*/ 17 h 87"/>
                  <a:gd name="T10" fmla="*/ 0 60000 65536"/>
                  <a:gd name="T11" fmla="*/ 0 60000 65536"/>
                  <a:gd name="T12" fmla="*/ 0 60000 65536"/>
                  <a:gd name="T13" fmla="*/ 0 60000 65536"/>
                  <a:gd name="T14" fmla="*/ 0 60000 65536"/>
                  <a:gd name="T15" fmla="*/ 0 w 68"/>
                  <a:gd name="T16" fmla="*/ 0 h 87"/>
                  <a:gd name="T17" fmla="*/ 68 w 68"/>
                  <a:gd name="T18" fmla="*/ 87 h 87"/>
                </a:gdLst>
                <a:ahLst/>
                <a:cxnLst>
                  <a:cxn ang="T10">
                    <a:pos x="T0" y="T1"/>
                  </a:cxn>
                  <a:cxn ang="T11">
                    <a:pos x="T2" y="T3"/>
                  </a:cxn>
                  <a:cxn ang="T12">
                    <a:pos x="T4" y="T5"/>
                  </a:cxn>
                  <a:cxn ang="T13">
                    <a:pos x="T6" y="T7"/>
                  </a:cxn>
                  <a:cxn ang="T14">
                    <a:pos x="T8" y="T9"/>
                  </a:cxn>
                </a:cxnLst>
                <a:rect l="T15" t="T16" r="T17" b="T18"/>
                <a:pathLst>
                  <a:path w="68" h="87">
                    <a:moveTo>
                      <a:pt x="0" y="17"/>
                    </a:moveTo>
                    <a:lnTo>
                      <a:pt x="15" y="0"/>
                    </a:lnTo>
                    <a:lnTo>
                      <a:pt x="67" y="68"/>
                    </a:lnTo>
                    <a:lnTo>
                      <a:pt x="52" y="86"/>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0" name="Freeform 107"/>
              <p:cNvSpPr>
                <a:spLocks/>
              </p:cNvSpPr>
              <p:nvPr/>
            </p:nvSpPr>
            <p:spPr bwMode="auto">
              <a:xfrm>
                <a:off x="1080" y="1391"/>
                <a:ext cx="58" cy="76"/>
              </a:xfrm>
              <a:custGeom>
                <a:avLst/>
                <a:gdLst>
                  <a:gd name="T0" fmla="*/ 0 w 58"/>
                  <a:gd name="T1" fmla="*/ 18 h 76"/>
                  <a:gd name="T2" fmla="*/ 15 w 58"/>
                  <a:gd name="T3" fmla="*/ 0 h 76"/>
                  <a:gd name="T4" fmla="*/ 57 w 58"/>
                  <a:gd name="T5" fmla="*/ 57 h 76"/>
                  <a:gd name="T6" fmla="*/ 42 w 58"/>
                  <a:gd name="T7" fmla="*/ 75 h 76"/>
                  <a:gd name="T8" fmla="*/ 0 w 58"/>
                  <a:gd name="T9" fmla="*/ 18 h 76"/>
                  <a:gd name="T10" fmla="*/ 0 60000 65536"/>
                  <a:gd name="T11" fmla="*/ 0 60000 65536"/>
                  <a:gd name="T12" fmla="*/ 0 60000 65536"/>
                  <a:gd name="T13" fmla="*/ 0 60000 65536"/>
                  <a:gd name="T14" fmla="*/ 0 60000 65536"/>
                  <a:gd name="T15" fmla="*/ 0 w 58"/>
                  <a:gd name="T16" fmla="*/ 0 h 76"/>
                  <a:gd name="T17" fmla="*/ 58 w 58"/>
                  <a:gd name="T18" fmla="*/ 76 h 76"/>
                </a:gdLst>
                <a:ahLst/>
                <a:cxnLst>
                  <a:cxn ang="T10">
                    <a:pos x="T0" y="T1"/>
                  </a:cxn>
                  <a:cxn ang="T11">
                    <a:pos x="T2" y="T3"/>
                  </a:cxn>
                  <a:cxn ang="T12">
                    <a:pos x="T4" y="T5"/>
                  </a:cxn>
                  <a:cxn ang="T13">
                    <a:pos x="T6" y="T7"/>
                  </a:cxn>
                  <a:cxn ang="T14">
                    <a:pos x="T8" y="T9"/>
                  </a:cxn>
                </a:cxnLst>
                <a:rect l="T15" t="T16" r="T17" b="T18"/>
                <a:pathLst>
                  <a:path w="58" h="76">
                    <a:moveTo>
                      <a:pt x="0" y="18"/>
                    </a:moveTo>
                    <a:lnTo>
                      <a:pt x="15" y="0"/>
                    </a:lnTo>
                    <a:lnTo>
                      <a:pt x="57" y="57"/>
                    </a:lnTo>
                    <a:lnTo>
                      <a:pt x="42" y="75"/>
                    </a:lnTo>
                    <a:lnTo>
                      <a:pt x="0" y="18"/>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1" name="Freeform 108"/>
              <p:cNvSpPr>
                <a:spLocks/>
              </p:cNvSpPr>
              <p:nvPr/>
            </p:nvSpPr>
            <p:spPr bwMode="auto">
              <a:xfrm>
                <a:off x="1128" y="1455"/>
                <a:ext cx="60" cy="76"/>
              </a:xfrm>
              <a:custGeom>
                <a:avLst/>
                <a:gdLst>
                  <a:gd name="T0" fmla="*/ 0 w 60"/>
                  <a:gd name="T1" fmla="*/ 17 h 76"/>
                  <a:gd name="T2" fmla="*/ 15 w 60"/>
                  <a:gd name="T3" fmla="*/ 0 h 76"/>
                  <a:gd name="T4" fmla="*/ 59 w 60"/>
                  <a:gd name="T5" fmla="*/ 58 h 76"/>
                  <a:gd name="T6" fmla="*/ 44 w 60"/>
                  <a:gd name="T7" fmla="*/ 75 h 76"/>
                  <a:gd name="T8" fmla="*/ 0 w 60"/>
                  <a:gd name="T9" fmla="*/ 17 h 76"/>
                  <a:gd name="T10" fmla="*/ 0 60000 65536"/>
                  <a:gd name="T11" fmla="*/ 0 60000 65536"/>
                  <a:gd name="T12" fmla="*/ 0 60000 65536"/>
                  <a:gd name="T13" fmla="*/ 0 60000 65536"/>
                  <a:gd name="T14" fmla="*/ 0 60000 65536"/>
                  <a:gd name="T15" fmla="*/ 0 w 60"/>
                  <a:gd name="T16" fmla="*/ 0 h 76"/>
                  <a:gd name="T17" fmla="*/ 60 w 60"/>
                  <a:gd name="T18" fmla="*/ 76 h 76"/>
                </a:gdLst>
                <a:ahLst/>
                <a:cxnLst>
                  <a:cxn ang="T10">
                    <a:pos x="T0" y="T1"/>
                  </a:cxn>
                  <a:cxn ang="T11">
                    <a:pos x="T2" y="T3"/>
                  </a:cxn>
                  <a:cxn ang="T12">
                    <a:pos x="T4" y="T5"/>
                  </a:cxn>
                  <a:cxn ang="T13">
                    <a:pos x="T6" y="T7"/>
                  </a:cxn>
                  <a:cxn ang="T14">
                    <a:pos x="T8" y="T9"/>
                  </a:cxn>
                </a:cxnLst>
                <a:rect l="T15" t="T16" r="T17" b="T18"/>
                <a:pathLst>
                  <a:path w="60" h="76">
                    <a:moveTo>
                      <a:pt x="0" y="17"/>
                    </a:moveTo>
                    <a:lnTo>
                      <a:pt x="15" y="0"/>
                    </a:lnTo>
                    <a:lnTo>
                      <a:pt x="59" y="58"/>
                    </a:lnTo>
                    <a:lnTo>
                      <a:pt x="44" y="75"/>
                    </a:lnTo>
                    <a:lnTo>
                      <a:pt x="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2" name="Freeform 109"/>
              <p:cNvSpPr>
                <a:spLocks/>
              </p:cNvSpPr>
              <p:nvPr/>
            </p:nvSpPr>
            <p:spPr bwMode="auto">
              <a:xfrm>
                <a:off x="1213" y="1478"/>
                <a:ext cx="50" cy="68"/>
              </a:xfrm>
              <a:custGeom>
                <a:avLst/>
                <a:gdLst>
                  <a:gd name="T0" fmla="*/ 0 w 50"/>
                  <a:gd name="T1" fmla="*/ 16 h 68"/>
                  <a:gd name="T2" fmla="*/ 13 w 50"/>
                  <a:gd name="T3" fmla="*/ 0 h 68"/>
                  <a:gd name="T4" fmla="*/ 49 w 50"/>
                  <a:gd name="T5" fmla="*/ 50 h 68"/>
                  <a:gd name="T6" fmla="*/ 35 w 50"/>
                  <a:gd name="T7" fmla="*/ 67 h 68"/>
                  <a:gd name="T8" fmla="*/ 0 w 50"/>
                  <a:gd name="T9" fmla="*/ 16 h 68"/>
                  <a:gd name="T10" fmla="*/ 0 60000 65536"/>
                  <a:gd name="T11" fmla="*/ 0 60000 65536"/>
                  <a:gd name="T12" fmla="*/ 0 60000 65536"/>
                  <a:gd name="T13" fmla="*/ 0 60000 65536"/>
                  <a:gd name="T14" fmla="*/ 0 60000 65536"/>
                  <a:gd name="T15" fmla="*/ 0 w 50"/>
                  <a:gd name="T16" fmla="*/ 0 h 68"/>
                  <a:gd name="T17" fmla="*/ 50 w 50"/>
                  <a:gd name="T18" fmla="*/ 68 h 68"/>
                </a:gdLst>
                <a:ahLst/>
                <a:cxnLst>
                  <a:cxn ang="T10">
                    <a:pos x="T0" y="T1"/>
                  </a:cxn>
                  <a:cxn ang="T11">
                    <a:pos x="T2" y="T3"/>
                  </a:cxn>
                  <a:cxn ang="T12">
                    <a:pos x="T4" y="T5"/>
                  </a:cxn>
                  <a:cxn ang="T13">
                    <a:pos x="T6" y="T7"/>
                  </a:cxn>
                  <a:cxn ang="T14">
                    <a:pos x="T8" y="T9"/>
                  </a:cxn>
                </a:cxnLst>
                <a:rect l="T15" t="T16" r="T17" b="T18"/>
                <a:pathLst>
                  <a:path w="50" h="68">
                    <a:moveTo>
                      <a:pt x="0" y="16"/>
                    </a:moveTo>
                    <a:lnTo>
                      <a:pt x="13" y="0"/>
                    </a:lnTo>
                    <a:lnTo>
                      <a:pt x="49" y="50"/>
                    </a:lnTo>
                    <a:lnTo>
                      <a:pt x="35" y="67"/>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3" name="Freeform 110"/>
              <p:cNvSpPr>
                <a:spLocks/>
              </p:cNvSpPr>
              <p:nvPr/>
            </p:nvSpPr>
            <p:spPr bwMode="auto">
              <a:xfrm>
                <a:off x="1063" y="1271"/>
                <a:ext cx="67" cy="90"/>
              </a:xfrm>
              <a:custGeom>
                <a:avLst/>
                <a:gdLst>
                  <a:gd name="T0" fmla="*/ 0 w 67"/>
                  <a:gd name="T1" fmla="*/ 19 h 90"/>
                  <a:gd name="T2" fmla="*/ 15 w 67"/>
                  <a:gd name="T3" fmla="*/ 0 h 90"/>
                  <a:gd name="T4" fmla="*/ 66 w 67"/>
                  <a:gd name="T5" fmla="*/ 70 h 90"/>
                  <a:gd name="T6" fmla="*/ 51 w 67"/>
                  <a:gd name="T7" fmla="*/ 89 h 90"/>
                  <a:gd name="T8" fmla="*/ 0 w 67"/>
                  <a:gd name="T9" fmla="*/ 19 h 90"/>
                  <a:gd name="T10" fmla="*/ 0 60000 65536"/>
                  <a:gd name="T11" fmla="*/ 0 60000 65536"/>
                  <a:gd name="T12" fmla="*/ 0 60000 65536"/>
                  <a:gd name="T13" fmla="*/ 0 60000 65536"/>
                  <a:gd name="T14" fmla="*/ 0 60000 65536"/>
                  <a:gd name="T15" fmla="*/ 0 w 67"/>
                  <a:gd name="T16" fmla="*/ 0 h 90"/>
                  <a:gd name="T17" fmla="*/ 67 w 67"/>
                  <a:gd name="T18" fmla="*/ 90 h 90"/>
                </a:gdLst>
                <a:ahLst/>
                <a:cxnLst>
                  <a:cxn ang="T10">
                    <a:pos x="T0" y="T1"/>
                  </a:cxn>
                  <a:cxn ang="T11">
                    <a:pos x="T2" y="T3"/>
                  </a:cxn>
                  <a:cxn ang="T12">
                    <a:pos x="T4" y="T5"/>
                  </a:cxn>
                  <a:cxn ang="T13">
                    <a:pos x="T6" y="T7"/>
                  </a:cxn>
                  <a:cxn ang="T14">
                    <a:pos x="T8" y="T9"/>
                  </a:cxn>
                </a:cxnLst>
                <a:rect l="T15" t="T16" r="T17" b="T18"/>
                <a:pathLst>
                  <a:path w="67" h="90">
                    <a:moveTo>
                      <a:pt x="0" y="19"/>
                    </a:moveTo>
                    <a:lnTo>
                      <a:pt x="15" y="0"/>
                    </a:lnTo>
                    <a:lnTo>
                      <a:pt x="66" y="70"/>
                    </a:lnTo>
                    <a:lnTo>
                      <a:pt x="51" y="89"/>
                    </a:lnTo>
                    <a:lnTo>
                      <a:pt x="0" y="19"/>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4" name="Freeform 111"/>
              <p:cNvSpPr>
                <a:spLocks/>
              </p:cNvSpPr>
              <p:nvPr/>
            </p:nvSpPr>
            <p:spPr bwMode="auto">
              <a:xfrm>
                <a:off x="1118" y="1346"/>
                <a:ext cx="57" cy="77"/>
              </a:xfrm>
              <a:custGeom>
                <a:avLst/>
                <a:gdLst>
                  <a:gd name="T0" fmla="*/ 0 w 57"/>
                  <a:gd name="T1" fmla="*/ 19 h 77"/>
                  <a:gd name="T2" fmla="*/ 16 w 57"/>
                  <a:gd name="T3" fmla="*/ 0 h 77"/>
                  <a:gd name="T4" fmla="*/ 56 w 57"/>
                  <a:gd name="T5" fmla="*/ 59 h 77"/>
                  <a:gd name="T6" fmla="*/ 41 w 57"/>
                  <a:gd name="T7" fmla="*/ 76 h 77"/>
                  <a:gd name="T8" fmla="*/ 0 w 57"/>
                  <a:gd name="T9" fmla="*/ 19 h 77"/>
                  <a:gd name="T10" fmla="*/ 0 60000 65536"/>
                  <a:gd name="T11" fmla="*/ 0 60000 65536"/>
                  <a:gd name="T12" fmla="*/ 0 60000 65536"/>
                  <a:gd name="T13" fmla="*/ 0 60000 65536"/>
                  <a:gd name="T14" fmla="*/ 0 60000 65536"/>
                  <a:gd name="T15" fmla="*/ 0 w 57"/>
                  <a:gd name="T16" fmla="*/ 0 h 77"/>
                  <a:gd name="T17" fmla="*/ 57 w 57"/>
                  <a:gd name="T18" fmla="*/ 77 h 77"/>
                </a:gdLst>
                <a:ahLst/>
                <a:cxnLst>
                  <a:cxn ang="T10">
                    <a:pos x="T0" y="T1"/>
                  </a:cxn>
                  <a:cxn ang="T11">
                    <a:pos x="T2" y="T3"/>
                  </a:cxn>
                  <a:cxn ang="T12">
                    <a:pos x="T4" y="T5"/>
                  </a:cxn>
                  <a:cxn ang="T13">
                    <a:pos x="T6" y="T7"/>
                  </a:cxn>
                  <a:cxn ang="T14">
                    <a:pos x="T8" y="T9"/>
                  </a:cxn>
                </a:cxnLst>
                <a:rect l="T15" t="T16" r="T17" b="T18"/>
                <a:pathLst>
                  <a:path w="57" h="77">
                    <a:moveTo>
                      <a:pt x="0" y="19"/>
                    </a:moveTo>
                    <a:lnTo>
                      <a:pt x="16" y="0"/>
                    </a:lnTo>
                    <a:lnTo>
                      <a:pt x="56" y="59"/>
                    </a:lnTo>
                    <a:lnTo>
                      <a:pt x="41" y="76"/>
                    </a:lnTo>
                    <a:lnTo>
                      <a:pt x="0" y="19"/>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5" name="Freeform 112"/>
              <p:cNvSpPr>
                <a:spLocks/>
              </p:cNvSpPr>
              <p:nvPr/>
            </p:nvSpPr>
            <p:spPr bwMode="auto">
              <a:xfrm>
                <a:off x="1164" y="1412"/>
                <a:ext cx="59" cy="77"/>
              </a:xfrm>
              <a:custGeom>
                <a:avLst/>
                <a:gdLst>
                  <a:gd name="T0" fmla="*/ 0 w 59"/>
                  <a:gd name="T1" fmla="*/ 16 h 77"/>
                  <a:gd name="T2" fmla="*/ 14 w 59"/>
                  <a:gd name="T3" fmla="*/ 0 h 77"/>
                  <a:gd name="T4" fmla="*/ 58 w 59"/>
                  <a:gd name="T5" fmla="*/ 60 h 77"/>
                  <a:gd name="T6" fmla="*/ 44 w 59"/>
                  <a:gd name="T7" fmla="*/ 76 h 77"/>
                  <a:gd name="T8" fmla="*/ 0 w 59"/>
                  <a:gd name="T9" fmla="*/ 16 h 77"/>
                  <a:gd name="T10" fmla="*/ 0 60000 65536"/>
                  <a:gd name="T11" fmla="*/ 0 60000 65536"/>
                  <a:gd name="T12" fmla="*/ 0 60000 65536"/>
                  <a:gd name="T13" fmla="*/ 0 60000 65536"/>
                  <a:gd name="T14" fmla="*/ 0 60000 65536"/>
                  <a:gd name="T15" fmla="*/ 0 w 59"/>
                  <a:gd name="T16" fmla="*/ 0 h 77"/>
                  <a:gd name="T17" fmla="*/ 59 w 59"/>
                  <a:gd name="T18" fmla="*/ 77 h 77"/>
                </a:gdLst>
                <a:ahLst/>
                <a:cxnLst>
                  <a:cxn ang="T10">
                    <a:pos x="T0" y="T1"/>
                  </a:cxn>
                  <a:cxn ang="T11">
                    <a:pos x="T2" y="T3"/>
                  </a:cxn>
                  <a:cxn ang="T12">
                    <a:pos x="T4" y="T5"/>
                  </a:cxn>
                  <a:cxn ang="T13">
                    <a:pos x="T6" y="T7"/>
                  </a:cxn>
                  <a:cxn ang="T14">
                    <a:pos x="T8" y="T9"/>
                  </a:cxn>
                </a:cxnLst>
                <a:rect l="T15" t="T16" r="T17" b="T18"/>
                <a:pathLst>
                  <a:path w="59" h="77">
                    <a:moveTo>
                      <a:pt x="0" y="16"/>
                    </a:moveTo>
                    <a:lnTo>
                      <a:pt x="14" y="0"/>
                    </a:lnTo>
                    <a:lnTo>
                      <a:pt x="58" y="60"/>
                    </a:lnTo>
                    <a:lnTo>
                      <a:pt x="44" y="76"/>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6" name="Freeform 113"/>
              <p:cNvSpPr>
                <a:spLocks/>
              </p:cNvSpPr>
              <p:nvPr/>
            </p:nvSpPr>
            <p:spPr bwMode="auto">
              <a:xfrm>
                <a:off x="868" y="1504"/>
                <a:ext cx="71" cy="77"/>
              </a:xfrm>
              <a:custGeom>
                <a:avLst/>
                <a:gdLst>
                  <a:gd name="T0" fmla="*/ 0 w 71"/>
                  <a:gd name="T1" fmla="*/ 19 h 77"/>
                  <a:gd name="T2" fmla="*/ 15 w 71"/>
                  <a:gd name="T3" fmla="*/ 0 h 77"/>
                  <a:gd name="T4" fmla="*/ 70 w 71"/>
                  <a:gd name="T5" fmla="*/ 58 h 77"/>
                  <a:gd name="T6" fmla="*/ 55 w 71"/>
                  <a:gd name="T7" fmla="*/ 76 h 77"/>
                  <a:gd name="T8" fmla="*/ 0 w 71"/>
                  <a:gd name="T9" fmla="*/ 19 h 77"/>
                  <a:gd name="T10" fmla="*/ 0 60000 65536"/>
                  <a:gd name="T11" fmla="*/ 0 60000 65536"/>
                  <a:gd name="T12" fmla="*/ 0 60000 65536"/>
                  <a:gd name="T13" fmla="*/ 0 60000 65536"/>
                  <a:gd name="T14" fmla="*/ 0 60000 65536"/>
                  <a:gd name="T15" fmla="*/ 0 w 71"/>
                  <a:gd name="T16" fmla="*/ 0 h 77"/>
                  <a:gd name="T17" fmla="*/ 71 w 71"/>
                  <a:gd name="T18" fmla="*/ 77 h 77"/>
                </a:gdLst>
                <a:ahLst/>
                <a:cxnLst>
                  <a:cxn ang="T10">
                    <a:pos x="T0" y="T1"/>
                  </a:cxn>
                  <a:cxn ang="T11">
                    <a:pos x="T2" y="T3"/>
                  </a:cxn>
                  <a:cxn ang="T12">
                    <a:pos x="T4" y="T5"/>
                  </a:cxn>
                  <a:cxn ang="T13">
                    <a:pos x="T6" y="T7"/>
                  </a:cxn>
                  <a:cxn ang="T14">
                    <a:pos x="T8" y="T9"/>
                  </a:cxn>
                </a:cxnLst>
                <a:rect l="T15" t="T16" r="T17" b="T18"/>
                <a:pathLst>
                  <a:path w="71" h="77">
                    <a:moveTo>
                      <a:pt x="0" y="19"/>
                    </a:moveTo>
                    <a:lnTo>
                      <a:pt x="15" y="0"/>
                    </a:lnTo>
                    <a:lnTo>
                      <a:pt x="70" y="58"/>
                    </a:lnTo>
                    <a:lnTo>
                      <a:pt x="55" y="76"/>
                    </a:lnTo>
                    <a:lnTo>
                      <a:pt x="0" y="19"/>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7" name="Freeform 114"/>
              <p:cNvSpPr>
                <a:spLocks/>
              </p:cNvSpPr>
              <p:nvPr/>
            </p:nvSpPr>
            <p:spPr bwMode="auto">
              <a:xfrm>
                <a:off x="888" y="1481"/>
                <a:ext cx="31" cy="35"/>
              </a:xfrm>
              <a:custGeom>
                <a:avLst/>
                <a:gdLst>
                  <a:gd name="T0" fmla="*/ 0 w 31"/>
                  <a:gd name="T1" fmla="*/ 16 h 35"/>
                  <a:gd name="T2" fmla="*/ 14 w 31"/>
                  <a:gd name="T3" fmla="*/ 0 h 35"/>
                  <a:gd name="T4" fmla="*/ 30 w 31"/>
                  <a:gd name="T5" fmla="*/ 18 h 35"/>
                  <a:gd name="T6" fmla="*/ 16 w 31"/>
                  <a:gd name="T7" fmla="*/ 34 h 35"/>
                  <a:gd name="T8" fmla="*/ 0 w 31"/>
                  <a:gd name="T9" fmla="*/ 16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0" y="16"/>
                    </a:moveTo>
                    <a:lnTo>
                      <a:pt x="14" y="0"/>
                    </a:lnTo>
                    <a:lnTo>
                      <a:pt x="30" y="18"/>
                    </a:lnTo>
                    <a:lnTo>
                      <a:pt x="16" y="34"/>
                    </a:lnTo>
                    <a:lnTo>
                      <a:pt x="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8" name="Freeform 115"/>
              <p:cNvSpPr>
                <a:spLocks/>
              </p:cNvSpPr>
              <p:nvPr/>
            </p:nvSpPr>
            <p:spPr bwMode="auto">
              <a:xfrm>
                <a:off x="947" y="1412"/>
                <a:ext cx="68" cy="80"/>
              </a:xfrm>
              <a:custGeom>
                <a:avLst/>
                <a:gdLst>
                  <a:gd name="T0" fmla="*/ 0 w 68"/>
                  <a:gd name="T1" fmla="*/ 19 h 80"/>
                  <a:gd name="T2" fmla="*/ 16 w 68"/>
                  <a:gd name="T3" fmla="*/ 0 h 80"/>
                  <a:gd name="T4" fmla="*/ 67 w 68"/>
                  <a:gd name="T5" fmla="*/ 61 h 80"/>
                  <a:gd name="T6" fmla="*/ 52 w 68"/>
                  <a:gd name="T7" fmla="*/ 79 h 80"/>
                  <a:gd name="T8" fmla="*/ 0 w 68"/>
                  <a:gd name="T9" fmla="*/ 19 h 80"/>
                  <a:gd name="T10" fmla="*/ 0 60000 65536"/>
                  <a:gd name="T11" fmla="*/ 0 60000 65536"/>
                  <a:gd name="T12" fmla="*/ 0 60000 65536"/>
                  <a:gd name="T13" fmla="*/ 0 60000 65536"/>
                  <a:gd name="T14" fmla="*/ 0 60000 65536"/>
                  <a:gd name="T15" fmla="*/ 0 w 68"/>
                  <a:gd name="T16" fmla="*/ 0 h 80"/>
                  <a:gd name="T17" fmla="*/ 68 w 68"/>
                  <a:gd name="T18" fmla="*/ 80 h 80"/>
                </a:gdLst>
                <a:ahLst/>
                <a:cxnLst>
                  <a:cxn ang="T10">
                    <a:pos x="T0" y="T1"/>
                  </a:cxn>
                  <a:cxn ang="T11">
                    <a:pos x="T2" y="T3"/>
                  </a:cxn>
                  <a:cxn ang="T12">
                    <a:pos x="T4" y="T5"/>
                  </a:cxn>
                  <a:cxn ang="T13">
                    <a:pos x="T6" y="T7"/>
                  </a:cxn>
                  <a:cxn ang="T14">
                    <a:pos x="T8" y="T9"/>
                  </a:cxn>
                </a:cxnLst>
                <a:rect l="T15" t="T16" r="T17" b="T18"/>
                <a:pathLst>
                  <a:path w="68" h="80">
                    <a:moveTo>
                      <a:pt x="0" y="19"/>
                    </a:moveTo>
                    <a:lnTo>
                      <a:pt x="16" y="0"/>
                    </a:lnTo>
                    <a:lnTo>
                      <a:pt x="67" y="61"/>
                    </a:lnTo>
                    <a:lnTo>
                      <a:pt x="52" y="79"/>
                    </a:lnTo>
                    <a:lnTo>
                      <a:pt x="0" y="19"/>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9" name="Rectangle 116"/>
              <p:cNvSpPr>
                <a:spLocks noChangeArrowheads="1"/>
              </p:cNvSpPr>
              <p:nvPr/>
            </p:nvSpPr>
            <p:spPr bwMode="auto">
              <a:xfrm rot="-8580000">
                <a:off x="996" y="1303"/>
                <a:ext cx="39" cy="23"/>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58" name="Group 117"/>
            <p:cNvGrpSpPr>
              <a:grpSpLocks/>
            </p:cNvGrpSpPr>
            <p:nvPr/>
          </p:nvGrpSpPr>
          <p:grpSpPr bwMode="auto">
            <a:xfrm>
              <a:off x="613" y="1407"/>
              <a:ext cx="489" cy="423"/>
              <a:chOff x="613" y="1407"/>
              <a:chExt cx="489" cy="423"/>
            </a:xfrm>
          </p:grpSpPr>
          <p:sp>
            <p:nvSpPr>
              <p:cNvPr id="759" name="Freeform 118"/>
              <p:cNvSpPr>
                <a:spLocks/>
              </p:cNvSpPr>
              <p:nvPr/>
            </p:nvSpPr>
            <p:spPr bwMode="auto">
              <a:xfrm>
                <a:off x="613" y="1442"/>
                <a:ext cx="469" cy="388"/>
              </a:xfrm>
              <a:custGeom>
                <a:avLst/>
                <a:gdLst>
                  <a:gd name="T0" fmla="*/ 468 w 469"/>
                  <a:gd name="T1" fmla="*/ 387 h 388"/>
                  <a:gd name="T2" fmla="*/ 254 w 469"/>
                  <a:gd name="T3" fmla="*/ 237 h 388"/>
                  <a:gd name="T4" fmla="*/ 0 w 469"/>
                  <a:gd name="T5" fmla="*/ 0 h 388"/>
                  <a:gd name="T6" fmla="*/ 202 w 469"/>
                  <a:gd name="T7" fmla="*/ 134 h 388"/>
                  <a:gd name="T8" fmla="*/ 468 w 469"/>
                  <a:gd name="T9" fmla="*/ 387 h 388"/>
                  <a:gd name="T10" fmla="*/ 0 60000 65536"/>
                  <a:gd name="T11" fmla="*/ 0 60000 65536"/>
                  <a:gd name="T12" fmla="*/ 0 60000 65536"/>
                  <a:gd name="T13" fmla="*/ 0 60000 65536"/>
                  <a:gd name="T14" fmla="*/ 0 60000 65536"/>
                  <a:gd name="T15" fmla="*/ 0 w 469"/>
                  <a:gd name="T16" fmla="*/ 0 h 388"/>
                  <a:gd name="T17" fmla="*/ 469 w 469"/>
                  <a:gd name="T18" fmla="*/ 388 h 388"/>
                </a:gdLst>
                <a:ahLst/>
                <a:cxnLst>
                  <a:cxn ang="T10">
                    <a:pos x="T0" y="T1"/>
                  </a:cxn>
                  <a:cxn ang="T11">
                    <a:pos x="T2" y="T3"/>
                  </a:cxn>
                  <a:cxn ang="T12">
                    <a:pos x="T4" y="T5"/>
                  </a:cxn>
                  <a:cxn ang="T13">
                    <a:pos x="T6" y="T7"/>
                  </a:cxn>
                  <a:cxn ang="T14">
                    <a:pos x="T8" y="T9"/>
                  </a:cxn>
                </a:cxnLst>
                <a:rect l="T15" t="T16" r="T17" b="T18"/>
                <a:pathLst>
                  <a:path w="469" h="388">
                    <a:moveTo>
                      <a:pt x="468" y="387"/>
                    </a:moveTo>
                    <a:lnTo>
                      <a:pt x="254" y="237"/>
                    </a:lnTo>
                    <a:lnTo>
                      <a:pt x="0" y="0"/>
                    </a:lnTo>
                    <a:lnTo>
                      <a:pt x="202" y="134"/>
                    </a:lnTo>
                    <a:lnTo>
                      <a:pt x="468" y="387"/>
                    </a:lnTo>
                  </a:path>
                </a:pathLst>
              </a:custGeom>
              <a:solidFill>
                <a:srgbClr val="C0C0C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0" name="Freeform 119"/>
              <p:cNvSpPr>
                <a:spLocks/>
              </p:cNvSpPr>
              <p:nvPr/>
            </p:nvSpPr>
            <p:spPr bwMode="auto">
              <a:xfrm>
                <a:off x="615" y="1407"/>
                <a:ext cx="224" cy="167"/>
              </a:xfrm>
              <a:custGeom>
                <a:avLst/>
                <a:gdLst>
                  <a:gd name="T0" fmla="*/ 192 w 224"/>
                  <a:gd name="T1" fmla="*/ 166 h 167"/>
                  <a:gd name="T2" fmla="*/ 0 w 224"/>
                  <a:gd name="T3" fmla="*/ 35 h 167"/>
                  <a:gd name="T4" fmla="*/ 29 w 224"/>
                  <a:gd name="T5" fmla="*/ 0 h 167"/>
                  <a:gd name="T6" fmla="*/ 223 w 224"/>
                  <a:gd name="T7" fmla="*/ 131 h 167"/>
                  <a:gd name="T8" fmla="*/ 192 w 224"/>
                  <a:gd name="T9" fmla="*/ 166 h 167"/>
                  <a:gd name="T10" fmla="*/ 0 60000 65536"/>
                  <a:gd name="T11" fmla="*/ 0 60000 65536"/>
                  <a:gd name="T12" fmla="*/ 0 60000 65536"/>
                  <a:gd name="T13" fmla="*/ 0 60000 65536"/>
                  <a:gd name="T14" fmla="*/ 0 60000 65536"/>
                  <a:gd name="T15" fmla="*/ 0 w 224"/>
                  <a:gd name="T16" fmla="*/ 0 h 167"/>
                  <a:gd name="T17" fmla="*/ 224 w 224"/>
                  <a:gd name="T18" fmla="*/ 167 h 167"/>
                </a:gdLst>
                <a:ahLst/>
                <a:cxnLst>
                  <a:cxn ang="T10">
                    <a:pos x="T0" y="T1"/>
                  </a:cxn>
                  <a:cxn ang="T11">
                    <a:pos x="T2" y="T3"/>
                  </a:cxn>
                  <a:cxn ang="T12">
                    <a:pos x="T4" y="T5"/>
                  </a:cxn>
                  <a:cxn ang="T13">
                    <a:pos x="T6" y="T7"/>
                  </a:cxn>
                  <a:cxn ang="T14">
                    <a:pos x="T8" y="T9"/>
                  </a:cxn>
                </a:cxnLst>
                <a:rect l="T15" t="T16" r="T17" b="T18"/>
                <a:pathLst>
                  <a:path w="224" h="167">
                    <a:moveTo>
                      <a:pt x="192" y="166"/>
                    </a:moveTo>
                    <a:lnTo>
                      <a:pt x="0" y="35"/>
                    </a:lnTo>
                    <a:lnTo>
                      <a:pt x="29" y="0"/>
                    </a:lnTo>
                    <a:lnTo>
                      <a:pt x="223" y="131"/>
                    </a:lnTo>
                    <a:lnTo>
                      <a:pt x="192" y="166"/>
                    </a:lnTo>
                  </a:path>
                </a:pathLst>
              </a:custGeom>
              <a:solidFill>
                <a:srgbClr val="E0E0E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1" name="Freeform 120"/>
              <p:cNvSpPr>
                <a:spLocks/>
              </p:cNvSpPr>
              <p:nvPr/>
            </p:nvSpPr>
            <p:spPr bwMode="auto">
              <a:xfrm>
                <a:off x="805" y="1537"/>
                <a:ext cx="297" cy="291"/>
              </a:xfrm>
              <a:custGeom>
                <a:avLst/>
                <a:gdLst>
                  <a:gd name="T0" fmla="*/ 273 w 297"/>
                  <a:gd name="T1" fmla="*/ 290 h 291"/>
                  <a:gd name="T2" fmla="*/ 296 w 297"/>
                  <a:gd name="T3" fmla="*/ 263 h 291"/>
                  <a:gd name="T4" fmla="*/ 30 w 297"/>
                  <a:gd name="T5" fmla="*/ 0 h 291"/>
                  <a:gd name="T6" fmla="*/ 0 w 297"/>
                  <a:gd name="T7" fmla="*/ 36 h 291"/>
                  <a:gd name="T8" fmla="*/ 273 w 297"/>
                  <a:gd name="T9" fmla="*/ 290 h 291"/>
                  <a:gd name="T10" fmla="*/ 0 60000 65536"/>
                  <a:gd name="T11" fmla="*/ 0 60000 65536"/>
                  <a:gd name="T12" fmla="*/ 0 60000 65536"/>
                  <a:gd name="T13" fmla="*/ 0 60000 65536"/>
                  <a:gd name="T14" fmla="*/ 0 60000 65536"/>
                  <a:gd name="T15" fmla="*/ 0 w 297"/>
                  <a:gd name="T16" fmla="*/ 0 h 291"/>
                  <a:gd name="T17" fmla="*/ 297 w 297"/>
                  <a:gd name="T18" fmla="*/ 291 h 291"/>
                </a:gdLst>
                <a:ahLst/>
                <a:cxnLst>
                  <a:cxn ang="T10">
                    <a:pos x="T0" y="T1"/>
                  </a:cxn>
                  <a:cxn ang="T11">
                    <a:pos x="T2" y="T3"/>
                  </a:cxn>
                  <a:cxn ang="T12">
                    <a:pos x="T4" y="T5"/>
                  </a:cxn>
                  <a:cxn ang="T13">
                    <a:pos x="T6" y="T7"/>
                  </a:cxn>
                  <a:cxn ang="T14">
                    <a:pos x="T8" y="T9"/>
                  </a:cxn>
                </a:cxnLst>
                <a:rect l="T15" t="T16" r="T17" b="T18"/>
                <a:pathLst>
                  <a:path w="297" h="291">
                    <a:moveTo>
                      <a:pt x="273" y="290"/>
                    </a:moveTo>
                    <a:lnTo>
                      <a:pt x="296" y="263"/>
                    </a:lnTo>
                    <a:lnTo>
                      <a:pt x="30" y="0"/>
                    </a:lnTo>
                    <a:lnTo>
                      <a:pt x="0" y="36"/>
                    </a:lnTo>
                    <a:lnTo>
                      <a:pt x="273" y="290"/>
                    </a:lnTo>
                  </a:path>
                </a:pathLst>
              </a:custGeom>
              <a:solidFill>
                <a:srgbClr val="A0A0A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870" name="Freeform 121"/>
          <p:cNvSpPr>
            <a:spLocks/>
          </p:cNvSpPr>
          <p:nvPr/>
        </p:nvSpPr>
        <p:spPr bwMode="auto">
          <a:xfrm>
            <a:off x="2620963" y="1485900"/>
            <a:ext cx="1893887" cy="2473325"/>
          </a:xfrm>
          <a:custGeom>
            <a:avLst/>
            <a:gdLst>
              <a:gd name="T0" fmla="*/ 1036 w 1193"/>
              <a:gd name="T1" fmla="*/ 1115 h 1558"/>
              <a:gd name="T2" fmla="*/ 1101 w 1193"/>
              <a:gd name="T3" fmla="*/ 1107 h 1558"/>
              <a:gd name="T4" fmla="*/ 1148 w 1193"/>
              <a:gd name="T5" fmla="*/ 1086 h 1558"/>
              <a:gd name="T6" fmla="*/ 1181 w 1193"/>
              <a:gd name="T7" fmla="*/ 1053 h 1558"/>
              <a:gd name="T8" fmla="*/ 1192 w 1193"/>
              <a:gd name="T9" fmla="*/ 1021 h 1558"/>
              <a:gd name="T10" fmla="*/ 1192 w 1193"/>
              <a:gd name="T11" fmla="*/ 103 h 1558"/>
              <a:gd name="T12" fmla="*/ 1185 w 1193"/>
              <a:gd name="T13" fmla="*/ 72 h 1558"/>
              <a:gd name="T14" fmla="*/ 1168 w 1193"/>
              <a:gd name="T15" fmla="*/ 45 h 1558"/>
              <a:gd name="T16" fmla="*/ 1130 w 1193"/>
              <a:gd name="T17" fmla="*/ 17 h 1558"/>
              <a:gd name="T18" fmla="*/ 1074 w 1193"/>
              <a:gd name="T19" fmla="*/ 2 h 1558"/>
              <a:gd name="T20" fmla="*/ 145 w 1193"/>
              <a:gd name="T21" fmla="*/ 0 h 1558"/>
              <a:gd name="T22" fmla="*/ 98 w 1193"/>
              <a:gd name="T23" fmla="*/ 5 h 1558"/>
              <a:gd name="T24" fmla="*/ 52 w 1193"/>
              <a:gd name="T25" fmla="*/ 23 h 1558"/>
              <a:gd name="T26" fmla="*/ 22 w 1193"/>
              <a:gd name="T27" fmla="*/ 45 h 1558"/>
              <a:gd name="T28" fmla="*/ 3 w 1193"/>
              <a:gd name="T29" fmla="*/ 76 h 1558"/>
              <a:gd name="T30" fmla="*/ 0 w 1193"/>
              <a:gd name="T31" fmla="*/ 110 h 1558"/>
              <a:gd name="T32" fmla="*/ 3 w 1193"/>
              <a:gd name="T33" fmla="*/ 1039 h 1558"/>
              <a:gd name="T34" fmla="*/ 17 w 1193"/>
              <a:gd name="T35" fmla="*/ 1064 h 1558"/>
              <a:gd name="T36" fmla="*/ 46 w 1193"/>
              <a:gd name="T37" fmla="*/ 1088 h 1558"/>
              <a:gd name="T38" fmla="*/ 86 w 1193"/>
              <a:gd name="T39" fmla="*/ 1107 h 1558"/>
              <a:gd name="T40" fmla="*/ 145 w 1193"/>
              <a:gd name="T41" fmla="*/ 1114 h 1558"/>
              <a:gd name="T42" fmla="*/ 262 w 1193"/>
              <a:gd name="T43" fmla="*/ 1171 h 1558"/>
              <a:gd name="T44" fmla="*/ 276 w 1193"/>
              <a:gd name="T45" fmla="*/ 1249 h 1558"/>
              <a:gd name="T46" fmla="*/ 308 w 1193"/>
              <a:gd name="T47" fmla="*/ 1336 h 1558"/>
              <a:gd name="T48" fmla="*/ 363 w 1193"/>
              <a:gd name="T49" fmla="*/ 1423 h 1558"/>
              <a:gd name="T50" fmla="*/ 416 w 1193"/>
              <a:gd name="T51" fmla="*/ 1479 h 1558"/>
              <a:gd name="T52" fmla="*/ 485 w 1193"/>
              <a:gd name="T53" fmla="*/ 1521 h 1558"/>
              <a:gd name="T54" fmla="*/ 566 w 1193"/>
              <a:gd name="T55" fmla="*/ 1548 h 1558"/>
              <a:gd name="T56" fmla="*/ 554 w 1193"/>
              <a:gd name="T57" fmla="*/ 1537 h 1558"/>
              <a:gd name="T58" fmla="*/ 494 w 1193"/>
              <a:gd name="T59" fmla="*/ 1489 h 1558"/>
              <a:gd name="T60" fmla="*/ 456 w 1193"/>
              <a:gd name="T61" fmla="*/ 1426 h 1558"/>
              <a:gd name="T62" fmla="*/ 428 w 1193"/>
              <a:gd name="T63" fmla="*/ 1352 h 1558"/>
              <a:gd name="T64" fmla="*/ 406 w 1193"/>
              <a:gd name="T65" fmla="*/ 1262 h 1558"/>
              <a:gd name="T66" fmla="*/ 394 w 1193"/>
              <a:gd name="T67" fmla="*/ 1155 h 15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3"/>
              <a:gd name="T103" fmla="*/ 0 h 1558"/>
              <a:gd name="T104" fmla="*/ 1193 w 1193"/>
              <a:gd name="T105" fmla="*/ 1558 h 15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3" h="1558">
                <a:moveTo>
                  <a:pt x="395" y="1115"/>
                </a:moveTo>
                <a:lnTo>
                  <a:pt x="1036" y="1115"/>
                </a:lnTo>
                <a:lnTo>
                  <a:pt x="1076" y="1112"/>
                </a:lnTo>
                <a:lnTo>
                  <a:pt x="1101" y="1107"/>
                </a:lnTo>
                <a:lnTo>
                  <a:pt x="1126" y="1098"/>
                </a:lnTo>
                <a:lnTo>
                  <a:pt x="1148" y="1086"/>
                </a:lnTo>
                <a:lnTo>
                  <a:pt x="1168" y="1069"/>
                </a:lnTo>
                <a:lnTo>
                  <a:pt x="1181" y="1053"/>
                </a:lnTo>
                <a:lnTo>
                  <a:pt x="1189" y="1039"/>
                </a:lnTo>
                <a:lnTo>
                  <a:pt x="1192" y="1021"/>
                </a:lnTo>
                <a:lnTo>
                  <a:pt x="1192" y="1006"/>
                </a:lnTo>
                <a:lnTo>
                  <a:pt x="1192" y="103"/>
                </a:lnTo>
                <a:lnTo>
                  <a:pt x="1191" y="88"/>
                </a:lnTo>
                <a:lnTo>
                  <a:pt x="1185" y="72"/>
                </a:lnTo>
                <a:lnTo>
                  <a:pt x="1180" y="59"/>
                </a:lnTo>
                <a:lnTo>
                  <a:pt x="1168" y="45"/>
                </a:lnTo>
                <a:lnTo>
                  <a:pt x="1152" y="30"/>
                </a:lnTo>
                <a:lnTo>
                  <a:pt x="1130" y="17"/>
                </a:lnTo>
                <a:lnTo>
                  <a:pt x="1103" y="7"/>
                </a:lnTo>
                <a:lnTo>
                  <a:pt x="1074" y="2"/>
                </a:lnTo>
                <a:lnTo>
                  <a:pt x="1049" y="0"/>
                </a:lnTo>
                <a:lnTo>
                  <a:pt x="145" y="0"/>
                </a:lnTo>
                <a:lnTo>
                  <a:pt x="122" y="0"/>
                </a:lnTo>
                <a:lnTo>
                  <a:pt x="98" y="5"/>
                </a:lnTo>
                <a:lnTo>
                  <a:pt x="75" y="9"/>
                </a:lnTo>
                <a:lnTo>
                  <a:pt x="52" y="23"/>
                </a:lnTo>
                <a:lnTo>
                  <a:pt x="38" y="31"/>
                </a:lnTo>
                <a:lnTo>
                  <a:pt x="22" y="45"/>
                </a:lnTo>
                <a:lnTo>
                  <a:pt x="11" y="59"/>
                </a:lnTo>
                <a:lnTo>
                  <a:pt x="3" y="76"/>
                </a:lnTo>
                <a:lnTo>
                  <a:pt x="0" y="95"/>
                </a:lnTo>
                <a:lnTo>
                  <a:pt x="0" y="110"/>
                </a:lnTo>
                <a:lnTo>
                  <a:pt x="0" y="1024"/>
                </a:lnTo>
                <a:lnTo>
                  <a:pt x="3" y="1039"/>
                </a:lnTo>
                <a:lnTo>
                  <a:pt x="9" y="1052"/>
                </a:lnTo>
                <a:lnTo>
                  <a:pt x="17" y="1064"/>
                </a:lnTo>
                <a:lnTo>
                  <a:pt x="30" y="1075"/>
                </a:lnTo>
                <a:lnTo>
                  <a:pt x="46" y="1088"/>
                </a:lnTo>
                <a:lnTo>
                  <a:pt x="65" y="1102"/>
                </a:lnTo>
                <a:lnTo>
                  <a:pt x="86" y="1107"/>
                </a:lnTo>
                <a:lnTo>
                  <a:pt x="104" y="1111"/>
                </a:lnTo>
                <a:lnTo>
                  <a:pt x="145" y="1114"/>
                </a:lnTo>
                <a:lnTo>
                  <a:pt x="262" y="1115"/>
                </a:lnTo>
                <a:lnTo>
                  <a:pt x="262" y="1171"/>
                </a:lnTo>
                <a:lnTo>
                  <a:pt x="267" y="1210"/>
                </a:lnTo>
                <a:lnTo>
                  <a:pt x="276" y="1249"/>
                </a:lnTo>
                <a:lnTo>
                  <a:pt x="291" y="1290"/>
                </a:lnTo>
                <a:lnTo>
                  <a:pt x="308" y="1336"/>
                </a:lnTo>
                <a:lnTo>
                  <a:pt x="334" y="1382"/>
                </a:lnTo>
                <a:lnTo>
                  <a:pt x="363" y="1423"/>
                </a:lnTo>
                <a:lnTo>
                  <a:pt x="389" y="1452"/>
                </a:lnTo>
                <a:lnTo>
                  <a:pt x="416" y="1479"/>
                </a:lnTo>
                <a:lnTo>
                  <a:pt x="449" y="1501"/>
                </a:lnTo>
                <a:lnTo>
                  <a:pt x="485" y="1521"/>
                </a:lnTo>
                <a:lnTo>
                  <a:pt x="526" y="1540"/>
                </a:lnTo>
                <a:lnTo>
                  <a:pt x="566" y="1548"/>
                </a:lnTo>
                <a:lnTo>
                  <a:pt x="621" y="1557"/>
                </a:lnTo>
                <a:lnTo>
                  <a:pt x="554" y="1537"/>
                </a:lnTo>
                <a:lnTo>
                  <a:pt x="523" y="1516"/>
                </a:lnTo>
                <a:lnTo>
                  <a:pt x="494" y="1489"/>
                </a:lnTo>
                <a:lnTo>
                  <a:pt x="478" y="1462"/>
                </a:lnTo>
                <a:lnTo>
                  <a:pt x="456" y="1426"/>
                </a:lnTo>
                <a:lnTo>
                  <a:pt x="439" y="1386"/>
                </a:lnTo>
                <a:lnTo>
                  <a:pt x="428" y="1352"/>
                </a:lnTo>
                <a:lnTo>
                  <a:pt x="416" y="1307"/>
                </a:lnTo>
                <a:lnTo>
                  <a:pt x="406" y="1262"/>
                </a:lnTo>
                <a:lnTo>
                  <a:pt x="399" y="1208"/>
                </a:lnTo>
                <a:lnTo>
                  <a:pt x="394" y="1155"/>
                </a:lnTo>
                <a:lnTo>
                  <a:pt x="395" y="1115"/>
                </a:lnTo>
              </a:path>
            </a:pathLst>
          </a:custGeom>
          <a:solidFill>
            <a:srgbClr val="FFFFFF"/>
          </a:solidFill>
          <a:ln w="254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1" name="Rectangle 122"/>
          <p:cNvSpPr>
            <a:spLocks noChangeArrowheads="1"/>
          </p:cNvSpPr>
          <p:nvPr/>
        </p:nvSpPr>
        <p:spPr bwMode="auto">
          <a:xfrm>
            <a:off x="2638425" y="1530350"/>
            <a:ext cx="1762125" cy="1731963"/>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pitchFamily="18" charset="0"/>
              </a:rPr>
              <a:t>A 1500 kg </a:t>
            </a:r>
          </a:p>
          <a:p>
            <a:pPr marL="0" marR="0" lvl="0" indent="0" defTabSz="914400" eaLnBrk="0" fontAlgn="auto" latinLnBrk="0" hangingPunct="0">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pitchFamily="18" charset="0"/>
              </a:rPr>
              <a:t>mass is </a:t>
            </a:r>
          </a:p>
          <a:p>
            <a:pPr marL="0" marR="0" lvl="0" indent="0" defTabSz="914400" eaLnBrk="0" fontAlgn="auto" latinLnBrk="0" hangingPunct="0">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pitchFamily="18" charset="0"/>
              </a:rPr>
              <a:t>approaching</a:t>
            </a:r>
          </a:p>
          <a:p>
            <a:pPr marL="0" marR="0" lvl="0" indent="0" defTabSz="914400" eaLnBrk="0" fontAlgn="auto" latinLnBrk="0" hangingPunct="0">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pitchFamily="18" charset="0"/>
              </a:rPr>
              <a:t>your head at </a:t>
            </a:r>
          </a:p>
          <a:p>
            <a:pPr marL="0" marR="0" lvl="0" indent="0" defTabSz="914400" eaLnBrk="0" fontAlgn="auto" latinLnBrk="0" hangingPunct="0">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pitchFamily="18" charset="0"/>
              </a:rPr>
              <a:t>50.2 m/sec. </a:t>
            </a:r>
          </a:p>
        </p:txBody>
      </p:sp>
      <p:grpSp>
        <p:nvGrpSpPr>
          <p:cNvPr id="872" name="Group 124"/>
          <p:cNvGrpSpPr>
            <a:grpSpLocks/>
          </p:cNvGrpSpPr>
          <p:nvPr/>
        </p:nvGrpSpPr>
        <p:grpSpPr bwMode="auto">
          <a:xfrm>
            <a:off x="7242175" y="1431925"/>
            <a:ext cx="1108075" cy="1168400"/>
            <a:chOff x="4402" y="1094"/>
            <a:chExt cx="698" cy="736"/>
          </a:xfrm>
        </p:grpSpPr>
        <p:grpSp>
          <p:nvGrpSpPr>
            <p:cNvPr id="873" name="Group 125"/>
            <p:cNvGrpSpPr>
              <a:grpSpLocks/>
            </p:cNvGrpSpPr>
            <p:nvPr/>
          </p:nvGrpSpPr>
          <p:grpSpPr bwMode="auto">
            <a:xfrm>
              <a:off x="4402" y="1094"/>
              <a:ext cx="622" cy="671"/>
              <a:chOff x="4402" y="1094"/>
              <a:chExt cx="622" cy="671"/>
            </a:xfrm>
          </p:grpSpPr>
          <p:sp>
            <p:nvSpPr>
              <p:cNvPr id="878" name="Freeform 126"/>
              <p:cNvSpPr>
                <a:spLocks/>
              </p:cNvSpPr>
              <p:nvPr/>
            </p:nvSpPr>
            <p:spPr bwMode="auto">
              <a:xfrm>
                <a:off x="4575" y="1094"/>
                <a:ext cx="448" cy="456"/>
              </a:xfrm>
              <a:custGeom>
                <a:avLst/>
                <a:gdLst>
                  <a:gd name="T0" fmla="*/ 296 w 448"/>
                  <a:gd name="T1" fmla="*/ 455 h 456"/>
                  <a:gd name="T2" fmla="*/ 447 w 448"/>
                  <a:gd name="T3" fmla="*/ 352 h 456"/>
                  <a:gd name="T4" fmla="*/ 151 w 448"/>
                  <a:gd name="T5" fmla="*/ 0 h 456"/>
                  <a:gd name="T6" fmla="*/ 0 w 448"/>
                  <a:gd name="T7" fmla="*/ 103 h 456"/>
                  <a:gd name="T8" fmla="*/ 296 w 448"/>
                  <a:gd name="T9" fmla="*/ 455 h 456"/>
                  <a:gd name="T10" fmla="*/ 0 60000 65536"/>
                  <a:gd name="T11" fmla="*/ 0 60000 65536"/>
                  <a:gd name="T12" fmla="*/ 0 60000 65536"/>
                  <a:gd name="T13" fmla="*/ 0 60000 65536"/>
                  <a:gd name="T14" fmla="*/ 0 60000 65536"/>
                  <a:gd name="T15" fmla="*/ 0 w 448"/>
                  <a:gd name="T16" fmla="*/ 0 h 456"/>
                  <a:gd name="T17" fmla="*/ 448 w 448"/>
                  <a:gd name="T18" fmla="*/ 456 h 456"/>
                </a:gdLst>
                <a:ahLst/>
                <a:cxnLst>
                  <a:cxn ang="T10">
                    <a:pos x="T0" y="T1"/>
                  </a:cxn>
                  <a:cxn ang="T11">
                    <a:pos x="T2" y="T3"/>
                  </a:cxn>
                  <a:cxn ang="T12">
                    <a:pos x="T4" y="T5"/>
                  </a:cxn>
                  <a:cxn ang="T13">
                    <a:pos x="T6" y="T7"/>
                  </a:cxn>
                  <a:cxn ang="T14">
                    <a:pos x="T8" y="T9"/>
                  </a:cxn>
                </a:cxnLst>
                <a:rect l="T15" t="T16" r="T17" b="T18"/>
                <a:pathLst>
                  <a:path w="448" h="456">
                    <a:moveTo>
                      <a:pt x="296" y="455"/>
                    </a:moveTo>
                    <a:lnTo>
                      <a:pt x="447" y="352"/>
                    </a:lnTo>
                    <a:lnTo>
                      <a:pt x="151" y="0"/>
                    </a:lnTo>
                    <a:lnTo>
                      <a:pt x="0" y="103"/>
                    </a:lnTo>
                    <a:lnTo>
                      <a:pt x="296" y="455"/>
                    </a:lnTo>
                  </a:path>
                </a:pathLst>
              </a:custGeom>
              <a:solidFill>
                <a:srgbClr val="E0E0E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9" name="Freeform 127"/>
              <p:cNvSpPr>
                <a:spLocks/>
              </p:cNvSpPr>
              <p:nvPr/>
            </p:nvSpPr>
            <p:spPr bwMode="auto">
              <a:xfrm>
                <a:off x="4403" y="1198"/>
                <a:ext cx="463" cy="567"/>
              </a:xfrm>
              <a:custGeom>
                <a:avLst/>
                <a:gdLst>
                  <a:gd name="T0" fmla="*/ 0 w 463"/>
                  <a:gd name="T1" fmla="*/ 264 h 567"/>
                  <a:gd name="T2" fmla="*/ 169 w 463"/>
                  <a:gd name="T3" fmla="*/ 0 h 567"/>
                  <a:gd name="T4" fmla="*/ 462 w 463"/>
                  <a:gd name="T5" fmla="*/ 349 h 567"/>
                  <a:gd name="T6" fmla="*/ 437 w 463"/>
                  <a:gd name="T7" fmla="*/ 393 h 567"/>
                  <a:gd name="T8" fmla="*/ 253 w 463"/>
                  <a:gd name="T9" fmla="*/ 566 h 567"/>
                  <a:gd name="T10" fmla="*/ 0 w 463"/>
                  <a:gd name="T11" fmla="*/ 264 h 567"/>
                  <a:gd name="T12" fmla="*/ 0 60000 65536"/>
                  <a:gd name="T13" fmla="*/ 0 60000 65536"/>
                  <a:gd name="T14" fmla="*/ 0 60000 65536"/>
                  <a:gd name="T15" fmla="*/ 0 60000 65536"/>
                  <a:gd name="T16" fmla="*/ 0 60000 65536"/>
                  <a:gd name="T17" fmla="*/ 0 60000 65536"/>
                  <a:gd name="T18" fmla="*/ 0 w 463"/>
                  <a:gd name="T19" fmla="*/ 0 h 567"/>
                  <a:gd name="T20" fmla="*/ 463 w 463"/>
                  <a:gd name="T21" fmla="*/ 567 h 567"/>
                </a:gdLst>
                <a:ahLst/>
                <a:cxnLst>
                  <a:cxn ang="T12">
                    <a:pos x="T0" y="T1"/>
                  </a:cxn>
                  <a:cxn ang="T13">
                    <a:pos x="T2" y="T3"/>
                  </a:cxn>
                  <a:cxn ang="T14">
                    <a:pos x="T4" y="T5"/>
                  </a:cxn>
                  <a:cxn ang="T15">
                    <a:pos x="T6" y="T7"/>
                  </a:cxn>
                  <a:cxn ang="T16">
                    <a:pos x="T8" y="T9"/>
                  </a:cxn>
                  <a:cxn ang="T17">
                    <a:pos x="T10" y="T11"/>
                  </a:cxn>
                </a:cxnLst>
                <a:rect l="T18" t="T19" r="T20" b="T21"/>
                <a:pathLst>
                  <a:path w="463" h="567">
                    <a:moveTo>
                      <a:pt x="0" y="264"/>
                    </a:moveTo>
                    <a:lnTo>
                      <a:pt x="169" y="0"/>
                    </a:lnTo>
                    <a:lnTo>
                      <a:pt x="462" y="349"/>
                    </a:lnTo>
                    <a:lnTo>
                      <a:pt x="437" y="393"/>
                    </a:lnTo>
                    <a:lnTo>
                      <a:pt x="253" y="566"/>
                    </a:lnTo>
                    <a:lnTo>
                      <a:pt x="0" y="264"/>
                    </a:lnTo>
                  </a:path>
                </a:pathLst>
              </a:custGeom>
              <a:solidFill>
                <a:srgbClr val="60606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0" name="Freeform 128"/>
              <p:cNvSpPr>
                <a:spLocks/>
              </p:cNvSpPr>
              <p:nvPr/>
            </p:nvSpPr>
            <p:spPr bwMode="auto">
              <a:xfrm>
                <a:off x="4852" y="1408"/>
                <a:ext cx="168" cy="143"/>
              </a:xfrm>
              <a:custGeom>
                <a:avLst/>
                <a:gdLst>
                  <a:gd name="T0" fmla="*/ 15 w 168"/>
                  <a:gd name="T1" fmla="*/ 142 h 143"/>
                  <a:gd name="T2" fmla="*/ 167 w 168"/>
                  <a:gd name="T3" fmla="*/ 39 h 143"/>
                  <a:gd name="T4" fmla="*/ 134 w 168"/>
                  <a:gd name="T5" fmla="*/ 0 h 143"/>
                  <a:gd name="T6" fmla="*/ 0 w 168"/>
                  <a:gd name="T7" fmla="*/ 123 h 143"/>
                  <a:gd name="T8" fmla="*/ 15 w 168"/>
                  <a:gd name="T9" fmla="*/ 142 h 143"/>
                  <a:gd name="T10" fmla="*/ 0 60000 65536"/>
                  <a:gd name="T11" fmla="*/ 0 60000 65536"/>
                  <a:gd name="T12" fmla="*/ 0 60000 65536"/>
                  <a:gd name="T13" fmla="*/ 0 60000 65536"/>
                  <a:gd name="T14" fmla="*/ 0 60000 65536"/>
                  <a:gd name="T15" fmla="*/ 0 w 168"/>
                  <a:gd name="T16" fmla="*/ 0 h 143"/>
                  <a:gd name="T17" fmla="*/ 168 w 168"/>
                  <a:gd name="T18" fmla="*/ 143 h 143"/>
                </a:gdLst>
                <a:ahLst/>
                <a:cxnLst>
                  <a:cxn ang="T10">
                    <a:pos x="T0" y="T1"/>
                  </a:cxn>
                  <a:cxn ang="T11">
                    <a:pos x="T2" y="T3"/>
                  </a:cxn>
                  <a:cxn ang="T12">
                    <a:pos x="T4" y="T5"/>
                  </a:cxn>
                  <a:cxn ang="T13">
                    <a:pos x="T6" y="T7"/>
                  </a:cxn>
                  <a:cxn ang="T14">
                    <a:pos x="T8" y="T9"/>
                  </a:cxn>
                </a:cxnLst>
                <a:rect l="T15" t="T16" r="T17" b="T18"/>
                <a:pathLst>
                  <a:path w="168" h="143">
                    <a:moveTo>
                      <a:pt x="15" y="142"/>
                    </a:moveTo>
                    <a:lnTo>
                      <a:pt x="167" y="39"/>
                    </a:lnTo>
                    <a:lnTo>
                      <a:pt x="134" y="0"/>
                    </a:lnTo>
                    <a:lnTo>
                      <a:pt x="0" y="123"/>
                    </a:lnTo>
                    <a:lnTo>
                      <a:pt x="15" y="142"/>
                    </a:lnTo>
                  </a:path>
                </a:pathLst>
              </a:custGeom>
              <a:solidFill>
                <a:srgbClr val="80808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1" name="Rectangle 129"/>
              <p:cNvSpPr>
                <a:spLocks noChangeArrowheads="1"/>
              </p:cNvSpPr>
              <p:nvPr/>
            </p:nvSpPr>
            <p:spPr bwMode="auto">
              <a:xfrm rot="8580000" flipH="1">
                <a:off x="4809" y="1452"/>
                <a:ext cx="90"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2" name="Rectangle 130"/>
              <p:cNvSpPr>
                <a:spLocks noChangeArrowheads="1"/>
              </p:cNvSpPr>
              <p:nvPr/>
            </p:nvSpPr>
            <p:spPr bwMode="auto">
              <a:xfrm rot="8580000" flipH="1">
                <a:off x="4890" y="1395"/>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3" name="Rectangle 131"/>
              <p:cNvSpPr>
                <a:spLocks noChangeArrowheads="1"/>
              </p:cNvSpPr>
              <p:nvPr/>
            </p:nvSpPr>
            <p:spPr bwMode="auto">
              <a:xfrm rot="8580000" flipH="1">
                <a:off x="4868" y="1447"/>
                <a:ext cx="94" cy="23"/>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4" name="Rectangle 132"/>
              <p:cNvSpPr>
                <a:spLocks noChangeArrowheads="1"/>
              </p:cNvSpPr>
              <p:nvPr/>
            </p:nvSpPr>
            <p:spPr bwMode="auto">
              <a:xfrm rot="8580000" flipH="1">
                <a:off x="4955" y="1405"/>
                <a:ext cx="45" cy="25"/>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5" name="Rectangle 133"/>
              <p:cNvSpPr>
                <a:spLocks noChangeArrowheads="1"/>
              </p:cNvSpPr>
              <p:nvPr/>
            </p:nvSpPr>
            <p:spPr bwMode="auto">
              <a:xfrm rot="8580000" flipH="1">
                <a:off x="4832" y="1490"/>
                <a:ext cx="45"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6" name="Rectangle 134"/>
              <p:cNvSpPr>
                <a:spLocks noChangeArrowheads="1"/>
              </p:cNvSpPr>
              <p:nvPr/>
            </p:nvSpPr>
            <p:spPr bwMode="auto">
              <a:xfrm rot="8580000" flipH="1">
                <a:off x="4849" y="1497"/>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7" name="Rectangle 135"/>
              <p:cNvSpPr>
                <a:spLocks noChangeArrowheads="1"/>
              </p:cNvSpPr>
              <p:nvPr/>
            </p:nvSpPr>
            <p:spPr bwMode="auto">
              <a:xfrm rot="8580000" flipH="1">
                <a:off x="4931" y="1442"/>
                <a:ext cx="93"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8" name="Rectangle 136"/>
              <p:cNvSpPr>
                <a:spLocks noChangeArrowheads="1"/>
              </p:cNvSpPr>
              <p:nvPr/>
            </p:nvSpPr>
            <p:spPr bwMode="auto">
              <a:xfrm rot="8580000" flipH="1">
                <a:off x="4771" y="1405"/>
                <a:ext cx="88"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9" name="Rectangle 137"/>
              <p:cNvSpPr>
                <a:spLocks noChangeArrowheads="1"/>
              </p:cNvSpPr>
              <p:nvPr/>
            </p:nvSpPr>
            <p:spPr bwMode="auto">
              <a:xfrm rot="8580000" flipH="1">
                <a:off x="4850" y="1349"/>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0" name="Rectangle 138"/>
              <p:cNvSpPr>
                <a:spLocks noChangeArrowheads="1"/>
              </p:cNvSpPr>
              <p:nvPr/>
            </p:nvSpPr>
            <p:spPr bwMode="auto">
              <a:xfrm rot="8580000" flipH="1">
                <a:off x="4828" y="1401"/>
                <a:ext cx="93" cy="22"/>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1" name="Rectangle 139"/>
              <p:cNvSpPr>
                <a:spLocks noChangeArrowheads="1"/>
              </p:cNvSpPr>
              <p:nvPr/>
            </p:nvSpPr>
            <p:spPr bwMode="auto">
              <a:xfrm rot="8580000" flipH="1">
                <a:off x="4914" y="1359"/>
                <a:ext cx="46"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2" name="Rectangle 140"/>
              <p:cNvSpPr>
                <a:spLocks noChangeArrowheads="1"/>
              </p:cNvSpPr>
              <p:nvPr/>
            </p:nvSpPr>
            <p:spPr bwMode="auto">
              <a:xfrm rot="8580000" flipH="1">
                <a:off x="4795" y="1442"/>
                <a:ext cx="38"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3" name="Rectangle 141"/>
              <p:cNvSpPr>
                <a:spLocks noChangeArrowheads="1"/>
              </p:cNvSpPr>
              <p:nvPr/>
            </p:nvSpPr>
            <p:spPr bwMode="auto">
              <a:xfrm rot="8580000" flipH="1">
                <a:off x="4730" y="1360"/>
                <a:ext cx="91"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4" name="Rectangle 142"/>
              <p:cNvSpPr>
                <a:spLocks noChangeArrowheads="1"/>
              </p:cNvSpPr>
              <p:nvPr/>
            </p:nvSpPr>
            <p:spPr bwMode="auto">
              <a:xfrm rot="8580000" flipH="1">
                <a:off x="4810" y="1303"/>
                <a:ext cx="95"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5" name="Rectangle 143"/>
              <p:cNvSpPr>
                <a:spLocks noChangeArrowheads="1"/>
              </p:cNvSpPr>
              <p:nvPr/>
            </p:nvSpPr>
            <p:spPr bwMode="auto">
              <a:xfrm rot="8580000" flipH="1">
                <a:off x="4791" y="1356"/>
                <a:ext cx="94"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6" name="Rectangle 144"/>
              <p:cNvSpPr>
                <a:spLocks noChangeArrowheads="1"/>
              </p:cNvSpPr>
              <p:nvPr/>
            </p:nvSpPr>
            <p:spPr bwMode="auto">
              <a:xfrm rot="8580000" flipH="1">
                <a:off x="4877" y="1313"/>
                <a:ext cx="45" cy="23"/>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7" name="Rectangle 145"/>
              <p:cNvSpPr>
                <a:spLocks noChangeArrowheads="1"/>
              </p:cNvSpPr>
              <p:nvPr/>
            </p:nvSpPr>
            <p:spPr bwMode="auto">
              <a:xfrm rot="8580000" flipH="1">
                <a:off x="4755" y="1397"/>
                <a:ext cx="39"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8" name="Rectangle 146"/>
              <p:cNvSpPr>
                <a:spLocks noChangeArrowheads="1"/>
              </p:cNvSpPr>
              <p:nvPr/>
            </p:nvSpPr>
            <p:spPr bwMode="auto">
              <a:xfrm rot="8580000" flipH="1">
                <a:off x="4692" y="1312"/>
                <a:ext cx="89"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9" name="Rectangle 147"/>
              <p:cNvSpPr>
                <a:spLocks noChangeArrowheads="1"/>
              </p:cNvSpPr>
              <p:nvPr/>
            </p:nvSpPr>
            <p:spPr bwMode="auto">
              <a:xfrm rot="8580000" flipH="1">
                <a:off x="4771" y="1256"/>
                <a:ext cx="94"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0" name="Rectangle 148"/>
              <p:cNvSpPr>
                <a:spLocks noChangeArrowheads="1"/>
              </p:cNvSpPr>
              <p:nvPr/>
            </p:nvSpPr>
            <p:spPr bwMode="auto">
              <a:xfrm rot="8580000" flipH="1">
                <a:off x="4750" y="1309"/>
                <a:ext cx="94" cy="22"/>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1" name="Rectangle 149"/>
              <p:cNvSpPr>
                <a:spLocks noChangeArrowheads="1"/>
              </p:cNvSpPr>
              <p:nvPr/>
            </p:nvSpPr>
            <p:spPr bwMode="auto">
              <a:xfrm rot="8580000" flipH="1">
                <a:off x="4834" y="1267"/>
                <a:ext cx="46"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2" name="Rectangle 150"/>
              <p:cNvSpPr>
                <a:spLocks noChangeArrowheads="1"/>
              </p:cNvSpPr>
              <p:nvPr/>
            </p:nvSpPr>
            <p:spPr bwMode="auto">
              <a:xfrm rot="8580000" flipH="1">
                <a:off x="4717" y="1349"/>
                <a:ext cx="37"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3" name="Rectangle 151"/>
              <p:cNvSpPr>
                <a:spLocks noChangeArrowheads="1"/>
              </p:cNvSpPr>
              <p:nvPr/>
            </p:nvSpPr>
            <p:spPr bwMode="auto">
              <a:xfrm rot="8580000" flipH="1">
                <a:off x="4653" y="1266"/>
                <a:ext cx="91" cy="21"/>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4" name="Rectangle 152"/>
              <p:cNvSpPr>
                <a:spLocks noChangeArrowheads="1"/>
              </p:cNvSpPr>
              <p:nvPr/>
            </p:nvSpPr>
            <p:spPr bwMode="auto">
              <a:xfrm rot="8580000" flipH="1">
                <a:off x="4735" y="1209"/>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5" name="Rectangle 153"/>
              <p:cNvSpPr>
                <a:spLocks noChangeArrowheads="1"/>
              </p:cNvSpPr>
              <p:nvPr/>
            </p:nvSpPr>
            <p:spPr bwMode="auto">
              <a:xfrm rot="8580000" flipH="1">
                <a:off x="4712" y="1261"/>
                <a:ext cx="93"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6" name="Rectangle 154"/>
              <p:cNvSpPr>
                <a:spLocks noChangeArrowheads="1"/>
              </p:cNvSpPr>
              <p:nvPr/>
            </p:nvSpPr>
            <p:spPr bwMode="auto">
              <a:xfrm rot="8580000" flipH="1">
                <a:off x="4798" y="1219"/>
                <a:ext cx="46"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7" name="Rectangle 155"/>
              <p:cNvSpPr>
                <a:spLocks noChangeArrowheads="1"/>
              </p:cNvSpPr>
              <p:nvPr/>
            </p:nvSpPr>
            <p:spPr bwMode="auto">
              <a:xfrm rot="8580000" flipH="1">
                <a:off x="4611" y="1218"/>
                <a:ext cx="91" cy="24"/>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8" name="Rectangle 156"/>
              <p:cNvSpPr>
                <a:spLocks noChangeArrowheads="1"/>
              </p:cNvSpPr>
              <p:nvPr/>
            </p:nvSpPr>
            <p:spPr bwMode="auto">
              <a:xfrm rot="8580000" flipH="1">
                <a:off x="4694" y="1162"/>
                <a:ext cx="93"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9" name="Rectangle 157"/>
              <p:cNvSpPr>
                <a:spLocks noChangeArrowheads="1"/>
              </p:cNvSpPr>
              <p:nvPr/>
            </p:nvSpPr>
            <p:spPr bwMode="auto">
              <a:xfrm rot="8580000" flipH="1">
                <a:off x="4673" y="1215"/>
                <a:ext cx="93" cy="22"/>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0" name="Rectangle 158"/>
              <p:cNvSpPr>
                <a:spLocks noChangeArrowheads="1"/>
              </p:cNvSpPr>
              <p:nvPr/>
            </p:nvSpPr>
            <p:spPr bwMode="auto">
              <a:xfrm rot="8580000" flipH="1">
                <a:off x="4760" y="1173"/>
                <a:ext cx="44" cy="24"/>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1" name="Rectangle 159"/>
              <p:cNvSpPr>
                <a:spLocks noChangeArrowheads="1"/>
              </p:cNvSpPr>
              <p:nvPr/>
            </p:nvSpPr>
            <p:spPr bwMode="auto">
              <a:xfrm rot="8580000" flipH="1">
                <a:off x="4640" y="1256"/>
                <a:ext cx="38"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2" name="Rectangle 160"/>
              <p:cNvSpPr>
                <a:spLocks noChangeArrowheads="1"/>
              </p:cNvSpPr>
              <p:nvPr/>
            </p:nvSpPr>
            <p:spPr bwMode="auto">
              <a:xfrm rot="8580000" flipH="1">
                <a:off x="4575" y="1172"/>
                <a:ext cx="89"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3" name="Rectangle 161"/>
              <p:cNvSpPr>
                <a:spLocks noChangeArrowheads="1"/>
              </p:cNvSpPr>
              <p:nvPr/>
            </p:nvSpPr>
            <p:spPr bwMode="auto">
              <a:xfrm rot="8580000" flipH="1">
                <a:off x="4655" y="1117"/>
                <a:ext cx="94" cy="24"/>
              </a:xfrm>
              <a:prstGeom prst="rect">
                <a:avLst/>
              </a:prstGeom>
              <a:solidFill>
                <a:srgbClr val="4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4" name="Rectangle 162"/>
              <p:cNvSpPr>
                <a:spLocks noChangeArrowheads="1"/>
              </p:cNvSpPr>
              <p:nvPr/>
            </p:nvSpPr>
            <p:spPr bwMode="auto">
              <a:xfrm rot="8580000" flipH="1">
                <a:off x="4634" y="1169"/>
                <a:ext cx="93" cy="22"/>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5" name="Rectangle 163"/>
              <p:cNvSpPr>
                <a:spLocks noChangeArrowheads="1"/>
              </p:cNvSpPr>
              <p:nvPr/>
            </p:nvSpPr>
            <p:spPr bwMode="auto">
              <a:xfrm rot="8580000" flipH="1">
                <a:off x="4719" y="1127"/>
                <a:ext cx="46" cy="22"/>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6" name="Rectangle 164"/>
              <p:cNvSpPr>
                <a:spLocks noChangeArrowheads="1"/>
              </p:cNvSpPr>
              <p:nvPr/>
            </p:nvSpPr>
            <p:spPr bwMode="auto">
              <a:xfrm rot="8580000" flipH="1">
                <a:off x="4599" y="1210"/>
                <a:ext cx="40" cy="23"/>
              </a:xfrm>
              <a:prstGeom prst="rect">
                <a:avLst/>
              </a:prstGeom>
              <a:solidFill>
                <a:srgbClr val="E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7" name="Freeform 165"/>
              <p:cNvSpPr>
                <a:spLocks/>
              </p:cNvSpPr>
              <p:nvPr/>
            </p:nvSpPr>
            <p:spPr bwMode="auto">
              <a:xfrm>
                <a:off x="4563" y="1202"/>
                <a:ext cx="28" cy="36"/>
              </a:xfrm>
              <a:custGeom>
                <a:avLst/>
                <a:gdLst>
                  <a:gd name="T0" fmla="*/ 27 w 28"/>
                  <a:gd name="T1" fmla="*/ 17 h 36"/>
                  <a:gd name="T2" fmla="*/ 13 w 28"/>
                  <a:gd name="T3" fmla="*/ 0 h 36"/>
                  <a:gd name="T4" fmla="*/ 0 w 28"/>
                  <a:gd name="T5" fmla="*/ 18 h 36"/>
                  <a:gd name="T6" fmla="*/ 14 w 28"/>
                  <a:gd name="T7" fmla="*/ 35 h 36"/>
                  <a:gd name="T8" fmla="*/ 27 w 28"/>
                  <a:gd name="T9" fmla="*/ 17 h 36"/>
                  <a:gd name="T10" fmla="*/ 0 60000 65536"/>
                  <a:gd name="T11" fmla="*/ 0 60000 65536"/>
                  <a:gd name="T12" fmla="*/ 0 60000 65536"/>
                  <a:gd name="T13" fmla="*/ 0 60000 65536"/>
                  <a:gd name="T14" fmla="*/ 0 60000 65536"/>
                  <a:gd name="T15" fmla="*/ 0 w 28"/>
                  <a:gd name="T16" fmla="*/ 0 h 36"/>
                  <a:gd name="T17" fmla="*/ 28 w 28"/>
                  <a:gd name="T18" fmla="*/ 36 h 36"/>
                </a:gdLst>
                <a:ahLst/>
                <a:cxnLst>
                  <a:cxn ang="T10">
                    <a:pos x="T0" y="T1"/>
                  </a:cxn>
                  <a:cxn ang="T11">
                    <a:pos x="T2" y="T3"/>
                  </a:cxn>
                  <a:cxn ang="T12">
                    <a:pos x="T4" y="T5"/>
                  </a:cxn>
                  <a:cxn ang="T13">
                    <a:pos x="T6" y="T7"/>
                  </a:cxn>
                  <a:cxn ang="T14">
                    <a:pos x="T8" y="T9"/>
                  </a:cxn>
                </a:cxnLst>
                <a:rect l="T15" t="T16" r="T17" b="T18"/>
                <a:pathLst>
                  <a:path w="28" h="36">
                    <a:moveTo>
                      <a:pt x="27" y="17"/>
                    </a:moveTo>
                    <a:lnTo>
                      <a:pt x="13" y="0"/>
                    </a:lnTo>
                    <a:lnTo>
                      <a:pt x="0" y="18"/>
                    </a:lnTo>
                    <a:lnTo>
                      <a:pt x="14" y="35"/>
                    </a:lnTo>
                    <a:lnTo>
                      <a:pt x="27"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8" name="Freeform 166"/>
              <p:cNvSpPr>
                <a:spLocks/>
              </p:cNvSpPr>
              <p:nvPr/>
            </p:nvSpPr>
            <p:spPr bwMode="auto">
              <a:xfrm>
                <a:off x="4516" y="1228"/>
                <a:ext cx="57" cy="82"/>
              </a:xfrm>
              <a:custGeom>
                <a:avLst/>
                <a:gdLst>
                  <a:gd name="T0" fmla="*/ 56 w 57"/>
                  <a:gd name="T1" fmla="*/ 18 h 82"/>
                  <a:gd name="T2" fmla="*/ 40 w 57"/>
                  <a:gd name="T3" fmla="*/ 0 h 82"/>
                  <a:gd name="T4" fmla="*/ 0 w 57"/>
                  <a:gd name="T5" fmla="*/ 63 h 82"/>
                  <a:gd name="T6" fmla="*/ 15 w 57"/>
                  <a:gd name="T7" fmla="*/ 81 h 82"/>
                  <a:gd name="T8" fmla="*/ 56 w 57"/>
                  <a:gd name="T9" fmla="*/ 18 h 82"/>
                  <a:gd name="T10" fmla="*/ 0 60000 65536"/>
                  <a:gd name="T11" fmla="*/ 0 60000 65536"/>
                  <a:gd name="T12" fmla="*/ 0 60000 65536"/>
                  <a:gd name="T13" fmla="*/ 0 60000 65536"/>
                  <a:gd name="T14" fmla="*/ 0 60000 65536"/>
                  <a:gd name="T15" fmla="*/ 0 w 57"/>
                  <a:gd name="T16" fmla="*/ 0 h 82"/>
                  <a:gd name="T17" fmla="*/ 57 w 57"/>
                  <a:gd name="T18" fmla="*/ 82 h 82"/>
                </a:gdLst>
                <a:ahLst/>
                <a:cxnLst>
                  <a:cxn ang="T10">
                    <a:pos x="T0" y="T1"/>
                  </a:cxn>
                  <a:cxn ang="T11">
                    <a:pos x="T2" y="T3"/>
                  </a:cxn>
                  <a:cxn ang="T12">
                    <a:pos x="T4" y="T5"/>
                  </a:cxn>
                  <a:cxn ang="T13">
                    <a:pos x="T6" y="T7"/>
                  </a:cxn>
                  <a:cxn ang="T14">
                    <a:pos x="T8" y="T9"/>
                  </a:cxn>
                </a:cxnLst>
                <a:rect l="T15" t="T16" r="T17" b="T18"/>
                <a:pathLst>
                  <a:path w="57" h="82">
                    <a:moveTo>
                      <a:pt x="56" y="18"/>
                    </a:moveTo>
                    <a:lnTo>
                      <a:pt x="40" y="0"/>
                    </a:lnTo>
                    <a:lnTo>
                      <a:pt x="0" y="63"/>
                    </a:lnTo>
                    <a:lnTo>
                      <a:pt x="15" y="81"/>
                    </a:lnTo>
                    <a:lnTo>
                      <a:pt x="56" y="18"/>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9" name="Freeform 167"/>
              <p:cNvSpPr>
                <a:spLocks/>
              </p:cNvSpPr>
              <p:nvPr/>
            </p:nvSpPr>
            <p:spPr bwMode="auto">
              <a:xfrm>
                <a:off x="4470" y="1298"/>
                <a:ext cx="56" cy="82"/>
              </a:xfrm>
              <a:custGeom>
                <a:avLst/>
                <a:gdLst>
                  <a:gd name="T0" fmla="*/ 55 w 56"/>
                  <a:gd name="T1" fmla="*/ 16 h 82"/>
                  <a:gd name="T2" fmla="*/ 41 w 56"/>
                  <a:gd name="T3" fmla="*/ 0 h 82"/>
                  <a:gd name="T4" fmla="*/ 0 w 56"/>
                  <a:gd name="T5" fmla="*/ 64 h 82"/>
                  <a:gd name="T6" fmla="*/ 14 w 56"/>
                  <a:gd name="T7" fmla="*/ 81 h 82"/>
                  <a:gd name="T8" fmla="*/ 55 w 56"/>
                  <a:gd name="T9" fmla="*/ 16 h 82"/>
                  <a:gd name="T10" fmla="*/ 0 60000 65536"/>
                  <a:gd name="T11" fmla="*/ 0 60000 65536"/>
                  <a:gd name="T12" fmla="*/ 0 60000 65536"/>
                  <a:gd name="T13" fmla="*/ 0 60000 65536"/>
                  <a:gd name="T14" fmla="*/ 0 60000 65536"/>
                  <a:gd name="T15" fmla="*/ 0 w 56"/>
                  <a:gd name="T16" fmla="*/ 0 h 82"/>
                  <a:gd name="T17" fmla="*/ 56 w 56"/>
                  <a:gd name="T18" fmla="*/ 82 h 82"/>
                </a:gdLst>
                <a:ahLst/>
                <a:cxnLst>
                  <a:cxn ang="T10">
                    <a:pos x="T0" y="T1"/>
                  </a:cxn>
                  <a:cxn ang="T11">
                    <a:pos x="T2" y="T3"/>
                  </a:cxn>
                  <a:cxn ang="T12">
                    <a:pos x="T4" y="T5"/>
                  </a:cxn>
                  <a:cxn ang="T13">
                    <a:pos x="T6" y="T7"/>
                  </a:cxn>
                  <a:cxn ang="T14">
                    <a:pos x="T8" y="T9"/>
                  </a:cxn>
                </a:cxnLst>
                <a:rect l="T15" t="T16" r="T17" b="T18"/>
                <a:pathLst>
                  <a:path w="56" h="82">
                    <a:moveTo>
                      <a:pt x="55" y="16"/>
                    </a:moveTo>
                    <a:lnTo>
                      <a:pt x="41" y="0"/>
                    </a:lnTo>
                    <a:lnTo>
                      <a:pt x="0" y="64"/>
                    </a:lnTo>
                    <a:lnTo>
                      <a:pt x="14" y="81"/>
                    </a:lnTo>
                    <a:lnTo>
                      <a:pt x="55"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0" name="Freeform 168"/>
              <p:cNvSpPr>
                <a:spLocks/>
              </p:cNvSpPr>
              <p:nvPr/>
            </p:nvSpPr>
            <p:spPr bwMode="auto">
              <a:xfrm>
                <a:off x="4423" y="1369"/>
                <a:ext cx="57" cy="81"/>
              </a:xfrm>
              <a:custGeom>
                <a:avLst/>
                <a:gdLst>
                  <a:gd name="T0" fmla="*/ 56 w 57"/>
                  <a:gd name="T1" fmla="*/ 17 h 81"/>
                  <a:gd name="T2" fmla="*/ 42 w 57"/>
                  <a:gd name="T3" fmla="*/ 0 h 81"/>
                  <a:gd name="T4" fmla="*/ 0 w 57"/>
                  <a:gd name="T5" fmla="*/ 63 h 81"/>
                  <a:gd name="T6" fmla="*/ 14 w 57"/>
                  <a:gd name="T7" fmla="*/ 80 h 81"/>
                  <a:gd name="T8" fmla="*/ 56 w 57"/>
                  <a:gd name="T9" fmla="*/ 17 h 81"/>
                  <a:gd name="T10" fmla="*/ 0 60000 65536"/>
                  <a:gd name="T11" fmla="*/ 0 60000 65536"/>
                  <a:gd name="T12" fmla="*/ 0 60000 65536"/>
                  <a:gd name="T13" fmla="*/ 0 60000 65536"/>
                  <a:gd name="T14" fmla="*/ 0 60000 65536"/>
                  <a:gd name="T15" fmla="*/ 0 w 57"/>
                  <a:gd name="T16" fmla="*/ 0 h 81"/>
                  <a:gd name="T17" fmla="*/ 57 w 57"/>
                  <a:gd name="T18" fmla="*/ 81 h 81"/>
                </a:gdLst>
                <a:ahLst/>
                <a:cxnLst>
                  <a:cxn ang="T10">
                    <a:pos x="T0" y="T1"/>
                  </a:cxn>
                  <a:cxn ang="T11">
                    <a:pos x="T2" y="T3"/>
                  </a:cxn>
                  <a:cxn ang="T12">
                    <a:pos x="T4" y="T5"/>
                  </a:cxn>
                  <a:cxn ang="T13">
                    <a:pos x="T6" y="T7"/>
                  </a:cxn>
                  <a:cxn ang="T14">
                    <a:pos x="T8" y="T9"/>
                  </a:cxn>
                </a:cxnLst>
                <a:rect l="T15" t="T16" r="T17" b="T18"/>
                <a:pathLst>
                  <a:path w="57" h="81">
                    <a:moveTo>
                      <a:pt x="56" y="17"/>
                    </a:moveTo>
                    <a:lnTo>
                      <a:pt x="42" y="0"/>
                    </a:lnTo>
                    <a:lnTo>
                      <a:pt x="0" y="63"/>
                    </a:lnTo>
                    <a:lnTo>
                      <a:pt x="14" y="80"/>
                    </a:lnTo>
                    <a:lnTo>
                      <a:pt x="56" y="17"/>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1" name="Freeform 169"/>
              <p:cNvSpPr>
                <a:spLocks/>
              </p:cNvSpPr>
              <p:nvPr/>
            </p:nvSpPr>
            <p:spPr bwMode="auto">
              <a:xfrm>
                <a:off x="4402" y="1439"/>
                <a:ext cx="32" cy="47"/>
              </a:xfrm>
              <a:custGeom>
                <a:avLst/>
                <a:gdLst>
                  <a:gd name="T0" fmla="*/ 31 w 32"/>
                  <a:gd name="T1" fmla="*/ 16 h 47"/>
                  <a:gd name="T2" fmla="*/ 17 w 32"/>
                  <a:gd name="T3" fmla="*/ 0 h 47"/>
                  <a:gd name="T4" fmla="*/ 0 w 32"/>
                  <a:gd name="T5" fmla="*/ 30 h 47"/>
                  <a:gd name="T6" fmla="*/ 12 w 32"/>
                  <a:gd name="T7" fmla="*/ 46 h 47"/>
                  <a:gd name="T8" fmla="*/ 31 w 32"/>
                  <a:gd name="T9" fmla="*/ 16 h 47"/>
                  <a:gd name="T10" fmla="*/ 0 60000 65536"/>
                  <a:gd name="T11" fmla="*/ 0 60000 65536"/>
                  <a:gd name="T12" fmla="*/ 0 60000 65536"/>
                  <a:gd name="T13" fmla="*/ 0 60000 65536"/>
                  <a:gd name="T14" fmla="*/ 0 60000 65536"/>
                  <a:gd name="T15" fmla="*/ 0 w 32"/>
                  <a:gd name="T16" fmla="*/ 0 h 47"/>
                  <a:gd name="T17" fmla="*/ 32 w 32"/>
                  <a:gd name="T18" fmla="*/ 47 h 47"/>
                </a:gdLst>
                <a:ahLst/>
                <a:cxnLst>
                  <a:cxn ang="T10">
                    <a:pos x="T0" y="T1"/>
                  </a:cxn>
                  <a:cxn ang="T11">
                    <a:pos x="T2" y="T3"/>
                  </a:cxn>
                  <a:cxn ang="T12">
                    <a:pos x="T4" y="T5"/>
                  </a:cxn>
                  <a:cxn ang="T13">
                    <a:pos x="T6" y="T7"/>
                  </a:cxn>
                  <a:cxn ang="T14">
                    <a:pos x="T8" y="T9"/>
                  </a:cxn>
                </a:cxnLst>
                <a:rect l="T15" t="T16" r="T17" b="T18"/>
                <a:pathLst>
                  <a:path w="32" h="47">
                    <a:moveTo>
                      <a:pt x="31" y="16"/>
                    </a:moveTo>
                    <a:lnTo>
                      <a:pt x="17" y="0"/>
                    </a:lnTo>
                    <a:lnTo>
                      <a:pt x="0" y="30"/>
                    </a:lnTo>
                    <a:lnTo>
                      <a:pt x="12" y="46"/>
                    </a:lnTo>
                    <a:lnTo>
                      <a:pt x="31"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2" name="Freeform 170"/>
              <p:cNvSpPr>
                <a:spLocks/>
              </p:cNvSpPr>
              <p:nvPr/>
            </p:nvSpPr>
            <p:spPr bwMode="auto">
              <a:xfrm>
                <a:off x="4835" y="1528"/>
                <a:ext cx="31" cy="33"/>
              </a:xfrm>
              <a:custGeom>
                <a:avLst/>
                <a:gdLst>
                  <a:gd name="T0" fmla="*/ 30 w 31"/>
                  <a:gd name="T1" fmla="*/ 18 h 33"/>
                  <a:gd name="T2" fmla="*/ 15 w 31"/>
                  <a:gd name="T3" fmla="*/ 0 h 33"/>
                  <a:gd name="T4" fmla="*/ 0 w 31"/>
                  <a:gd name="T5" fmla="*/ 15 h 33"/>
                  <a:gd name="T6" fmla="*/ 14 w 31"/>
                  <a:gd name="T7" fmla="*/ 32 h 33"/>
                  <a:gd name="T8" fmla="*/ 30 w 31"/>
                  <a:gd name="T9" fmla="*/ 18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30" y="18"/>
                    </a:moveTo>
                    <a:lnTo>
                      <a:pt x="15" y="0"/>
                    </a:lnTo>
                    <a:lnTo>
                      <a:pt x="0" y="15"/>
                    </a:lnTo>
                    <a:lnTo>
                      <a:pt x="14" y="32"/>
                    </a:lnTo>
                    <a:lnTo>
                      <a:pt x="30"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3" name="Freeform 171"/>
              <p:cNvSpPr>
                <a:spLocks/>
              </p:cNvSpPr>
              <p:nvPr/>
            </p:nvSpPr>
            <p:spPr bwMode="auto">
              <a:xfrm>
                <a:off x="4776" y="1550"/>
                <a:ext cx="68" cy="70"/>
              </a:xfrm>
              <a:custGeom>
                <a:avLst/>
                <a:gdLst>
                  <a:gd name="T0" fmla="*/ 67 w 68"/>
                  <a:gd name="T1" fmla="*/ 18 h 70"/>
                  <a:gd name="T2" fmla="*/ 51 w 68"/>
                  <a:gd name="T3" fmla="*/ 0 h 70"/>
                  <a:gd name="T4" fmla="*/ 0 w 68"/>
                  <a:gd name="T5" fmla="*/ 51 h 70"/>
                  <a:gd name="T6" fmla="*/ 15 w 68"/>
                  <a:gd name="T7" fmla="*/ 69 h 70"/>
                  <a:gd name="T8" fmla="*/ 67 w 68"/>
                  <a:gd name="T9" fmla="*/ 18 h 70"/>
                  <a:gd name="T10" fmla="*/ 0 60000 65536"/>
                  <a:gd name="T11" fmla="*/ 0 60000 65536"/>
                  <a:gd name="T12" fmla="*/ 0 60000 65536"/>
                  <a:gd name="T13" fmla="*/ 0 60000 65536"/>
                  <a:gd name="T14" fmla="*/ 0 60000 65536"/>
                  <a:gd name="T15" fmla="*/ 0 w 68"/>
                  <a:gd name="T16" fmla="*/ 0 h 70"/>
                  <a:gd name="T17" fmla="*/ 68 w 68"/>
                  <a:gd name="T18" fmla="*/ 70 h 70"/>
                </a:gdLst>
                <a:ahLst/>
                <a:cxnLst>
                  <a:cxn ang="T10">
                    <a:pos x="T0" y="T1"/>
                  </a:cxn>
                  <a:cxn ang="T11">
                    <a:pos x="T2" y="T3"/>
                  </a:cxn>
                  <a:cxn ang="T12">
                    <a:pos x="T4" y="T5"/>
                  </a:cxn>
                  <a:cxn ang="T13">
                    <a:pos x="T6" y="T7"/>
                  </a:cxn>
                  <a:cxn ang="T14">
                    <a:pos x="T8" y="T9"/>
                  </a:cxn>
                </a:cxnLst>
                <a:rect l="T15" t="T16" r="T17" b="T18"/>
                <a:pathLst>
                  <a:path w="68" h="70">
                    <a:moveTo>
                      <a:pt x="67" y="18"/>
                    </a:moveTo>
                    <a:lnTo>
                      <a:pt x="51" y="0"/>
                    </a:lnTo>
                    <a:lnTo>
                      <a:pt x="0" y="51"/>
                    </a:lnTo>
                    <a:lnTo>
                      <a:pt x="15" y="69"/>
                    </a:lnTo>
                    <a:lnTo>
                      <a:pt x="67" y="18"/>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4" name="Freeform 172"/>
              <p:cNvSpPr>
                <a:spLocks/>
              </p:cNvSpPr>
              <p:nvPr/>
            </p:nvSpPr>
            <p:spPr bwMode="auto">
              <a:xfrm>
                <a:off x="4721" y="1608"/>
                <a:ext cx="66" cy="71"/>
              </a:xfrm>
              <a:custGeom>
                <a:avLst/>
                <a:gdLst>
                  <a:gd name="T0" fmla="*/ 65 w 66"/>
                  <a:gd name="T1" fmla="*/ 17 h 71"/>
                  <a:gd name="T2" fmla="*/ 50 w 66"/>
                  <a:gd name="T3" fmla="*/ 0 h 71"/>
                  <a:gd name="T4" fmla="*/ 0 w 66"/>
                  <a:gd name="T5" fmla="*/ 53 h 71"/>
                  <a:gd name="T6" fmla="*/ 14 w 66"/>
                  <a:gd name="T7" fmla="*/ 70 h 71"/>
                  <a:gd name="T8" fmla="*/ 65 w 66"/>
                  <a:gd name="T9" fmla="*/ 17 h 71"/>
                  <a:gd name="T10" fmla="*/ 0 60000 65536"/>
                  <a:gd name="T11" fmla="*/ 0 60000 65536"/>
                  <a:gd name="T12" fmla="*/ 0 60000 65536"/>
                  <a:gd name="T13" fmla="*/ 0 60000 65536"/>
                  <a:gd name="T14" fmla="*/ 0 60000 65536"/>
                  <a:gd name="T15" fmla="*/ 0 w 66"/>
                  <a:gd name="T16" fmla="*/ 0 h 71"/>
                  <a:gd name="T17" fmla="*/ 66 w 66"/>
                  <a:gd name="T18" fmla="*/ 71 h 71"/>
                </a:gdLst>
                <a:ahLst/>
                <a:cxnLst>
                  <a:cxn ang="T10">
                    <a:pos x="T0" y="T1"/>
                  </a:cxn>
                  <a:cxn ang="T11">
                    <a:pos x="T2" y="T3"/>
                  </a:cxn>
                  <a:cxn ang="T12">
                    <a:pos x="T4" y="T5"/>
                  </a:cxn>
                  <a:cxn ang="T13">
                    <a:pos x="T6" y="T7"/>
                  </a:cxn>
                  <a:cxn ang="T14">
                    <a:pos x="T8" y="T9"/>
                  </a:cxn>
                </a:cxnLst>
                <a:rect l="T15" t="T16" r="T17" b="T18"/>
                <a:pathLst>
                  <a:path w="66" h="71">
                    <a:moveTo>
                      <a:pt x="65" y="17"/>
                    </a:moveTo>
                    <a:lnTo>
                      <a:pt x="50" y="0"/>
                    </a:lnTo>
                    <a:lnTo>
                      <a:pt x="0" y="53"/>
                    </a:lnTo>
                    <a:lnTo>
                      <a:pt x="14" y="70"/>
                    </a:lnTo>
                    <a:lnTo>
                      <a:pt x="65"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5" name="Freeform 173"/>
              <p:cNvSpPr>
                <a:spLocks/>
              </p:cNvSpPr>
              <p:nvPr/>
            </p:nvSpPr>
            <p:spPr bwMode="auto">
              <a:xfrm>
                <a:off x="4663" y="1667"/>
                <a:ext cx="66" cy="69"/>
              </a:xfrm>
              <a:custGeom>
                <a:avLst/>
                <a:gdLst>
                  <a:gd name="T0" fmla="*/ 65 w 66"/>
                  <a:gd name="T1" fmla="*/ 16 h 69"/>
                  <a:gd name="T2" fmla="*/ 52 w 66"/>
                  <a:gd name="T3" fmla="*/ 0 h 69"/>
                  <a:gd name="T4" fmla="*/ 0 w 66"/>
                  <a:gd name="T5" fmla="*/ 51 h 69"/>
                  <a:gd name="T6" fmla="*/ 14 w 66"/>
                  <a:gd name="T7" fmla="*/ 68 h 69"/>
                  <a:gd name="T8" fmla="*/ 65 w 66"/>
                  <a:gd name="T9" fmla="*/ 16 h 69"/>
                  <a:gd name="T10" fmla="*/ 0 60000 65536"/>
                  <a:gd name="T11" fmla="*/ 0 60000 65536"/>
                  <a:gd name="T12" fmla="*/ 0 60000 65536"/>
                  <a:gd name="T13" fmla="*/ 0 60000 65536"/>
                  <a:gd name="T14" fmla="*/ 0 60000 65536"/>
                  <a:gd name="T15" fmla="*/ 0 w 66"/>
                  <a:gd name="T16" fmla="*/ 0 h 69"/>
                  <a:gd name="T17" fmla="*/ 66 w 66"/>
                  <a:gd name="T18" fmla="*/ 69 h 69"/>
                </a:gdLst>
                <a:ahLst/>
                <a:cxnLst>
                  <a:cxn ang="T10">
                    <a:pos x="T0" y="T1"/>
                  </a:cxn>
                  <a:cxn ang="T11">
                    <a:pos x="T2" y="T3"/>
                  </a:cxn>
                  <a:cxn ang="T12">
                    <a:pos x="T4" y="T5"/>
                  </a:cxn>
                  <a:cxn ang="T13">
                    <a:pos x="T6" y="T7"/>
                  </a:cxn>
                  <a:cxn ang="T14">
                    <a:pos x="T8" y="T9"/>
                  </a:cxn>
                </a:cxnLst>
                <a:rect l="T15" t="T16" r="T17" b="T18"/>
                <a:pathLst>
                  <a:path w="66" h="69">
                    <a:moveTo>
                      <a:pt x="65" y="16"/>
                    </a:moveTo>
                    <a:lnTo>
                      <a:pt x="52" y="0"/>
                    </a:lnTo>
                    <a:lnTo>
                      <a:pt x="0" y="51"/>
                    </a:lnTo>
                    <a:lnTo>
                      <a:pt x="14" y="68"/>
                    </a:lnTo>
                    <a:lnTo>
                      <a:pt x="65"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6" name="Freeform 174"/>
              <p:cNvSpPr>
                <a:spLocks/>
              </p:cNvSpPr>
              <p:nvPr/>
            </p:nvSpPr>
            <p:spPr bwMode="auto">
              <a:xfrm>
                <a:off x="4635" y="1724"/>
                <a:ext cx="39" cy="41"/>
              </a:xfrm>
              <a:custGeom>
                <a:avLst/>
                <a:gdLst>
                  <a:gd name="T0" fmla="*/ 38 w 39"/>
                  <a:gd name="T1" fmla="*/ 16 h 41"/>
                  <a:gd name="T2" fmla="*/ 24 w 39"/>
                  <a:gd name="T3" fmla="*/ 0 h 41"/>
                  <a:gd name="T4" fmla="*/ 0 w 39"/>
                  <a:gd name="T5" fmla="*/ 24 h 41"/>
                  <a:gd name="T6" fmla="*/ 13 w 39"/>
                  <a:gd name="T7" fmla="*/ 40 h 41"/>
                  <a:gd name="T8" fmla="*/ 38 w 39"/>
                  <a:gd name="T9" fmla="*/ 16 h 41"/>
                  <a:gd name="T10" fmla="*/ 0 60000 65536"/>
                  <a:gd name="T11" fmla="*/ 0 60000 65536"/>
                  <a:gd name="T12" fmla="*/ 0 60000 65536"/>
                  <a:gd name="T13" fmla="*/ 0 60000 65536"/>
                  <a:gd name="T14" fmla="*/ 0 60000 65536"/>
                  <a:gd name="T15" fmla="*/ 0 w 39"/>
                  <a:gd name="T16" fmla="*/ 0 h 41"/>
                  <a:gd name="T17" fmla="*/ 39 w 39"/>
                  <a:gd name="T18" fmla="*/ 41 h 41"/>
                </a:gdLst>
                <a:ahLst/>
                <a:cxnLst>
                  <a:cxn ang="T10">
                    <a:pos x="T0" y="T1"/>
                  </a:cxn>
                  <a:cxn ang="T11">
                    <a:pos x="T2" y="T3"/>
                  </a:cxn>
                  <a:cxn ang="T12">
                    <a:pos x="T4" y="T5"/>
                  </a:cxn>
                  <a:cxn ang="T13">
                    <a:pos x="T6" y="T7"/>
                  </a:cxn>
                  <a:cxn ang="T14">
                    <a:pos x="T8" y="T9"/>
                  </a:cxn>
                </a:cxnLst>
                <a:rect l="T15" t="T16" r="T17" b="T18"/>
                <a:pathLst>
                  <a:path w="39" h="41">
                    <a:moveTo>
                      <a:pt x="38" y="16"/>
                    </a:moveTo>
                    <a:lnTo>
                      <a:pt x="24" y="0"/>
                    </a:lnTo>
                    <a:lnTo>
                      <a:pt x="0" y="24"/>
                    </a:lnTo>
                    <a:lnTo>
                      <a:pt x="13" y="40"/>
                    </a:lnTo>
                    <a:lnTo>
                      <a:pt x="38" y="16"/>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7" name="Freeform 175"/>
              <p:cNvSpPr>
                <a:spLocks/>
              </p:cNvSpPr>
              <p:nvPr/>
            </p:nvSpPr>
            <p:spPr bwMode="auto">
              <a:xfrm>
                <a:off x="4740" y="1504"/>
                <a:ext cx="65" cy="71"/>
              </a:xfrm>
              <a:custGeom>
                <a:avLst/>
                <a:gdLst>
                  <a:gd name="T0" fmla="*/ 64 w 65"/>
                  <a:gd name="T1" fmla="*/ 18 h 71"/>
                  <a:gd name="T2" fmla="*/ 49 w 65"/>
                  <a:gd name="T3" fmla="*/ 0 h 71"/>
                  <a:gd name="T4" fmla="*/ 0 w 65"/>
                  <a:gd name="T5" fmla="*/ 54 h 71"/>
                  <a:gd name="T6" fmla="*/ 15 w 65"/>
                  <a:gd name="T7" fmla="*/ 70 h 71"/>
                  <a:gd name="T8" fmla="*/ 64 w 65"/>
                  <a:gd name="T9" fmla="*/ 18 h 71"/>
                  <a:gd name="T10" fmla="*/ 0 60000 65536"/>
                  <a:gd name="T11" fmla="*/ 0 60000 65536"/>
                  <a:gd name="T12" fmla="*/ 0 60000 65536"/>
                  <a:gd name="T13" fmla="*/ 0 60000 65536"/>
                  <a:gd name="T14" fmla="*/ 0 60000 65536"/>
                  <a:gd name="T15" fmla="*/ 0 w 65"/>
                  <a:gd name="T16" fmla="*/ 0 h 71"/>
                  <a:gd name="T17" fmla="*/ 65 w 65"/>
                  <a:gd name="T18" fmla="*/ 71 h 71"/>
                </a:gdLst>
                <a:ahLst/>
                <a:cxnLst>
                  <a:cxn ang="T10">
                    <a:pos x="T0" y="T1"/>
                  </a:cxn>
                  <a:cxn ang="T11">
                    <a:pos x="T2" y="T3"/>
                  </a:cxn>
                  <a:cxn ang="T12">
                    <a:pos x="T4" y="T5"/>
                  </a:cxn>
                  <a:cxn ang="T13">
                    <a:pos x="T6" y="T7"/>
                  </a:cxn>
                  <a:cxn ang="T14">
                    <a:pos x="T8" y="T9"/>
                  </a:cxn>
                </a:cxnLst>
                <a:rect l="T15" t="T16" r="T17" b="T18"/>
                <a:pathLst>
                  <a:path w="65" h="71">
                    <a:moveTo>
                      <a:pt x="64" y="18"/>
                    </a:moveTo>
                    <a:lnTo>
                      <a:pt x="49" y="0"/>
                    </a:lnTo>
                    <a:lnTo>
                      <a:pt x="0" y="54"/>
                    </a:lnTo>
                    <a:lnTo>
                      <a:pt x="15" y="70"/>
                    </a:lnTo>
                    <a:lnTo>
                      <a:pt x="64"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8" name="Freeform 176"/>
              <p:cNvSpPr>
                <a:spLocks/>
              </p:cNvSpPr>
              <p:nvPr/>
            </p:nvSpPr>
            <p:spPr bwMode="auto">
              <a:xfrm>
                <a:off x="4684" y="1563"/>
                <a:ext cx="65" cy="72"/>
              </a:xfrm>
              <a:custGeom>
                <a:avLst/>
                <a:gdLst>
                  <a:gd name="T0" fmla="*/ 64 w 65"/>
                  <a:gd name="T1" fmla="*/ 17 h 72"/>
                  <a:gd name="T2" fmla="*/ 50 w 65"/>
                  <a:gd name="T3" fmla="*/ 0 h 72"/>
                  <a:gd name="T4" fmla="*/ 0 w 65"/>
                  <a:gd name="T5" fmla="*/ 54 h 72"/>
                  <a:gd name="T6" fmla="*/ 14 w 65"/>
                  <a:gd name="T7" fmla="*/ 71 h 72"/>
                  <a:gd name="T8" fmla="*/ 64 w 65"/>
                  <a:gd name="T9" fmla="*/ 17 h 72"/>
                  <a:gd name="T10" fmla="*/ 0 60000 65536"/>
                  <a:gd name="T11" fmla="*/ 0 60000 65536"/>
                  <a:gd name="T12" fmla="*/ 0 60000 65536"/>
                  <a:gd name="T13" fmla="*/ 0 60000 65536"/>
                  <a:gd name="T14" fmla="*/ 0 60000 65536"/>
                  <a:gd name="T15" fmla="*/ 0 w 65"/>
                  <a:gd name="T16" fmla="*/ 0 h 72"/>
                  <a:gd name="T17" fmla="*/ 65 w 65"/>
                  <a:gd name="T18" fmla="*/ 72 h 72"/>
                </a:gdLst>
                <a:ahLst/>
                <a:cxnLst>
                  <a:cxn ang="T10">
                    <a:pos x="T0" y="T1"/>
                  </a:cxn>
                  <a:cxn ang="T11">
                    <a:pos x="T2" y="T3"/>
                  </a:cxn>
                  <a:cxn ang="T12">
                    <a:pos x="T4" y="T5"/>
                  </a:cxn>
                  <a:cxn ang="T13">
                    <a:pos x="T6" y="T7"/>
                  </a:cxn>
                  <a:cxn ang="T14">
                    <a:pos x="T8" y="T9"/>
                  </a:cxn>
                </a:cxnLst>
                <a:rect l="T15" t="T16" r="T17" b="T18"/>
                <a:pathLst>
                  <a:path w="65" h="72">
                    <a:moveTo>
                      <a:pt x="64" y="17"/>
                    </a:moveTo>
                    <a:lnTo>
                      <a:pt x="50" y="0"/>
                    </a:lnTo>
                    <a:lnTo>
                      <a:pt x="0" y="54"/>
                    </a:lnTo>
                    <a:lnTo>
                      <a:pt x="14" y="71"/>
                    </a:lnTo>
                    <a:lnTo>
                      <a:pt x="64" y="17"/>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9" name="Freeform 177"/>
              <p:cNvSpPr>
                <a:spLocks/>
              </p:cNvSpPr>
              <p:nvPr/>
            </p:nvSpPr>
            <p:spPr bwMode="auto">
              <a:xfrm>
                <a:off x="4630" y="1624"/>
                <a:ext cx="64" cy="72"/>
              </a:xfrm>
              <a:custGeom>
                <a:avLst/>
                <a:gdLst>
                  <a:gd name="T0" fmla="*/ 63 w 64"/>
                  <a:gd name="T1" fmla="*/ 16 h 72"/>
                  <a:gd name="T2" fmla="*/ 50 w 64"/>
                  <a:gd name="T3" fmla="*/ 0 h 72"/>
                  <a:gd name="T4" fmla="*/ 0 w 64"/>
                  <a:gd name="T5" fmla="*/ 54 h 72"/>
                  <a:gd name="T6" fmla="*/ 14 w 64"/>
                  <a:gd name="T7" fmla="*/ 71 h 72"/>
                  <a:gd name="T8" fmla="*/ 63 w 64"/>
                  <a:gd name="T9" fmla="*/ 16 h 72"/>
                  <a:gd name="T10" fmla="*/ 0 60000 65536"/>
                  <a:gd name="T11" fmla="*/ 0 60000 65536"/>
                  <a:gd name="T12" fmla="*/ 0 60000 65536"/>
                  <a:gd name="T13" fmla="*/ 0 60000 65536"/>
                  <a:gd name="T14" fmla="*/ 0 60000 65536"/>
                  <a:gd name="T15" fmla="*/ 0 w 64"/>
                  <a:gd name="T16" fmla="*/ 0 h 72"/>
                  <a:gd name="T17" fmla="*/ 64 w 64"/>
                  <a:gd name="T18" fmla="*/ 72 h 72"/>
                </a:gdLst>
                <a:ahLst/>
                <a:cxnLst>
                  <a:cxn ang="T10">
                    <a:pos x="T0" y="T1"/>
                  </a:cxn>
                  <a:cxn ang="T11">
                    <a:pos x="T2" y="T3"/>
                  </a:cxn>
                  <a:cxn ang="T12">
                    <a:pos x="T4" y="T5"/>
                  </a:cxn>
                  <a:cxn ang="T13">
                    <a:pos x="T6" y="T7"/>
                  </a:cxn>
                  <a:cxn ang="T14">
                    <a:pos x="T8" y="T9"/>
                  </a:cxn>
                </a:cxnLst>
                <a:rect l="T15" t="T16" r="T17" b="T18"/>
                <a:pathLst>
                  <a:path w="64" h="72">
                    <a:moveTo>
                      <a:pt x="63" y="16"/>
                    </a:moveTo>
                    <a:lnTo>
                      <a:pt x="50" y="0"/>
                    </a:lnTo>
                    <a:lnTo>
                      <a:pt x="0" y="54"/>
                    </a:lnTo>
                    <a:lnTo>
                      <a:pt x="14" y="71"/>
                    </a:lnTo>
                    <a:lnTo>
                      <a:pt x="63" y="16"/>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0" name="Freeform 178"/>
              <p:cNvSpPr>
                <a:spLocks/>
              </p:cNvSpPr>
              <p:nvPr/>
            </p:nvSpPr>
            <p:spPr bwMode="auto">
              <a:xfrm>
                <a:off x="4603" y="1684"/>
                <a:ext cx="37" cy="41"/>
              </a:xfrm>
              <a:custGeom>
                <a:avLst/>
                <a:gdLst>
                  <a:gd name="T0" fmla="*/ 36 w 37"/>
                  <a:gd name="T1" fmla="*/ 16 h 41"/>
                  <a:gd name="T2" fmla="*/ 23 w 37"/>
                  <a:gd name="T3" fmla="*/ 0 h 41"/>
                  <a:gd name="T4" fmla="*/ 0 w 37"/>
                  <a:gd name="T5" fmla="*/ 24 h 41"/>
                  <a:gd name="T6" fmla="*/ 13 w 37"/>
                  <a:gd name="T7" fmla="*/ 40 h 41"/>
                  <a:gd name="T8" fmla="*/ 36 w 37"/>
                  <a:gd name="T9" fmla="*/ 16 h 41"/>
                  <a:gd name="T10" fmla="*/ 0 60000 65536"/>
                  <a:gd name="T11" fmla="*/ 0 60000 65536"/>
                  <a:gd name="T12" fmla="*/ 0 60000 65536"/>
                  <a:gd name="T13" fmla="*/ 0 60000 65536"/>
                  <a:gd name="T14" fmla="*/ 0 60000 65536"/>
                  <a:gd name="T15" fmla="*/ 0 w 37"/>
                  <a:gd name="T16" fmla="*/ 0 h 41"/>
                  <a:gd name="T17" fmla="*/ 37 w 37"/>
                  <a:gd name="T18" fmla="*/ 41 h 41"/>
                </a:gdLst>
                <a:ahLst/>
                <a:cxnLst>
                  <a:cxn ang="T10">
                    <a:pos x="T0" y="T1"/>
                  </a:cxn>
                  <a:cxn ang="T11">
                    <a:pos x="T2" y="T3"/>
                  </a:cxn>
                  <a:cxn ang="T12">
                    <a:pos x="T4" y="T5"/>
                  </a:cxn>
                  <a:cxn ang="T13">
                    <a:pos x="T6" y="T7"/>
                  </a:cxn>
                  <a:cxn ang="T14">
                    <a:pos x="T8" y="T9"/>
                  </a:cxn>
                </a:cxnLst>
                <a:rect l="T15" t="T16" r="T17" b="T18"/>
                <a:pathLst>
                  <a:path w="37" h="41">
                    <a:moveTo>
                      <a:pt x="36" y="16"/>
                    </a:moveTo>
                    <a:lnTo>
                      <a:pt x="23" y="0"/>
                    </a:lnTo>
                    <a:lnTo>
                      <a:pt x="0" y="24"/>
                    </a:lnTo>
                    <a:lnTo>
                      <a:pt x="13" y="40"/>
                    </a:lnTo>
                    <a:lnTo>
                      <a:pt x="36"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1" name="Freeform 179"/>
              <p:cNvSpPr>
                <a:spLocks/>
              </p:cNvSpPr>
              <p:nvPr/>
            </p:nvSpPr>
            <p:spPr bwMode="auto">
              <a:xfrm>
                <a:off x="4756" y="1434"/>
                <a:ext cx="30" cy="34"/>
              </a:xfrm>
              <a:custGeom>
                <a:avLst/>
                <a:gdLst>
                  <a:gd name="T0" fmla="*/ 29 w 30"/>
                  <a:gd name="T1" fmla="*/ 17 h 34"/>
                  <a:gd name="T2" fmla="*/ 14 w 30"/>
                  <a:gd name="T3" fmla="*/ 0 h 34"/>
                  <a:gd name="T4" fmla="*/ 0 w 30"/>
                  <a:gd name="T5" fmla="*/ 17 h 34"/>
                  <a:gd name="T6" fmla="*/ 14 w 30"/>
                  <a:gd name="T7" fmla="*/ 33 h 34"/>
                  <a:gd name="T8" fmla="*/ 29 w 30"/>
                  <a:gd name="T9" fmla="*/ 17 h 34"/>
                  <a:gd name="T10" fmla="*/ 0 60000 65536"/>
                  <a:gd name="T11" fmla="*/ 0 60000 65536"/>
                  <a:gd name="T12" fmla="*/ 0 60000 65536"/>
                  <a:gd name="T13" fmla="*/ 0 60000 65536"/>
                  <a:gd name="T14" fmla="*/ 0 60000 65536"/>
                  <a:gd name="T15" fmla="*/ 0 w 30"/>
                  <a:gd name="T16" fmla="*/ 0 h 34"/>
                  <a:gd name="T17" fmla="*/ 30 w 30"/>
                  <a:gd name="T18" fmla="*/ 34 h 34"/>
                </a:gdLst>
                <a:ahLst/>
                <a:cxnLst>
                  <a:cxn ang="T10">
                    <a:pos x="T0" y="T1"/>
                  </a:cxn>
                  <a:cxn ang="T11">
                    <a:pos x="T2" y="T3"/>
                  </a:cxn>
                  <a:cxn ang="T12">
                    <a:pos x="T4" y="T5"/>
                  </a:cxn>
                  <a:cxn ang="T13">
                    <a:pos x="T6" y="T7"/>
                  </a:cxn>
                  <a:cxn ang="T14">
                    <a:pos x="T8" y="T9"/>
                  </a:cxn>
                </a:cxnLst>
                <a:rect l="T15" t="T16" r="T17" b="T18"/>
                <a:pathLst>
                  <a:path w="30" h="34">
                    <a:moveTo>
                      <a:pt x="29" y="17"/>
                    </a:moveTo>
                    <a:lnTo>
                      <a:pt x="14" y="0"/>
                    </a:lnTo>
                    <a:lnTo>
                      <a:pt x="0" y="17"/>
                    </a:lnTo>
                    <a:lnTo>
                      <a:pt x="14" y="33"/>
                    </a:lnTo>
                    <a:lnTo>
                      <a:pt x="29"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2" name="Freeform 180"/>
              <p:cNvSpPr>
                <a:spLocks/>
              </p:cNvSpPr>
              <p:nvPr/>
            </p:nvSpPr>
            <p:spPr bwMode="auto">
              <a:xfrm>
                <a:off x="4702" y="1456"/>
                <a:ext cx="64" cy="75"/>
              </a:xfrm>
              <a:custGeom>
                <a:avLst/>
                <a:gdLst>
                  <a:gd name="T0" fmla="*/ 63 w 64"/>
                  <a:gd name="T1" fmla="*/ 18 h 75"/>
                  <a:gd name="T2" fmla="*/ 48 w 64"/>
                  <a:gd name="T3" fmla="*/ 0 h 75"/>
                  <a:gd name="T4" fmla="*/ 0 w 64"/>
                  <a:gd name="T5" fmla="*/ 57 h 75"/>
                  <a:gd name="T6" fmla="*/ 15 w 64"/>
                  <a:gd name="T7" fmla="*/ 74 h 75"/>
                  <a:gd name="T8" fmla="*/ 63 w 64"/>
                  <a:gd name="T9" fmla="*/ 18 h 75"/>
                  <a:gd name="T10" fmla="*/ 0 60000 65536"/>
                  <a:gd name="T11" fmla="*/ 0 60000 65536"/>
                  <a:gd name="T12" fmla="*/ 0 60000 65536"/>
                  <a:gd name="T13" fmla="*/ 0 60000 65536"/>
                  <a:gd name="T14" fmla="*/ 0 60000 65536"/>
                  <a:gd name="T15" fmla="*/ 0 w 64"/>
                  <a:gd name="T16" fmla="*/ 0 h 75"/>
                  <a:gd name="T17" fmla="*/ 64 w 64"/>
                  <a:gd name="T18" fmla="*/ 75 h 75"/>
                </a:gdLst>
                <a:ahLst/>
                <a:cxnLst>
                  <a:cxn ang="T10">
                    <a:pos x="T0" y="T1"/>
                  </a:cxn>
                  <a:cxn ang="T11">
                    <a:pos x="T2" y="T3"/>
                  </a:cxn>
                  <a:cxn ang="T12">
                    <a:pos x="T4" y="T5"/>
                  </a:cxn>
                  <a:cxn ang="T13">
                    <a:pos x="T6" y="T7"/>
                  </a:cxn>
                  <a:cxn ang="T14">
                    <a:pos x="T8" y="T9"/>
                  </a:cxn>
                </a:cxnLst>
                <a:rect l="T15" t="T16" r="T17" b="T18"/>
                <a:pathLst>
                  <a:path w="64" h="75">
                    <a:moveTo>
                      <a:pt x="63" y="18"/>
                    </a:moveTo>
                    <a:lnTo>
                      <a:pt x="48" y="0"/>
                    </a:lnTo>
                    <a:lnTo>
                      <a:pt x="0" y="57"/>
                    </a:lnTo>
                    <a:lnTo>
                      <a:pt x="15" y="74"/>
                    </a:lnTo>
                    <a:lnTo>
                      <a:pt x="63" y="18"/>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3" name="Freeform 181"/>
              <p:cNvSpPr>
                <a:spLocks/>
              </p:cNvSpPr>
              <p:nvPr/>
            </p:nvSpPr>
            <p:spPr bwMode="auto">
              <a:xfrm>
                <a:off x="4649" y="1520"/>
                <a:ext cx="63" cy="73"/>
              </a:xfrm>
              <a:custGeom>
                <a:avLst/>
                <a:gdLst>
                  <a:gd name="T0" fmla="*/ 62 w 63"/>
                  <a:gd name="T1" fmla="*/ 17 h 73"/>
                  <a:gd name="T2" fmla="*/ 48 w 63"/>
                  <a:gd name="T3" fmla="*/ 0 h 73"/>
                  <a:gd name="T4" fmla="*/ 0 w 63"/>
                  <a:gd name="T5" fmla="*/ 55 h 73"/>
                  <a:gd name="T6" fmla="*/ 14 w 63"/>
                  <a:gd name="T7" fmla="*/ 72 h 73"/>
                  <a:gd name="T8" fmla="*/ 62 w 63"/>
                  <a:gd name="T9" fmla="*/ 17 h 73"/>
                  <a:gd name="T10" fmla="*/ 0 60000 65536"/>
                  <a:gd name="T11" fmla="*/ 0 60000 65536"/>
                  <a:gd name="T12" fmla="*/ 0 60000 65536"/>
                  <a:gd name="T13" fmla="*/ 0 60000 65536"/>
                  <a:gd name="T14" fmla="*/ 0 60000 65536"/>
                  <a:gd name="T15" fmla="*/ 0 w 63"/>
                  <a:gd name="T16" fmla="*/ 0 h 73"/>
                  <a:gd name="T17" fmla="*/ 63 w 63"/>
                  <a:gd name="T18" fmla="*/ 73 h 73"/>
                </a:gdLst>
                <a:ahLst/>
                <a:cxnLst>
                  <a:cxn ang="T10">
                    <a:pos x="T0" y="T1"/>
                  </a:cxn>
                  <a:cxn ang="T11">
                    <a:pos x="T2" y="T3"/>
                  </a:cxn>
                  <a:cxn ang="T12">
                    <a:pos x="T4" y="T5"/>
                  </a:cxn>
                  <a:cxn ang="T13">
                    <a:pos x="T6" y="T7"/>
                  </a:cxn>
                  <a:cxn ang="T14">
                    <a:pos x="T8" y="T9"/>
                  </a:cxn>
                </a:cxnLst>
                <a:rect l="T15" t="T16" r="T17" b="T18"/>
                <a:pathLst>
                  <a:path w="63" h="73">
                    <a:moveTo>
                      <a:pt x="62" y="17"/>
                    </a:moveTo>
                    <a:lnTo>
                      <a:pt x="48" y="0"/>
                    </a:lnTo>
                    <a:lnTo>
                      <a:pt x="0" y="55"/>
                    </a:lnTo>
                    <a:lnTo>
                      <a:pt x="14" y="72"/>
                    </a:lnTo>
                    <a:lnTo>
                      <a:pt x="62"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4" name="Freeform 182"/>
              <p:cNvSpPr>
                <a:spLocks/>
              </p:cNvSpPr>
              <p:nvPr/>
            </p:nvSpPr>
            <p:spPr bwMode="auto">
              <a:xfrm>
                <a:off x="4595" y="1581"/>
                <a:ext cx="63" cy="74"/>
              </a:xfrm>
              <a:custGeom>
                <a:avLst/>
                <a:gdLst>
                  <a:gd name="T0" fmla="*/ 62 w 63"/>
                  <a:gd name="T1" fmla="*/ 17 h 74"/>
                  <a:gd name="T2" fmla="*/ 48 w 63"/>
                  <a:gd name="T3" fmla="*/ 0 h 74"/>
                  <a:gd name="T4" fmla="*/ 0 w 63"/>
                  <a:gd name="T5" fmla="*/ 56 h 74"/>
                  <a:gd name="T6" fmla="*/ 14 w 63"/>
                  <a:gd name="T7" fmla="*/ 73 h 74"/>
                  <a:gd name="T8" fmla="*/ 62 w 63"/>
                  <a:gd name="T9" fmla="*/ 17 h 74"/>
                  <a:gd name="T10" fmla="*/ 0 60000 65536"/>
                  <a:gd name="T11" fmla="*/ 0 60000 65536"/>
                  <a:gd name="T12" fmla="*/ 0 60000 65536"/>
                  <a:gd name="T13" fmla="*/ 0 60000 65536"/>
                  <a:gd name="T14" fmla="*/ 0 60000 65536"/>
                  <a:gd name="T15" fmla="*/ 0 w 63"/>
                  <a:gd name="T16" fmla="*/ 0 h 74"/>
                  <a:gd name="T17" fmla="*/ 63 w 63"/>
                  <a:gd name="T18" fmla="*/ 74 h 74"/>
                </a:gdLst>
                <a:ahLst/>
                <a:cxnLst>
                  <a:cxn ang="T10">
                    <a:pos x="T0" y="T1"/>
                  </a:cxn>
                  <a:cxn ang="T11">
                    <a:pos x="T2" y="T3"/>
                  </a:cxn>
                  <a:cxn ang="T12">
                    <a:pos x="T4" y="T5"/>
                  </a:cxn>
                  <a:cxn ang="T13">
                    <a:pos x="T6" y="T7"/>
                  </a:cxn>
                  <a:cxn ang="T14">
                    <a:pos x="T8" y="T9"/>
                  </a:cxn>
                </a:cxnLst>
                <a:rect l="T15" t="T16" r="T17" b="T18"/>
                <a:pathLst>
                  <a:path w="63" h="74">
                    <a:moveTo>
                      <a:pt x="62" y="17"/>
                    </a:moveTo>
                    <a:lnTo>
                      <a:pt x="48" y="0"/>
                    </a:lnTo>
                    <a:lnTo>
                      <a:pt x="0" y="56"/>
                    </a:lnTo>
                    <a:lnTo>
                      <a:pt x="14" y="73"/>
                    </a:lnTo>
                    <a:lnTo>
                      <a:pt x="62" y="17"/>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5" name="Freeform 183"/>
              <p:cNvSpPr>
                <a:spLocks/>
              </p:cNvSpPr>
              <p:nvPr/>
            </p:nvSpPr>
            <p:spPr bwMode="auto">
              <a:xfrm>
                <a:off x="4570" y="1644"/>
                <a:ext cx="35" cy="41"/>
              </a:xfrm>
              <a:custGeom>
                <a:avLst/>
                <a:gdLst>
                  <a:gd name="T0" fmla="*/ 34 w 35"/>
                  <a:gd name="T1" fmla="*/ 15 h 41"/>
                  <a:gd name="T2" fmla="*/ 21 w 35"/>
                  <a:gd name="T3" fmla="*/ 0 h 41"/>
                  <a:gd name="T4" fmla="*/ 0 w 35"/>
                  <a:gd name="T5" fmla="*/ 25 h 41"/>
                  <a:gd name="T6" fmla="*/ 12 w 35"/>
                  <a:gd name="T7" fmla="*/ 40 h 41"/>
                  <a:gd name="T8" fmla="*/ 34 w 35"/>
                  <a:gd name="T9" fmla="*/ 15 h 41"/>
                  <a:gd name="T10" fmla="*/ 0 60000 65536"/>
                  <a:gd name="T11" fmla="*/ 0 60000 65536"/>
                  <a:gd name="T12" fmla="*/ 0 60000 65536"/>
                  <a:gd name="T13" fmla="*/ 0 60000 65536"/>
                  <a:gd name="T14" fmla="*/ 0 60000 65536"/>
                  <a:gd name="T15" fmla="*/ 0 w 35"/>
                  <a:gd name="T16" fmla="*/ 0 h 41"/>
                  <a:gd name="T17" fmla="*/ 35 w 35"/>
                  <a:gd name="T18" fmla="*/ 41 h 41"/>
                </a:gdLst>
                <a:ahLst/>
                <a:cxnLst>
                  <a:cxn ang="T10">
                    <a:pos x="T0" y="T1"/>
                  </a:cxn>
                  <a:cxn ang="T11">
                    <a:pos x="T2" y="T3"/>
                  </a:cxn>
                  <a:cxn ang="T12">
                    <a:pos x="T4" y="T5"/>
                  </a:cxn>
                  <a:cxn ang="T13">
                    <a:pos x="T6" y="T7"/>
                  </a:cxn>
                  <a:cxn ang="T14">
                    <a:pos x="T8" y="T9"/>
                  </a:cxn>
                </a:cxnLst>
                <a:rect l="T15" t="T16" r="T17" b="T18"/>
                <a:pathLst>
                  <a:path w="35" h="41">
                    <a:moveTo>
                      <a:pt x="34" y="15"/>
                    </a:moveTo>
                    <a:lnTo>
                      <a:pt x="21" y="0"/>
                    </a:lnTo>
                    <a:lnTo>
                      <a:pt x="0" y="25"/>
                    </a:lnTo>
                    <a:lnTo>
                      <a:pt x="12" y="40"/>
                    </a:lnTo>
                    <a:lnTo>
                      <a:pt x="34" y="15"/>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6" name="Freeform 184"/>
              <p:cNvSpPr>
                <a:spLocks/>
              </p:cNvSpPr>
              <p:nvPr/>
            </p:nvSpPr>
            <p:spPr bwMode="auto">
              <a:xfrm>
                <a:off x="4717" y="1388"/>
                <a:ext cx="29" cy="36"/>
              </a:xfrm>
              <a:custGeom>
                <a:avLst/>
                <a:gdLst>
                  <a:gd name="T0" fmla="*/ 28 w 29"/>
                  <a:gd name="T1" fmla="*/ 18 h 36"/>
                  <a:gd name="T2" fmla="*/ 13 w 29"/>
                  <a:gd name="T3" fmla="*/ 0 h 36"/>
                  <a:gd name="T4" fmla="*/ 0 w 29"/>
                  <a:gd name="T5" fmla="*/ 16 h 36"/>
                  <a:gd name="T6" fmla="*/ 15 w 29"/>
                  <a:gd name="T7" fmla="*/ 35 h 36"/>
                  <a:gd name="T8" fmla="*/ 28 w 29"/>
                  <a:gd name="T9" fmla="*/ 18 h 36"/>
                  <a:gd name="T10" fmla="*/ 0 60000 65536"/>
                  <a:gd name="T11" fmla="*/ 0 60000 65536"/>
                  <a:gd name="T12" fmla="*/ 0 60000 65536"/>
                  <a:gd name="T13" fmla="*/ 0 60000 65536"/>
                  <a:gd name="T14" fmla="*/ 0 60000 65536"/>
                  <a:gd name="T15" fmla="*/ 0 w 29"/>
                  <a:gd name="T16" fmla="*/ 0 h 36"/>
                  <a:gd name="T17" fmla="*/ 29 w 29"/>
                  <a:gd name="T18" fmla="*/ 36 h 36"/>
                </a:gdLst>
                <a:ahLst/>
                <a:cxnLst>
                  <a:cxn ang="T10">
                    <a:pos x="T0" y="T1"/>
                  </a:cxn>
                  <a:cxn ang="T11">
                    <a:pos x="T2" y="T3"/>
                  </a:cxn>
                  <a:cxn ang="T12">
                    <a:pos x="T4" y="T5"/>
                  </a:cxn>
                  <a:cxn ang="T13">
                    <a:pos x="T6" y="T7"/>
                  </a:cxn>
                  <a:cxn ang="T14">
                    <a:pos x="T8" y="T9"/>
                  </a:cxn>
                </a:cxnLst>
                <a:rect l="T15" t="T16" r="T17" b="T18"/>
                <a:pathLst>
                  <a:path w="29" h="36">
                    <a:moveTo>
                      <a:pt x="28" y="18"/>
                    </a:moveTo>
                    <a:lnTo>
                      <a:pt x="13" y="0"/>
                    </a:lnTo>
                    <a:lnTo>
                      <a:pt x="0" y="16"/>
                    </a:lnTo>
                    <a:lnTo>
                      <a:pt x="15" y="35"/>
                    </a:lnTo>
                    <a:lnTo>
                      <a:pt x="28"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7" name="Freeform 185"/>
              <p:cNvSpPr>
                <a:spLocks/>
              </p:cNvSpPr>
              <p:nvPr/>
            </p:nvSpPr>
            <p:spPr bwMode="auto">
              <a:xfrm>
                <a:off x="4666" y="1412"/>
                <a:ext cx="62" cy="75"/>
              </a:xfrm>
              <a:custGeom>
                <a:avLst/>
                <a:gdLst>
                  <a:gd name="T0" fmla="*/ 61 w 62"/>
                  <a:gd name="T1" fmla="*/ 18 h 75"/>
                  <a:gd name="T2" fmla="*/ 46 w 62"/>
                  <a:gd name="T3" fmla="*/ 0 h 75"/>
                  <a:gd name="T4" fmla="*/ 0 w 62"/>
                  <a:gd name="T5" fmla="*/ 57 h 75"/>
                  <a:gd name="T6" fmla="*/ 14 w 62"/>
                  <a:gd name="T7" fmla="*/ 74 h 75"/>
                  <a:gd name="T8" fmla="*/ 61 w 62"/>
                  <a:gd name="T9" fmla="*/ 18 h 75"/>
                  <a:gd name="T10" fmla="*/ 0 60000 65536"/>
                  <a:gd name="T11" fmla="*/ 0 60000 65536"/>
                  <a:gd name="T12" fmla="*/ 0 60000 65536"/>
                  <a:gd name="T13" fmla="*/ 0 60000 65536"/>
                  <a:gd name="T14" fmla="*/ 0 60000 65536"/>
                  <a:gd name="T15" fmla="*/ 0 w 62"/>
                  <a:gd name="T16" fmla="*/ 0 h 75"/>
                  <a:gd name="T17" fmla="*/ 62 w 62"/>
                  <a:gd name="T18" fmla="*/ 75 h 75"/>
                </a:gdLst>
                <a:ahLst/>
                <a:cxnLst>
                  <a:cxn ang="T10">
                    <a:pos x="T0" y="T1"/>
                  </a:cxn>
                  <a:cxn ang="T11">
                    <a:pos x="T2" y="T3"/>
                  </a:cxn>
                  <a:cxn ang="T12">
                    <a:pos x="T4" y="T5"/>
                  </a:cxn>
                  <a:cxn ang="T13">
                    <a:pos x="T6" y="T7"/>
                  </a:cxn>
                  <a:cxn ang="T14">
                    <a:pos x="T8" y="T9"/>
                  </a:cxn>
                </a:cxnLst>
                <a:rect l="T15" t="T16" r="T17" b="T18"/>
                <a:pathLst>
                  <a:path w="62" h="75">
                    <a:moveTo>
                      <a:pt x="61" y="18"/>
                    </a:moveTo>
                    <a:lnTo>
                      <a:pt x="46" y="0"/>
                    </a:lnTo>
                    <a:lnTo>
                      <a:pt x="0" y="57"/>
                    </a:lnTo>
                    <a:lnTo>
                      <a:pt x="14" y="74"/>
                    </a:lnTo>
                    <a:lnTo>
                      <a:pt x="61"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8" name="Freeform 186"/>
              <p:cNvSpPr>
                <a:spLocks/>
              </p:cNvSpPr>
              <p:nvPr/>
            </p:nvSpPr>
            <p:spPr bwMode="auto">
              <a:xfrm>
                <a:off x="4613" y="1475"/>
                <a:ext cx="61" cy="76"/>
              </a:xfrm>
              <a:custGeom>
                <a:avLst/>
                <a:gdLst>
                  <a:gd name="T0" fmla="*/ 60 w 61"/>
                  <a:gd name="T1" fmla="*/ 17 h 76"/>
                  <a:gd name="T2" fmla="*/ 46 w 61"/>
                  <a:gd name="T3" fmla="*/ 0 h 76"/>
                  <a:gd name="T4" fmla="*/ 0 w 61"/>
                  <a:gd name="T5" fmla="*/ 59 h 76"/>
                  <a:gd name="T6" fmla="*/ 14 w 61"/>
                  <a:gd name="T7" fmla="*/ 75 h 76"/>
                  <a:gd name="T8" fmla="*/ 60 w 61"/>
                  <a:gd name="T9" fmla="*/ 17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60" y="17"/>
                    </a:moveTo>
                    <a:lnTo>
                      <a:pt x="46" y="0"/>
                    </a:lnTo>
                    <a:lnTo>
                      <a:pt x="0" y="59"/>
                    </a:lnTo>
                    <a:lnTo>
                      <a:pt x="14" y="75"/>
                    </a:lnTo>
                    <a:lnTo>
                      <a:pt x="6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9" name="Freeform 187"/>
              <p:cNvSpPr>
                <a:spLocks/>
              </p:cNvSpPr>
              <p:nvPr/>
            </p:nvSpPr>
            <p:spPr bwMode="auto">
              <a:xfrm>
                <a:off x="4561" y="1539"/>
                <a:ext cx="62" cy="75"/>
              </a:xfrm>
              <a:custGeom>
                <a:avLst/>
                <a:gdLst>
                  <a:gd name="T0" fmla="*/ 61 w 62"/>
                  <a:gd name="T1" fmla="*/ 16 h 75"/>
                  <a:gd name="T2" fmla="*/ 48 w 62"/>
                  <a:gd name="T3" fmla="*/ 0 h 75"/>
                  <a:gd name="T4" fmla="*/ 0 w 62"/>
                  <a:gd name="T5" fmla="*/ 58 h 75"/>
                  <a:gd name="T6" fmla="*/ 14 w 62"/>
                  <a:gd name="T7" fmla="*/ 74 h 75"/>
                  <a:gd name="T8" fmla="*/ 61 w 62"/>
                  <a:gd name="T9" fmla="*/ 16 h 75"/>
                  <a:gd name="T10" fmla="*/ 0 60000 65536"/>
                  <a:gd name="T11" fmla="*/ 0 60000 65536"/>
                  <a:gd name="T12" fmla="*/ 0 60000 65536"/>
                  <a:gd name="T13" fmla="*/ 0 60000 65536"/>
                  <a:gd name="T14" fmla="*/ 0 60000 65536"/>
                  <a:gd name="T15" fmla="*/ 0 w 62"/>
                  <a:gd name="T16" fmla="*/ 0 h 75"/>
                  <a:gd name="T17" fmla="*/ 62 w 62"/>
                  <a:gd name="T18" fmla="*/ 75 h 75"/>
                </a:gdLst>
                <a:ahLst/>
                <a:cxnLst>
                  <a:cxn ang="T10">
                    <a:pos x="T0" y="T1"/>
                  </a:cxn>
                  <a:cxn ang="T11">
                    <a:pos x="T2" y="T3"/>
                  </a:cxn>
                  <a:cxn ang="T12">
                    <a:pos x="T4" y="T5"/>
                  </a:cxn>
                  <a:cxn ang="T13">
                    <a:pos x="T6" y="T7"/>
                  </a:cxn>
                  <a:cxn ang="T14">
                    <a:pos x="T8" y="T9"/>
                  </a:cxn>
                </a:cxnLst>
                <a:rect l="T15" t="T16" r="T17" b="T18"/>
                <a:pathLst>
                  <a:path w="62" h="75">
                    <a:moveTo>
                      <a:pt x="61" y="16"/>
                    </a:moveTo>
                    <a:lnTo>
                      <a:pt x="48" y="0"/>
                    </a:lnTo>
                    <a:lnTo>
                      <a:pt x="0" y="58"/>
                    </a:lnTo>
                    <a:lnTo>
                      <a:pt x="14" y="74"/>
                    </a:lnTo>
                    <a:lnTo>
                      <a:pt x="61"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0" name="Freeform 188"/>
              <p:cNvSpPr>
                <a:spLocks/>
              </p:cNvSpPr>
              <p:nvPr/>
            </p:nvSpPr>
            <p:spPr bwMode="auto">
              <a:xfrm>
                <a:off x="4536" y="1602"/>
                <a:ext cx="35" cy="43"/>
              </a:xfrm>
              <a:custGeom>
                <a:avLst/>
                <a:gdLst>
                  <a:gd name="T0" fmla="*/ 34 w 35"/>
                  <a:gd name="T1" fmla="*/ 17 h 43"/>
                  <a:gd name="T2" fmla="*/ 20 w 35"/>
                  <a:gd name="T3" fmla="*/ 0 h 43"/>
                  <a:gd name="T4" fmla="*/ 0 w 35"/>
                  <a:gd name="T5" fmla="*/ 27 h 43"/>
                  <a:gd name="T6" fmla="*/ 12 w 35"/>
                  <a:gd name="T7" fmla="*/ 42 h 43"/>
                  <a:gd name="T8" fmla="*/ 34 w 35"/>
                  <a:gd name="T9" fmla="*/ 17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34" y="17"/>
                    </a:moveTo>
                    <a:lnTo>
                      <a:pt x="20" y="0"/>
                    </a:lnTo>
                    <a:lnTo>
                      <a:pt x="0" y="27"/>
                    </a:lnTo>
                    <a:lnTo>
                      <a:pt x="12" y="42"/>
                    </a:lnTo>
                    <a:lnTo>
                      <a:pt x="34" y="17"/>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1" name="Freeform 189"/>
              <p:cNvSpPr>
                <a:spLocks/>
              </p:cNvSpPr>
              <p:nvPr/>
            </p:nvSpPr>
            <p:spPr bwMode="auto">
              <a:xfrm>
                <a:off x="4679" y="1341"/>
                <a:ext cx="28" cy="35"/>
              </a:xfrm>
              <a:custGeom>
                <a:avLst/>
                <a:gdLst>
                  <a:gd name="T0" fmla="*/ 27 w 28"/>
                  <a:gd name="T1" fmla="*/ 16 h 35"/>
                  <a:gd name="T2" fmla="*/ 13 w 28"/>
                  <a:gd name="T3" fmla="*/ 0 h 35"/>
                  <a:gd name="T4" fmla="*/ 0 w 28"/>
                  <a:gd name="T5" fmla="*/ 18 h 35"/>
                  <a:gd name="T6" fmla="*/ 14 w 28"/>
                  <a:gd name="T7" fmla="*/ 34 h 35"/>
                  <a:gd name="T8" fmla="*/ 27 w 28"/>
                  <a:gd name="T9" fmla="*/ 16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27" y="16"/>
                    </a:moveTo>
                    <a:lnTo>
                      <a:pt x="13" y="0"/>
                    </a:lnTo>
                    <a:lnTo>
                      <a:pt x="0" y="18"/>
                    </a:lnTo>
                    <a:lnTo>
                      <a:pt x="14" y="34"/>
                    </a:lnTo>
                    <a:lnTo>
                      <a:pt x="27"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2" name="Freeform 190"/>
              <p:cNvSpPr>
                <a:spLocks/>
              </p:cNvSpPr>
              <p:nvPr/>
            </p:nvSpPr>
            <p:spPr bwMode="auto">
              <a:xfrm>
                <a:off x="4627" y="1366"/>
                <a:ext cx="63" cy="77"/>
              </a:xfrm>
              <a:custGeom>
                <a:avLst/>
                <a:gdLst>
                  <a:gd name="T0" fmla="*/ 62 w 63"/>
                  <a:gd name="T1" fmla="*/ 17 h 77"/>
                  <a:gd name="T2" fmla="*/ 47 w 63"/>
                  <a:gd name="T3" fmla="*/ 0 h 77"/>
                  <a:gd name="T4" fmla="*/ 0 w 63"/>
                  <a:gd name="T5" fmla="*/ 58 h 77"/>
                  <a:gd name="T6" fmla="*/ 15 w 63"/>
                  <a:gd name="T7" fmla="*/ 76 h 77"/>
                  <a:gd name="T8" fmla="*/ 62 w 63"/>
                  <a:gd name="T9" fmla="*/ 17 h 77"/>
                  <a:gd name="T10" fmla="*/ 0 60000 65536"/>
                  <a:gd name="T11" fmla="*/ 0 60000 65536"/>
                  <a:gd name="T12" fmla="*/ 0 60000 65536"/>
                  <a:gd name="T13" fmla="*/ 0 60000 65536"/>
                  <a:gd name="T14" fmla="*/ 0 60000 65536"/>
                  <a:gd name="T15" fmla="*/ 0 w 63"/>
                  <a:gd name="T16" fmla="*/ 0 h 77"/>
                  <a:gd name="T17" fmla="*/ 63 w 63"/>
                  <a:gd name="T18" fmla="*/ 77 h 77"/>
                </a:gdLst>
                <a:ahLst/>
                <a:cxnLst>
                  <a:cxn ang="T10">
                    <a:pos x="T0" y="T1"/>
                  </a:cxn>
                  <a:cxn ang="T11">
                    <a:pos x="T2" y="T3"/>
                  </a:cxn>
                  <a:cxn ang="T12">
                    <a:pos x="T4" y="T5"/>
                  </a:cxn>
                  <a:cxn ang="T13">
                    <a:pos x="T6" y="T7"/>
                  </a:cxn>
                  <a:cxn ang="T14">
                    <a:pos x="T8" y="T9"/>
                  </a:cxn>
                </a:cxnLst>
                <a:rect l="T15" t="T16" r="T17" b="T18"/>
                <a:pathLst>
                  <a:path w="63" h="77">
                    <a:moveTo>
                      <a:pt x="62" y="17"/>
                    </a:moveTo>
                    <a:lnTo>
                      <a:pt x="47" y="0"/>
                    </a:lnTo>
                    <a:lnTo>
                      <a:pt x="0" y="58"/>
                    </a:lnTo>
                    <a:lnTo>
                      <a:pt x="15" y="76"/>
                    </a:lnTo>
                    <a:lnTo>
                      <a:pt x="62"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3" name="Freeform 191"/>
              <p:cNvSpPr>
                <a:spLocks/>
              </p:cNvSpPr>
              <p:nvPr/>
            </p:nvSpPr>
            <p:spPr bwMode="auto">
              <a:xfrm>
                <a:off x="4577" y="1431"/>
                <a:ext cx="61" cy="78"/>
              </a:xfrm>
              <a:custGeom>
                <a:avLst/>
                <a:gdLst>
                  <a:gd name="T0" fmla="*/ 60 w 61"/>
                  <a:gd name="T1" fmla="*/ 17 h 78"/>
                  <a:gd name="T2" fmla="*/ 46 w 61"/>
                  <a:gd name="T3" fmla="*/ 0 h 78"/>
                  <a:gd name="T4" fmla="*/ 0 w 61"/>
                  <a:gd name="T5" fmla="*/ 60 h 78"/>
                  <a:gd name="T6" fmla="*/ 14 w 61"/>
                  <a:gd name="T7" fmla="*/ 77 h 78"/>
                  <a:gd name="T8" fmla="*/ 60 w 61"/>
                  <a:gd name="T9" fmla="*/ 17 h 78"/>
                  <a:gd name="T10" fmla="*/ 0 60000 65536"/>
                  <a:gd name="T11" fmla="*/ 0 60000 65536"/>
                  <a:gd name="T12" fmla="*/ 0 60000 65536"/>
                  <a:gd name="T13" fmla="*/ 0 60000 65536"/>
                  <a:gd name="T14" fmla="*/ 0 60000 65536"/>
                  <a:gd name="T15" fmla="*/ 0 w 61"/>
                  <a:gd name="T16" fmla="*/ 0 h 78"/>
                  <a:gd name="T17" fmla="*/ 61 w 61"/>
                  <a:gd name="T18" fmla="*/ 78 h 78"/>
                </a:gdLst>
                <a:ahLst/>
                <a:cxnLst>
                  <a:cxn ang="T10">
                    <a:pos x="T0" y="T1"/>
                  </a:cxn>
                  <a:cxn ang="T11">
                    <a:pos x="T2" y="T3"/>
                  </a:cxn>
                  <a:cxn ang="T12">
                    <a:pos x="T4" y="T5"/>
                  </a:cxn>
                  <a:cxn ang="T13">
                    <a:pos x="T6" y="T7"/>
                  </a:cxn>
                  <a:cxn ang="T14">
                    <a:pos x="T8" y="T9"/>
                  </a:cxn>
                </a:cxnLst>
                <a:rect l="T15" t="T16" r="T17" b="T18"/>
                <a:pathLst>
                  <a:path w="61" h="78">
                    <a:moveTo>
                      <a:pt x="60" y="17"/>
                    </a:moveTo>
                    <a:lnTo>
                      <a:pt x="46" y="0"/>
                    </a:lnTo>
                    <a:lnTo>
                      <a:pt x="0" y="60"/>
                    </a:lnTo>
                    <a:lnTo>
                      <a:pt x="14" y="77"/>
                    </a:lnTo>
                    <a:lnTo>
                      <a:pt x="60"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4" name="Freeform 192"/>
              <p:cNvSpPr>
                <a:spLocks/>
              </p:cNvSpPr>
              <p:nvPr/>
            </p:nvSpPr>
            <p:spPr bwMode="auto">
              <a:xfrm>
                <a:off x="4526" y="1497"/>
                <a:ext cx="61" cy="75"/>
              </a:xfrm>
              <a:custGeom>
                <a:avLst/>
                <a:gdLst>
                  <a:gd name="T0" fmla="*/ 60 w 61"/>
                  <a:gd name="T1" fmla="*/ 16 h 75"/>
                  <a:gd name="T2" fmla="*/ 46 w 61"/>
                  <a:gd name="T3" fmla="*/ 0 h 75"/>
                  <a:gd name="T4" fmla="*/ 0 w 61"/>
                  <a:gd name="T5" fmla="*/ 58 h 75"/>
                  <a:gd name="T6" fmla="*/ 14 w 61"/>
                  <a:gd name="T7" fmla="*/ 74 h 75"/>
                  <a:gd name="T8" fmla="*/ 60 w 61"/>
                  <a:gd name="T9" fmla="*/ 16 h 75"/>
                  <a:gd name="T10" fmla="*/ 0 60000 65536"/>
                  <a:gd name="T11" fmla="*/ 0 60000 65536"/>
                  <a:gd name="T12" fmla="*/ 0 60000 65536"/>
                  <a:gd name="T13" fmla="*/ 0 60000 65536"/>
                  <a:gd name="T14" fmla="*/ 0 60000 65536"/>
                  <a:gd name="T15" fmla="*/ 0 w 61"/>
                  <a:gd name="T16" fmla="*/ 0 h 75"/>
                  <a:gd name="T17" fmla="*/ 61 w 61"/>
                  <a:gd name="T18" fmla="*/ 75 h 75"/>
                </a:gdLst>
                <a:ahLst/>
                <a:cxnLst>
                  <a:cxn ang="T10">
                    <a:pos x="T0" y="T1"/>
                  </a:cxn>
                  <a:cxn ang="T11">
                    <a:pos x="T2" y="T3"/>
                  </a:cxn>
                  <a:cxn ang="T12">
                    <a:pos x="T4" y="T5"/>
                  </a:cxn>
                  <a:cxn ang="T13">
                    <a:pos x="T6" y="T7"/>
                  </a:cxn>
                  <a:cxn ang="T14">
                    <a:pos x="T8" y="T9"/>
                  </a:cxn>
                </a:cxnLst>
                <a:rect l="T15" t="T16" r="T17" b="T18"/>
                <a:pathLst>
                  <a:path w="61" h="75">
                    <a:moveTo>
                      <a:pt x="60" y="16"/>
                    </a:moveTo>
                    <a:lnTo>
                      <a:pt x="46" y="0"/>
                    </a:lnTo>
                    <a:lnTo>
                      <a:pt x="0" y="58"/>
                    </a:lnTo>
                    <a:lnTo>
                      <a:pt x="14" y="74"/>
                    </a:lnTo>
                    <a:lnTo>
                      <a:pt x="6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5" name="Freeform 193"/>
              <p:cNvSpPr>
                <a:spLocks/>
              </p:cNvSpPr>
              <p:nvPr/>
            </p:nvSpPr>
            <p:spPr bwMode="auto">
              <a:xfrm>
                <a:off x="4501" y="1562"/>
                <a:ext cx="36" cy="43"/>
              </a:xfrm>
              <a:custGeom>
                <a:avLst/>
                <a:gdLst>
                  <a:gd name="T0" fmla="*/ 35 w 36"/>
                  <a:gd name="T1" fmla="*/ 16 h 43"/>
                  <a:gd name="T2" fmla="*/ 21 w 36"/>
                  <a:gd name="T3" fmla="*/ 0 h 43"/>
                  <a:gd name="T4" fmla="*/ 0 w 36"/>
                  <a:gd name="T5" fmla="*/ 27 h 43"/>
                  <a:gd name="T6" fmla="*/ 13 w 36"/>
                  <a:gd name="T7" fmla="*/ 42 h 43"/>
                  <a:gd name="T8" fmla="*/ 35 w 36"/>
                  <a:gd name="T9" fmla="*/ 16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35" y="16"/>
                    </a:moveTo>
                    <a:lnTo>
                      <a:pt x="21" y="0"/>
                    </a:lnTo>
                    <a:lnTo>
                      <a:pt x="0" y="27"/>
                    </a:lnTo>
                    <a:lnTo>
                      <a:pt x="13" y="42"/>
                    </a:lnTo>
                    <a:lnTo>
                      <a:pt x="35" y="16"/>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6" name="Freeform 194"/>
              <p:cNvSpPr>
                <a:spLocks/>
              </p:cNvSpPr>
              <p:nvPr/>
            </p:nvSpPr>
            <p:spPr bwMode="auto">
              <a:xfrm>
                <a:off x="4640" y="1296"/>
                <a:ext cx="28" cy="35"/>
              </a:xfrm>
              <a:custGeom>
                <a:avLst/>
                <a:gdLst>
                  <a:gd name="T0" fmla="*/ 27 w 28"/>
                  <a:gd name="T1" fmla="*/ 17 h 35"/>
                  <a:gd name="T2" fmla="*/ 12 w 28"/>
                  <a:gd name="T3" fmla="*/ 0 h 35"/>
                  <a:gd name="T4" fmla="*/ 0 w 28"/>
                  <a:gd name="T5" fmla="*/ 19 h 35"/>
                  <a:gd name="T6" fmla="*/ 13 w 28"/>
                  <a:gd name="T7" fmla="*/ 34 h 35"/>
                  <a:gd name="T8" fmla="*/ 27 w 28"/>
                  <a:gd name="T9" fmla="*/ 17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27" y="17"/>
                    </a:moveTo>
                    <a:lnTo>
                      <a:pt x="12" y="0"/>
                    </a:lnTo>
                    <a:lnTo>
                      <a:pt x="0" y="19"/>
                    </a:lnTo>
                    <a:lnTo>
                      <a:pt x="13" y="34"/>
                    </a:lnTo>
                    <a:lnTo>
                      <a:pt x="27"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7" name="Freeform 195"/>
              <p:cNvSpPr>
                <a:spLocks/>
              </p:cNvSpPr>
              <p:nvPr/>
            </p:nvSpPr>
            <p:spPr bwMode="auto">
              <a:xfrm>
                <a:off x="4591" y="1320"/>
                <a:ext cx="60" cy="78"/>
              </a:xfrm>
              <a:custGeom>
                <a:avLst/>
                <a:gdLst>
                  <a:gd name="T0" fmla="*/ 59 w 60"/>
                  <a:gd name="T1" fmla="*/ 18 h 78"/>
                  <a:gd name="T2" fmla="*/ 44 w 60"/>
                  <a:gd name="T3" fmla="*/ 0 h 78"/>
                  <a:gd name="T4" fmla="*/ 0 w 60"/>
                  <a:gd name="T5" fmla="*/ 60 h 78"/>
                  <a:gd name="T6" fmla="*/ 15 w 60"/>
                  <a:gd name="T7" fmla="*/ 77 h 78"/>
                  <a:gd name="T8" fmla="*/ 59 w 60"/>
                  <a:gd name="T9" fmla="*/ 18 h 78"/>
                  <a:gd name="T10" fmla="*/ 0 60000 65536"/>
                  <a:gd name="T11" fmla="*/ 0 60000 65536"/>
                  <a:gd name="T12" fmla="*/ 0 60000 65536"/>
                  <a:gd name="T13" fmla="*/ 0 60000 65536"/>
                  <a:gd name="T14" fmla="*/ 0 60000 65536"/>
                  <a:gd name="T15" fmla="*/ 0 w 60"/>
                  <a:gd name="T16" fmla="*/ 0 h 78"/>
                  <a:gd name="T17" fmla="*/ 60 w 60"/>
                  <a:gd name="T18" fmla="*/ 78 h 78"/>
                </a:gdLst>
                <a:ahLst/>
                <a:cxnLst>
                  <a:cxn ang="T10">
                    <a:pos x="T0" y="T1"/>
                  </a:cxn>
                  <a:cxn ang="T11">
                    <a:pos x="T2" y="T3"/>
                  </a:cxn>
                  <a:cxn ang="T12">
                    <a:pos x="T4" y="T5"/>
                  </a:cxn>
                  <a:cxn ang="T13">
                    <a:pos x="T6" y="T7"/>
                  </a:cxn>
                  <a:cxn ang="T14">
                    <a:pos x="T8" y="T9"/>
                  </a:cxn>
                </a:cxnLst>
                <a:rect l="T15" t="T16" r="T17" b="T18"/>
                <a:pathLst>
                  <a:path w="60" h="78">
                    <a:moveTo>
                      <a:pt x="59" y="18"/>
                    </a:moveTo>
                    <a:lnTo>
                      <a:pt x="44" y="0"/>
                    </a:lnTo>
                    <a:lnTo>
                      <a:pt x="0" y="60"/>
                    </a:lnTo>
                    <a:lnTo>
                      <a:pt x="15" y="77"/>
                    </a:lnTo>
                    <a:lnTo>
                      <a:pt x="59"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8" name="Freeform 196"/>
              <p:cNvSpPr>
                <a:spLocks/>
              </p:cNvSpPr>
              <p:nvPr/>
            </p:nvSpPr>
            <p:spPr bwMode="auto">
              <a:xfrm>
                <a:off x="4542" y="1387"/>
                <a:ext cx="58" cy="79"/>
              </a:xfrm>
              <a:custGeom>
                <a:avLst/>
                <a:gdLst>
                  <a:gd name="T0" fmla="*/ 57 w 58"/>
                  <a:gd name="T1" fmla="*/ 17 h 79"/>
                  <a:gd name="T2" fmla="*/ 43 w 58"/>
                  <a:gd name="T3" fmla="*/ 0 h 79"/>
                  <a:gd name="T4" fmla="*/ 0 w 58"/>
                  <a:gd name="T5" fmla="*/ 61 h 79"/>
                  <a:gd name="T6" fmla="*/ 14 w 58"/>
                  <a:gd name="T7" fmla="*/ 78 h 79"/>
                  <a:gd name="T8" fmla="*/ 57 w 58"/>
                  <a:gd name="T9" fmla="*/ 17 h 79"/>
                  <a:gd name="T10" fmla="*/ 0 60000 65536"/>
                  <a:gd name="T11" fmla="*/ 0 60000 65536"/>
                  <a:gd name="T12" fmla="*/ 0 60000 65536"/>
                  <a:gd name="T13" fmla="*/ 0 60000 65536"/>
                  <a:gd name="T14" fmla="*/ 0 60000 65536"/>
                  <a:gd name="T15" fmla="*/ 0 w 58"/>
                  <a:gd name="T16" fmla="*/ 0 h 79"/>
                  <a:gd name="T17" fmla="*/ 58 w 58"/>
                  <a:gd name="T18" fmla="*/ 79 h 79"/>
                </a:gdLst>
                <a:ahLst/>
                <a:cxnLst>
                  <a:cxn ang="T10">
                    <a:pos x="T0" y="T1"/>
                  </a:cxn>
                  <a:cxn ang="T11">
                    <a:pos x="T2" y="T3"/>
                  </a:cxn>
                  <a:cxn ang="T12">
                    <a:pos x="T4" y="T5"/>
                  </a:cxn>
                  <a:cxn ang="T13">
                    <a:pos x="T6" y="T7"/>
                  </a:cxn>
                  <a:cxn ang="T14">
                    <a:pos x="T8" y="T9"/>
                  </a:cxn>
                </a:cxnLst>
                <a:rect l="T15" t="T16" r="T17" b="T18"/>
                <a:pathLst>
                  <a:path w="58" h="79">
                    <a:moveTo>
                      <a:pt x="57" y="17"/>
                    </a:moveTo>
                    <a:lnTo>
                      <a:pt x="43" y="0"/>
                    </a:lnTo>
                    <a:lnTo>
                      <a:pt x="0" y="61"/>
                    </a:lnTo>
                    <a:lnTo>
                      <a:pt x="14" y="78"/>
                    </a:lnTo>
                    <a:lnTo>
                      <a:pt x="57"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9" name="Freeform 197"/>
              <p:cNvSpPr>
                <a:spLocks/>
              </p:cNvSpPr>
              <p:nvPr/>
            </p:nvSpPr>
            <p:spPr bwMode="auto">
              <a:xfrm>
                <a:off x="4492" y="1454"/>
                <a:ext cx="59" cy="79"/>
              </a:xfrm>
              <a:custGeom>
                <a:avLst/>
                <a:gdLst>
                  <a:gd name="T0" fmla="*/ 58 w 59"/>
                  <a:gd name="T1" fmla="*/ 17 h 79"/>
                  <a:gd name="T2" fmla="*/ 44 w 59"/>
                  <a:gd name="T3" fmla="*/ 0 h 79"/>
                  <a:gd name="T4" fmla="*/ 0 w 59"/>
                  <a:gd name="T5" fmla="*/ 61 h 79"/>
                  <a:gd name="T6" fmla="*/ 14 w 59"/>
                  <a:gd name="T7" fmla="*/ 78 h 79"/>
                  <a:gd name="T8" fmla="*/ 58 w 59"/>
                  <a:gd name="T9" fmla="*/ 17 h 79"/>
                  <a:gd name="T10" fmla="*/ 0 60000 65536"/>
                  <a:gd name="T11" fmla="*/ 0 60000 65536"/>
                  <a:gd name="T12" fmla="*/ 0 60000 65536"/>
                  <a:gd name="T13" fmla="*/ 0 60000 65536"/>
                  <a:gd name="T14" fmla="*/ 0 60000 65536"/>
                  <a:gd name="T15" fmla="*/ 0 w 59"/>
                  <a:gd name="T16" fmla="*/ 0 h 79"/>
                  <a:gd name="T17" fmla="*/ 59 w 59"/>
                  <a:gd name="T18" fmla="*/ 79 h 79"/>
                </a:gdLst>
                <a:ahLst/>
                <a:cxnLst>
                  <a:cxn ang="T10">
                    <a:pos x="T0" y="T1"/>
                  </a:cxn>
                  <a:cxn ang="T11">
                    <a:pos x="T2" y="T3"/>
                  </a:cxn>
                  <a:cxn ang="T12">
                    <a:pos x="T4" y="T5"/>
                  </a:cxn>
                  <a:cxn ang="T13">
                    <a:pos x="T6" y="T7"/>
                  </a:cxn>
                  <a:cxn ang="T14">
                    <a:pos x="T8" y="T9"/>
                  </a:cxn>
                </a:cxnLst>
                <a:rect l="T15" t="T16" r="T17" b="T18"/>
                <a:pathLst>
                  <a:path w="59" h="79">
                    <a:moveTo>
                      <a:pt x="58" y="17"/>
                    </a:moveTo>
                    <a:lnTo>
                      <a:pt x="44" y="0"/>
                    </a:lnTo>
                    <a:lnTo>
                      <a:pt x="0" y="61"/>
                    </a:lnTo>
                    <a:lnTo>
                      <a:pt x="14" y="78"/>
                    </a:lnTo>
                    <a:lnTo>
                      <a:pt x="58"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0" name="Freeform 198"/>
              <p:cNvSpPr>
                <a:spLocks/>
              </p:cNvSpPr>
              <p:nvPr/>
            </p:nvSpPr>
            <p:spPr bwMode="auto">
              <a:xfrm>
                <a:off x="4468" y="1522"/>
                <a:ext cx="34" cy="43"/>
              </a:xfrm>
              <a:custGeom>
                <a:avLst/>
                <a:gdLst>
                  <a:gd name="T0" fmla="*/ 33 w 34"/>
                  <a:gd name="T1" fmla="*/ 16 h 43"/>
                  <a:gd name="T2" fmla="*/ 20 w 34"/>
                  <a:gd name="T3" fmla="*/ 0 h 43"/>
                  <a:gd name="T4" fmla="*/ 0 w 34"/>
                  <a:gd name="T5" fmla="*/ 27 h 43"/>
                  <a:gd name="T6" fmla="*/ 13 w 34"/>
                  <a:gd name="T7" fmla="*/ 42 h 43"/>
                  <a:gd name="T8" fmla="*/ 33 w 34"/>
                  <a:gd name="T9" fmla="*/ 16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33" y="16"/>
                    </a:moveTo>
                    <a:lnTo>
                      <a:pt x="20" y="0"/>
                    </a:lnTo>
                    <a:lnTo>
                      <a:pt x="0" y="27"/>
                    </a:lnTo>
                    <a:lnTo>
                      <a:pt x="13" y="42"/>
                    </a:lnTo>
                    <a:lnTo>
                      <a:pt x="33"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1" name="Freeform 199"/>
              <p:cNvSpPr>
                <a:spLocks/>
              </p:cNvSpPr>
              <p:nvPr/>
            </p:nvSpPr>
            <p:spPr bwMode="auto">
              <a:xfrm>
                <a:off x="4602" y="1247"/>
                <a:ext cx="26" cy="37"/>
              </a:xfrm>
              <a:custGeom>
                <a:avLst/>
                <a:gdLst>
                  <a:gd name="T0" fmla="*/ 25 w 26"/>
                  <a:gd name="T1" fmla="*/ 18 h 37"/>
                  <a:gd name="T2" fmla="*/ 10 w 26"/>
                  <a:gd name="T3" fmla="*/ 0 h 37"/>
                  <a:gd name="T4" fmla="*/ 0 w 26"/>
                  <a:gd name="T5" fmla="*/ 19 h 37"/>
                  <a:gd name="T6" fmla="*/ 14 w 26"/>
                  <a:gd name="T7" fmla="*/ 36 h 37"/>
                  <a:gd name="T8" fmla="*/ 25 w 26"/>
                  <a:gd name="T9" fmla="*/ 18 h 37"/>
                  <a:gd name="T10" fmla="*/ 0 60000 65536"/>
                  <a:gd name="T11" fmla="*/ 0 60000 65536"/>
                  <a:gd name="T12" fmla="*/ 0 60000 65536"/>
                  <a:gd name="T13" fmla="*/ 0 60000 65536"/>
                  <a:gd name="T14" fmla="*/ 0 60000 65536"/>
                  <a:gd name="T15" fmla="*/ 0 w 26"/>
                  <a:gd name="T16" fmla="*/ 0 h 37"/>
                  <a:gd name="T17" fmla="*/ 26 w 26"/>
                  <a:gd name="T18" fmla="*/ 37 h 37"/>
                </a:gdLst>
                <a:ahLst/>
                <a:cxnLst>
                  <a:cxn ang="T10">
                    <a:pos x="T0" y="T1"/>
                  </a:cxn>
                  <a:cxn ang="T11">
                    <a:pos x="T2" y="T3"/>
                  </a:cxn>
                  <a:cxn ang="T12">
                    <a:pos x="T4" y="T5"/>
                  </a:cxn>
                  <a:cxn ang="T13">
                    <a:pos x="T6" y="T7"/>
                  </a:cxn>
                  <a:cxn ang="T14">
                    <a:pos x="T8" y="T9"/>
                  </a:cxn>
                </a:cxnLst>
                <a:rect l="T15" t="T16" r="T17" b="T18"/>
                <a:pathLst>
                  <a:path w="26" h="37">
                    <a:moveTo>
                      <a:pt x="25" y="18"/>
                    </a:moveTo>
                    <a:lnTo>
                      <a:pt x="10" y="0"/>
                    </a:lnTo>
                    <a:lnTo>
                      <a:pt x="0" y="19"/>
                    </a:lnTo>
                    <a:lnTo>
                      <a:pt x="14" y="36"/>
                    </a:lnTo>
                    <a:lnTo>
                      <a:pt x="25"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2" name="Freeform 200"/>
              <p:cNvSpPr>
                <a:spLocks/>
              </p:cNvSpPr>
              <p:nvPr/>
            </p:nvSpPr>
            <p:spPr bwMode="auto">
              <a:xfrm>
                <a:off x="4554" y="1273"/>
                <a:ext cx="58" cy="81"/>
              </a:xfrm>
              <a:custGeom>
                <a:avLst/>
                <a:gdLst>
                  <a:gd name="T0" fmla="*/ 57 w 58"/>
                  <a:gd name="T1" fmla="*/ 18 h 81"/>
                  <a:gd name="T2" fmla="*/ 42 w 58"/>
                  <a:gd name="T3" fmla="*/ 0 h 81"/>
                  <a:gd name="T4" fmla="*/ 0 w 58"/>
                  <a:gd name="T5" fmla="*/ 63 h 81"/>
                  <a:gd name="T6" fmla="*/ 15 w 58"/>
                  <a:gd name="T7" fmla="*/ 80 h 81"/>
                  <a:gd name="T8" fmla="*/ 57 w 58"/>
                  <a:gd name="T9" fmla="*/ 18 h 81"/>
                  <a:gd name="T10" fmla="*/ 0 60000 65536"/>
                  <a:gd name="T11" fmla="*/ 0 60000 65536"/>
                  <a:gd name="T12" fmla="*/ 0 60000 65536"/>
                  <a:gd name="T13" fmla="*/ 0 60000 65536"/>
                  <a:gd name="T14" fmla="*/ 0 60000 65536"/>
                  <a:gd name="T15" fmla="*/ 0 w 58"/>
                  <a:gd name="T16" fmla="*/ 0 h 81"/>
                  <a:gd name="T17" fmla="*/ 58 w 58"/>
                  <a:gd name="T18" fmla="*/ 81 h 81"/>
                </a:gdLst>
                <a:ahLst/>
                <a:cxnLst>
                  <a:cxn ang="T10">
                    <a:pos x="T0" y="T1"/>
                  </a:cxn>
                  <a:cxn ang="T11">
                    <a:pos x="T2" y="T3"/>
                  </a:cxn>
                  <a:cxn ang="T12">
                    <a:pos x="T4" y="T5"/>
                  </a:cxn>
                  <a:cxn ang="T13">
                    <a:pos x="T6" y="T7"/>
                  </a:cxn>
                  <a:cxn ang="T14">
                    <a:pos x="T8" y="T9"/>
                  </a:cxn>
                </a:cxnLst>
                <a:rect l="T15" t="T16" r="T17" b="T18"/>
                <a:pathLst>
                  <a:path w="58" h="81">
                    <a:moveTo>
                      <a:pt x="57" y="18"/>
                    </a:moveTo>
                    <a:lnTo>
                      <a:pt x="42" y="0"/>
                    </a:lnTo>
                    <a:lnTo>
                      <a:pt x="0" y="63"/>
                    </a:lnTo>
                    <a:lnTo>
                      <a:pt x="15" y="80"/>
                    </a:lnTo>
                    <a:lnTo>
                      <a:pt x="57"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3" name="Freeform 201"/>
              <p:cNvSpPr>
                <a:spLocks/>
              </p:cNvSpPr>
              <p:nvPr/>
            </p:nvSpPr>
            <p:spPr bwMode="auto">
              <a:xfrm>
                <a:off x="4505" y="1342"/>
                <a:ext cx="59" cy="81"/>
              </a:xfrm>
              <a:custGeom>
                <a:avLst/>
                <a:gdLst>
                  <a:gd name="T0" fmla="*/ 58 w 59"/>
                  <a:gd name="T1" fmla="*/ 17 h 81"/>
                  <a:gd name="T2" fmla="*/ 43 w 59"/>
                  <a:gd name="T3" fmla="*/ 0 h 81"/>
                  <a:gd name="T4" fmla="*/ 0 w 59"/>
                  <a:gd name="T5" fmla="*/ 63 h 81"/>
                  <a:gd name="T6" fmla="*/ 15 w 59"/>
                  <a:gd name="T7" fmla="*/ 80 h 81"/>
                  <a:gd name="T8" fmla="*/ 58 w 59"/>
                  <a:gd name="T9" fmla="*/ 17 h 81"/>
                  <a:gd name="T10" fmla="*/ 0 60000 65536"/>
                  <a:gd name="T11" fmla="*/ 0 60000 65536"/>
                  <a:gd name="T12" fmla="*/ 0 60000 65536"/>
                  <a:gd name="T13" fmla="*/ 0 60000 65536"/>
                  <a:gd name="T14" fmla="*/ 0 60000 65536"/>
                  <a:gd name="T15" fmla="*/ 0 w 59"/>
                  <a:gd name="T16" fmla="*/ 0 h 81"/>
                  <a:gd name="T17" fmla="*/ 59 w 59"/>
                  <a:gd name="T18" fmla="*/ 81 h 81"/>
                </a:gdLst>
                <a:ahLst/>
                <a:cxnLst>
                  <a:cxn ang="T10">
                    <a:pos x="T0" y="T1"/>
                  </a:cxn>
                  <a:cxn ang="T11">
                    <a:pos x="T2" y="T3"/>
                  </a:cxn>
                  <a:cxn ang="T12">
                    <a:pos x="T4" y="T5"/>
                  </a:cxn>
                  <a:cxn ang="T13">
                    <a:pos x="T6" y="T7"/>
                  </a:cxn>
                  <a:cxn ang="T14">
                    <a:pos x="T8" y="T9"/>
                  </a:cxn>
                </a:cxnLst>
                <a:rect l="T15" t="T16" r="T17" b="T18"/>
                <a:pathLst>
                  <a:path w="59" h="81">
                    <a:moveTo>
                      <a:pt x="58" y="17"/>
                    </a:moveTo>
                    <a:lnTo>
                      <a:pt x="43" y="0"/>
                    </a:lnTo>
                    <a:lnTo>
                      <a:pt x="0" y="63"/>
                    </a:lnTo>
                    <a:lnTo>
                      <a:pt x="15" y="80"/>
                    </a:lnTo>
                    <a:lnTo>
                      <a:pt x="58"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4" name="Freeform 202"/>
              <p:cNvSpPr>
                <a:spLocks/>
              </p:cNvSpPr>
              <p:nvPr/>
            </p:nvSpPr>
            <p:spPr bwMode="auto">
              <a:xfrm>
                <a:off x="4457" y="1412"/>
                <a:ext cx="59" cy="79"/>
              </a:xfrm>
              <a:custGeom>
                <a:avLst/>
                <a:gdLst>
                  <a:gd name="T0" fmla="*/ 58 w 59"/>
                  <a:gd name="T1" fmla="*/ 17 h 79"/>
                  <a:gd name="T2" fmla="*/ 44 w 59"/>
                  <a:gd name="T3" fmla="*/ 0 h 79"/>
                  <a:gd name="T4" fmla="*/ 0 w 59"/>
                  <a:gd name="T5" fmla="*/ 61 h 79"/>
                  <a:gd name="T6" fmla="*/ 14 w 59"/>
                  <a:gd name="T7" fmla="*/ 78 h 79"/>
                  <a:gd name="T8" fmla="*/ 58 w 59"/>
                  <a:gd name="T9" fmla="*/ 17 h 79"/>
                  <a:gd name="T10" fmla="*/ 0 60000 65536"/>
                  <a:gd name="T11" fmla="*/ 0 60000 65536"/>
                  <a:gd name="T12" fmla="*/ 0 60000 65536"/>
                  <a:gd name="T13" fmla="*/ 0 60000 65536"/>
                  <a:gd name="T14" fmla="*/ 0 60000 65536"/>
                  <a:gd name="T15" fmla="*/ 0 w 59"/>
                  <a:gd name="T16" fmla="*/ 0 h 79"/>
                  <a:gd name="T17" fmla="*/ 59 w 59"/>
                  <a:gd name="T18" fmla="*/ 79 h 79"/>
                </a:gdLst>
                <a:ahLst/>
                <a:cxnLst>
                  <a:cxn ang="T10">
                    <a:pos x="T0" y="T1"/>
                  </a:cxn>
                  <a:cxn ang="T11">
                    <a:pos x="T2" y="T3"/>
                  </a:cxn>
                  <a:cxn ang="T12">
                    <a:pos x="T4" y="T5"/>
                  </a:cxn>
                  <a:cxn ang="T13">
                    <a:pos x="T6" y="T7"/>
                  </a:cxn>
                  <a:cxn ang="T14">
                    <a:pos x="T8" y="T9"/>
                  </a:cxn>
                </a:cxnLst>
                <a:rect l="T15" t="T16" r="T17" b="T18"/>
                <a:pathLst>
                  <a:path w="59" h="79">
                    <a:moveTo>
                      <a:pt x="58" y="17"/>
                    </a:moveTo>
                    <a:lnTo>
                      <a:pt x="44" y="0"/>
                    </a:lnTo>
                    <a:lnTo>
                      <a:pt x="0" y="61"/>
                    </a:lnTo>
                    <a:lnTo>
                      <a:pt x="14" y="78"/>
                    </a:lnTo>
                    <a:lnTo>
                      <a:pt x="58" y="17"/>
                    </a:lnTo>
                  </a:path>
                </a:pathLst>
              </a:custGeom>
              <a:solidFill>
                <a:srgbClr val="2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5" name="Freeform 203"/>
              <p:cNvSpPr>
                <a:spLocks/>
              </p:cNvSpPr>
              <p:nvPr/>
            </p:nvSpPr>
            <p:spPr bwMode="auto">
              <a:xfrm>
                <a:off x="4434" y="1480"/>
                <a:ext cx="34" cy="44"/>
              </a:xfrm>
              <a:custGeom>
                <a:avLst/>
                <a:gdLst>
                  <a:gd name="T0" fmla="*/ 33 w 34"/>
                  <a:gd name="T1" fmla="*/ 16 h 44"/>
                  <a:gd name="T2" fmla="*/ 19 w 34"/>
                  <a:gd name="T3" fmla="*/ 0 h 44"/>
                  <a:gd name="T4" fmla="*/ 0 w 34"/>
                  <a:gd name="T5" fmla="*/ 29 h 44"/>
                  <a:gd name="T6" fmla="*/ 12 w 34"/>
                  <a:gd name="T7" fmla="*/ 43 h 44"/>
                  <a:gd name="T8" fmla="*/ 33 w 34"/>
                  <a:gd name="T9" fmla="*/ 16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3" y="16"/>
                    </a:moveTo>
                    <a:lnTo>
                      <a:pt x="19" y="0"/>
                    </a:lnTo>
                    <a:lnTo>
                      <a:pt x="0" y="29"/>
                    </a:lnTo>
                    <a:lnTo>
                      <a:pt x="12" y="43"/>
                    </a:lnTo>
                    <a:lnTo>
                      <a:pt x="33"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6" name="Freeform 204"/>
              <p:cNvSpPr>
                <a:spLocks/>
              </p:cNvSpPr>
              <p:nvPr/>
            </p:nvSpPr>
            <p:spPr bwMode="auto">
              <a:xfrm>
                <a:off x="4418" y="1438"/>
                <a:ext cx="48" cy="67"/>
              </a:xfrm>
              <a:custGeom>
                <a:avLst/>
                <a:gdLst>
                  <a:gd name="T0" fmla="*/ 47 w 48"/>
                  <a:gd name="T1" fmla="*/ 15 h 67"/>
                  <a:gd name="T2" fmla="*/ 35 w 48"/>
                  <a:gd name="T3" fmla="*/ 0 h 67"/>
                  <a:gd name="T4" fmla="*/ 0 w 48"/>
                  <a:gd name="T5" fmla="*/ 50 h 67"/>
                  <a:gd name="T6" fmla="*/ 13 w 48"/>
                  <a:gd name="T7" fmla="*/ 66 h 67"/>
                  <a:gd name="T8" fmla="*/ 47 w 48"/>
                  <a:gd name="T9" fmla="*/ 15 h 67"/>
                  <a:gd name="T10" fmla="*/ 0 60000 65536"/>
                  <a:gd name="T11" fmla="*/ 0 60000 65536"/>
                  <a:gd name="T12" fmla="*/ 0 60000 65536"/>
                  <a:gd name="T13" fmla="*/ 0 60000 65536"/>
                  <a:gd name="T14" fmla="*/ 0 60000 65536"/>
                  <a:gd name="T15" fmla="*/ 0 w 48"/>
                  <a:gd name="T16" fmla="*/ 0 h 67"/>
                  <a:gd name="T17" fmla="*/ 48 w 48"/>
                  <a:gd name="T18" fmla="*/ 67 h 67"/>
                </a:gdLst>
                <a:ahLst/>
                <a:cxnLst>
                  <a:cxn ang="T10">
                    <a:pos x="T0" y="T1"/>
                  </a:cxn>
                  <a:cxn ang="T11">
                    <a:pos x="T2" y="T3"/>
                  </a:cxn>
                  <a:cxn ang="T12">
                    <a:pos x="T4" y="T5"/>
                  </a:cxn>
                  <a:cxn ang="T13">
                    <a:pos x="T6" y="T7"/>
                  </a:cxn>
                  <a:cxn ang="T14">
                    <a:pos x="T8" y="T9"/>
                  </a:cxn>
                </a:cxnLst>
                <a:rect l="T15" t="T16" r="T17" b="T18"/>
                <a:pathLst>
                  <a:path w="48" h="67">
                    <a:moveTo>
                      <a:pt x="47" y="15"/>
                    </a:moveTo>
                    <a:lnTo>
                      <a:pt x="35" y="0"/>
                    </a:lnTo>
                    <a:lnTo>
                      <a:pt x="0" y="50"/>
                    </a:lnTo>
                    <a:lnTo>
                      <a:pt x="13" y="66"/>
                    </a:lnTo>
                    <a:lnTo>
                      <a:pt x="47" y="15"/>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7" name="Freeform 205"/>
              <p:cNvSpPr>
                <a:spLocks/>
              </p:cNvSpPr>
              <p:nvPr/>
            </p:nvSpPr>
            <p:spPr bwMode="auto">
              <a:xfrm>
                <a:off x="4546" y="1226"/>
                <a:ext cx="63" cy="90"/>
              </a:xfrm>
              <a:custGeom>
                <a:avLst/>
                <a:gdLst>
                  <a:gd name="T0" fmla="*/ 62 w 63"/>
                  <a:gd name="T1" fmla="*/ 17 h 90"/>
                  <a:gd name="T2" fmla="*/ 47 w 63"/>
                  <a:gd name="T3" fmla="*/ 0 h 90"/>
                  <a:gd name="T4" fmla="*/ 0 w 63"/>
                  <a:gd name="T5" fmla="*/ 71 h 90"/>
                  <a:gd name="T6" fmla="*/ 15 w 63"/>
                  <a:gd name="T7" fmla="*/ 89 h 90"/>
                  <a:gd name="T8" fmla="*/ 62 w 63"/>
                  <a:gd name="T9" fmla="*/ 17 h 90"/>
                  <a:gd name="T10" fmla="*/ 0 60000 65536"/>
                  <a:gd name="T11" fmla="*/ 0 60000 65536"/>
                  <a:gd name="T12" fmla="*/ 0 60000 65536"/>
                  <a:gd name="T13" fmla="*/ 0 60000 65536"/>
                  <a:gd name="T14" fmla="*/ 0 60000 65536"/>
                  <a:gd name="T15" fmla="*/ 0 w 63"/>
                  <a:gd name="T16" fmla="*/ 0 h 90"/>
                  <a:gd name="T17" fmla="*/ 63 w 63"/>
                  <a:gd name="T18" fmla="*/ 90 h 90"/>
                </a:gdLst>
                <a:ahLst/>
                <a:cxnLst>
                  <a:cxn ang="T10">
                    <a:pos x="T0" y="T1"/>
                  </a:cxn>
                  <a:cxn ang="T11">
                    <a:pos x="T2" y="T3"/>
                  </a:cxn>
                  <a:cxn ang="T12">
                    <a:pos x="T4" y="T5"/>
                  </a:cxn>
                  <a:cxn ang="T13">
                    <a:pos x="T6" y="T7"/>
                  </a:cxn>
                  <a:cxn ang="T14">
                    <a:pos x="T8" y="T9"/>
                  </a:cxn>
                </a:cxnLst>
                <a:rect l="T15" t="T16" r="T17" b="T18"/>
                <a:pathLst>
                  <a:path w="63" h="90">
                    <a:moveTo>
                      <a:pt x="62" y="17"/>
                    </a:moveTo>
                    <a:lnTo>
                      <a:pt x="47" y="0"/>
                    </a:lnTo>
                    <a:lnTo>
                      <a:pt x="0" y="71"/>
                    </a:lnTo>
                    <a:lnTo>
                      <a:pt x="15" y="89"/>
                    </a:lnTo>
                    <a:lnTo>
                      <a:pt x="62"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8" name="Freeform 206"/>
              <p:cNvSpPr>
                <a:spLocks/>
              </p:cNvSpPr>
              <p:nvPr/>
            </p:nvSpPr>
            <p:spPr bwMode="auto">
              <a:xfrm>
                <a:off x="4502" y="1303"/>
                <a:ext cx="56" cy="77"/>
              </a:xfrm>
              <a:custGeom>
                <a:avLst/>
                <a:gdLst>
                  <a:gd name="T0" fmla="*/ 55 w 56"/>
                  <a:gd name="T1" fmla="*/ 18 h 77"/>
                  <a:gd name="T2" fmla="*/ 40 w 56"/>
                  <a:gd name="T3" fmla="*/ 0 h 77"/>
                  <a:gd name="T4" fmla="*/ 0 w 56"/>
                  <a:gd name="T5" fmla="*/ 58 h 77"/>
                  <a:gd name="T6" fmla="*/ 15 w 56"/>
                  <a:gd name="T7" fmla="*/ 76 h 77"/>
                  <a:gd name="T8" fmla="*/ 55 w 56"/>
                  <a:gd name="T9" fmla="*/ 18 h 77"/>
                  <a:gd name="T10" fmla="*/ 0 60000 65536"/>
                  <a:gd name="T11" fmla="*/ 0 60000 65536"/>
                  <a:gd name="T12" fmla="*/ 0 60000 65536"/>
                  <a:gd name="T13" fmla="*/ 0 60000 65536"/>
                  <a:gd name="T14" fmla="*/ 0 60000 65536"/>
                  <a:gd name="T15" fmla="*/ 0 w 56"/>
                  <a:gd name="T16" fmla="*/ 0 h 77"/>
                  <a:gd name="T17" fmla="*/ 56 w 56"/>
                  <a:gd name="T18" fmla="*/ 77 h 77"/>
                </a:gdLst>
                <a:ahLst/>
                <a:cxnLst>
                  <a:cxn ang="T10">
                    <a:pos x="T0" y="T1"/>
                  </a:cxn>
                  <a:cxn ang="T11">
                    <a:pos x="T2" y="T3"/>
                  </a:cxn>
                  <a:cxn ang="T12">
                    <a:pos x="T4" y="T5"/>
                  </a:cxn>
                  <a:cxn ang="T13">
                    <a:pos x="T6" y="T7"/>
                  </a:cxn>
                  <a:cxn ang="T14">
                    <a:pos x="T8" y="T9"/>
                  </a:cxn>
                </a:cxnLst>
                <a:rect l="T15" t="T16" r="T17" b="T18"/>
                <a:pathLst>
                  <a:path w="56" h="77">
                    <a:moveTo>
                      <a:pt x="55" y="18"/>
                    </a:moveTo>
                    <a:lnTo>
                      <a:pt x="40" y="0"/>
                    </a:lnTo>
                    <a:lnTo>
                      <a:pt x="0" y="58"/>
                    </a:lnTo>
                    <a:lnTo>
                      <a:pt x="15" y="76"/>
                    </a:lnTo>
                    <a:lnTo>
                      <a:pt x="55"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9" name="Freeform 207"/>
              <p:cNvSpPr>
                <a:spLocks/>
              </p:cNvSpPr>
              <p:nvPr/>
            </p:nvSpPr>
            <p:spPr bwMode="auto">
              <a:xfrm>
                <a:off x="4456" y="1370"/>
                <a:ext cx="58" cy="77"/>
              </a:xfrm>
              <a:custGeom>
                <a:avLst/>
                <a:gdLst>
                  <a:gd name="T0" fmla="*/ 57 w 58"/>
                  <a:gd name="T1" fmla="*/ 17 h 77"/>
                  <a:gd name="T2" fmla="*/ 43 w 58"/>
                  <a:gd name="T3" fmla="*/ 0 h 77"/>
                  <a:gd name="T4" fmla="*/ 0 w 58"/>
                  <a:gd name="T5" fmla="*/ 61 h 77"/>
                  <a:gd name="T6" fmla="*/ 13 w 58"/>
                  <a:gd name="T7" fmla="*/ 76 h 77"/>
                  <a:gd name="T8" fmla="*/ 57 w 58"/>
                  <a:gd name="T9" fmla="*/ 17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57" y="17"/>
                    </a:moveTo>
                    <a:lnTo>
                      <a:pt x="43" y="0"/>
                    </a:lnTo>
                    <a:lnTo>
                      <a:pt x="0" y="61"/>
                    </a:lnTo>
                    <a:lnTo>
                      <a:pt x="13" y="76"/>
                    </a:lnTo>
                    <a:lnTo>
                      <a:pt x="57"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0" name="Freeform 208"/>
              <p:cNvSpPr>
                <a:spLocks/>
              </p:cNvSpPr>
              <p:nvPr/>
            </p:nvSpPr>
            <p:spPr bwMode="auto">
              <a:xfrm>
                <a:off x="4619" y="1683"/>
                <a:ext cx="57" cy="62"/>
              </a:xfrm>
              <a:custGeom>
                <a:avLst/>
                <a:gdLst>
                  <a:gd name="T0" fmla="*/ 56 w 57"/>
                  <a:gd name="T1" fmla="*/ 16 h 62"/>
                  <a:gd name="T2" fmla="*/ 43 w 57"/>
                  <a:gd name="T3" fmla="*/ 0 h 62"/>
                  <a:gd name="T4" fmla="*/ 0 w 57"/>
                  <a:gd name="T5" fmla="*/ 45 h 62"/>
                  <a:gd name="T6" fmla="*/ 13 w 57"/>
                  <a:gd name="T7" fmla="*/ 61 h 62"/>
                  <a:gd name="T8" fmla="*/ 56 w 57"/>
                  <a:gd name="T9" fmla="*/ 16 h 62"/>
                  <a:gd name="T10" fmla="*/ 0 60000 65536"/>
                  <a:gd name="T11" fmla="*/ 0 60000 65536"/>
                  <a:gd name="T12" fmla="*/ 0 60000 65536"/>
                  <a:gd name="T13" fmla="*/ 0 60000 65536"/>
                  <a:gd name="T14" fmla="*/ 0 60000 65536"/>
                  <a:gd name="T15" fmla="*/ 0 w 57"/>
                  <a:gd name="T16" fmla="*/ 0 h 62"/>
                  <a:gd name="T17" fmla="*/ 57 w 57"/>
                  <a:gd name="T18" fmla="*/ 62 h 62"/>
                </a:gdLst>
                <a:ahLst/>
                <a:cxnLst>
                  <a:cxn ang="T10">
                    <a:pos x="T0" y="T1"/>
                  </a:cxn>
                  <a:cxn ang="T11">
                    <a:pos x="T2" y="T3"/>
                  </a:cxn>
                  <a:cxn ang="T12">
                    <a:pos x="T4" y="T5"/>
                  </a:cxn>
                  <a:cxn ang="T13">
                    <a:pos x="T6" y="T7"/>
                  </a:cxn>
                  <a:cxn ang="T14">
                    <a:pos x="T8" y="T9"/>
                  </a:cxn>
                </a:cxnLst>
                <a:rect l="T15" t="T16" r="T17" b="T18"/>
                <a:pathLst>
                  <a:path w="57" h="62">
                    <a:moveTo>
                      <a:pt x="56" y="16"/>
                    </a:moveTo>
                    <a:lnTo>
                      <a:pt x="43" y="0"/>
                    </a:lnTo>
                    <a:lnTo>
                      <a:pt x="0" y="45"/>
                    </a:lnTo>
                    <a:lnTo>
                      <a:pt x="13" y="61"/>
                    </a:lnTo>
                    <a:lnTo>
                      <a:pt x="56"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1" name="Freeform 209"/>
              <p:cNvSpPr>
                <a:spLocks/>
              </p:cNvSpPr>
              <p:nvPr/>
            </p:nvSpPr>
            <p:spPr bwMode="auto">
              <a:xfrm>
                <a:off x="4722" y="1568"/>
                <a:ext cx="62" cy="68"/>
              </a:xfrm>
              <a:custGeom>
                <a:avLst/>
                <a:gdLst>
                  <a:gd name="T0" fmla="*/ 61 w 62"/>
                  <a:gd name="T1" fmla="*/ 17 h 68"/>
                  <a:gd name="T2" fmla="*/ 46 w 62"/>
                  <a:gd name="T3" fmla="*/ 0 h 68"/>
                  <a:gd name="T4" fmla="*/ 0 w 62"/>
                  <a:gd name="T5" fmla="*/ 50 h 68"/>
                  <a:gd name="T6" fmla="*/ 14 w 62"/>
                  <a:gd name="T7" fmla="*/ 67 h 68"/>
                  <a:gd name="T8" fmla="*/ 61 w 62"/>
                  <a:gd name="T9" fmla="*/ 17 h 68"/>
                  <a:gd name="T10" fmla="*/ 0 60000 65536"/>
                  <a:gd name="T11" fmla="*/ 0 60000 65536"/>
                  <a:gd name="T12" fmla="*/ 0 60000 65536"/>
                  <a:gd name="T13" fmla="*/ 0 60000 65536"/>
                  <a:gd name="T14" fmla="*/ 0 60000 65536"/>
                  <a:gd name="T15" fmla="*/ 0 w 62"/>
                  <a:gd name="T16" fmla="*/ 0 h 68"/>
                  <a:gd name="T17" fmla="*/ 62 w 62"/>
                  <a:gd name="T18" fmla="*/ 68 h 68"/>
                </a:gdLst>
                <a:ahLst/>
                <a:cxnLst>
                  <a:cxn ang="T10">
                    <a:pos x="T0" y="T1"/>
                  </a:cxn>
                  <a:cxn ang="T11">
                    <a:pos x="T2" y="T3"/>
                  </a:cxn>
                  <a:cxn ang="T12">
                    <a:pos x="T4" y="T5"/>
                  </a:cxn>
                  <a:cxn ang="T13">
                    <a:pos x="T6" y="T7"/>
                  </a:cxn>
                  <a:cxn ang="T14">
                    <a:pos x="T8" y="T9"/>
                  </a:cxn>
                </a:cxnLst>
                <a:rect l="T15" t="T16" r="T17" b="T18"/>
                <a:pathLst>
                  <a:path w="62" h="68">
                    <a:moveTo>
                      <a:pt x="61" y="17"/>
                    </a:moveTo>
                    <a:lnTo>
                      <a:pt x="46" y="0"/>
                    </a:lnTo>
                    <a:lnTo>
                      <a:pt x="0" y="50"/>
                    </a:lnTo>
                    <a:lnTo>
                      <a:pt x="14" y="67"/>
                    </a:lnTo>
                    <a:lnTo>
                      <a:pt x="61"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2" name="Freeform 210"/>
              <p:cNvSpPr>
                <a:spLocks/>
              </p:cNvSpPr>
              <p:nvPr/>
            </p:nvSpPr>
            <p:spPr bwMode="auto">
              <a:xfrm>
                <a:off x="4666" y="1624"/>
                <a:ext cx="65" cy="71"/>
              </a:xfrm>
              <a:custGeom>
                <a:avLst/>
                <a:gdLst>
                  <a:gd name="T0" fmla="*/ 64 w 65"/>
                  <a:gd name="T1" fmla="*/ 17 h 71"/>
                  <a:gd name="T2" fmla="*/ 50 w 65"/>
                  <a:gd name="T3" fmla="*/ 0 h 71"/>
                  <a:gd name="T4" fmla="*/ 0 w 65"/>
                  <a:gd name="T5" fmla="*/ 53 h 71"/>
                  <a:gd name="T6" fmla="*/ 14 w 65"/>
                  <a:gd name="T7" fmla="*/ 70 h 71"/>
                  <a:gd name="T8" fmla="*/ 64 w 65"/>
                  <a:gd name="T9" fmla="*/ 17 h 71"/>
                  <a:gd name="T10" fmla="*/ 0 60000 65536"/>
                  <a:gd name="T11" fmla="*/ 0 60000 65536"/>
                  <a:gd name="T12" fmla="*/ 0 60000 65536"/>
                  <a:gd name="T13" fmla="*/ 0 60000 65536"/>
                  <a:gd name="T14" fmla="*/ 0 60000 65536"/>
                  <a:gd name="T15" fmla="*/ 0 w 65"/>
                  <a:gd name="T16" fmla="*/ 0 h 71"/>
                  <a:gd name="T17" fmla="*/ 65 w 65"/>
                  <a:gd name="T18" fmla="*/ 71 h 71"/>
                </a:gdLst>
                <a:ahLst/>
                <a:cxnLst>
                  <a:cxn ang="T10">
                    <a:pos x="T0" y="T1"/>
                  </a:cxn>
                  <a:cxn ang="T11">
                    <a:pos x="T2" y="T3"/>
                  </a:cxn>
                  <a:cxn ang="T12">
                    <a:pos x="T4" y="T5"/>
                  </a:cxn>
                  <a:cxn ang="T13">
                    <a:pos x="T6" y="T7"/>
                  </a:cxn>
                  <a:cxn ang="T14">
                    <a:pos x="T8" y="T9"/>
                  </a:cxn>
                </a:cxnLst>
                <a:rect l="T15" t="T16" r="T17" b="T18"/>
                <a:pathLst>
                  <a:path w="65" h="71">
                    <a:moveTo>
                      <a:pt x="64" y="17"/>
                    </a:moveTo>
                    <a:lnTo>
                      <a:pt x="50" y="0"/>
                    </a:lnTo>
                    <a:lnTo>
                      <a:pt x="0" y="53"/>
                    </a:lnTo>
                    <a:lnTo>
                      <a:pt x="14" y="70"/>
                    </a:lnTo>
                    <a:lnTo>
                      <a:pt x="64"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3" name="Freeform 211"/>
              <p:cNvSpPr>
                <a:spLocks/>
              </p:cNvSpPr>
              <p:nvPr/>
            </p:nvSpPr>
            <p:spPr bwMode="auto">
              <a:xfrm>
                <a:off x="4586" y="1642"/>
                <a:ext cx="55" cy="63"/>
              </a:xfrm>
              <a:custGeom>
                <a:avLst/>
                <a:gdLst>
                  <a:gd name="T0" fmla="*/ 54 w 55"/>
                  <a:gd name="T1" fmla="*/ 16 h 63"/>
                  <a:gd name="T2" fmla="*/ 41 w 55"/>
                  <a:gd name="T3" fmla="*/ 0 h 63"/>
                  <a:gd name="T4" fmla="*/ 0 w 55"/>
                  <a:gd name="T5" fmla="*/ 47 h 63"/>
                  <a:gd name="T6" fmla="*/ 13 w 55"/>
                  <a:gd name="T7" fmla="*/ 62 h 63"/>
                  <a:gd name="T8" fmla="*/ 54 w 55"/>
                  <a:gd name="T9" fmla="*/ 16 h 63"/>
                  <a:gd name="T10" fmla="*/ 0 60000 65536"/>
                  <a:gd name="T11" fmla="*/ 0 60000 65536"/>
                  <a:gd name="T12" fmla="*/ 0 60000 65536"/>
                  <a:gd name="T13" fmla="*/ 0 60000 65536"/>
                  <a:gd name="T14" fmla="*/ 0 60000 65536"/>
                  <a:gd name="T15" fmla="*/ 0 w 55"/>
                  <a:gd name="T16" fmla="*/ 0 h 63"/>
                  <a:gd name="T17" fmla="*/ 55 w 55"/>
                  <a:gd name="T18" fmla="*/ 63 h 63"/>
                </a:gdLst>
                <a:ahLst/>
                <a:cxnLst>
                  <a:cxn ang="T10">
                    <a:pos x="T0" y="T1"/>
                  </a:cxn>
                  <a:cxn ang="T11">
                    <a:pos x="T2" y="T3"/>
                  </a:cxn>
                  <a:cxn ang="T12">
                    <a:pos x="T4" y="T5"/>
                  </a:cxn>
                  <a:cxn ang="T13">
                    <a:pos x="T6" y="T7"/>
                  </a:cxn>
                  <a:cxn ang="T14">
                    <a:pos x="T8" y="T9"/>
                  </a:cxn>
                </a:cxnLst>
                <a:rect l="T15" t="T16" r="T17" b="T18"/>
                <a:pathLst>
                  <a:path w="55" h="63">
                    <a:moveTo>
                      <a:pt x="54" y="16"/>
                    </a:moveTo>
                    <a:lnTo>
                      <a:pt x="41" y="0"/>
                    </a:lnTo>
                    <a:lnTo>
                      <a:pt x="0" y="47"/>
                    </a:lnTo>
                    <a:lnTo>
                      <a:pt x="13" y="62"/>
                    </a:lnTo>
                    <a:lnTo>
                      <a:pt x="54"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4" name="Freeform 212"/>
              <p:cNvSpPr>
                <a:spLocks/>
              </p:cNvSpPr>
              <p:nvPr/>
            </p:nvSpPr>
            <p:spPr bwMode="auto">
              <a:xfrm>
                <a:off x="4736" y="1456"/>
                <a:ext cx="69" cy="81"/>
              </a:xfrm>
              <a:custGeom>
                <a:avLst/>
                <a:gdLst>
                  <a:gd name="T0" fmla="*/ 68 w 69"/>
                  <a:gd name="T1" fmla="*/ 18 h 81"/>
                  <a:gd name="T2" fmla="*/ 53 w 69"/>
                  <a:gd name="T3" fmla="*/ 0 h 81"/>
                  <a:gd name="T4" fmla="*/ 0 w 69"/>
                  <a:gd name="T5" fmla="*/ 62 h 81"/>
                  <a:gd name="T6" fmla="*/ 14 w 69"/>
                  <a:gd name="T7" fmla="*/ 80 h 81"/>
                  <a:gd name="T8" fmla="*/ 68 w 69"/>
                  <a:gd name="T9" fmla="*/ 18 h 81"/>
                  <a:gd name="T10" fmla="*/ 0 60000 65536"/>
                  <a:gd name="T11" fmla="*/ 0 60000 65536"/>
                  <a:gd name="T12" fmla="*/ 0 60000 65536"/>
                  <a:gd name="T13" fmla="*/ 0 60000 65536"/>
                  <a:gd name="T14" fmla="*/ 0 60000 65536"/>
                  <a:gd name="T15" fmla="*/ 0 w 69"/>
                  <a:gd name="T16" fmla="*/ 0 h 81"/>
                  <a:gd name="T17" fmla="*/ 69 w 69"/>
                  <a:gd name="T18" fmla="*/ 81 h 81"/>
                </a:gdLst>
                <a:ahLst/>
                <a:cxnLst>
                  <a:cxn ang="T10">
                    <a:pos x="T0" y="T1"/>
                  </a:cxn>
                  <a:cxn ang="T11">
                    <a:pos x="T2" y="T3"/>
                  </a:cxn>
                  <a:cxn ang="T12">
                    <a:pos x="T4" y="T5"/>
                  </a:cxn>
                  <a:cxn ang="T13">
                    <a:pos x="T6" y="T7"/>
                  </a:cxn>
                  <a:cxn ang="T14">
                    <a:pos x="T8" y="T9"/>
                  </a:cxn>
                </a:cxnLst>
                <a:rect l="T15" t="T16" r="T17" b="T18"/>
                <a:pathLst>
                  <a:path w="69" h="81">
                    <a:moveTo>
                      <a:pt x="68" y="18"/>
                    </a:moveTo>
                    <a:lnTo>
                      <a:pt x="53" y="0"/>
                    </a:lnTo>
                    <a:lnTo>
                      <a:pt x="0" y="62"/>
                    </a:lnTo>
                    <a:lnTo>
                      <a:pt x="14" y="80"/>
                    </a:lnTo>
                    <a:lnTo>
                      <a:pt x="68"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5" name="Freeform 213"/>
              <p:cNvSpPr>
                <a:spLocks/>
              </p:cNvSpPr>
              <p:nvPr/>
            </p:nvSpPr>
            <p:spPr bwMode="auto">
              <a:xfrm>
                <a:off x="4685" y="1523"/>
                <a:ext cx="63" cy="70"/>
              </a:xfrm>
              <a:custGeom>
                <a:avLst/>
                <a:gdLst>
                  <a:gd name="T0" fmla="*/ 62 w 63"/>
                  <a:gd name="T1" fmla="*/ 18 h 70"/>
                  <a:gd name="T2" fmla="*/ 47 w 63"/>
                  <a:gd name="T3" fmla="*/ 0 h 70"/>
                  <a:gd name="T4" fmla="*/ 0 w 63"/>
                  <a:gd name="T5" fmla="*/ 51 h 70"/>
                  <a:gd name="T6" fmla="*/ 15 w 63"/>
                  <a:gd name="T7" fmla="*/ 69 h 70"/>
                  <a:gd name="T8" fmla="*/ 62 w 63"/>
                  <a:gd name="T9" fmla="*/ 18 h 70"/>
                  <a:gd name="T10" fmla="*/ 0 60000 65536"/>
                  <a:gd name="T11" fmla="*/ 0 60000 65536"/>
                  <a:gd name="T12" fmla="*/ 0 60000 65536"/>
                  <a:gd name="T13" fmla="*/ 0 60000 65536"/>
                  <a:gd name="T14" fmla="*/ 0 60000 65536"/>
                  <a:gd name="T15" fmla="*/ 0 w 63"/>
                  <a:gd name="T16" fmla="*/ 0 h 70"/>
                  <a:gd name="T17" fmla="*/ 63 w 63"/>
                  <a:gd name="T18" fmla="*/ 70 h 70"/>
                </a:gdLst>
                <a:ahLst/>
                <a:cxnLst>
                  <a:cxn ang="T10">
                    <a:pos x="T0" y="T1"/>
                  </a:cxn>
                  <a:cxn ang="T11">
                    <a:pos x="T2" y="T3"/>
                  </a:cxn>
                  <a:cxn ang="T12">
                    <a:pos x="T4" y="T5"/>
                  </a:cxn>
                  <a:cxn ang="T13">
                    <a:pos x="T6" y="T7"/>
                  </a:cxn>
                  <a:cxn ang="T14">
                    <a:pos x="T8" y="T9"/>
                  </a:cxn>
                </a:cxnLst>
                <a:rect l="T15" t="T16" r="T17" b="T18"/>
                <a:pathLst>
                  <a:path w="63" h="70">
                    <a:moveTo>
                      <a:pt x="62" y="18"/>
                    </a:moveTo>
                    <a:lnTo>
                      <a:pt x="47" y="0"/>
                    </a:lnTo>
                    <a:lnTo>
                      <a:pt x="0" y="51"/>
                    </a:lnTo>
                    <a:lnTo>
                      <a:pt x="15" y="69"/>
                    </a:lnTo>
                    <a:lnTo>
                      <a:pt x="62"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6" name="Freeform 214"/>
              <p:cNvSpPr>
                <a:spLocks/>
              </p:cNvSpPr>
              <p:nvPr/>
            </p:nvSpPr>
            <p:spPr bwMode="auto">
              <a:xfrm>
                <a:off x="4632" y="1580"/>
                <a:ext cx="64" cy="73"/>
              </a:xfrm>
              <a:custGeom>
                <a:avLst/>
                <a:gdLst>
                  <a:gd name="T0" fmla="*/ 63 w 64"/>
                  <a:gd name="T1" fmla="*/ 17 h 73"/>
                  <a:gd name="T2" fmla="*/ 48 w 64"/>
                  <a:gd name="T3" fmla="*/ 0 h 73"/>
                  <a:gd name="T4" fmla="*/ 0 w 64"/>
                  <a:gd name="T5" fmla="*/ 56 h 73"/>
                  <a:gd name="T6" fmla="*/ 13 w 64"/>
                  <a:gd name="T7" fmla="*/ 72 h 73"/>
                  <a:gd name="T8" fmla="*/ 63 w 64"/>
                  <a:gd name="T9" fmla="*/ 17 h 73"/>
                  <a:gd name="T10" fmla="*/ 0 60000 65536"/>
                  <a:gd name="T11" fmla="*/ 0 60000 65536"/>
                  <a:gd name="T12" fmla="*/ 0 60000 65536"/>
                  <a:gd name="T13" fmla="*/ 0 60000 65536"/>
                  <a:gd name="T14" fmla="*/ 0 60000 65536"/>
                  <a:gd name="T15" fmla="*/ 0 w 64"/>
                  <a:gd name="T16" fmla="*/ 0 h 73"/>
                  <a:gd name="T17" fmla="*/ 64 w 64"/>
                  <a:gd name="T18" fmla="*/ 73 h 73"/>
                </a:gdLst>
                <a:ahLst/>
                <a:cxnLst>
                  <a:cxn ang="T10">
                    <a:pos x="T0" y="T1"/>
                  </a:cxn>
                  <a:cxn ang="T11">
                    <a:pos x="T2" y="T3"/>
                  </a:cxn>
                  <a:cxn ang="T12">
                    <a:pos x="T4" y="T5"/>
                  </a:cxn>
                  <a:cxn ang="T13">
                    <a:pos x="T6" y="T7"/>
                  </a:cxn>
                  <a:cxn ang="T14">
                    <a:pos x="T8" y="T9"/>
                  </a:cxn>
                </a:cxnLst>
                <a:rect l="T15" t="T16" r="T17" b="T18"/>
                <a:pathLst>
                  <a:path w="64" h="73">
                    <a:moveTo>
                      <a:pt x="63" y="17"/>
                    </a:moveTo>
                    <a:lnTo>
                      <a:pt x="48" y="0"/>
                    </a:lnTo>
                    <a:lnTo>
                      <a:pt x="0" y="56"/>
                    </a:lnTo>
                    <a:lnTo>
                      <a:pt x="13" y="72"/>
                    </a:lnTo>
                    <a:lnTo>
                      <a:pt x="63"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7" name="Freeform 215"/>
              <p:cNvSpPr>
                <a:spLocks/>
              </p:cNvSpPr>
              <p:nvPr/>
            </p:nvSpPr>
            <p:spPr bwMode="auto">
              <a:xfrm>
                <a:off x="4552" y="1601"/>
                <a:ext cx="54" cy="64"/>
              </a:xfrm>
              <a:custGeom>
                <a:avLst/>
                <a:gdLst>
                  <a:gd name="T0" fmla="*/ 53 w 54"/>
                  <a:gd name="T1" fmla="*/ 15 h 64"/>
                  <a:gd name="T2" fmla="*/ 41 w 54"/>
                  <a:gd name="T3" fmla="*/ 0 h 64"/>
                  <a:gd name="T4" fmla="*/ 0 w 54"/>
                  <a:gd name="T5" fmla="*/ 47 h 64"/>
                  <a:gd name="T6" fmla="*/ 13 w 54"/>
                  <a:gd name="T7" fmla="*/ 63 h 64"/>
                  <a:gd name="T8" fmla="*/ 53 w 54"/>
                  <a:gd name="T9" fmla="*/ 15 h 64"/>
                  <a:gd name="T10" fmla="*/ 0 60000 65536"/>
                  <a:gd name="T11" fmla="*/ 0 60000 65536"/>
                  <a:gd name="T12" fmla="*/ 0 60000 65536"/>
                  <a:gd name="T13" fmla="*/ 0 60000 65536"/>
                  <a:gd name="T14" fmla="*/ 0 60000 65536"/>
                  <a:gd name="T15" fmla="*/ 0 w 54"/>
                  <a:gd name="T16" fmla="*/ 0 h 64"/>
                  <a:gd name="T17" fmla="*/ 54 w 54"/>
                  <a:gd name="T18" fmla="*/ 64 h 64"/>
                </a:gdLst>
                <a:ahLst/>
                <a:cxnLst>
                  <a:cxn ang="T10">
                    <a:pos x="T0" y="T1"/>
                  </a:cxn>
                  <a:cxn ang="T11">
                    <a:pos x="T2" y="T3"/>
                  </a:cxn>
                  <a:cxn ang="T12">
                    <a:pos x="T4" y="T5"/>
                  </a:cxn>
                  <a:cxn ang="T13">
                    <a:pos x="T6" y="T7"/>
                  </a:cxn>
                  <a:cxn ang="T14">
                    <a:pos x="T8" y="T9"/>
                  </a:cxn>
                </a:cxnLst>
                <a:rect l="T15" t="T16" r="T17" b="T18"/>
                <a:pathLst>
                  <a:path w="54" h="64">
                    <a:moveTo>
                      <a:pt x="53" y="15"/>
                    </a:moveTo>
                    <a:lnTo>
                      <a:pt x="41" y="0"/>
                    </a:lnTo>
                    <a:lnTo>
                      <a:pt x="0" y="47"/>
                    </a:lnTo>
                    <a:lnTo>
                      <a:pt x="13" y="63"/>
                    </a:lnTo>
                    <a:lnTo>
                      <a:pt x="53" y="15"/>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8" name="Freeform 216"/>
              <p:cNvSpPr>
                <a:spLocks/>
              </p:cNvSpPr>
              <p:nvPr/>
            </p:nvSpPr>
            <p:spPr bwMode="auto">
              <a:xfrm>
                <a:off x="4649" y="1479"/>
                <a:ext cx="60" cy="71"/>
              </a:xfrm>
              <a:custGeom>
                <a:avLst/>
                <a:gdLst>
                  <a:gd name="T0" fmla="*/ 59 w 60"/>
                  <a:gd name="T1" fmla="*/ 18 h 71"/>
                  <a:gd name="T2" fmla="*/ 44 w 60"/>
                  <a:gd name="T3" fmla="*/ 0 h 71"/>
                  <a:gd name="T4" fmla="*/ 0 w 60"/>
                  <a:gd name="T5" fmla="*/ 53 h 71"/>
                  <a:gd name="T6" fmla="*/ 15 w 60"/>
                  <a:gd name="T7" fmla="*/ 70 h 71"/>
                  <a:gd name="T8" fmla="*/ 59 w 60"/>
                  <a:gd name="T9" fmla="*/ 18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59" y="18"/>
                    </a:moveTo>
                    <a:lnTo>
                      <a:pt x="44" y="0"/>
                    </a:lnTo>
                    <a:lnTo>
                      <a:pt x="0" y="53"/>
                    </a:lnTo>
                    <a:lnTo>
                      <a:pt x="15" y="70"/>
                    </a:lnTo>
                    <a:lnTo>
                      <a:pt x="59" y="18"/>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9" name="Freeform 217"/>
              <p:cNvSpPr>
                <a:spLocks/>
              </p:cNvSpPr>
              <p:nvPr/>
            </p:nvSpPr>
            <p:spPr bwMode="auto">
              <a:xfrm>
                <a:off x="4597" y="1537"/>
                <a:ext cx="62" cy="74"/>
              </a:xfrm>
              <a:custGeom>
                <a:avLst/>
                <a:gdLst>
                  <a:gd name="T0" fmla="*/ 61 w 62"/>
                  <a:gd name="T1" fmla="*/ 17 h 74"/>
                  <a:gd name="T2" fmla="*/ 47 w 62"/>
                  <a:gd name="T3" fmla="*/ 0 h 74"/>
                  <a:gd name="T4" fmla="*/ 0 w 62"/>
                  <a:gd name="T5" fmla="*/ 57 h 74"/>
                  <a:gd name="T6" fmla="*/ 13 w 62"/>
                  <a:gd name="T7" fmla="*/ 73 h 74"/>
                  <a:gd name="T8" fmla="*/ 61 w 62"/>
                  <a:gd name="T9" fmla="*/ 17 h 74"/>
                  <a:gd name="T10" fmla="*/ 0 60000 65536"/>
                  <a:gd name="T11" fmla="*/ 0 60000 65536"/>
                  <a:gd name="T12" fmla="*/ 0 60000 65536"/>
                  <a:gd name="T13" fmla="*/ 0 60000 65536"/>
                  <a:gd name="T14" fmla="*/ 0 60000 65536"/>
                  <a:gd name="T15" fmla="*/ 0 w 62"/>
                  <a:gd name="T16" fmla="*/ 0 h 74"/>
                  <a:gd name="T17" fmla="*/ 62 w 62"/>
                  <a:gd name="T18" fmla="*/ 74 h 74"/>
                </a:gdLst>
                <a:ahLst/>
                <a:cxnLst>
                  <a:cxn ang="T10">
                    <a:pos x="T0" y="T1"/>
                  </a:cxn>
                  <a:cxn ang="T11">
                    <a:pos x="T2" y="T3"/>
                  </a:cxn>
                  <a:cxn ang="T12">
                    <a:pos x="T4" y="T5"/>
                  </a:cxn>
                  <a:cxn ang="T13">
                    <a:pos x="T6" y="T7"/>
                  </a:cxn>
                  <a:cxn ang="T14">
                    <a:pos x="T8" y="T9"/>
                  </a:cxn>
                </a:cxnLst>
                <a:rect l="T15" t="T16" r="T17" b="T18"/>
                <a:pathLst>
                  <a:path w="62" h="74">
                    <a:moveTo>
                      <a:pt x="61" y="17"/>
                    </a:moveTo>
                    <a:lnTo>
                      <a:pt x="47" y="0"/>
                    </a:lnTo>
                    <a:lnTo>
                      <a:pt x="0" y="57"/>
                    </a:lnTo>
                    <a:lnTo>
                      <a:pt x="13" y="73"/>
                    </a:lnTo>
                    <a:lnTo>
                      <a:pt x="61"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0" name="Freeform 218"/>
              <p:cNvSpPr>
                <a:spLocks/>
              </p:cNvSpPr>
              <p:nvPr/>
            </p:nvSpPr>
            <p:spPr bwMode="auto">
              <a:xfrm>
                <a:off x="4518" y="1562"/>
                <a:ext cx="53" cy="64"/>
              </a:xfrm>
              <a:custGeom>
                <a:avLst/>
                <a:gdLst>
                  <a:gd name="T0" fmla="*/ 52 w 53"/>
                  <a:gd name="T1" fmla="*/ 17 h 64"/>
                  <a:gd name="T2" fmla="*/ 38 w 53"/>
                  <a:gd name="T3" fmla="*/ 0 h 64"/>
                  <a:gd name="T4" fmla="*/ 0 w 53"/>
                  <a:gd name="T5" fmla="*/ 47 h 64"/>
                  <a:gd name="T6" fmla="*/ 14 w 53"/>
                  <a:gd name="T7" fmla="*/ 63 h 64"/>
                  <a:gd name="T8" fmla="*/ 52 w 53"/>
                  <a:gd name="T9" fmla="*/ 17 h 64"/>
                  <a:gd name="T10" fmla="*/ 0 60000 65536"/>
                  <a:gd name="T11" fmla="*/ 0 60000 65536"/>
                  <a:gd name="T12" fmla="*/ 0 60000 65536"/>
                  <a:gd name="T13" fmla="*/ 0 60000 65536"/>
                  <a:gd name="T14" fmla="*/ 0 60000 65536"/>
                  <a:gd name="T15" fmla="*/ 0 w 53"/>
                  <a:gd name="T16" fmla="*/ 0 h 64"/>
                  <a:gd name="T17" fmla="*/ 53 w 53"/>
                  <a:gd name="T18" fmla="*/ 64 h 64"/>
                </a:gdLst>
                <a:ahLst/>
                <a:cxnLst>
                  <a:cxn ang="T10">
                    <a:pos x="T0" y="T1"/>
                  </a:cxn>
                  <a:cxn ang="T11">
                    <a:pos x="T2" y="T3"/>
                  </a:cxn>
                  <a:cxn ang="T12">
                    <a:pos x="T4" y="T5"/>
                  </a:cxn>
                  <a:cxn ang="T13">
                    <a:pos x="T6" y="T7"/>
                  </a:cxn>
                  <a:cxn ang="T14">
                    <a:pos x="T8" y="T9"/>
                  </a:cxn>
                </a:cxnLst>
                <a:rect l="T15" t="T16" r="T17" b="T18"/>
                <a:pathLst>
                  <a:path w="53" h="64">
                    <a:moveTo>
                      <a:pt x="52" y="17"/>
                    </a:moveTo>
                    <a:lnTo>
                      <a:pt x="38" y="0"/>
                    </a:lnTo>
                    <a:lnTo>
                      <a:pt x="0" y="47"/>
                    </a:lnTo>
                    <a:lnTo>
                      <a:pt x="14" y="63"/>
                    </a:lnTo>
                    <a:lnTo>
                      <a:pt x="52"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1" name="Freeform 219"/>
              <p:cNvSpPr>
                <a:spLocks/>
              </p:cNvSpPr>
              <p:nvPr/>
            </p:nvSpPr>
            <p:spPr bwMode="auto">
              <a:xfrm>
                <a:off x="4658" y="1364"/>
                <a:ext cx="71" cy="86"/>
              </a:xfrm>
              <a:custGeom>
                <a:avLst/>
                <a:gdLst>
                  <a:gd name="T0" fmla="*/ 70 w 71"/>
                  <a:gd name="T1" fmla="*/ 19 h 86"/>
                  <a:gd name="T2" fmla="*/ 54 w 71"/>
                  <a:gd name="T3" fmla="*/ 0 h 86"/>
                  <a:gd name="T4" fmla="*/ 0 w 71"/>
                  <a:gd name="T5" fmla="*/ 66 h 86"/>
                  <a:gd name="T6" fmla="*/ 15 w 71"/>
                  <a:gd name="T7" fmla="*/ 85 h 86"/>
                  <a:gd name="T8" fmla="*/ 70 w 71"/>
                  <a:gd name="T9" fmla="*/ 19 h 86"/>
                  <a:gd name="T10" fmla="*/ 0 60000 65536"/>
                  <a:gd name="T11" fmla="*/ 0 60000 65536"/>
                  <a:gd name="T12" fmla="*/ 0 60000 65536"/>
                  <a:gd name="T13" fmla="*/ 0 60000 65536"/>
                  <a:gd name="T14" fmla="*/ 0 60000 65536"/>
                  <a:gd name="T15" fmla="*/ 0 w 71"/>
                  <a:gd name="T16" fmla="*/ 0 h 86"/>
                  <a:gd name="T17" fmla="*/ 71 w 71"/>
                  <a:gd name="T18" fmla="*/ 86 h 86"/>
                </a:gdLst>
                <a:ahLst/>
                <a:cxnLst>
                  <a:cxn ang="T10">
                    <a:pos x="T0" y="T1"/>
                  </a:cxn>
                  <a:cxn ang="T11">
                    <a:pos x="T2" y="T3"/>
                  </a:cxn>
                  <a:cxn ang="T12">
                    <a:pos x="T4" y="T5"/>
                  </a:cxn>
                  <a:cxn ang="T13">
                    <a:pos x="T6" y="T7"/>
                  </a:cxn>
                  <a:cxn ang="T14">
                    <a:pos x="T8" y="T9"/>
                  </a:cxn>
                </a:cxnLst>
                <a:rect l="T15" t="T16" r="T17" b="T18"/>
                <a:pathLst>
                  <a:path w="71" h="86">
                    <a:moveTo>
                      <a:pt x="70" y="19"/>
                    </a:moveTo>
                    <a:lnTo>
                      <a:pt x="54" y="0"/>
                    </a:lnTo>
                    <a:lnTo>
                      <a:pt x="0" y="66"/>
                    </a:lnTo>
                    <a:lnTo>
                      <a:pt x="15" y="85"/>
                    </a:lnTo>
                    <a:lnTo>
                      <a:pt x="70" y="19"/>
                    </a:lnTo>
                  </a:path>
                </a:pathLst>
              </a:custGeom>
              <a:solidFill>
                <a:srgbClr val="4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2" name="Freeform 220"/>
              <p:cNvSpPr>
                <a:spLocks/>
              </p:cNvSpPr>
              <p:nvPr/>
            </p:nvSpPr>
            <p:spPr bwMode="auto">
              <a:xfrm>
                <a:off x="4611" y="1435"/>
                <a:ext cx="59" cy="74"/>
              </a:xfrm>
              <a:custGeom>
                <a:avLst/>
                <a:gdLst>
                  <a:gd name="T0" fmla="*/ 58 w 59"/>
                  <a:gd name="T1" fmla="*/ 19 h 74"/>
                  <a:gd name="T2" fmla="*/ 42 w 59"/>
                  <a:gd name="T3" fmla="*/ 0 h 74"/>
                  <a:gd name="T4" fmla="*/ 0 w 59"/>
                  <a:gd name="T5" fmla="*/ 56 h 74"/>
                  <a:gd name="T6" fmla="*/ 15 w 59"/>
                  <a:gd name="T7" fmla="*/ 73 h 74"/>
                  <a:gd name="T8" fmla="*/ 58 w 59"/>
                  <a:gd name="T9" fmla="*/ 19 h 74"/>
                  <a:gd name="T10" fmla="*/ 0 60000 65536"/>
                  <a:gd name="T11" fmla="*/ 0 60000 65536"/>
                  <a:gd name="T12" fmla="*/ 0 60000 65536"/>
                  <a:gd name="T13" fmla="*/ 0 60000 65536"/>
                  <a:gd name="T14" fmla="*/ 0 60000 65536"/>
                  <a:gd name="T15" fmla="*/ 0 w 59"/>
                  <a:gd name="T16" fmla="*/ 0 h 74"/>
                  <a:gd name="T17" fmla="*/ 59 w 59"/>
                  <a:gd name="T18" fmla="*/ 74 h 74"/>
                </a:gdLst>
                <a:ahLst/>
                <a:cxnLst>
                  <a:cxn ang="T10">
                    <a:pos x="T0" y="T1"/>
                  </a:cxn>
                  <a:cxn ang="T11">
                    <a:pos x="T2" y="T3"/>
                  </a:cxn>
                  <a:cxn ang="T12">
                    <a:pos x="T4" y="T5"/>
                  </a:cxn>
                  <a:cxn ang="T13">
                    <a:pos x="T6" y="T7"/>
                  </a:cxn>
                  <a:cxn ang="T14">
                    <a:pos x="T8" y="T9"/>
                  </a:cxn>
                </a:cxnLst>
                <a:rect l="T15" t="T16" r="T17" b="T18"/>
                <a:pathLst>
                  <a:path w="59" h="74">
                    <a:moveTo>
                      <a:pt x="58" y="19"/>
                    </a:moveTo>
                    <a:lnTo>
                      <a:pt x="42" y="0"/>
                    </a:lnTo>
                    <a:lnTo>
                      <a:pt x="0" y="56"/>
                    </a:lnTo>
                    <a:lnTo>
                      <a:pt x="15" y="73"/>
                    </a:lnTo>
                    <a:lnTo>
                      <a:pt x="58" y="19"/>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3" name="Freeform 221"/>
              <p:cNvSpPr>
                <a:spLocks/>
              </p:cNvSpPr>
              <p:nvPr/>
            </p:nvSpPr>
            <p:spPr bwMode="auto">
              <a:xfrm>
                <a:off x="4559" y="1498"/>
                <a:ext cx="62" cy="74"/>
              </a:xfrm>
              <a:custGeom>
                <a:avLst/>
                <a:gdLst>
                  <a:gd name="T0" fmla="*/ 61 w 62"/>
                  <a:gd name="T1" fmla="*/ 17 h 74"/>
                  <a:gd name="T2" fmla="*/ 47 w 62"/>
                  <a:gd name="T3" fmla="*/ 0 h 74"/>
                  <a:gd name="T4" fmla="*/ 0 w 62"/>
                  <a:gd name="T5" fmla="*/ 56 h 74"/>
                  <a:gd name="T6" fmla="*/ 15 w 62"/>
                  <a:gd name="T7" fmla="*/ 73 h 74"/>
                  <a:gd name="T8" fmla="*/ 61 w 62"/>
                  <a:gd name="T9" fmla="*/ 17 h 74"/>
                  <a:gd name="T10" fmla="*/ 0 60000 65536"/>
                  <a:gd name="T11" fmla="*/ 0 60000 65536"/>
                  <a:gd name="T12" fmla="*/ 0 60000 65536"/>
                  <a:gd name="T13" fmla="*/ 0 60000 65536"/>
                  <a:gd name="T14" fmla="*/ 0 60000 65536"/>
                  <a:gd name="T15" fmla="*/ 0 w 62"/>
                  <a:gd name="T16" fmla="*/ 0 h 74"/>
                  <a:gd name="T17" fmla="*/ 62 w 62"/>
                  <a:gd name="T18" fmla="*/ 74 h 74"/>
                </a:gdLst>
                <a:ahLst/>
                <a:cxnLst>
                  <a:cxn ang="T10">
                    <a:pos x="T0" y="T1"/>
                  </a:cxn>
                  <a:cxn ang="T11">
                    <a:pos x="T2" y="T3"/>
                  </a:cxn>
                  <a:cxn ang="T12">
                    <a:pos x="T4" y="T5"/>
                  </a:cxn>
                  <a:cxn ang="T13">
                    <a:pos x="T6" y="T7"/>
                  </a:cxn>
                  <a:cxn ang="T14">
                    <a:pos x="T8" y="T9"/>
                  </a:cxn>
                </a:cxnLst>
                <a:rect l="T15" t="T16" r="T17" b="T18"/>
                <a:pathLst>
                  <a:path w="62" h="74">
                    <a:moveTo>
                      <a:pt x="61" y="17"/>
                    </a:moveTo>
                    <a:lnTo>
                      <a:pt x="47" y="0"/>
                    </a:lnTo>
                    <a:lnTo>
                      <a:pt x="0" y="56"/>
                    </a:lnTo>
                    <a:lnTo>
                      <a:pt x="15" y="73"/>
                    </a:lnTo>
                    <a:lnTo>
                      <a:pt x="61" y="17"/>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4" name="Freeform 222"/>
              <p:cNvSpPr>
                <a:spLocks/>
              </p:cNvSpPr>
              <p:nvPr/>
            </p:nvSpPr>
            <p:spPr bwMode="auto">
              <a:xfrm>
                <a:off x="4484" y="1521"/>
                <a:ext cx="53" cy="65"/>
              </a:xfrm>
              <a:custGeom>
                <a:avLst/>
                <a:gdLst>
                  <a:gd name="T0" fmla="*/ 52 w 53"/>
                  <a:gd name="T1" fmla="*/ 17 h 65"/>
                  <a:gd name="T2" fmla="*/ 38 w 53"/>
                  <a:gd name="T3" fmla="*/ 0 h 65"/>
                  <a:gd name="T4" fmla="*/ 0 w 53"/>
                  <a:gd name="T5" fmla="*/ 48 h 65"/>
                  <a:gd name="T6" fmla="*/ 14 w 53"/>
                  <a:gd name="T7" fmla="*/ 64 h 65"/>
                  <a:gd name="T8" fmla="*/ 52 w 53"/>
                  <a:gd name="T9" fmla="*/ 17 h 65"/>
                  <a:gd name="T10" fmla="*/ 0 60000 65536"/>
                  <a:gd name="T11" fmla="*/ 0 60000 65536"/>
                  <a:gd name="T12" fmla="*/ 0 60000 65536"/>
                  <a:gd name="T13" fmla="*/ 0 60000 65536"/>
                  <a:gd name="T14" fmla="*/ 0 60000 65536"/>
                  <a:gd name="T15" fmla="*/ 0 w 53"/>
                  <a:gd name="T16" fmla="*/ 0 h 65"/>
                  <a:gd name="T17" fmla="*/ 53 w 53"/>
                  <a:gd name="T18" fmla="*/ 65 h 65"/>
                </a:gdLst>
                <a:ahLst/>
                <a:cxnLst>
                  <a:cxn ang="T10">
                    <a:pos x="T0" y="T1"/>
                  </a:cxn>
                  <a:cxn ang="T11">
                    <a:pos x="T2" y="T3"/>
                  </a:cxn>
                  <a:cxn ang="T12">
                    <a:pos x="T4" y="T5"/>
                  </a:cxn>
                  <a:cxn ang="T13">
                    <a:pos x="T6" y="T7"/>
                  </a:cxn>
                  <a:cxn ang="T14">
                    <a:pos x="T8" y="T9"/>
                  </a:cxn>
                </a:cxnLst>
                <a:rect l="T15" t="T16" r="T17" b="T18"/>
                <a:pathLst>
                  <a:path w="53" h="65">
                    <a:moveTo>
                      <a:pt x="52" y="17"/>
                    </a:moveTo>
                    <a:lnTo>
                      <a:pt x="38" y="0"/>
                    </a:lnTo>
                    <a:lnTo>
                      <a:pt x="0" y="48"/>
                    </a:lnTo>
                    <a:lnTo>
                      <a:pt x="14" y="64"/>
                    </a:lnTo>
                    <a:lnTo>
                      <a:pt x="52"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5" name="Freeform 223"/>
              <p:cNvSpPr>
                <a:spLocks/>
              </p:cNvSpPr>
              <p:nvPr/>
            </p:nvSpPr>
            <p:spPr bwMode="auto">
              <a:xfrm>
                <a:off x="4621" y="1318"/>
                <a:ext cx="68" cy="87"/>
              </a:xfrm>
              <a:custGeom>
                <a:avLst/>
                <a:gdLst>
                  <a:gd name="T0" fmla="*/ 67 w 68"/>
                  <a:gd name="T1" fmla="*/ 17 h 87"/>
                  <a:gd name="T2" fmla="*/ 52 w 68"/>
                  <a:gd name="T3" fmla="*/ 0 h 87"/>
                  <a:gd name="T4" fmla="*/ 0 w 68"/>
                  <a:gd name="T5" fmla="*/ 68 h 87"/>
                  <a:gd name="T6" fmla="*/ 15 w 68"/>
                  <a:gd name="T7" fmla="*/ 86 h 87"/>
                  <a:gd name="T8" fmla="*/ 67 w 68"/>
                  <a:gd name="T9" fmla="*/ 17 h 87"/>
                  <a:gd name="T10" fmla="*/ 0 60000 65536"/>
                  <a:gd name="T11" fmla="*/ 0 60000 65536"/>
                  <a:gd name="T12" fmla="*/ 0 60000 65536"/>
                  <a:gd name="T13" fmla="*/ 0 60000 65536"/>
                  <a:gd name="T14" fmla="*/ 0 60000 65536"/>
                  <a:gd name="T15" fmla="*/ 0 w 68"/>
                  <a:gd name="T16" fmla="*/ 0 h 87"/>
                  <a:gd name="T17" fmla="*/ 68 w 68"/>
                  <a:gd name="T18" fmla="*/ 87 h 87"/>
                </a:gdLst>
                <a:ahLst/>
                <a:cxnLst>
                  <a:cxn ang="T10">
                    <a:pos x="T0" y="T1"/>
                  </a:cxn>
                  <a:cxn ang="T11">
                    <a:pos x="T2" y="T3"/>
                  </a:cxn>
                  <a:cxn ang="T12">
                    <a:pos x="T4" y="T5"/>
                  </a:cxn>
                  <a:cxn ang="T13">
                    <a:pos x="T6" y="T7"/>
                  </a:cxn>
                  <a:cxn ang="T14">
                    <a:pos x="T8" y="T9"/>
                  </a:cxn>
                </a:cxnLst>
                <a:rect l="T15" t="T16" r="T17" b="T18"/>
                <a:pathLst>
                  <a:path w="68" h="87">
                    <a:moveTo>
                      <a:pt x="67" y="17"/>
                    </a:moveTo>
                    <a:lnTo>
                      <a:pt x="52" y="0"/>
                    </a:lnTo>
                    <a:lnTo>
                      <a:pt x="0" y="68"/>
                    </a:lnTo>
                    <a:lnTo>
                      <a:pt x="15" y="86"/>
                    </a:lnTo>
                    <a:lnTo>
                      <a:pt x="67"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6" name="Freeform 224"/>
              <p:cNvSpPr>
                <a:spLocks/>
              </p:cNvSpPr>
              <p:nvPr/>
            </p:nvSpPr>
            <p:spPr bwMode="auto">
              <a:xfrm>
                <a:off x="4575" y="1391"/>
                <a:ext cx="58" cy="76"/>
              </a:xfrm>
              <a:custGeom>
                <a:avLst/>
                <a:gdLst>
                  <a:gd name="T0" fmla="*/ 57 w 58"/>
                  <a:gd name="T1" fmla="*/ 18 h 76"/>
                  <a:gd name="T2" fmla="*/ 42 w 58"/>
                  <a:gd name="T3" fmla="*/ 0 h 76"/>
                  <a:gd name="T4" fmla="*/ 0 w 58"/>
                  <a:gd name="T5" fmla="*/ 57 h 76"/>
                  <a:gd name="T6" fmla="*/ 15 w 58"/>
                  <a:gd name="T7" fmla="*/ 75 h 76"/>
                  <a:gd name="T8" fmla="*/ 57 w 58"/>
                  <a:gd name="T9" fmla="*/ 18 h 76"/>
                  <a:gd name="T10" fmla="*/ 0 60000 65536"/>
                  <a:gd name="T11" fmla="*/ 0 60000 65536"/>
                  <a:gd name="T12" fmla="*/ 0 60000 65536"/>
                  <a:gd name="T13" fmla="*/ 0 60000 65536"/>
                  <a:gd name="T14" fmla="*/ 0 60000 65536"/>
                  <a:gd name="T15" fmla="*/ 0 w 58"/>
                  <a:gd name="T16" fmla="*/ 0 h 76"/>
                  <a:gd name="T17" fmla="*/ 58 w 58"/>
                  <a:gd name="T18" fmla="*/ 76 h 76"/>
                </a:gdLst>
                <a:ahLst/>
                <a:cxnLst>
                  <a:cxn ang="T10">
                    <a:pos x="T0" y="T1"/>
                  </a:cxn>
                  <a:cxn ang="T11">
                    <a:pos x="T2" y="T3"/>
                  </a:cxn>
                  <a:cxn ang="T12">
                    <a:pos x="T4" y="T5"/>
                  </a:cxn>
                  <a:cxn ang="T13">
                    <a:pos x="T6" y="T7"/>
                  </a:cxn>
                  <a:cxn ang="T14">
                    <a:pos x="T8" y="T9"/>
                  </a:cxn>
                </a:cxnLst>
                <a:rect l="T15" t="T16" r="T17" b="T18"/>
                <a:pathLst>
                  <a:path w="58" h="76">
                    <a:moveTo>
                      <a:pt x="57" y="18"/>
                    </a:moveTo>
                    <a:lnTo>
                      <a:pt x="42" y="0"/>
                    </a:lnTo>
                    <a:lnTo>
                      <a:pt x="0" y="57"/>
                    </a:lnTo>
                    <a:lnTo>
                      <a:pt x="15" y="75"/>
                    </a:lnTo>
                    <a:lnTo>
                      <a:pt x="57" y="18"/>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7" name="Freeform 225"/>
              <p:cNvSpPr>
                <a:spLocks/>
              </p:cNvSpPr>
              <p:nvPr/>
            </p:nvSpPr>
            <p:spPr bwMode="auto">
              <a:xfrm>
                <a:off x="4525" y="1455"/>
                <a:ext cx="60" cy="76"/>
              </a:xfrm>
              <a:custGeom>
                <a:avLst/>
                <a:gdLst>
                  <a:gd name="T0" fmla="*/ 59 w 60"/>
                  <a:gd name="T1" fmla="*/ 17 h 76"/>
                  <a:gd name="T2" fmla="*/ 44 w 60"/>
                  <a:gd name="T3" fmla="*/ 0 h 76"/>
                  <a:gd name="T4" fmla="*/ 0 w 60"/>
                  <a:gd name="T5" fmla="*/ 58 h 76"/>
                  <a:gd name="T6" fmla="*/ 15 w 60"/>
                  <a:gd name="T7" fmla="*/ 75 h 76"/>
                  <a:gd name="T8" fmla="*/ 59 w 60"/>
                  <a:gd name="T9" fmla="*/ 17 h 76"/>
                  <a:gd name="T10" fmla="*/ 0 60000 65536"/>
                  <a:gd name="T11" fmla="*/ 0 60000 65536"/>
                  <a:gd name="T12" fmla="*/ 0 60000 65536"/>
                  <a:gd name="T13" fmla="*/ 0 60000 65536"/>
                  <a:gd name="T14" fmla="*/ 0 60000 65536"/>
                  <a:gd name="T15" fmla="*/ 0 w 60"/>
                  <a:gd name="T16" fmla="*/ 0 h 76"/>
                  <a:gd name="T17" fmla="*/ 60 w 60"/>
                  <a:gd name="T18" fmla="*/ 76 h 76"/>
                </a:gdLst>
                <a:ahLst/>
                <a:cxnLst>
                  <a:cxn ang="T10">
                    <a:pos x="T0" y="T1"/>
                  </a:cxn>
                  <a:cxn ang="T11">
                    <a:pos x="T2" y="T3"/>
                  </a:cxn>
                  <a:cxn ang="T12">
                    <a:pos x="T4" y="T5"/>
                  </a:cxn>
                  <a:cxn ang="T13">
                    <a:pos x="T6" y="T7"/>
                  </a:cxn>
                  <a:cxn ang="T14">
                    <a:pos x="T8" y="T9"/>
                  </a:cxn>
                </a:cxnLst>
                <a:rect l="T15" t="T16" r="T17" b="T18"/>
                <a:pathLst>
                  <a:path w="60" h="76">
                    <a:moveTo>
                      <a:pt x="59" y="17"/>
                    </a:moveTo>
                    <a:lnTo>
                      <a:pt x="44" y="0"/>
                    </a:lnTo>
                    <a:lnTo>
                      <a:pt x="0" y="58"/>
                    </a:lnTo>
                    <a:lnTo>
                      <a:pt x="15" y="75"/>
                    </a:lnTo>
                    <a:lnTo>
                      <a:pt x="59" y="17"/>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8" name="Freeform 226"/>
              <p:cNvSpPr>
                <a:spLocks/>
              </p:cNvSpPr>
              <p:nvPr/>
            </p:nvSpPr>
            <p:spPr bwMode="auto">
              <a:xfrm>
                <a:off x="4450" y="1478"/>
                <a:ext cx="50" cy="68"/>
              </a:xfrm>
              <a:custGeom>
                <a:avLst/>
                <a:gdLst>
                  <a:gd name="T0" fmla="*/ 49 w 50"/>
                  <a:gd name="T1" fmla="*/ 16 h 68"/>
                  <a:gd name="T2" fmla="*/ 36 w 50"/>
                  <a:gd name="T3" fmla="*/ 0 h 68"/>
                  <a:gd name="T4" fmla="*/ 0 w 50"/>
                  <a:gd name="T5" fmla="*/ 50 h 68"/>
                  <a:gd name="T6" fmla="*/ 14 w 50"/>
                  <a:gd name="T7" fmla="*/ 67 h 68"/>
                  <a:gd name="T8" fmla="*/ 49 w 50"/>
                  <a:gd name="T9" fmla="*/ 16 h 68"/>
                  <a:gd name="T10" fmla="*/ 0 60000 65536"/>
                  <a:gd name="T11" fmla="*/ 0 60000 65536"/>
                  <a:gd name="T12" fmla="*/ 0 60000 65536"/>
                  <a:gd name="T13" fmla="*/ 0 60000 65536"/>
                  <a:gd name="T14" fmla="*/ 0 60000 65536"/>
                  <a:gd name="T15" fmla="*/ 0 w 50"/>
                  <a:gd name="T16" fmla="*/ 0 h 68"/>
                  <a:gd name="T17" fmla="*/ 50 w 50"/>
                  <a:gd name="T18" fmla="*/ 68 h 68"/>
                </a:gdLst>
                <a:ahLst/>
                <a:cxnLst>
                  <a:cxn ang="T10">
                    <a:pos x="T0" y="T1"/>
                  </a:cxn>
                  <a:cxn ang="T11">
                    <a:pos x="T2" y="T3"/>
                  </a:cxn>
                  <a:cxn ang="T12">
                    <a:pos x="T4" y="T5"/>
                  </a:cxn>
                  <a:cxn ang="T13">
                    <a:pos x="T6" y="T7"/>
                  </a:cxn>
                  <a:cxn ang="T14">
                    <a:pos x="T8" y="T9"/>
                  </a:cxn>
                </a:cxnLst>
                <a:rect l="T15" t="T16" r="T17" b="T18"/>
                <a:pathLst>
                  <a:path w="50" h="68">
                    <a:moveTo>
                      <a:pt x="49" y="16"/>
                    </a:moveTo>
                    <a:lnTo>
                      <a:pt x="36" y="0"/>
                    </a:lnTo>
                    <a:lnTo>
                      <a:pt x="0" y="50"/>
                    </a:lnTo>
                    <a:lnTo>
                      <a:pt x="14" y="67"/>
                    </a:lnTo>
                    <a:lnTo>
                      <a:pt x="49"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9" name="Freeform 227"/>
              <p:cNvSpPr>
                <a:spLocks/>
              </p:cNvSpPr>
              <p:nvPr/>
            </p:nvSpPr>
            <p:spPr bwMode="auto">
              <a:xfrm>
                <a:off x="4583" y="1271"/>
                <a:ext cx="67" cy="90"/>
              </a:xfrm>
              <a:custGeom>
                <a:avLst/>
                <a:gdLst>
                  <a:gd name="T0" fmla="*/ 66 w 67"/>
                  <a:gd name="T1" fmla="*/ 19 h 90"/>
                  <a:gd name="T2" fmla="*/ 51 w 67"/>
                  <a:gd name="T3" fmla="*/ 0 h 90"/>
                  <a:gd name="T4" fmla="*/ 0 w 67"/>
                  <a:gd name="T5" fmla="*/ 70 h 90"/>
                  <a:gd name="T6" fmla="*/ 15 w 67"/>
                  <a:gd name="T7" fmla="*/ 89 h 90"/>
                  <a:gd name="T8" fmla="*/ 66 w 67"/>
                  <a:gd name="T9" fmla="*/ 19 h 90"/>
                  <a:gd name="T10" fmla="*/ 0 60000 65536"/>
                  <a:gd name="T11" fmla="*/ 0 60000 65536"/>
                  <a:gd name="T12" fmla="*/ 0 60000 65536"/>
                  <a:gd name="T13" fmla="*/ 0 60000 65536"/>
                  <a:gd name="T14" fmla="*/ 0 60000 65536"/>
                  <a:gd name="T15" fmla="*/ 0 w 67"/>
                  <a:gd name="T16" fmla="*/ 0 h 90"/>
                  <a:gd name="T17" fmla="*/ 67 w 67"/>
                  <a:gd name="T18" fmla="*/ 90 h 90"/>
                </a:gdLst>
                <a:ahLst/>
                <a:cxnLst>
                  <a:cxn ang="T10">
                    <a:pos x="T0" y="T1"/>
                  </a:cxn>
                  <a:cxn ang="T11">
                    <a:pos x="T2" y="T3"/>
                  </a:cxn>
                  <a:cxn ang="T12">
                    <a:pos x="T4" y="T5"/>
                  </a:cxn>
                  <a:cxn ang="T13">
                    <a:pos x="T6" y="T7"/>
                  </a:cxn>
                  <a:cxn ang="T14">
                    <a:pos x="T8" y="T9"/>
                  </a:cxn>
                </a:cxnLst>
                <a:rect l="T15" t="T16" r="T17" b="T18"/>
                <a:pathLst>
                  <a:path w="67" h="90">
                    <a:moveTo>
                      <a:pt x="66" y="19"/>
                    </a:moveTo>
                    <a:lnTo>
                      <a:pt x="51" y="0"/>
                    </a:lnTo>
                    <a:lnTo>
                      <a:pt x="0" y="70"/>
                    </a:lnTo>
                    <a:lnTo>
                      <a:pt x="15" y="89"/>
                    </a:lnTo>
                    <a:lnTo>
                      <a:pt x="66" y="19"/>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0" name="Freeform 228"/>
              <p:cNvSpPr>
                <a:spLocks/>
              </p:cNvSpPr>
              <p:nvPr/>
            </p:nvSpPr>
            <p:spPr bwMode="auto">
              <a:xfrm>
                <a:off x="4538" y="1346"/>
                <a:ext cx="57" cy="77"/>
              </a:xfrm>
              <a:custGeom>
                <a:avLst/>
                <a:gdLst>
                  <a:gd name="T0" fmla="*/ 56 w 57"/>
                  <a:gd name="T1" fmla="*/ 19 h 77"/>
                  <a:gd name="T2" fmla="*/ 40 w 57"/>
                  <a:gd name="T3" fmla="*/ 0 h 77"/>
                  <a:gd name="T4" fmla="*/ 0 w 57"/>
                  <a:gd name="T5" fmla="*/ 59 h 77"/>
                  <a:gd name="T6" fmla="*/ 15 w 57"/>
                  <a:gd name="T7" fmla="*/ 76 h 77"/>
                  <a:gd name="T8" fmla="*/ 56 w 57"/>
                  <a:gd name="T9" fmla="*/ 19 h 77"/>
                  <a:gd name="T10" fmla="*/ 0 60000 65536"/>
                  <a:gd name="T11" fmla="*/ 0 60000 65536"/>
                  <a:gd name="T12" fmla="*/ 0 60000 65536"/>
                  <a:gd name="T13" fmla="*/ 0 60000 65536"/>
                  <a:gd name="T14" fmla="*/ 0 60000 65536"/>
                  <a:gd name="T15" fmla="*/ 0 w 57"/>
                  <a:gd name="T16" fmla="*/ 0 h 77"/>
                  <a:gd name="T17" fmla="*/ 57 w 57"/>
                  <a:gd name="T18" fmla="*/ 77 h 77"/>
                </a:gdLst>
                <a:ahLst/>
                <a:cxnLst>
                  <a:cxn ang="T10">
                    <a:pos x="T0" y="T1"/>
                  </a:cxn>
                  <a:cxn ang="T11">
                    <a:pos x="T2" y="T3"/>
                  </a:cxn>
                  <a:cxn ang="T12">
                    <a:pos x="T4" y="T5"/>
                  </a:cxn>
                  <a:cxn ang="T13">
                    <a:pos x="T6" y="T7"/>
                  </a:cxn>
                  <a:cxn ang="T14">
                    <a:pos x="T8" y="T9"/>
                  </a:cxn>
                </a:cxnLst>
                <a:rect l="T15" t="T16" r="T17" b="T18"/>
                <a:pathLst>
                  <a:path w="57" h="77">
                    <a:moveTo>
                      <a:pt x="56" y="19"/>
                    </a:moveTo>
                    <a:lnTo>
                      <a:pt x="40" y="0"/>
                    </a:lnTo>
                    <a:lnTo>
                      <a:pt x="0" y="59"/>
                    </a:lnTo>
                    <a:lnTo>
                      <a:pt x="15" y="76"/>
                    </a:lnTo>
                    <a:lnTo>
                      <a:pt x="56" y="19"/>
                    </a:lnTo>
                  </a:path>
                </a:pathLst>
              </a:custGeom>
              <a:solidFill>
                <a:srgbClr val="6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1" name="Freeform 229"/>
              <p:cNvSpPr>
                <a:spLocks/>
              </p:cNvSpPr>
              <p:nvPr/>
            </p:nvSpPr>
            <p:spPr bwMode="auto">
              <a:xfrm>
                <a:off x="4490" y="1412"/>
                <a:ext cx="59" cy="77"/>
              </a:xfrm>
              <a:custGeom>
                <a:avLst/>
                <a:gdLst>
                  <a:gd name="T0" fmla="*/ 58 w 59"/>
                  <a:gd name="T1" fmla="*/ 16 h 77"/>
                  <a:gd name="T2" fmla="*/ 44 w 59"/>
                  <a:gd name="T3" fmla="*/ 0 h 77"/>
                  <a:gd name="T4" fmla="*/ 0 w 59"/>
                  <a:gd name="T5" fmla="*/ 60 h 77"/>
                  <a:gd name="T6" fmla="*/ 14 w 59"/>
                  <a:gd name="T7" fmla="*/ 76 h 77"/>
                  <a:gd name="T8" fmla="*/ 58 w 59"/>
                  <a:gd name="T9" fmla="*/ 16 h 77"/>
                  <a:gd name="T10" fmla="*/ 0 60000 65536"/>
                  <a:gd name="T11" fmla="*/ 0 60000 65536"/>
                  <a:gd name="T12" fmla="*/ 0 60000 65536"/>
                  <a:gd name="T13" fmla="*/ 0 60000 65536"/>
                  <a:gd name="T14" fmla="*/ 0 60000 65536"/>
                  <a:gd name="T15" fmla="*/ 0 w 59"/>
                  <a:gd name="T16" fmla="*/ 0 h 77"/>
                  <a:gd name="T17" fmla="*/ 59 w 59"/>
                  <a:gd name="T18" fmla="*/ 77 h 77"/>
                </a:gdLst>
                <a:ahLst/>
                <a:cxnLst>
                  <a:cxn ang="T10">
                    <a:pos x="T0" y="T1"/>
                  </a:cxn>
                  <a:cxn ang="T11">
                    <a:pos x="T2" y="T3"/>
                  </a:cxn>
                  <a:cxn ang="T12">
                    <a:pos x="T4" y="T5"/>
                  </a:cxn>
                  <a:cxn ang="T13">
                    <a:pos x="T6" y="T7"/>
                  </a:cxn>
                  <a:cxn ang="T14">
                    <a:pos x="T8" y="T9"/>
                  </a:cxn>
                </a:cxnLst>
                <a:rect l="T15" t="T16" r="T17" b="T18"/>
                <a:pathLst>
                  <a:path w="59" h="77">
                    <a:moveTo>
                      <a:pt x="58" y="16"/>
                    </a:moveTo>
                    <a:lnTo>
                      <a:pt x="44" y="0"/>
                    </a:lnTo>
                    <a:lnTo>
                      <a:pt x="0" y="60"/>
                    </a:lnTo>
                    <a:lnTo>
                      <a:pt x="14" y="76"/>
                    </a:lnTo>
                    <a:lnTo>
                      <a:pt x="58"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2" name="Freeform 230"/>
              <p:cNvSpPr>
                <a:spLocks/>
              </p:cNvSpPr>
              <p:nvPr/>
            </p:nvSpPr>
            <p:spPr bwMode="auto">
              <a:xfrm>
                <a:off x="4774" y="1504"/>
                <a:ext cx="71" cy="77"/>
              </a:xfrm>
              <a:custGeom>
                <a:avLst/>
                <a:gdLst>
                  <a:gd name="T0" fmla="*/ 70 w 71"/>
                  <a:gd name="T1" fmla="*/ 19 h 77"/>
                  <a:gd name="T2" fmla="*/ 55 w 71"/>
                  <a:gd name="T3" fmla="*/ 0 h 77"/>
                  <a:gd name="T4" fmla="*/ 0 w 71"/>
                  <a:gd name="T5" fmla="*/ 58 h 77"/>
                  <a:gd name="T6" fmla="*/ 15 w 71"/>
                  <a:gd name="T7" fmla="*/ 76 h 77"/>
                  <a:gd name="T8" fmla="*/ 70 w 71"/>
                  <a:gd name="T9" fmla="*/ 19 h 77"/>
                  <a:gd name="T10" fmla="*/ 0 60000 65536"/>
                  <a:gd name="T11" fmla="*/ 0 60000 65536"/>
                  <a:gd name="T12" fmla="*/ 0 60000 65536"/>
                  <a:gd name="T13" fmla="*/ 0 60000 65536"/>
                  <a:gd name="T14" fmla="*/ 0 60000 65536"/>
                  <a:gd name="T15" fmla="*/ 0 w 71"/>
                  <a:gd name="T16" fmla="*/ 0 h 77"/>
                  <a:gd name="T17" fmla="*/ 71 w 71"/>
                  <a:gd name="T18" fmla="*/ 77 h 77"/>
                </a:gdLst>
                <a:ahLst/>
                <a:cxnLst>
                  <a:cxn ang="T10">
                    <a:pos x="T0" y="T1"/>
                  </a:cxn>
                  <a:cxn ang="T11">
                    <a:pos x="T2" y="T3"/>
                  </a:cxn>
                  <a:cxn ang="T12">
                    <a:pos x="T4" y="T5"/>
                  </a:cxn>
                  <a:cxn ang="T13">
                    <a:pos x="T6" y="T7"/>
                  </a:cxn>
                  <a:cxn ang="T14">
                    <a:pos x="T8" y="T9"/>
                  </a:cxn>
                </a:cxnLst>
                <a:rect l="T15" t="T16" r="T17" b="T18"/>
                <a:pathLst>
                  <a:path w="71" h="77">
                    <a:moveTo>
                      <a:pt x="70" y="19"/>
                    </a:moveTo>
                    <a:lnTo>
                      <a:pt x="55" y="0"/>
                    </a:lnTo>
                    <a:lnTo>
                      <a:pt x="0" y="58"/>
                    </a:lnTo>
                    <a:lnTo>
                      <a:pt x="15" y="76"/>
                    </a:lnTo>
                    <a:lnTo>
                      <a:pt x="70" y="19"/>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3" name="Freeform 231"/>
              <p:cNvSpPr>
                <a:spLocks/>
              </p:cNvSpPr>
              <p:nvPr/>
            </p:nvSpPr>
            <p:spPr bwMode="auto">
              <a:xfrm>
                <a:off x="4794" y="1481"/>
                <a:ext cx="31" cy="35"/>
              </a:xfrm>
              <a:custGeom>
                <a:avLst/>
                <a:gdLst>
                  <a:gd name="T0" fmla="*/ 30 w 31"/>
                  <a:gd name="T1" fmla="*/ 16 h 35"/>
                  <a:gd name="T2" fmla="*/ 16 w 31"/>
                  <a:gd name="T3" fmla="*/ 0 h 35"/>
                  <a:gd name="T4" fmla="*/ 0 w 31"/>
                  <a:gd name="T5" fmla="*/ 18 h 35"/>
                  <a:gd name="T6" fmla="*/ 14 w 31"/>
                  <a:gd name="T7" fmla="*/ 34 h 35"/>
                  <a:gd name="T8" fmla="*/ 30 w 31"/>
                  <a:gd name="T9" fmla="*/ 16 h 35"/>
                  <a:gd name="T10" fmla="*/ 0 60000 65536"/>
                  <a:gd name="T11" fmla="*/ 0 60000 65536"/>
                  <a:gd name="T12" fmla="*/ 0 60000 65536"/>
                  <a:gd name="T13" fmla="*/ 0 60000 65536"/>
                  <a:gd name="T14" fmla="*/ 0 60000 65536"/>
                  <a:gd name="T15" fmla="*/ 0 w 31"/>
                  <a:gd name="T16" fmla="*/ 0 h 35"/>
                  <a:gd name="T17" fmla="*/ 31 w 31"/>
                  <a:gd name="T18" fmla="*/ 35 h 35"/>
                </a:gdLst>
                <a:ahLst/>
                <a:cxnLst>
                  <a:cxn ang="T10">
                    <a:pos x="T0" y="T1"/>
                  </a:cxn>
                  <a:cxn ang="T11">
                    <a:pos x="T2" y="T3"/>
                  </a:cxn>
                  <a:cxn ang="T12">
                    <a:pos x="T4" y="T5"/>
                  </a:cxn>
                  <a:cxn ang="T13">
                    <a:pos x="T6" y="T7"/>
                  </a:cxn>
                  <a:cxn ang="T14">
                    <a:pos x="T8" y="T9"/>
                  </a:cxn>
                </a:cxnLst>
                <a:rect l="T15" t="T16" r="T17" b="T18"/>
                <a:pathLst>
                  <a:path w="31" h="35">
                    <a:moveTo>
                      <a:pt x="30" y="16"/>
                    </a:moveTo>
                    <a:lnTo>
                      <a:pt x="16" y="0"/>
                    </a:lnTo>
                    <a:lnTo>
                      <a:pt x="0" y="18"/>
                    </a:lnTo>
                    <a:lnTo>
                      <a:pt x="14" y="34"/>
                    </a:lnTo>
                    <a:lnTo>
                      <a:pt x="30" y="16"/>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4" name="Freeform 232"/>
              <p:cNvSpPr>
                <a:spLocks/>
              </p:cNvSpPr>
              <p:nvPr/>
            </p:nvSpPr>
            <p:spPr bwMode="auto">
              <a:xfrm>
                <a:off x="4698" y="1412"/>
                <a:ext cx="69" cy="80"/>
              </a:xfrm>
              <a:custGeom>
                <a:avLst/>
                <a:gdLst>
                  <a:gd name="T0" fmla="*/ 68 w 69"/>
                  <a:gd name="T1" fmla="*/ 19 h 80"/>
                  <a:gd name="T2" fmla="*/ 52 w 69"/>
                  <a:gd name="T3" fmla="*/ 0 h 80"/>
                  <a:gd name="T4" fmla="*/ 0 w 69"/>
                  <a:gd name="T5" fmla="*/ 61 h 80"/>
                  <a:gd name="T6" fmla="*/ 15 w 69"/>
                  <a:gd name="T7" fmla="*/ 79 h 80"/>
                  <a:gd name="T8" fmla="*/ 68 w 69"/>
                  <a:gd name="T9" fmla="*/ 19 h 80"/>
                  <a:gd name="T10" fmla="*/ 0 60000 65536"/>
                  <a:gd name="T11" fmla="*/ 0 60000 65536"/>
                  <a:gd name="T12" fmla="*/ 0 60000 65536"/>
                  <a:gd name="T13" fmla="*/ 0 60000 65536"/>
                  <a:gd name="T14" fmla="*/ 0 60000 65536"/>
                  <a:gd name="T15" fmla="*/ 0 w 69"/>
                  <a:gd name="T16" fmla="*/ 0 h 80"/>
                  <a:gd name="T17" fmla="*/ 69 w 69"/>
                  <a:gd name="T18" fmla="*/ 80 h 80"/>
                </a:gdLst>
                <a:ahLst/>
                <a:cxnLst>
                  <a:cxn ang="T10">
                    <a:pos x="T0" y="T1"/>
                  </a:cxn>
                  <a:cxn ang="T11">
                    <a:pos x="T2" y="T3"/>
                  </a:cxn>
                  <a:cxn ang="T12">
                    <a:pos x="T4" y="T5"/>
                  </a:cxn>
                  <a:cxn ang="T13">
                    <a:pos x="T6" y="T7"/>
                  </a:cxn>
                  <a:cxn ang="T14">
                    <a:pos x="T8" y="T9"/>
                  </a:cxn>
                </a:cxnLst>
                <a:rect l="T15" t="T16" r="T17" b="T18"/>
                <a:pathLst>
                  <a:path w="69" h="80">
                    <a:moveTo>
                      <a:pt x="68" y="19"/>
                    </a:moveTo>
                    <a:lnTo>
                      <a:pt x="52" y="0"/>
                    </a:lnTo>
                    <a:lnTo>
                      <a:pt x="0" y="61"/>
                    </a:lnTo>
                    <a:lnTo>
                      <a:pt x="15" y="79"/>
                    </a:lnTo>
                    <a:lnTo>
                      <a:pt x="68" y="19"/>
                    </a:lnTo>
                  </a:path>
                </a:pathLst>
              </a:custGeom>
              <a:solidFill>
                <a:srgbClr val="8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5" name="Rectangle 233"/>
              <p:cNvSpPr>
                <a:spLocks noChangeArrowheads="1"/>
              </p:cNvSpPr>
              <p:nvPr/>
            </p:nvSpPr>
            <p:spPr bwMode="auto">
              <a:xfrm rot="8580000" flipH="1">
                <a:off x="4677" y="1303"/>
                <a:ext cx="39" cy="23"/>
              </a:xfrm>
              <a:prstGeom prst="rect">
                <a:avLst/>
              </a:prstGeom>
              <a:solidFill>
                <a:srgbClr val="600000"/>
              </a:solidFill>
              <a:ln w="12700">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74" name="Group 234"/>
            <p:cNvGrpSpPr>
              <a:grpSpLocks/>
            </p:cNvGrpSpPr>
            <p:nvPr/>
          </p:nvGrpSpPr>
          <p:grpSpPr bwMode="auto">
            <a:xfrm>
              <a:off x="4611" y="1407"/>
              <a:ext cx="489" cy="423"/>
              <a:chOff x="4611" y="1407"/>
              <a:chExt cx="489" cy="423"/>
            </a:xfrm>
          </p:grpSpPr>
          <p:sp>
            <p:nvSpPr>
              <p:cNvPr id="875" name="Freeform 235"/>
              <p:cNvSpPr>
                <a:spLocks/>
              </p:cNvSpPr>
              <p:nvPr/>
            </p:nvSpPr>
            <p:spPr bwMode="auto">
              <a:xfrm>
                <a:off x="4631" y="1442"/>
                <a:ext cx="469" cy="388"/>
              </a:xfrm>
              <a:custGeom>
                <a:avLst/>
                <a:gdLst>
                  <a:gd name="T0" fmla="*/ 0 w 469"/>
                  <a:gd name="T1" fmla="*/ 387 h 388"/>
                  <a:gd name="T2" fmla="*/ 214 w 469"/>
                  <a:gd name="T3" fmla="*/ 237 h 388"/>
                  <a:gd name="T4" fmla="*/ 468 w 469"/>
                  <a:gd name="T5" fmla="*/ 0 h 388"/>
                  <a:gd name="T6" fmla="*/ 266 w 469"/>
                  <a:gd name="T7" fmla="*/ 134 h 388"/>
                  <a:gd name="T8" fmla="*/ 0 w 469"/>
                  <a:gd name="T9" fmla="*/ 387 h 388"/>
                  <a:gd name="T10" fmla="*/ 0 60000 65536"/>
                  <a:gd name="T11" fmla="*/ 0 60000 65536"/>
                  <a:gd name="T12" fmla="*/ 0 60000 65536"/>
                  <a:gd name="T13" fmla="*/ 0 60000 65536"/>
                  <a:gd name="T14" fmla="*/ 0 60000 65536"/>
                  <a:gd name="T15" fmla="*/ 0 w 469"/>
                  <a:gd name="T16" fmla="*/ 0 h 388"/>
                  <a:gd name="T17" fmla="*/ 469 w 469"/>
                  <a:gd name="T18" fmla="*/ 388 h 388"/>
                </a:gdLst>
                <a:ahLst/>
                <a:cxnLst>
                  <a:cxn ang="T10">
                    <a:pos x="T0" y="T1"/>
                  </a:cxn>
                  <a:cxn ang="T11">
                    <a:pos x="T2" y="T3"/>
                  </a:cxn>
                  <a:cxn ang="T12">
                    <a:pos x="T4" y="T5"/>
                  </a:cxn>
                  <a:cxn ang="T13">
                    <a:pos x="T6" y="T7"/>
                  </a:cxn>
                  <a:cxn ang="T14">
                    <a:pos x="T8" y="T9"/>
                  </a:cxn>
                </a:cxnLst>
                <a:rect l="T15" t="T16" r="T17" b="T18"/>
                <a:pathLst>
                  <a:path w="469" h="388">
                    <a:moveTo>
                      <a:pt x="0" y="387"/>
                    </a:moveTo>
                    <a:lnTo>
                      <a:pt x="214" y="237"/>
                    </a:lnTo>
                    <a:lnTo>
                      <a:pt x="468" y="0"/>
                    </a:lnTo>
                    <a:lnTo>
                      <a:pt x="266" y="134"/>
                    </a:lnTo>
                    <a:lnTo>
                      <a:pt x="0" y="387"/>
                    </a:lnTo>
                  </a:path>
                </a:pathLst>
              </a:custGeom>
              <a:solidFill>
                <a:srgbClr val="C0C0C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6" name="Freeform 236"/>
              <p:cNvSpPr>
                <a:spLocks/>
              </p:cNvSpPr>
              <p:nvPr/>
            </p:nvSpPr>
            <p:spPr bwMode="auto">
              <a:xfrm>
                <a:off x="4874" y="1407"/>
                <a:ext cx="224" cy="167"/>
              </a:xfrm>
              <a:custGeom>
                <a:avLst/>
                <a:gdLst>
                  <a:gd name="T0" fmla="*/ 31 w 224"/>
                  <a:gd name="T1" fmla="*/ 166 h 167"/>
                  <a:gd name="T2" fmla="*/ 223 w 224"/>
                  <a:gd name="T3" fmla="*/ 35 h 167"/>
                  <a:gd name="T4" fmla="*/ 194 w 224"/>
                  <a:gd name="T5" fmla="*/ 0 h 167"/>
                  <a:gd name="T6" fmla="*/ 0 w 224"/>
                  <a:gd name="T7" fmla="*/ 131 h 167"/>
                  <a:gd name="T8" fmla="*/ 31 w 224"/>
                  <a:gd name="T9" fmla="*/ 166 h 167"/>
                  <a:gd name="T10" fmla="*/ 0 60000 65536"/>
                  <a:gd name="T11" fmla="*/ 0 60000 65536"/>
                  <a:gd name="T12" fmla="*/ 0 60000 65536"/>
                  <a:gd name="T13" fmla="*/ 0 60000 65536"/>
                  <a:gd name="T14" fmla="*/ 0 60000 65536"/>
                  <a:gd name="T15" fmla="*/ 0 w 224"/>
                  <a:gd name="T16" fmla="*/ 0 h 167"/>
                  <a:gd name="T17" fmla="*/ 224 w 224"/>
                  <a:gd name="T18" fmla="*/ 167 h 167"/>
                </a:gdLst>
                <a:ahLst/>
                <a:cxnLst>
                  <a:cxn ang="T10">
                    <a:pos x="T0" y="T1"/>
                  </a:cxn>
                  <a:cxn ang="T11">
                    <a:pos x="T2" y="T3"/>
                  </a:cxn>
                  <a:cxn ang="T12">
                    <a:pos x="T4" y="T5"/>
                  </a:cxn>
                  <a:cxn ang="T13">
                    <a:pos x="T6" y="T7"/>
                  </a:cxn>
                  <a:cxn ang="T14">
                    <a:pos x="T8" y="T9"/>
                  </a:cxn>
                </a:cxnLst>
                <a:rect l="T15" t="T16" r="T17" b="T18"/>
                <a:pathLst>
                  <a:path w="224" h="167">
                    <a:moveTo>
                      <a:pt x="31" y="166"/>
                    </a:moveTo>
                    <a:lnTo>
                      <a:pt x="223" y="35"/>
                    </a:lnTo>
                    <a:lnTo>
                      <a:pt x="194" y="0"/>
                    </a:lnTo>
                    <a:lnTo>
                      <a:pt x="0" y="131"/>
                    </a:lnTo>
                    <a:lnTo>
                      <a:pt x="31" y="166"/>
                    </a:lnTo>
                  </a:path>
                </a:pathLst>
              </a:custGeom>
              <a:solidFill>
                <a:srgbClr val="E0E0E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7" name="Freeform 237"/>
              <p:cNvSpPr>
                <a:spLocks/>
              </p:cNvSpPr>
              <p:nvPr/>
            </p:nvSpPr>
            <p:spPr bwMode="auto">
              <a:xfrm>
                <a:off x="4611" y="1537"/>
                <a:ext cx="297" cy="291"/>
              </a:xfrm>
              <a:custGeom>
                <a:avLst/>
                <a:gdLst>
                  <a:gd name="T0" fmla="*/ 23 w 297"/>
                  <a:gd name="T1" fmla="*/ 290 h 291"/>
                  <a:gd name="T2" fmla="*/ 0 w 297"/>
                  <a:gd name="T3" fmla="*/ 263 h 291"/>
                  <a:gd name="T4" fmla="*/ 266 w 297"/>
                  <a:gd name="T5" fmla="*/ 0 h 291"/>
                  <a:gd name="T6" fmla="*/ 296 w 297"/>
                  <a:gd name="T7" fmla="*/ 36 h 291"/>
                  <a:gd name="T8" fmla="*/ 23 w 297"/>
                  <a:gd name="T9" fmla="*/ 290 h 291"/>
                  <a:gd name="T10" fmla="*/ 0 60000 65536"/>
                  <a:gd name="T11" fmla="*/ 0 60000 65536"/>
                  <a:gd name="T12" fmla="*/ 0 60000 65536"/>
                  <a:gd name="T13" fmla="*/ 0 60000 65536"/>
                  <a:gd name="T14" fmla="*/ 0 60000 65536"/>
                  <a:gd name="T15" fmla="*/ 0 w 297"/>
                  <a:gd name="T16" fmla="*/ 0 h 291"/>
                  <a:gd name="T17" fmla="*/ 297 w 297"/>
                  <a:gd name="T18" fmla="*/ 291 h 291"/>
                </a:gdLst>
                <a:ahLst/>
                <a:cxnLst>
                  <a:cxn ang="T10">
                    <a:pos x="T0" y="T1"/>
                  </a:cxn>
                  <a:cxn ang="T11">
                    <a:pos x="T2" y="T3"/>
                  </a:cxn>
                  <a:cxn ang="T12">
                    <a:pos x="T4" y="T5"/>
                  </a:cxn>
                  <a:cxn ang="T13">
                    <a:pos x="T6" y="T7"/>
                  </a:cxn>
                  <a:cxn ang="T14">
                    <a:pos x="T8" y="T9"/>
                  </a:cxn>
                </a:cxnLst>
                <a:rect l="T15" t="T16" r="T17" b="T18"/>
                <a:pathLst>
                  <a:path w="297" h="291">
                    <a:moveTo>
                      <a:pt x="23" y="290"/>
                    </a:moveTo>
                    <a:lnTo>
                      <a:pt x="0" y="263"/>
                    </a:lnTo>
                    <a:lnTo>
                      <a:pt x="266" y="0"/>
                    </a:lnTo>
                    <a:lnTo>
                      <a:pt x="296" y="36"/>
                    </a:lnTo>
                    <a:lnTo>
                      <a:pt x="23" y="290"/>
                    </a:lnTo>
                  </a:path>
                </a:pathLst>
              </a:custGeom>
              <a:solidFill>
                <a:srgbClr val="A0A0A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986" name="Rectangle 239"/>
          <p:cNvSpPr>
            <a:spLocks noChangeArrowheads="1"/>
          </p:cNvSpPr>
          <p:nvPr/>
        </p:nvSpPr>
        <p:spPr bwMode="auto">
          <a:xfrm flipH="1">
            <a:off x="5024438" y="1778000"/>
            <a:ext cx="1958975" cy="1187450"/>
          </a:xfrm>
          <a:prstGeom prst="rect">
            <a:avLst/>
          </a:prstGeom>
          <a:noFill/>
          <a:ln w="12700">
            <a:noFill/>
            <a:miter lim="800000"/>
            <a:headEnd/>
            <a:tailEnd/>
          </a:ln>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0000"/>
                </a:solidFill>
                <a:effectLst/>
                <a:uLnTx/>
                <a:uFillTx/>
                <a:latin typeface="Times New Roman" pitchFamily="18" charset="0"/>
              </a:rPr>
              <a:t>WATCH</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0000"/>
                </a:solidFill>
                <a:effectLst/>
                <a:uLnTx/>
                <a:uFillTx/>
                <a:latin typeface="Times New Roman" pitchFamily="18" charset="0"/>
              </a:rPr>
              <a:t>OUT!</a:t>
            </a:r>
          </a:p>
        </p:txBody>
      </p:sp>
      <p:grpSp>
        <p:nvGrpSpPr>
          <p:cNvPr id="987" name="Group 240"/>
          <p:cNvGrpSpPr>
            <a:grpSpLocks/>
          </p:cNvGrpSpPr>
          <p:nvPr/>
        </p:nvGrpSpPr>
        <p:grpSpPr bwMode="auto">
          <a:xfrm>
            <a:off x="1085850" y="3243263"/>
            <a:ext cx="7408863" cy="2046287"/>
            <a:chOff x="524" y="2235"/>
            <a:chExt cx="4667" cy="1289"/>
          </a:xfrm>
        </p:grpSpPr>
        <p:graphicFrame>
          <p:nvGraphicFramePr>
            <p:cNvPr id="988" name="Object 241">
              <a:hlinkClick r:id="" action="ppaction://ole?verb=0"/>
            </p:cNvPr>
            <p:cNvGraphicFramePr>
              <a:graphicFrameLocks/>
            </p:cNvGraphicFramePr>
            <p:nvPr/>
          </p:nvGraphicFramePr>
          <p:xfrm>
            <a:off x="1928" y="2360"/>
            <a:ext cx="596" cy="1144"/>
          </p:xfrm>
          <a:graphic>
            <a:graphicData uri="http://schemas.openxmlformats.org/presentationml/2006/ole">
              <mc:AlternateContent xmlns:mc="http://schemas.openxmlformats.org/markup-compatibility/2006">
                <mc:Choice xmlns:v="urn:schemas-microsoft-com:vml" Requires="v">
                  <p:oleObj spid="_x0000_s25610" name="Clip" r:id="rId5" imgW="1674720" imgH="3214440" progId="">
                    <p:embed/>
                  </p:oleObj>
                </mc:Choice>
                <mc:Fallback>
                  <p:oleObj name="Clip" r:id="rId5" imgW="1674720" imgH="3214440" progId="">
                    <p:embed/>
                    <p:pic>
                      <p:nvPicPr>
                        <p:cNvPr id="0" name="Object 24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 y="2360"/>
                          <a:ext cx="596" cy="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9" name="Object 242">
              <a:hlinkClick r:id="" action="ppaction://ole?verb=0"/>
            </p:cNvPr>
            <p:cNvGraphicFramePr>
              <a:graphicFrameLocks/>
            </p:cNvGraphicFramePr>
            <p:nvPr/>
          </p:nvGraphicFramePr>
          <p:xfrm>
            <a:off x="524" y="2235"/>
            <a:ext cx="855" cy="1289"/>
          </p:xfrm>
          <a:graphic>
            <a:graphicData uri="http://schemas.openxmlformats.org/presentationml/2006/ole">
              <mc:AlternateContent xmlns:mc="http://schemas.openxmlformats.org/markup-compatibility/2006">
                <mc:Choice xmlns:v="urn:schemas-microsoft-com:vml" Requires="v">
                  <p:oleObj spid="_x0000_s25611" name="Clip" r:id="rId7" imgW="3800160" imgH="5727600" progId="">
                    <p:embed/>
                  </p:oleObj>
                </mc:Choice>
                <mc:Fallback>
                  <p:oleObj name="Clip" r:id="rId7" imgW="3800160" imgH="5727600" progId="">
                    <p:embed/>
                    <p:pic>
                      <p:nvPicPr>
                        <p:cNvPr id="0" name="Object 24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 y="2235"/>
                          <a:ext cx="855" cy="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90" name="Group 243"/>
            <p:cNvGrpSpPr>
              <a:grpSpLocks/>
            </p:cNvGrpSpPr>
            <p:nvPr/>
          </p:nvGrpSpPr>
          <p:grpSpPr bwMode="auto">
            <a:xfrm>
              <a:off x="4331" y="2239"/>
              <a:ext cx="823" cy="1283"/>
              <a:chOff x="4331" y="2239"/>
              <a:chExt cx="823" cy="1283"/>
            </a:xfrm>
          </p:grpSpPr>
          <p:grpSp>
            <p:nvGrpSpPr>
              <p:cNvPr id="1062" name="Group 244"/>
              <p:cNvGrpSpPr>
                <a:grpSpLocks/>
              </p:cNvGrpSpPr>
              <p:nvPr/>
            </p:nvGrpSpPr>
            <p:grpSpPr bwMode="auto">
              <a:xfrm>
                <a:off x="4517" y="2422"/>
                <a:ext cx="297" cy="540"/>
                <a:chOff x="4517" y="2422"/>
                <a:chExt cx="297" cy="540"/>
              </a:xfrm>
            </p:grpSpPr>
            <p:sp>
              <p:nvSpPr>
                <p:cNvPr id="1104" name="Freeform 245"/>
                <p:cNvSpPr>
                  <a:spLocks/>
                </p:cNvSpPr>
                <p:nvPr/>
              </p:nvSpPr>
              <p:spPr bwMode="auto">
                <a:xfrm>
                  <a:off x="4517" y="2422"/>
                  <a:ext cx="297" cy="540"/>
                </a:xfrm>
                <a:custGeom>
                  <a:avLst/>
                  <a:gdLst>
                    <a:gd name="T0" fmla="*/ 296 w 297"/>
                    <a:gd name="T1" fmla="*/ 64 h 540"/>
                    <a:gd name="T2" fmla="*/ 256 w 297"/>
                    <a:gd name="T3" fmla="*/ 55 h 540"/>
                    <a:gd name="T4" fmla="*/ 220 w 297"/>
                    <a:gd name="T5" fmla="*/ 42 h 540"/>
                    <a:gd name="T6" fmla="*/ 195 w 297"/>
                    <a:gd name="T7" fmla="*/ 32 h 540"/>
                    <a:gd name="T8" fmla="*/ 134 w 297"/>
                    <a:gd name="T9" fmla="*/ 11 h 540"/>
                    <a:gd name="T10" fmla="*/ 103 w 297"/>
                    <a:gd name="T11" fmla="*/ 0 h 540"/>
                    <a:gd name="T12" fmla="*/ 79 w 297"/>
                    <a:gd name="T13" fmla="*/ 6 h 540"/>
                    <a:gd name="T14" fmla="*/ 40 w 297"/>
                    <a:gd name="T15" fmla="*/ 3 h 540"/>
                    <a:gd name="T16" fmla="*/ 15 w 297"/>
                    <a:gd name="T17" fmla="*/ 0 h 540"/>
                    <a:gd name="T18" fmla="*/ 3 w 297"/>
                    <a:gd name="T19" fmla="*/ 3 h 540"/>
                    <a:gd name="T20" fmla="*/ 4 w 297"/>
                    <a:gd name="T21" fmla="*/ 38 h 540"/>
                    <a:gd name="T22" fmla="*/ 6 w 297"/>
                    <a:gd name="T23" fmla="*/ 77 h 540"/>
                    <a:gd name="T24" fmla="*/ 3 w 297"/>
                    <a:gd name="T25" fmla="*/ 137 h 540"/>
                    <a:gd name="T26" fmla="*/ 0 w 297"/>
                    <a:gd name="T27" fmla="*/ 185 h 540"/>
                    <a:gd name="T28" fmla="*/ 9 w 297"/>
                    <a:gd name="T29" fmla="*/ 309 h 540"/>
                    <a:gd name="T30" fmla="*/ 3 w 297"/>
                    <a:gd name="T31" fmla="*/ 393 h 540"/>
                    <a:gd name="T32" fmla="*/ 0 w 297"/>
                    <a:gd name="T33" fmla="*/ 466 h 540"/>
                    <a:gd name="T34" fmla="*/ 0 w 297"/>
                    <a:gd name="T35" fmla="*/ 494 h 540"/>
                    <a:gd name="T36" fmla="*/ 45 w 297"/>
                    <a:gd name="T37" fmla="*/ 530 h 540"/>
                    <a:gd name="T38" fmla="*/ 112 w 297"/>
                    <a:gd name="T39" fmla="*/ 539 h 540"/>
                    <a:gd name="T40" fmla="*/ 164 w 297"/>
                    <a:gd name="T41" fmla="*/ 539 h 540"/>
                    <a:gd name="T42" fmla="*/ 235 w 297"/>
                    <a:gd name="T43" fmla="*/ 539 h 540"/>
                    <a:gd name="T44" fmla="*/ 277 w 297"/>
                    <a:gd name="T45" fmla="*/ 530 h 540"/>
                    <a:gd name="T46" fmla="*/ 290 w 297"/>
                    <a:gd name="T47" fmla="*/ 469 h 540"/>
                    <a:gd name="T48" fmla="*/ 293 w 297"/>
                    <a:gd name="T49" fmla="*/ 338 h 540"/>
                    <a:gd name="T50" fmla="*/ 293 w 297"/>
                    <a:gd name="T51" fmla="*/ 242 h 540"/>
                    <a:gd name="T52" fmla="*/ 288 w 297"/>
                    <a:gd name="T53" fmla="*/ 185 h 540"/>
                    <a:gd name="T54" fmla="*/ 290 w 297"/>
                    <a:gd name="T55" fmla="*/ 122 h 540"/>
                    <a:gd name="T56" fmla="*/ 296 w 297"/>
                    <a:gd name="T57" fmla="*/ 64 h 5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7"/>
                    <a:gd name="T88" fmla="*/ 0 h 540"/>
                    <a:gd name="T89" fmla="*/ 297 w 297"/>
                    <a:gd name="T90" fmla="*/ 540 h 5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7" h="540">
                      <a:moveTo>
                        <a:pt x="296" y="64"/>
                      </a:moveTo>
                      <a:lnTo>
                        <a:pt x="256" y="55"/>
                      </a:lnTo>
                      <a:lnTo>
                        <a:pt x="220" y="42"/>
                      </a:lnTo>
                      <a:lnTo>
                        <a:pt x="195" y="32"/>
                      </a:lnTo>
                      <a:lnTo>
                        <a:pt x="134" y="11"/>
                      </a:lnTo>
                      <a:lnTo>
                        <a:pt x="103" y="0"/>
                      </a:lnTo>
                      <a:lnTo>
                        <a:pt x="79" y="6"/>
                      </a:lnTo>
                      <a:lnTo>
                        <a:pt x="40" y="3"/>
                      </a:lnTo>
                      <a:lnTo>
                        <a:pt x="15" y="0"/>
                      </a:lnTo>
                      <a:lnTo>
                        <a:pt x="3" y="3"/>
                      </a:lnTo>
                      <a:lnTo>
                        <a:pt x="4" y="38"/>
                      </a:lnTo>
                      <a:lnTo>
                        <a:pt x="6" y="77"/>
                      </a:lnTo>
                      <a:lnTo>
                        <a:pt x="3" y="137"/>
                      </a:lnTo>
                      <a:lnTo>
                        <a:pt x="0" y="185"/>
                      </a:lnTo>
                      <a:lnTo>
                        <a:pt x="9" y="309"/>
                      </a:lnTo>
                      <a:lnTo>
                        <a:pt x="3" y="393"/>
                      </a:lnTo>
                      <a:lnTo>
                        <a:pt x="0" y="466"/>
                      </a:lnTo>
                      <a:lnTo>
                        <a:pt x="0" y="494"/>
                      </a:lnTo>
                      <a:lnTo>
                        <a:pt x="45" y="530"/>
                      </a:lnTo>
                      <a:lnTo>
                        <a:pt x="112" y="539"/>
                      </a:lnTo>
                      <a:lnTo>
                        <a:pt x="164" y="539"/>
                      </a:lnTo>
                      <a:lnTo>
                        <a:pt x="235" y="539"/>
                      </a:lnTo>
                      <a:lnTo>
                        <a:pt x="277" y="530"/>
                      </a:lnTo>
                      <a:lnTo>
                        <a:pt x="290" y="469"/>
                      </a:lnTo>
                      <a:lnTo>
                        <a:pt x="293" y="338"/>
                      </a:lnTo>
                      <a:lnTo>
                        <a:pt x="293" y="242"/>
                      </a:lnTo>
                      <a:lnTo>
                        <a:pt x="288" y="185"/>
                      </a:lnTo>
                      <a:lnTo>
                        <a:pt x="290" y="122"/>
                      </a:lnTo>
                      <a:lnTo>
                        <a:pt x="296" y="64"/>
                      </a:lnTo>
                    </a:path>
                  </a:pathLst>
                </a:custGeom>
                <a:solidFill>
                  <a:srgbClr val="FF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5" name="Freeform 246"/>
                <p:cNvSpPr>
                  <a:spLocks/>
                </p:cNvSpPr>
                <p:nvPr/>
              </p:nvSpPr>
              <p:spPr bwMode="auto">
                <a:xfrm>
                  <a:off x="4654" y="2495"/>
                  <a:ext cx="55" cy="200"/>
                </a:xfrm>
                <a:custGeom>
                  <a:avLst/>
                  <a:gdLst>
                    <a:gd name="T0" fmla="*/ 33 w 55"/>
                    <a:gd name="T1" fmla="*/ 0 h 200"/>
                    <a:gd name="T2" fmla="*/ 31 w 55"/>
                    <a:gd name="T3" fmla="*/ 0 h 200"/>
                    <a:gd name="T4" fmla="*/ 5 w 55"/>
                    <a:gd name="T5" fmla="*/ 33 h 200"/>
                    <a:gd name="T6" fmla="*/ 7 w 55"/>
                    <a:gd name="T7" fmla="*/ 44 h 200"/>
                    <a:gd name="T8" fmla="*/ 14 w 55"/>
                    <a:gd name="T9" fmla="*/ 57 h 200"/>
                    <a:gd name="T10" fmla="*/ 3 w 55"/>
                    <a:gd name="T11" fmla="*/ 89 h 200"/>
                    <a:gd name="T12" fmla="*/ 0 w 55"/>
                    <a:gd name="T13" fmla="*/ 114 h 200"/>
                    <a:gd name="T14" fmla="*/ 10 w 55"/>
                    <a:gd name="T15" fmla="*/ 148 h 200"/>
                    <a:gd name="T16" fmla="*/ 27 w 55"/>
                    <a:gd name="T17" fmla="*/ 199 h 200"/>
                    <a:gd name="T18" fmla="*/ 44 w 55"/>
                    <a:gd name="T19" fmla="*/ 156 h 200"/>
                    <a:gd name="T20" fmla="*/ 54 w 55"/>
                    <a:gd name="T21" fmla="*/ 131 h 200"/>
                    <a:gd name="T22" fmla="*/ 46 w 55"/>
                    <a:gd name="T23" fmla="*/ 87 h 200"/>
                    <a:gd name="T24" fmla="*/ 39 w 55"/>
                    <a:gd name="T25" fmla="*/ 58 h 200"/>
                    <a:gd name="T26" fmla="*/ 48 w 55"/>
                    <a:gd name="T27" fmla="*/ 53 h 200"/>
                    <a:gd name="T28" fmla="*/ 54 w 55"/>
                    <a:gd name="T29" fmla="*/ 40 h 200"/>
                    <a:gd name="T30" fmla="*/ 46 w 55"/>
                    <a:gd name="T31" fmla="*/ 24 h 200"/>
                    <a:gd name="T32" fmla="*/ 33 w 55"/>
                    <a:gd name="T33" fmla="*/ 0 h 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200"/>
                    <a:gd name="T53" fmla="*/ 55 w 55"/>
                    <a:gd name="T54" fmla="*/ 200 h 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200">
                      <a:moveTo>
                        <a:pt x="33" y="0"/>
                      </a:moveTo>
                      <a:lnTo>
                        <a:pt x="31" y="0"/>
                      </a:lnTo>
                      <a:lnTo>
                        <a:pt x="5" y="33"/>
                      </a:lnTo>
                      <a:lnTo>
                        <a:pt x="7" y="44"/>
                      </a:lnTo>
                      <a:lnTo>
                        <a:pt x="14" y="57"/>
                      </a:lnTo>
                      <a:lnTo>
                        <a:pt x="3" y="89"/>
                      </a:lnTo>
                      <a:lnTo>
                        <a:pt x="0" y="114"/>
                      </a:lnTo>
                      <a:lnTo>
                        <a:pt x="10" y="148"/>
                      </a:lnTo>
                      <a:lnTo>
                        <a:pt x="27" y="199"/>
                      </a:lnTo>
                      <a:lnTo>
                        <a:pt x="44" y="156"/>
                      </a:lnTo>
                      <a:lnTo>
                        <a:pt x="54" y="131"/>
                      </a:lnTo>
                      <a:lnTo>
                        <a:pt x="46" y="87"/>
                      </a:lnTo>
                      <a:lnTo>
                        <a:pt x="39" y="58"/>
                      </a:lnTo>
                      <a:lnTo>
                        <a:pt x="48" y="53"/>
                      </a:lnTo>
                      <a:lnTo>
                        <a:pt x="54" y="40"/>
                      </a:lnTo>
                      <a:lnTo>
                        <a:pt x="46" y="24"/>
                      </a:lnTo>
                      <a:lnTo>
                        <a:pt x="33" y="0"/>
                      </a:lnTo>
                    </a:path>
                  </a:pathLst>
                </a:custGeom>
                <a:solidFill>
                  <a:srgbClr val="E0000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6" name="Freeform 247"/>
                <p:cNvSpPr>
                  <a:spLocks/>
                </p:cNvSpPr>
                <p:nvPr/>
              </p:nvSpPr>
              <p:spPr bwMode="auto">
                <a:xfrm>
                  <a:off x="4591" y="2423"/>
                  <a:ext cx="97" cy="126"/>
                </a:xfrm>
                <a:custGeom>
                  <a:avLst/>
                  <a:gdLst>
                    <a:gd name="T0" fmla="*/ 28 w 97"/>
                    <a:gd name="T1" fmla="*/ 0 h 126"/>
                    <a:gd name="T2" fmla="*/ 29 w 97"/>
                    <a:gd name="T3" fmla="*/ 7 h 126"/>
                    <a:gd name="T4" fmla="*/ 32 w 97"/>
                    <a:gd name="T5" fmla="*/ 17 h 126"/>
                    <a:gd name="T6" fmla="*/ 39 w 97"/>
                    <a:gd name="T7" fmla="*/ 28 h 126"/>
                    <a:gd name="T8" fmla="*/ 49 w 97"/>
                    <a:gd name="T9" fmla="*/ 40 h 126"/>
                    <a:gd name="T10" fmla="*/ 82 w 97"/>
                    <a:gd name="T11" fmla="*/ 64 h 126"/>
                    <a:gd name="T12" fmla="*/ 96 w 97"/>
                    <a:gd name="T13" fmla="*/ 72 h 126"/>
                    <a:gd name="T14" fmla="*/ 51 w 97"/>
                    <a:gd name="T15" fmla="*/ 125 h 126"/>
                    <a:gd name="T16" fmla="*/ 36 w 97"/>
                    <a:gd name="T17" fmla="*/ 99 h 126"/>
                    <a:gd name="T18" fmla="*/ 21 w 97"/>
                    <a:gd name="T19" fmla="*/ 64 h 126"/>
                    <a:gd name="T20" fmla="*/ 11 w 97"/>
                    <a:gd name="T21" fmla="*/ 39 h 126"/>
                    <a:gd name="T22" fmla="*/ 4 w 97"/>
                    <a:gd name="T23" fmla="*/ 19 h 126"/>
                    <a:gd name="T24" fmla="*/ 0 w 97"/>
                    <a:gd name="T25" fmla="*/ 8 h 126"/>
                    <a:gd name="T26" fmla="*/ 28 w 97"/>
                    <a:gd name="T27" fmla="*/ 0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26"/>
                    <a:gd name="T44" fmla="*/ 97 w 97"/>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26">
                      <a:moveTo>
                        <a:pt x="28" y="0"/>
                      </a:moveTo>
                      <a:lnTo>
                        <a:pt x="29" y="7"/>
                      </a:lnTo>
                      <a:lnTo>
                        <a:pt x="32" y="17"/>
                      </a:lnTo>
                      <a:lnTo>
                        <a:pt x="39" y="28"/>
                      </a:lnTo>
                      <a:lnTo>
                        <a:pt x="49" y="40"/>
                      </a:lnTo>
                      <a:lnTo>
                        <a:pt x="82" y="64"/>
                      </a:lnTo>
                      <a:lnTo>
                        <a:pt x="96" y="72"/>
                      </a:lnTo>
                      <a:lnTo>
                        <a:pt x="51" y="125"/>
                      </a:lnTo>
                      <a:lnTo>
                        <a:pt x="36" y="99"/>
                      </a:lnTo>
                      <a:lnTo>
                        <a:pt x="21" y="64"/>
                      </a:lnTo>
                      <a:lnTo>
                        <a:pt x="11" y="39"/>
                      </a:lnTo>
                      <a:lnTo>
                        <a:pt x="4" y="19"/>
                      </a:lnTo>
                      <a:lnTo>
                        <a:pt x="0" y="8"/>
                      </a:lnTo>
                      <a:lnTo>
                        <a:pt x="28" y="0"/>
                      </a:lnTo>
                    </a:path>
                  </a:pathLst>
                </a:custGeom>
                <a:solidFill>
                  <a:srgbClr val="FF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7" name="Freeform 248"/>
                <p:cNvSpPr>
                  <a:spLocks/>
                </p:cNvSpPr>
                <p:nvPr/>
              </p:nvSpPr>
              <p:spPr bwMode="auto">
                <a:xfrm>
                  <a:off x="4687" y="2468"/>
                  <a:ext cx="69" cy="89"/>
                </a:xfrm>
                <a:custGeom>
                  <a:avLst/>
                  <a:gdLst>
                    <a:gd name="T0" fmla="*/ 0 w 69"/>
                    <a:gd name="T1" fmla="*/ 27 h 89"/>
                    <a:gd name="T2" fmla="*/ 31 w 69"/>
                    <a:gd name="T3" fmla="*/ 88 h 89"/>
                    <a:gd name="T4" fmla="*/ 45 w 69"/>
                    <a:gd name="T5" fmla="*/ 64 h 89"/>
                    <a:gd name="T6" fmla="*/ 54 w 69"/>
                    <a:gd name="T7" fmla="*/ 50 h 89"/>
                    <a:gd name="T8" fmla="*/ 63 w 69"/>
                    <a:gd name="T9" fmla="*/ 29 h 89"/>
                    <a:gd name="T10" fmla="*/ 68 w 69"/>
                    <a:gd name="T11" fmla="*/ 12 h 89"/>
                    <a:gd name="T12" fmla="*/ 67 w 69"/>
                    <a:gd name="T13" fmla="*/ 6 h 89"/>
                    <a:gd name="T14" fmla="*/ 56 w 69"/>
                    <a:gd name="T15" fmla="*/ 0 h 89"/>
                    <a:gd name="T16" fmla="*/ 45 w 69"/>
                    <a:gd name="T17" fmla="*/ 7 h 89"/>
                    <a:gd name="T18" fmla="*/ 30 w 69"/>
                    <a:gd name="T19" fmla="*/ 17 h 89"/>
                    <a:gd name="T20" fmla="*/ 14 w 69"/>
                    <a:gd name="T21" fmla="*/ 24 h 89"/>
                    <a:gd name="T22" fmla="*/ 0 w 69"/>
                    <a:gd name="T23" fmla="*/ 2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89"/>
                    <a:gd name="T38" fmla="*/ 69 w 6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89">
                      <a:moveTo>
                        <a:pt x="0" y="27"/>
                      </a:moveTo>
                      <a:lnTo>
                        <a:pt x="31" y="88"/>
                      </a:lnTo>
                      <a:lnTo>
                        <a:pt x="45" y="64"/>
                      </a:lnTo>
                      <a:lnTo>
                        <a:pt x="54" y="50"/>
                      </a:lnTo>
                      <a:lnTo>
                        <a:pt x="63" y="29"/>
                      </a:lnTo>
                      <a:lnTo>
                        <a:pt x="68" y="12"/>
                      </a:lnTo>
                      <a:lnTo>
                        <a:pt x="67" y="6"/>
                      </a:lnTo>
                      <a:lnTo>
                        <a:pt x="56" y="0"/>
                      </a:lnTo>
                      <a:lnTo>
                        <a:pt x="45" y="7"/>
                      </a:lnTo>
                      <a:lnTo>
                        <a:pt x="30" y="17"/>
                      </a:lnTo>
                      <a:lnTo>
                        <a:pt x="14" y="24"/>
                      </a:lnTo>
                      <a:lnTo>
                        <a:pt x="0" y="27"/>
                      </a:lnTo>
                    </a:path>
                  </a:pathLst>
                </a:custGeom>
                <a:solidFill>
                  <a:srgbClr val="FF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63" name="Group 249"/>
              <p:cNvGrpSpPr>
                <a:grpSpLocks/>
              </p:cNvGrpSpPr>
              <p:nvPr/>
            </p:nvGrpSpPr>
            <p:grpSpPr bwMode="auto">
              <a:xfrm>
                <a:off x="4348" y="2869"/>
                <a:ext cx="555" cy="653"/>
                <a:chOff x="4348" y="2869"/>
                <a:chExt cx="555" cy="653"/>
              </a:xfrm>
            </p:grpSpPr>
            <p:grpSp>
              <p:nvGrpSpPr>
                <p:cNvPr id="1100" name="Group 250"/>
                <p:cNvGrpSpPr>
                  <a:grpSpLocks/>
                </p:cNvGrpSpPr>
                <p:nvPr/>
              </p:nvGrpSpPr>
              <p:grpSpPr bwMode="auto">
                <a:xfrm>
                  <a:off x="4348" y="3427"/>
                  <a:ext cx="555" cy="95"/>
                  <a:chOff x="4348" y="3427"/>
                  <a:chExt cx="555" cy="95"/>
                </a:xfrm>
              </p:grpSpPr>
              <p:sp>
                <p:nvSpPr>
                  <p:cNvPr id="1102" name="Freeform 251"/>
                  <p:cNvSpPr>
                    <a:spLocks/>
                  </p:cNvSpPr>
                  <p:nvPr/>
                </p:nvSpPr>
                <p:spPr bwMode="auto">
                  <a:xfrm>
                    <a:off x="4348" y="3427"/>
                    <a:ext cx="225" cy="95"/>
                  </a:xfrm>
                  <a:custGeom>
                    <a:avLst/>
                    <a:gdLst>
                      <a:gd name="T0" fmla="*/ 109 w 225"/>
                      <a:gd name="T1" fmla="*/ 6 h 95"/>
                      <a:gd name="T2" fmla="*/ 72 w 225"/>
                      <a:gd name="T3" fmla="*/ 13 h 95"/>
                      <a:gd name="T4" fmla="*/ 46 w 225"/>
                      <a:gd name="T5" fmla="*/ 19 h 95"/>
                      <a:gd name="T6" fmla="*/ 19 w 225"/>
                      <a:gd name="T7" fmla="*/ 27 h 95"/>
                      <a:gd name="T8" fmla="*/ 5 w 225"/>
                      <a:gd name="T9" fmla="*/ 46 h 95"/>
                      <a:gd name="T10" fmla="*/ 0 w 225"/>
                      <a:gd name="T11" fmla="*/ 61 h 95"/>
                      <a:gd name="T12" fmla="*/ 3 w 225"/>
                      <a:gd name="T13" fmla="*/ 77 h 95"/>
                      <a:gd name="T14" fmla="*/ 14 w 225"/>
                      <a:gd name="T15" fmla="*/ 89 h 95"/>
                      <a:gd name="T16" fmla="*/ 29 w 225"/>
                      <a:gd name="T17" fmla="*/ 94 h 95"/>
                      <a:gd name="T18" fmla="*/ 63 w 225"/>
                      <a:gd name="T19" fmla="*/ 94 h 95"/>
                      <a:gd name="T20" fmla="*/ 97 w 225"/>
                      <a:gd name="T21" fmla="*/ 89 h 95"/>
                      <a:gd name="T22" fmla="*/ 132 w 225"/>
                      <a:gd name="T23" fmla="*/ 73 h 95"/>
                      <a:gd name="T24" fmla="*/ 161 w 225"/>
                      <a:gd name="T25" fmla="*/ 71 h 95"/>
                      <a:gd name="T26" fmla="*/ 163 w 225"/>
                      <a:gd name="T27" fmla="*/ 82 h 95"/>
                      <a:gd name="T28" fmla="*/ 187 w 225"/>
                      <a:gd name="T29" fmla="*/ 79 h 95"/>
                      <a:gd name="T30" fmla="*/ 212 w 225"/>
                      <a:gd name="T31" fmla="*/ 73 h 95"/>
                      <a:gd name="T32" fmla="*/ 224 w 225"/>
                      <a:gd name="T33" fmla="*/ 58 h 95"/>
                      <a:gd name="T34" fmla="*/ 224 w 225"/>
                      <a:gd name="T35" fmla="*/ 27 h 95"/>
                      <a:gd name="T36" fmla="*/ 221 w 225"/>
                      <a:gd name="T37" fmla="*/ 0 h 95"/>
                      <a:gd name="T38" fmla="*/ 169 w 225"/>
                      <a:gd name="T39" fmla="*/ 13 h 95"/>
                      <a:gd name="T40" fmla="*/ 140 w 225"/>
                      <a:gd name="T41" fmla="*/ 9 h 95"/>
                      <a:gd name="T42" fmla="*/ 109 w 225"/>
                      <a:gd name="T43" fmla="*/ 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5"/>
                      <a:gd name="T67" fmla="*/ 0 h 95"/>
                      <a:gd name="T68" fmla="*/ 225 w 225"/>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5" h="95">
                        <a:moveTo>
                          <a:pt x="109" y="6"/>
                        </a:moveTo>
                        <a:lnTo>
                          <a:pt x="72" y="13"/>
                        </a:lnTo>
                        <a:lnTo>
                          <a:pt x="46" y="19"/>
                        </a:lnTo>
                        <a:lnTo>
                          <a:pt x="19" y="27"/>
                        </a:lnTo>
                        <a:lnTo>
                          <a:pt x="5" y="46"/>
                        </a:lnTo>
                        <a:lnTo>
                          <a:pt x="0" y="61"/>
                        </a:lnTo>
                        <a:lnTo>
                          <a:pt x="3" y="77"/>
                        </a:lnTo>
                        <a:lnTo>
                          <a:pt x="14" y="89"/>
                        </a:lnTo>
                        <a:lnTo>
                          <a:pt x="29" y="94"/>
                        </a:lnTo>
                        <a:lnTo>
                          <a:pt x="63" y="94"/>
                        </a:lnTo>
                        <a:lnTo>
                          <a:pt x="97" y="89"/>
                        </a:lnTo>
                        <a:lnTo>
                          <a:pt x="132" y="73"/>
                        </a:lnTo>
                        <a:lnTo>
                          <a:pt x="161" y="71"/>
                        </a:lnTo>
                        <a:lnTo>
                          <a:pt x="163" y="82"/>
                        </a:lnTo>
                        <a:lnTo>
                          <a:pt x="187" y="79"/>
                        </a:lnTo>
                        <a:lnTo>
                          <a:pt x="212" y="73"/>
                        </a:lnTo>
                        <a:lnTo>
                          <a:pt x="224" y="58"/>
                        </a:lnTo>
                        <a:lnTo>
                          <a:pt x="224" y="27"/>
                        </a:lnTo>
                        <a:lnTo>
                          <a:pt x="221" y="0"/>
                        </a:lnTo>
                        <a:lnTo>
                          <a:pt x="169" y="13"/>
                        </a:lnTo>
                        <a:lnTo>
                          <a:pt x="140" y="9"/>
                        </a:lnTo>
                        <a:lnTo>
                          <a:pt x="109" y="6"/>
                        </a:lnTo>
                      </a:path>
                    </a:pathLst>
                  </a:custGeom>
                  <a:solidFill>
                    <a:srgbClr val="80400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3" name="Freeform 252"/>
                  <p:cNvSpPr>
                    <a:spLocks/>
                  </p:cNvSpPr>
                  <p:nvPr/>
                </p:nvSpPr>
                <p:spPr bwMode="auto">
                  <a:xfrm>
                    <a:off x="4675" y="3427"/>
                    <a:ext cx="228" cy="95"/>
                  </a:xfrm>
                  <a:custGeom>
                    <a:avLst/>
                    <a:gdLst>
                      <a:gd name="T0" fmla="*/ 115 w 228"/>
                      <a:gd name="T1" fmla="*/ 9 h 95"/>
                      <a:gd name="T2" fmla="*/ 153 w 228"/>
                      <a:gd name="T3" fmla="*/ 13 h 95"/>
                      <a:gd name="T4" fmla="*/ 179 w 228"/>
                      <a:gd name="T5" fmla="*/ 19 h 95"/>
                      <a:gd name="T6" fmla="*/ 206 w 228"/>
                      <a:gd name="T7" fmla="*/ 27 h 95"/>
                      <a:gd name="T8" fmla="*/ 220 w 228"/>
                      <a:gd name="T9" fmla="*/ 46 h 95"/>
                      <a:gd name="T10" fmla="*/ 227 w 228"/>
                      <a:gd name="T11" fmla="*/ 61 h 95"/>
                      <a:gd name="T12" fmla="*/ 224 w 228"/>
                      <a:gd name="T13" fmla="*/ 77 h 95"/>
                      <a:gd name="T14" fmla="*/ 212 w 228"/>
                      <a:gd name="T15" fmla="*/ 89 h 95"/>
                      <a:gd name="T16" fmla="*/ 197 w 228"/>
                      <a:gd name="T17" fmla="*/ 94 h 95"/>
                      <a:gd name="T18" fmla="*/ 162 w 228"/>
                      <a:gd name="T19" fmla="*/ 94 h 95"/>
                      <a:gd name="T20" fmla="*/ 127 w 228"/>
                      <a:gd name="T21" fmla="*/ 89 h 95"/>
                      <a:gd name="T22" fmla="*/ 91 w 228"/>
                      <a:gd name="T23" fmla="*/ 73 h 95"/>
                      <a:gd name="T24" fmla="*/ 62 w 228"/>
                      <a:gd name="T25" fmla="*/ 71 h 95"/>
                      <a:gd name="T26" fmla="*/ 59 w 228"/>
                      <a:gd name="T27" fmla="*/ 82 h 95"/>
                      <a:gd name="T28" fmla="*/ 35 w 228"/>
                      <a:gd name="T29" fmla="*/ 79 h 95"/>
                      <a:gd name="T30" fmla="*/ 9 w 228"/>
                      <a:gd name="T31" fmla="*/ 73 h 95"/>
                      <a:gd name="T32" fmla="*/ 0 w 228"/>
                      <a:gd name="T33" fmla="*/ 58 h 95"/>
                      <a:gd name="T34" fmla="*/ 0 w 228"/>
                      <a:gd name="T35" fmla="*/ 25 h 95"/>
                      <a:gd name="T36" fmla="*/ 6 w 228"/>
                      <a:gd name="T37" fmla="*/ 0 h 95"/>
                      <a:gd name="T38" fmla="*/ 53 w 228"/>
                      <a:gd name="T39" fmla="*/ 13 h 95"/>
                      <a:gd name="T40" fmla="*/ 79 w 228"/>
                      <a:gd name="T41" fmla="*/ 19 h 95"/>
                      <a:gd name="T42" fmla="*/ 115 w 228"/>
                      <a:gd name="T43" fmla="*/ 9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95"/>
                      <a:gd name="T68" fmla="*/ 228 w 228"/>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95">
                        <a:moveTo>
                          <a:pt x="115" y="9"/>
                        </a:moveTo>
                        <a:lnTo>
                          <a:pt x="153" y="13"/>
                        </a:lnTo>
                        <a:lnTo>
                          <a:pt x="179" y="19"/>
                        </a:lnTo>
                        <a:lnTo>
                          <a:pt x="206" y="27"/>
                        </a:lnTo>
                        <a:lnTo>
                          <a:pt x="220" y="46"/>
                        </a:lnTo>
                        <a:lnTo>
                          <a:pt x="227" y="61"/>
                        </a:lnTo>
                        <a:lnTo>
                          <a:pt x="224" y="77"/>
                        </a:lnTo>
                        <a:lnTo>
                          <a:pt x="212" y="89"/>
                        </a:lnTo>
                        <a:lnTo>
                          <a:pt x="197" y="94"/>
                        </a:lnTo>
                        <a:lnTo>
                          <a:pt x="162" y="94"/>
                        </a:lnTo>
                        <a:lnTo>
                          <a:pt x="127" y="89"/>
                        </a:lnTo>
                        <a:lnTo>
                          <a:pt x="91" y="73"/>
                        </a:lnTo>
                        <a:lnTo>
                          <a:pt x="62" y="71"/>
                        </a:lnTo>
                        <a:lnTo>
                          <a:pt x="59" y="82"/>
                        </a:lnTo>
                        <a:lnTo>
                          <a:pt x="35" y="79"/>
                        </a:lnTo>
                        <a:lnTo>
                          <a:pt x="9" y="73"/>
                        </a:lnTo>
                        <a:lnTo>
                          <a:pt x="0" y="58"/>
                        </a:lnTo>
                        <a:lnTo>
                          <a:pt x="0" y="25"/>
                        </a:lnTo>
                        <a:lnTo>
                          <a:pt x="6" y="0"/>
                        </a:lnTo>
                        <a:lnTo>
                          <a:pt x="53" y="13"/>
                        </a:lnTo>
                        <a:lnTo>
                          <a:pt x="79" y="19"/>
                        </a:lnTo>
                        <a:lnTo>
                          <a:pt x="115" y="9"/>
                        </a:lnTo>
                      </a:path>
                    </a:pathLst>
                  </a:custGeom>
                  <a:solidFill>
                    <a:srgbClr val="80400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101" name="Freeform 253"/>
                <p:cNvSpPr>
                  <a:spLocks/>
                </p:cNvSpPr>
                <p:nvPr/>
              </p:nvSpPr>
              <p:spPr bwMode="auto">
                <a:xfrm>
                  <a:off x="4437" y="2869"/>
                  <a:ext cx="366" cy="586"/>
                </a:xfrm>
                <a:custGeom>
                  <a:avLst/>
                  <a:gdLst>
                    <a:gd name="T0" fmla="*/ 359 w 366"/>
                    <a:gd name="T1" fmla="*/ 64 h 586"/>
                    <a:gd name="T2" fmla="*/ 356 w 366"/>
                    <a:gd name="T3" fmla="*/ 177 h 586"/>
                    <a:gd name="T4" fmla="*/ 365 w 366"/>
                    <a:gd name="T5" fmla="*/ 351 h 586"/>
                    <a:gd name="T6" fmla="*/ 365 w 366"/>
                    <a:gd name="T7" fmla="*/ 567 h 586"/>
                    <a:gd name="T8" fmla="*/ 341 w 366"/>
                    <a:gd name="T9" fmla="*/ 576 h 586"/>
                    <a:gd name="T10" fmla="*/ 313 w 366"/>
                    <a:gd name="T11" fmla="*/ 585 h 586"/>
                    <a:gd name="T12" fmla="*/ 281 w 366"/>
                    <a:gd name="T13" fmla="*/ 585 h 586"/>
                    <a:gd name="T14" fmla="*/ 242 w 366"/>
                    <a:gd name="T15" fmla="*/ 570 h 586"/>
                    <a:gd name="T16" fmla="*/ 236 w 366"/>
                    <a:gd name="T17" fmla="*/ 458 h 586"/>
                    <a:gd name="T18" fmla="*/ 232 w 366"/>
                    <a:gd name="T19" fmla="*/ 348 h 586"/>
                    <a:gd name="T20" fmla="*/ 221 w 366"/>
                    <a:gd name="T21" fmla="*/ 159 h 586"/>
                    <a:gd name="T22" fmla="*/ 199 w 366"/>
                    <a:gd name="T23" fmla="*/ 274 h 586"/>
                    <a:gd name="T24" fmla="*/ 175 w 366"/>
                    <a:gd name="T25" fmla="*/ 354 h 586"/>
                    <a:gd name="T26" fmla="*/ 159 w 366"/>
                    <a:gd name="T27" fmla="*/ 436 h 586"/>
                    <a:gd name="T28" fmla="*/ 135 w 366"/>
                    <a:gd name="T29" fmla="*/ 558 h 586"/>
                    <a:gd name="T30" fmla="*/ 112 w 366"/>
                    <a:gd name="T31" fmla="*/ 570 h 586"/>
                    <a:gd name="T32" fmla="*/ 86 w 366"/>
                    <a:gd name="T33" fmla="*/ 576 h 586"/>
                    <a:gd name="T34" fmla="*/ 55 w 366"/>
                    <a:gd name="T35" fmla="*/ 576 h 586"/>
                    <a:gd name="T36" fmla="*/ 26 w 366"/>
                    <a:gd name="T37" fmla="*/ 573 h 586"/>
                    <a:gd name="T38" fmla="*/ 0 w 366"/>
                    <a:gd name="T39" fmla="*/ 564 h 586"/>
                    <a:gd name="T40" fmla="*/ 20 w 366"/>
                    <a:gd name="T41" fmla="*/ 451 h 586"/>
                    <a:gd name="T42" fmla="*/ 41 w 366"/>
                    <a:gd name="T43" fmla="*/ 351 h 586"/>
                    <a:gd name="T44" fmla="*/ 57 w 366"/>
                    <a:gd name="T45" fmla="*/ 287 h 586"/>
                    <a:gd name="T46" fmla="*/ 66 w 366"/>
                    <a:gd name="T47" fmla="*/ 189 h 586"/>
                    <a:gd name="T48" fmla="*/ 93 w 366"/>
                    <a:gd name="T49" fmla="*/ 28 h 586"/>
                    <a:gd name="T50" fmla="*/ 102 w 366"/>
                    <a:gd name="T51" fmla="*/ 0 h 586"/>
                    <a:gd name="T52" fmla="*/ 179 w 366"/>
                    <a:gd name="T53" fmla="*/ 9 h 586"/>
                    <a:gd name="T54" fmla="*/ 263 w 366"/>
                    <a:gd name="T55" fmla="*/ 13 h 586"/>
                    <a:gd name="T56" fmla="*/ 317 w 366"/>
                    <a:gd name="T57" fmla="*/ 9 h 586"/>
                    <a:gd name="T58" fmla="*/ 352 w 366"/>
                    <a:gd name="T59" fmla="*/ 3 h 586"/>
                    <a:gd name="T60" fmla="*/ 359 w 366"/>
                    <a:gd name="T61" fmla="*/ 64 h 5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586"/>
                    <a:gd name="T95" fmla="*/ 366 w 366"/>
                    <a:gd name="T96" fmla="*/ 586 h 5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586">
                      <a:moveTo>
                        <a:pt x="359" y="64"/>
                      </a:moveTo>
                      <a:lnTo>
                        <a:pt x="356" y="177"/>
                      </a:lnTo>
                      <a:lnTo>
                        <a:pt x="365" y="351"/>
                      </a:lnTo>
                      <a:lnTo>
                        <a:pt x="365" y="567"/>
                      </a:lnTo>
                      <a:lnTo>
                        <a:pt x="341" y="576"/>
                      </a:lnTo>
                      <a:lnTo>
                        <a:pt x="313" y="585"/>
                      </a:lnTo>
                      <a:lnTo>
                        <a:pt x="281" y="585"/>
                      </a:lnTo>
                      <a:lnTo>
                        <a:pt x="242" y="570"/>
                      </a:lnTo>
                      <a:lnTo>
                        <a:pt x="236" y="458"/>
                      </a:lnTo>
                      <a:lnTo>
                        <a:pt x="232" y="348"/>
                      </a:lnTo>
                      <a:lnTo>
                        <a:pt x="221" y="159"/>
                      </a:lnTo>
                      <a:lnTo>
                        <a:pt x="199" y="274"/>
                      </a:lnTo>
                      <a:lnTo>
                        <a:pt x="175" y="354"/>
                      </a:lnTo>
                      <a:lnTo>
                        <a:pt x="159" y="436"/>
                      </a:lnTo>
                      <a:lnTo>
                        <a:pt x="135" y="558"/>
                      </a:lnTo>
                      <a:lnTo>
                        <a:pt x="112" y="570"/>
                      </a:lnTo>
                      <a:lnTo>
                        <a:pt x="86" y="576"/>
                      </a:lnTo>
                      <a:lnTo>
                        <a:pt x="55" y="576"/>
                      </a:lnTo>
                      <a:lnTo>
                        <a:pt x="26" y="573"/>
                      </a:lnTo>
                      <a:lnTo>
                        <a:pt x="0" y="564"/>
                      </a:lnTo>
                      <a:lnTo>
                        <a:pt x="20" y="451"/>
                      </a:lnTo>
                      <a:lnTo>
                        <a:pt x="41" y="351"/>
                      </a:lnTo>
                      <a:lnTo>
                        <a:pt x="57" y="287"/>
                      </a:lnTo>
                      <a:lnTo>
                        <a:pt x="66" y="189"/>
                      </a:lnTo>
                      <a:lnTo>
                        <a:pt x="93" y="28"/>
                      </a:lnTo>
                      <a:lnTo>
                        <a:pt x="102" y="0"/>
                      </a:lnTo>
                      <a:lnTo>
                        <a:pt x="179" y="9"/>
                      </a:lnTo>
                      <a:lnTo>
                        <a:pt x="263" y="13"/>
                      </a:lnTo>
                      <a:lnTo>
                        <a:pt x="317" y="9"/>
                      </a:lnTo>
                      <a:lnTo>
                        <a:pt x="352" y="3"/>
                      </a:lnTo>
                      <a:lnTo>
                        <a:pt x="359" y="64"/>
                      </a:lnTo>
                    </a:path>
                  </a:pathLst>
                </a:custGeom>
                <a:solidFill>
                  <a:srgbClr val="0000E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64" name="Group 254"/>
              <p:cNvGrpSpPr>
                <a:grpSpLocks/>
              </p:cNvGrpSpPr>
              <p:nvPr/>
            </p:nvGrpSpPr>
            <p:grpSpPr bwMode="auto">
              <a:xfrm>
                <a:off x="4331" y="2421"/>
                <a:ext cx="823" cy="604"/>
                <a:chOff x="4331" y="2421"/>
                <a:chExt cx="823" cy="604"/>
              </a:xfrm>
            </p:grpSpPr>
            <p:sp>
              <p:nvSpPr>
                <p:cNvPr id="1086" name="Freeform 255"/>
                <p:cNvSpPr>
                  <a:spLocks/>
                </p:cNvSpPr>
                <p:nvPr/>
              </p:nvSpPr>
              <p:spPr bwMode="auto">
                <a:xfrm>
                  <a:off x="5037" y="2654"/>
                  <a:ext cx="117" cy="130"/>
                </a:xfrm>
                <a:custGeom>
                  <a:avLst/>
                  <a:gdLst>
                    <a:gd name="T0" fmla="*/ 36 w 117"/>
                    <a:gd name="T1" fmla="*/ 70 h 130"/>
                    <a:gd name="T2" fmla="*/ 45 w 117"/>
                    <a:gd name="T3" fmla="*/ 62 h 130"/>
                    <a:gd name="T4" fmla="*/ 50 w 117"/>
                    <a:gd name="T5" fmla="*/ 50 h 130"/>
                    <a:gd name="T6" fmla="*/ 53 w 117"/>
                    <a:gd name="T7" fmla="*/ 34 h 130"/>
                    <a:gd name="T8" fmla="*/ 58 w 117"/>
                    <a:gd name="T9" fmla="*/ 24 h 130"/>
                    <a:gd name="T10" fmla="*/ 65 w 117"/>
                    <a:gd name="T11" fmla="*/ 11 h 130"/>
                    <a:gd name="T12" fmla="*/ 76 w 117"/>
                    <a:gd name="T13" fmla="*/ 1 h 130"/>
                    <a:gd name="T14" fmla="*/ 87 w 117"/>
                    <a:gd name="T15" fmla="*/ 0 h 130"/>
                    <a:gd name="T16" fmla="*/ 92 w 117"/>
                    <a:gd name="T17" fmla="*/ 4 h 130"/>
                    <a:gd name="T18" fmla="*/ 93 w 117"/>
                    <a:gd name="T19" fmla="*/ 12 h 130"/>
                    <a:gd name="T20" fmla="*/ 82 w 117"/>
                    <a:gd name="T21" fmla="*/ 28 h 130"/>
                    <a:gd name="T22" fmla="*/ 77 w 117"/>
                    <a:gd name="T23" fmla="*/ 38 h 130"/>
                    <a:gd name="T24" fmla="*/ 86 w 117"/>
                    <a:gd name="T25" fmla="*/ 35 h 130"/>
                    <a:gd name="T26" fmla="*/ 98 w 117"/>
                    <a:gd name="T27" fmla="*/ 34 h 130"/>
                    <a:gd name="T28" fmla="*/ 108 w 117"/>
                    <a:gd name="T29" fmla="*/ 35 h 130"/>
                    <a:gd name="T30" fmla="*/ 116 w 117"/>
                    <a:gd name="T31" fmla="*/ 39 h 130"/>
                    <a:gd name="T32" fmla="*/ 106 w 117"/>
                    <a:gd name="T33" fmla="*/ 71 h 130"/>
                    <a:gd name="T34" fmla="*/ 99 w 117"/>
                    <a:gd name="T35" fmla="*/ 101 h 130"/>
                    <a:gd name="T36" fmla="*/ 98 w 117"/>
                    <a:gd name="T37" fmla="*/ 115 h 130"/>
                    <a:gd name="T38" fmla="*/ 96 w 117"/>
                    <a:gd name="T39" fmla="*/ 123 h 130"/>
                    <a:gd name="T40" fmla="*/ 81 w 117"/>
                    <a:gd name="T41" fmla="*/ 123 h 130"/>
                    <a:gd name="T42" fmla="*/ 69 w 117"/>
                    <a:gd name="T43" fmla="*/ 124 h 130"/>
                    <a:gd name="T44" fmla="*/ 53 w 117"/>
                    <a:gd name="T45" fmla="*/ 123 h 130"/>
                    <a:gd name="T46" fmla="*/ 33 w 117"/>
                    <a:gd name="T47" fmla="*/ 125 h 130"/>
                    <a:gd name="T48" fmla="*/ 13 w 117"/>
                    <a:gd name="T49" fmla="*/ 129 h 130"/>
                    <a:gd name="T50" fmla="*/ 0 w 117"/>
                    <a:gd name="T51" fmla="*/ 78 h 130"/>
                    <a:gd name="T52" fmla="*/ 36 w 117"/>
                    <a:gd name="T53" fmla="*/ 70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130"/>
                    <a:gd name="T83" fmla="*/ 117 w 117"/>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130">
                      <a:moveTo>
                        <a:pt x="36" y="70"/>
                      </a:moveTo>
                      <a:lnTo>
                        <a:pt x="45" y="62"/>
                      </a:lnTo>
                      <a:lnTo>
                        <a:pt x="50" y="50"/>
                      </a:lnTo>
                      <a:lnTo>
                        <a:pt x="53" y="34"/>
                      </a:lnTo>
                      <a:lnTo>
                        <a:pt x="58" y="24"/>
                      </a:lnTo>
                      <a:lnTo>
                        <a:pt x="65" y="11"/>
                      </a:lnTo>
                      <a:lnTo>
                        <a:pt x="76" y="1"/>
                      </a:lnTo>
                      <a:lnTo>
                        <a:pt x="87" y="0"/>
                      </a:lnTo>
                      <a:lnTo>
                        <a:pt x="92" y="4"/>
                      </a:lnTo>
                      <a:lnTo>
                        <a:pt x="93" y="12"/>
                      </a:lnTo>
                      <a:lnTo>
                        <a:pt x="82" y="28"/>
                      </a:lnTo>
                      <a:lnTo>
                        <a:pt x="77" y="38"/>
                      </a:lnTo>
                      <a:lnTo>
                        <a:pt x="86" y="35"/>
                      </a:lnTo>
                      <a:lnTo>
                        <a:pt x="98" y="34"/>
                      </a:lnTo>
                      <a:lnTo>
                        <a:pt x="108" y="35"/>
                      </a:lnTo>
                      <a:lnTo>
                        <a:pt x="116" y="39"/>
                      </a:lnTo>
                      <a:lnTo>
                        <a:pt x="106" y="71"/>
                      </a:lnTo>
                      <a:lnTo>
                        <a:pt x="99" y="101"/>
                      </a:lnTo>
                      <a:lnTo>
                        <a:pt x="98" y="115"/>
                      </a:lnTo>
                      <a:lnTo>
                        <a:pt x="96" y="123"/>
                      </a:lnTo>
                      <a:lnTo>
                        <a:pt x="81" y="123"/>
                      </a:lnTo>
                      <a:lnTo>
                        <a:pt x="69" y="124"/>
                      </a:lnTo>
                      <a:lnTo>
                        <a:pt x="53" y="123"/>
                      </a:lnTo>
                      <a:lnTo>
                        <a:pt x="33" y="125"/>
                      </a:lnTo>
                      <a:lnTo>
                        <a:pt x="13" y="129"/>
                      </a:lnTo>
                      <a:lnTo>
                        <a:pt x="0" y="78"/>
                      </a:lnTo>
                      <a:lnTo>
                        <a:pt x="36" y="70"/>
                      </a:lnTo>
                    </a:path>
                  </a:pathLst>
                </a:custGeom>
                <a:solidFill>
                  <a:srgbClr val="FFE0C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87" name="Group 256"/>
                <p:cNvGrpSpPr>
                  <a:grpSpLocks/>
                </p:cNvGrpSpPr>
                <p:nvPr/>
              </p:nvGrpSpPr>
              <p:grpSpPr bwMode="auto">
                <a:xfrm>
                  <a:off x="4331" y="2421"/>
                  <a:ext cx="755" cy="604"/>
                  <a:chOff x="4331" y="2421"/>
                  <a:chExt cx="755" cy="604"/>
                </a:xfrm>
              </p:grpSpPr>
              <p:grpSp>
                <p:nvGrpSpPr>
                  <p:cNvPr id="1088" name="Group 257"/>
                  <p:cNvGrpSpPr>
                    <a:grpSpLocks/>
                  </p:cNvGrpSpPr>
                  <p:nvPr/>
                </p:nvGrpSpPr>
                <p:grpSpPr bwMode="auto">
                  <a:xfrm>
                    <a:off x="4331" y="2421"/>
                    <a:ext cx="755" cy="604"/>
                    <a:chOff x="4331" y="2421"/>
                    <a:chExt cx="755" cy="604"/>
                  </a:xfrm>
                </p:grpSpPr>
                <p:sp>
                  <p:nvSpPr>
                    <p:cNvPr id="1097" name="Freeform 258"/>
                    <p:cNvSpPr>
                      <a:spLocks/>
                    </p:cNvSpPr>
                    <p:nvPr/>
                  </p:nvSpPr>
                  <p:spPr bwMode="auto">
                    <a:xfrm>
                      <a:off x="4445" y="2745"/>
                      <a:ext cx="55" cy="104"/>
                    </a:xfrm>
                    <a:custGeom>
                      <a:avLst/>
                      <a:gdLst>
                        <a:gd name="T0" fmla="*/ 37 w 55"/>
                        <a:gd name="T1" fmla="*/ 0 h 104"/>
                        <a:gd name="T2" fmla="*/ 54 w 55"/>
                        <a:gd name="T3" fmla="*/ 21 h 104"/>
                        <a:gd name="T4" fmla="*/ 40 w 55"/>
                        <a:gd name="T5" fmla="*/ 34 h 104"/>
                        <a:gd name="T6" fmla="*/ 30 w 55"/>
                        <a:gd name="T7" fmla="*/ 53 h 104"/>
                        <a:gd name="T8" fmla="*/ 25 w 55"/>
                        <a:gd name="T9" fmla="*/ 73 h 104"/>
                        <a:gd name="T10" fmla="*/ 20 w 55"/>
                        <a:gd name="T11" fmla="*/ 94 h 104"/>
                        <a:gd name="T12" fmla="*/ 20 w 55"/>
                        <a:gd name="T13" fmla="*/ 103 h 104"/>
                        <a:gd name="T14" fmla="*/ 0 w 55"/>
                        <a:gd name="T15" fmla="*/ 73 h 104"/>
                        <a:gd name="T16" fmla="*/ 6 w 55"/>
                        <a:gd name="T17" fmla="*/ 44 h 104"/>
                        <a:gd name="T18" fmla="*/ 16 w 55"/>
                        <a:gd name="T19" fmla="*/ 23 h 104"/>
                        <a:gd name="T20" fmla="*/ 37 w 55"/>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04"/>
                        <a:gd name="T35" fmla="*/ 55 w 55"/>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04">
                          <a:moveTo>
                            <a:pt x="37" y="0"/>
                          </a:moveTo>
                          <a:lnTo>
                            <a:pt x="54" y="21"/>
                          </a:lnTo>
                          <a:lnTo>
                            <a:pt x="40" y="34"/>
                          </a:lnTo>
                          <a:lnTo>
                            <a:pt x="30" y="53"/>
                          </a:lnTo>
                          <a:lnTo>
                            <a:pt x="25" y="73"/>
                          </a:lnTo>
                          <a:lnTo>
                            <a:pt x="20" y="94"/>
                          </a:lnTo>
                          <a:lnTo>
                            <a:pt x="20" y="103"/>
                          </a:lnTo>
                          <a:lnTo>
                            <a:pt x="0" y="73"/>
                          </a:lnTo>
                          <a:lnTo>
                            <a:pt x="6" y="44"/>
                          </a:lnTo>
                          <a:lnTo>
                            <a:pt x="16" y="23"/>
                          </a:lnTo>
                          <a:lnTo>
                            <a:pt x="37" y="0"/>
                          </a:lnTo>
                        </a:path>
                      </a:pathLst>
                    </a:custGeom>
                    <a:solidFill>
                      <a:srgbClr val="FF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8" name="Freeform 259"/>
                    <p:cNvSpPr>
                      <a:spLocks/>
                    </p:cNvSpPr>
                    <p:nvPr/>
                  </p:nvSpPr>
                  <p:spPr bwMode="auto">
                    <a:xfrm>
                      <a:off x="5042" y="2716"/>
                      <a:ext cx="44" cy="79"/>
                    </a:xfrm>
                    <a:custGeom>
                      <a:avLst/>
                      <a:gdLst>
                        <a:gd name="T0" fmla="*/ 0 w 44"/>
                        <a:gd name="T1" fmla="*/ 9 h 79"/>
                        <a:gd name="T2" fmla="*/ 26 w 44"/>
                        <a:gd name="T3" fmla="*/ 0 h 79"/>
                        <a:gd name="T4" fmla="*/ 36 w 44"/>
                        <a:gd name="T5" fmla="*/ 21 h 79"/>
                        <a:gd name="T6" fmla="*/ 43 w 44"/>
                        <a:gd name="T7" fmla="*/ 50 h 79"/>
                        <a:gd name="T8" fmla="*/ 43 w 44"/>
                        <a:gd name="T9" fmla="*/ 72 h 79"/>
                        <a:gd name="T10" fmla="*/ 16 w 44"/>
                        <a:gd name="T11" fmla="*/ 78 h 79"/>
                        <a:gd name="T12" fmla="*/ 0 w 44"/>
                        <a:gd name="T13" fmla="*/ 9 h 79"/>
                        <a:gd name="T14" fmla="*/ 0 60000 65536"/>
                        <a:gd name="T15" fmla="*/ 0 60000 65536"/>
                        <a:gd name="T16" fmla="*/ 0 60000 65536"/>
                        <a:gd name="T17" fmla="*/ 0 60000 65536"/>
                        <a:gd name="T18" fmla="*/ 0 60000 65536"/>
                        <a:gd name="T19" fmla="*/ 0 60000 65536"/>
                        <a:gd name="T20" fmla="*/ 0 60000 65536"/>
                        <a:gd name="T21" fmla="*/ 0 w 44"/>
                        <a:gd name="T22" fmla="*/ 0 h 79"/>
                        <a:gd name="T23" fmla="*/ 44 w 44"/>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79">
                          <a:moveTo>
                            <a:pt x="0" y="9"/>
                          </a:moveTo>
                          <a:lnTo>
                            <a:pt x="26" y="0"/>
                          </a:lnTo>
                          <a:lnTo>
                            <a:pt x="36" y="21"/>
                          </a:lnTo>
                          <a:lnTo>
                            <a:pt x="43" y="50"/>
                          </a:lnTo>
                          <a:lnTo>
                            <a:pt x="43" y="72"/>
                          </a:lnTo>
                          <a:lnTo>
                            <a:pt x="16" y="78"/>
                          </a:lnTo>
                          <a:lnTo>
                            <a:pt x="0" y="9"/>
                          </a:lnTo>
                        </a:path>
                      </a:pathLst>
                    </a:custGeom>
                    <a:solidFill>
                      <a:srgbClr val="FF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9" name="Freeform 260"/>
                    <p:cNvSpPr>
                      <a:spLocks/>
                    </p:cNvSpPr>
                    <p:nvPr/>
                  </p:nvSpPr>
                  <p:spPr bwMode="auto">
                    <a:xfrm>
                      <a:off x="4331" y="2421"/>
                      <a:ext cx="746" cy="604"/>
                    </a:xfrm>
                    <a:custGeom>
                      <a:avLst/>
                      <a:gdLst>
                        <a:gd name="T0" fmla="*/ 146 w 746"/>
                        <a:gd name="T1" fmla="*/ 344 h 604"/>
                        <a:gd name="T2" fmla="*/ 131 w 746"/>
                        <a:gd name="T3" fmla="*/ 368 h 604"/>
                        <a:gd name="T4" fmla="*/ 126 w 746"/>
                        <a:gd name="T5" fmla="*/ 397 h 604"/>
                        <a:gd name="T6" fmla="*/ 122 w 746"/>
                        <a:gd name="T7" fmla="*/ 426 h 604"/>
                        <a:gd name="T8" fmla="*/ 89 w 746"/>
                        <a:gd name="T9" fmla="*/ 380 h 604"/>
                        <a:gd name="T10" fmla="*/ 34 w 746"/>
                        <a:gd name="T11" fmla="*/ 284 h 604"/>
                        <a:gd name="T12" fmla="*/ 13 w 746"/>
                        <a:gd name="T13" fmla="*/ 243 h 604"/>
                        <a:gd name="T14" fmla="*/ 0 w 746"/>
                        <a:gd name="T15" fmla="*/ 204 h 604"/>
                        <a:gd name="T16" fmla="*/ 34 w 746"/>
                        <a:gd name="T17" fmla="*/ 157 h 604"/>
                        <a:gd name="T18" fmla="*/ 73 w 746"/>
                        <a:gd name="T19" fmla="*/ 103 h 604"/>
                        <a:gd name="T20" fmla="*/ 100 w 746"/>
                        <a:gd name="T21" fmla="*/ 64 h 604"/>
                        <a:gd name="T22" fmla="*/ 131 w 746"/>
                        <a:gd name="T23" fmla="*/ 26 h 604"/>
                        <a:gd name="T24" fmla="*/ 145 w 746"/>
                        <a:gd name="T25" fmla="*/ 6 h 604"/>
                        <a:gd name="T26" fmla="*/ 162 w 746"/>
                        <a:gd name="T27" fmla="*/ 2 h 604"/>
                        <a:gd name="T28" fmla="*/ 203 w 746"/>
                        <a:gd name="T29" fmla="*/ 0 h 604"/>
                        <a:gd name="T30" fmla="*/ 248 w 746"/>
                        <a:gd name="T31" fmla="*/ 5 h 604"/>
                        <a:gd name="T32" fmla="*/ 350 w 746"/>
                        <a:gd name="T33" fmla="*/ 272 h 604"/>
                        <a:gd name="T34" fmla="*/ 445 w 746"/>
                        <a:gd name="T35" fmla="*/ 57 h 604"/>
                        <a:gd name="T36" fmla="*/ 484 w 746"/>
                        <a:gd name="T37" fmla="*/ 66 h 604"/>
                        <a:gd name="T38" fmla="*/ 528 w 746"/>
                        <a:gd name="T39" fmla="*/ 82 h 604"/>
                        <a:gd name="T40" fmla="*/ 538 w 746"/>
                        <a:gd name="T41" fmla="*/ 97 h 604"/>
                        <a:gd name="T42" fmla="*/ 545 w 746"/>
                        <a:gd name="T43" fmla="*/ 126 h 604"/>
                        <a:gd name="T44" fmla="*/ 570 w 746"/>
                        <a:gd name="T45" fmla="*/ 182 h 604"/>
                        <a:gd name="T46" fmla="*/ 579 w 746"/>
                        <a:gd name="T47" fmla="*/ 246 h 604"/>
                        <a:gd name="T48" fmla="*/ 643 w 746"/>
                        <a:gd name="T49" fmla="*/ 309 h 604"/>
                        <a:gd name="T50" fmla="*/ 720 w 746"/>
                        <a:gd name="T51" fmla="*/ 296 h 604"/>
                        <a:gd name="T52" fmla="*/ 734 w 746"/>
                        <a:gd name="T53" fmla="*/ 325 h 604"/>
                        <a:gd name="T54" fmla="*/ 745 w 746"/>
                        <a:gd name="T55" fmla="*/ 362 h 604"/>
                        <a:gd name="T56" fmla="*/ 717 w 746"/>
                        <a:gd name="T57" fmla="*/ 390 h 604"/>
                        <a:gd name="T58" fmla="*/ 660 w 746"/>
                        <a:gd name="T59" fmla="*/ 401 h 604"/>
                        <a:gd name="T60" fmla="*/ 570 w 746"/>
                        <a:gd name="T61" fmla="*/ 406 h 604"/>
                        <a:gd name="T62" fmla="*/ 511 w 746"/>
                        <a:gd name="T63" fmla="*/ 364 h 604"/>
                        <a:gd name="T64" fmla="*/ 478 w 746"/>
                        <a:gd name="T65" fmla="*/ 246 h 604"/>
                        <a:gd name="T66" fmla="*/ 481 w 746"/>
                        <a:gd name="T67" fmla="*/ 256 h 604"/>
                        <a:gd name="T68" fmla="*/ 484 w 746"/>
                        <a:gd name="T69" fmla="*/ 351 h 604"/>
                        <a:gd name="T70" fmla="*/ 484 w 746"/>
                        <a:gd name="T71" fmla="*/ 437 h 604"/>
                        <a:gd name="T72" fmla="*/ 502 w 746"/>
                        <a:gd name="T73" fmla="*/ 542 h 604"/>
                        <a:gd name="T74" fmla="*/ 495 w 746"/>
                        <a:gd name="T75" fmla="*/ 586 h 604"/>
                        <a:gd name="T76" fmla="*/ 411 w 746"/>
                        <a:gd name="T77" fmla="*/ 600 h 604"/>
                        <a:gd name="T78" fmla="*/ 356 w 746"/>
                        <a:gd name="T79" fmla="*/ 574 h 604"/>
                        <a:gd name="T80" fmla="*/ 331 w 746"/>
                        <a:gd name="T81" fmla="*/ 489 h 604"/>
                        <a:gd name="T82" fmla="*/ 313 w 746"/>
                        <a:gd name="T83" fmla="*/ 562 h 604"/>
                        <a:gd name="T84" fmla="*/ 260 w 746"/>
                        <a:gd name="T85" fmla="*/ 603 h 604"/>
                        <a:gd name="T86" fmla="*/ 160 w 746"/>
                        <a:gd name="T87" fmla="*/ 581 h 604"/>
                        <a:gd name="T88" fmla="*/ 141 w 746"/>
                        <a:gd name="T89" fmla="*/ 508 h 604"/>
                        <a:gd name="T90" fmla="*/ 175 w 746"/>
                        <a:gd name="T91" fmla="*/ 389 h 604"/>
                        <a:gd name="T92" fmla="*/ 179 w 746"/>
                        <a:gd name="T93" fmla="*/ 340 h 604"/>
                        <a:gd name="T94" fmla="*/ 176 w 746"/>
                        <a:gd name="T95" fmla="*/ 259 h 604"/>
                        <a:gd name="T96" fmla="*/ 173 w 746"/>
                        <a:gd name="T97" fmla="*/ 186 h 604"/>
                        <a:gd name="T98" fmla="*/ 168 w 746"/>
                        <a:gd name="T99" fmla="*/ 163 h 604"/>
                        <a:gd name="T100" fmla="*/ 143 w 746"/>
                        <a:gd name="T101" fmla="*/ 196 h 604"/>
                        <a:gd name="T102" fmla="*/ 124 w 746"/>
                        <a:gd name="T103" fmla="*/ 211 h 604"/>
                        <a:gd name="T104" fmla="*/ 117 w 746"/>
                        <a:gd name="T105" fmla="*/ 237 h 604"/>
                        <a:gd name="T106" fmla="*/ 141 w 746"/>
                        <a:gd name="T107" fmla="*/ 282 h 604"/>
                        <a:gd name="T108" fmla="*/ 162 w 746"/>
                        <a:gd name="T109" fmla="*/ 333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6"/>
                        <a:gd name="T166" fmla="*/ 0 h 604"/>
                        <a:gd name="T167" fmla="*/ 746 w 746"/>
                        <a:gd name="T168" fmla="*/ 604 h 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6" h="604">
                          <a:moveTo>
                            <a:pt x="154" y="336"/>
                          </a:moveTo>
                          <a:lnTo>
                            <a:pt x="146" y="344"/>
                          </a:lnTo>
                          <a:lnTo>
                            <a:pt x="138" y="354"/>
                          </a:lnTo>
                          <a:lnTo>
                            <a:pt x="131" y="368"/>
                          </a:lnTo>
                          <a:lnTo>
                            <a:pt x="128" y="381"/>
                          </a:lnTo>
                          <a:lnTo>
                            <a:pt x="126" y="397"/>
                          </a:lnTo>
                          <a:lnTo>
                            <a:pt x="123" y="412"/>
                          </a:lnTo>
                          <a:lnTo>
                            <a:pt x="122" y="426"/>
                          </a:lnTo>
                          <a:lnTo>
                            <a:pt x="107" y="403"/>
                          </a:lnTo>
                          <a:lnTo>
                            <a:pt x="89" y="380"/>
                          </a:lnTo>
                          <a:lnTo>
                            <a:pt x="57" y="329"/>
                          </a:lnTo>
                          <a:lnTo>
                            <a:pt x="34" y="284"/>
                          </a:lnTo>
                          <a:lnTo>
                            <a:pt x="19" y="256"/>
                          </a:lnTo>
                          <a:lnTo>
                            <a:pt x="13" y="243"/>
                          </a:lnTo>
                          <a:lnTo>
                            <a:pt x="3" y="224"/>
                          </a:lnTo>
                          <a:lnTo>
                            <a:pt x="0" y="204"/>
                          </a:lnTo>
                          <a:lnTo>
                            <a:pt x="9" y="189"/>
                          </a:lnTo>
                          <a:lnTo>
                            <a:pt x="34" y="157"/>
                          </a:lnTo>
                          <a:lnTo>
                            <a:pt x="53" y="126"/>
                          </a:lnTo>
                          <a:lnTo>
                            <a:pt x="73" y="103"/>
                          </a:lnTo>
                          <a:lnTo>
                            <a:pt x="87" y="87"/>
                          </a:lnTo>
                          <a:lnTo>
                            <a:pt x="100" y="64"/>
                          </a:lnTo>
                          <a:lnTo>
                            <a:pt x="117" y="42"/>
                          </a:lnTo>
                          <a:lnTo>
                            <a:pt x="131" y="26"/>
                          </a:lnTo>
                          <a:lnTo>
                            <a:pt x="138" y="13"/>
                          </a:lnTo>
                          <a:lnTo>
                            <a:pt x="145" y="6"/>
                          </a:lnTo>
                          <a:lnTo>
                            <a:pt x="153" y="3"/>
                          </a:lnTo>
                          <a:lnTo>
                            <a:pt x="162" y="2"/>
                          </a:lnTo>
                          <a:lnTo>
                            <a:pt x="178" y="2"/>
                          </a:lnTo>
                          <a:lnTo>
                            <a:pt x="203" y="0"/>
                          </a:lnTo>
                          <a:lnTo>
                            <a:pt x="229" y="3"/>
                          </a:lnTo>
                          <a:lnTo>
                            <a:pt x="248" y="5"/>
                          </a:lnTo>
                          <a:lnTo>
                            <a:pt x="264" y="6"/>
                          </a:lnTo>
                          <a:lnTo>
                            <a:pt x="350" y="272"/>
                          </a:lnTo>
                          <a:lnTo>
                            <a:pt x="426" y="51"/>
                          </a:lnTo>
                          <a:lnTo>
                            <a:pt x="445" y="57"/>
                          </a:lnTo>
                          <a:lnTo>
                            <a:pt x="469" y="62"/>
                          </a:lnTo>
                          <a:lnTo>
                            <a:pt x="484" y="66"/>
                          </a:lnTo>
                          <a:lnTo>
                            <a:pt x="507" y="72"/>
                          </a:lnTo>
                          <a:lnTo>
                            <a:pt x="528" y="82"/>
                          </a:lnTo>
                          <a:lnTo>
                            <a:pt x="535" y="86"/>
                          </a:lnTo>
                          <a:lnTo>
                            <a:pt x="538" y="97"/>
                          </a:lnTo>
                          <a:lnTo>
                            <a:pt x="538" y="104"/>
                          </a:lnTo>
                          <a:lnTo>
                            <a:pt x="545" y="126"/>
                          </a:lnTo>
                          <a:lnTo>
                            <a:pt x="555" y="147"/>
                          </a:lnTo>
                          <a:lnTo>
                            <a:pt x="570" y="182"/>
                          </a:lnTo>
                          <a:lnTo>
                            <a:pt x="575" y="218"/>
                          </a:lnTo>
                          <a:lnTo>
                            <a:pt x="579" y="246"/>
                          </a:lnTo>
                          <a:lnTo>
                            <a:pt x="599" y="310"/>
                          </a:lnTo>
                          <a:lnTo>
                            <a:pt x="643" y="309"/>
                          </a:lnTo>
                          <a:lnTo>
                            <a:pt x="682" y="304"/>
                          </a:lnTo>
                          <a:lnTo>
                            <a:pt x="720" y="296"/>
                          </a:lnTo>
                          <a:lnTo>
                            <a:pt x="730" y="314"/>
                          </a:lnTo>
                          <a:lnTo>
                            <a:pt x="734" y="325"/>
                          </a:lnTo>
                          <a:lnTo>
                            <a:pt x="741" y="340"/>
                          </a:lnTo>
                          <a:lnTo>
                            <a:pt x="745" y="362"/>
                          </a:lnTo>
                          <a:lnTo>
                            <a:pt x="745" y="381"/>
                          </a:lnTo>
                          <a:lnTo>
                            <a:pt x="717" y="390"/>
                          </a:lnTo>
                          <a:lnTo>
                            <a:pt x="690" y="398"/>
                          </a:lnTo>
                          <a:lnTo>
                            <a:pt x="660" y="401"/>
                          </a:lnTo>
                          <a:lnTo>
                            <a:pt x="599" y="406"/>
                          </a:lnTo>
                          <a:lnTo>
                            <a:pt x="570" y="406"/>
                          </a:lnTo>
                          <a:lnTo>
                            <a:pt x="538" y="399"/>
                          </a:lnTo>
                          <a:lnTo>
                            <a:pt x="511" y="364"/>
                          </a:lnTo>
                          <a:lnTo>
                            <a:pt x="491" y="297"/>
                          </a:lnTo>
                          <a:lnTo>
                            <a:pt x="478" y="246"/>
                          </a:lnTo>
                          <a:lnTo>
                            <a:pt x="475" y="195"/>
                          </a:lnTo>
                          <a:lnTo>
                            <a:pt x="481" y="256"/>
                          </a:lnTo>
                          <a:lnTo>
                            <a:pt x="484" y="314"/>
                          </a:lnTo>
                          <a:lnTo>
                            <a:pt x="484" y="351"/>
                          </a:lnTo>
                          <a:lnTo>
                            <a:pt x="484" y="383"/>
                          </a:lnTo>
                          <a:lnTo>
                            <a:pt x="484" y="437"/>
                          </a:lnTo>
                          <a:lnTo>
                            <a:pt x="491" y="479"/>
                          </a:lnTo>
                          <a:lnTo>
                            <a:pt x="502" y="542"/>
                          </a:lnTo>
                          <a:lnTo>
                            <a:pt x="502" y="574"/>
                          </a:lnTo>
                          <a:lnTo>
                            <a:pt x="495" y="586"/>
                          </a:lnTo>
                          <a:lnTo>
                            <a:pt x="453" y="600"/>
                          </a:lnTo>
                          <a:lnTo>
                            <a:pt x="411" y="600"/>
                          </a:lnTo>
                          <a:lnTo>
                            <a:pt x="372" y="586"/>
                          </a:lnTo>
                          <a:lnTo>
                            <a:pt x="356" y="574"/>
                          </a:lnTo>
                          <a:lnTo>
                            <a:pt x="343" y="556"/>
                          </a:lnTo>
                          <a:lnTo>
                            <a:pt x="331" y="489"/>
                          </a:lnTo>
                          <a:lnTo>
                            <a:pt x="325" y="528"/>
                          </a:lnTo>
                          <a:lnTo>
                            <a:pt x="313" y="562"/>
                          </a:lnTo>
                          <a:lnTo>
                            <a:pt x="292" y="600"/>
                          </a:lnTo>
                          <a:lnTo>
                            <a:pt x="260" y="603"/>
                          </a:lnTo>
                          <a:lnTo>
                            <a:pt x="209" y="594"/>
                          </a:lnTo>
                          <a:lnTo>
                            <a:pt x="160" y="581"/>
                          </a:lnTo>
                          <a:lnTo>
                            <a:pt x="121" y="571"/>
                          </a:lnTo>
                          <a:lnTo>
                            <a:pt x="141" y="508"/>
                          </a:lnTo>
                          <a:lnTo>
                            <a:pt x="158" y="466"/>
                          </a:lnTo>
                          <a:lnTo>
                            <a:pt x="175" y="389"/>
                          </a:lnTo>
                          <a:lnTo>
                            <a:pt x="177" y="357"/>
                          </a:lnTo>
                          <a:lnTo>
                            <a:pt x="179" y="340"/>
                          </a:lnTo>
                          <a:lnTo>
                            <a:pt x="179" y="323"/>
                          </a:lnTo>
                          <a:lnTo>
                            <a:pt x="176" y="259"/>
                          </a:lnTo>
                          <a:lnTo>
                            <a:pt x="175" y="217"/>
                          </a:lnTo>
                          <a:lnTo>
                            <a:pt x="173" y="186"/>
                          </a:lnTo>
                          <a:lnTo>
                            <a:pt x="172" y="156"/>
                          </a:lnTo>
                          <a:lnTo>
                            <a:pt x="168" y="163"/>
                          </a:lnTo>
                          <a:lnTo>
                            <a:pt x="154" y="183"/>
                          </a:lnTo>
                          <a:lnTo>
                            <a:pt x="143" y="196"/>
                          </a:lnTo>
                          <a:lnTo>
                            <a:pt x="132" y="204"/>
                          </a:lnTo>
                          <a:lnTo>
                            <a:pt x="124" y="211"/>
                          </a:lnTo>
                          <a:lnTo>
                            <a:pt x="111" y="224"/>
                          </a:lnTo>
                          <a:lnTo>
                            <a:pt x="117" y="237"/>
                          </a:lnTo>
                          <a:lnTo>
                            <a:pt x="127" y="257"/>
                          </a:lnTo>
                          <a:lnTo>
                            <a:pt x="141" y="282"/>
                          </a:lnTo>
                          <a:lnTo>
                            <a:pt x="168" y="333"/>
                          </a:lnTo>
                          <a:lnTo>
                            <a:pt x="162" y="333"/>
                          </a:lnTo>
                          <a:lnTo>
                            <a:pt x="154" y="336"/>
                          </a:lnTo>
                        </a:path>
                      </a:pathLst>
                    </a:custGeom>
                    <a:solidFill>
                      <a:srgbClr val="0000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89" name="Group 261"/>
                  <p:cNvGrpSpPr>
                    <a:grpSpLocks/>
                  </p:cNvGrpSpPr>
                  <p:nvPr/>
                </p:nvGrpSpPr>
                <p:grpSpPr bwMode="auto">
                  <a:xfrm>
                    <a:off x="4552" y="2426"/>
                    <a:ext cx="238" cy="485"/>
                    <a:chOff x="4552" y="2426"/>
                    <a:chExt cx="238" cy="485"/>
                  </a:xfrm>
                </p:grpSpPr>
                <p:grpSp>
                  <p:nvGrpSpPr>
                    <p:cNvPr id="1090" name="Group 262"/>
                    <p:cNvGrpSpPr>
                      <a:grpSpLocks/>
                    </p:cNvGrpSpPr>
                    <p:nvPr/>
                  </p:nvGrpSpPr>
                  <p:grpSpPr bwMode="auto">
                    <a:xfrm>
                      <a:off x="4552" y="2426"/>
                      <a:ext cx="238" cy="485"/>
                      <a:chOff x="4552" y="2426"/>
                      <a:chExt cx="238" cy="485"/>
                    </a:xfrm>
                  </p:grpSpPr>
                  <p:sp>
                    <p:nvSpPr>
                      <p:cNvPr id="1094" name="Freeform 263"/>
                      <p:cNvSpPr>
                        <a:spLocks/>
                      </p:cNvSpPr>
                      <p:nvPr/>
                    </p:nvSpPr>
                    <p:spPr bwMode="auto">
                      <a:xfrm>
                        <a:off x="4678" y="2478"/>
                        <a:ext cx="112" cy="232"/>
                      </a:xfrm>
                      <a:custGeom>
                        <a:avLst/>
                        <a:gdLst>
                          <a:gd name="T0" fmla="*/ 97 w 112"/>
                          <a:gd name="T1" fmla="*/ 0 h 232"/>
                          <a:gd name="T2" fmla="*/ 111 w 112"/>
                          <a:gd name="T3" fmla="*/ 56 h 232"/>
                          <a:gd name="T4" fmla="*/ 80 w 112"/>
                          <a:gd name="T5" fmla="*/ 59 h 232"/>
                          <a:gd name="T6" fmla="*/ 100 w 112"/>
                          <a:gd name="T7" fmla="*/ 94 h 232"/>
                          <a:gd name="T8" fmla="*/ 0 w 112"/>
                          <a:gd name="T9" fmla="*/ 231 h 232"/>
                          <a:gd name="T10" fmla="*/ 0 60000 65536"/>
                          <a:gd name="T11" fmla="*/ 0 60000 65536"/>
                          <a:gd name="T12" fmla="*/ 0 60000 65536"/>
                          <a:gd name="T13" fmla="*/ 0 60000 65536"/>
                          <a:gd name="T14" fmla="*/ 0 60000 65536"/>
                          <a:gd name="T15" fmla="*/ 0 w 112"/>
                          <a:gd name="T16" fmla="*/ 0 h 232"/>
                          <a:gd name="T17" fmla="*/ 112 w 112"/>
                          <a:gd name="T18" fmla="*/ 232 h 232"/>
                        </a:gdLst>
                        <a:ahLst/>
                        <a:cxnLst>
                          <a:cxn ang="T10">
                            <a:pos x="T0" y="T1"/>
                          </a:cxn>
                          <a:cxn ang="T11">
                            <a:pos x="T2" y="T3"/>
                          </a:cxn>
                          <a:cxn ang="T12">
                            <a:pos x="T4" y="T5"/>
                          </a:cxn>
                          <a:cxn ang="T13">
                            <a:pos x="T6" y="T7"/>
                          </a:cxn>
                          <a:cxn ang="T14">
                            <a:pos x="T8" y="T9"/>
                          </a:cxn>
                        </a:cxnLst>
                        <a:rect l="T15" t="T16" r="T17" b="T18"/>
                        <a:pathLst>
                          <a:path w="112" h="232">
                            <a:moveTo>
                              <a:pt x="97" y="0"/>
                            </a:moveTo>
                            <a:lnTo>
                              <a:pt x="111" y="56"/>
                            </a:lnTo>
                            <a:lnTo>
                              <a:pt x="80" y="59"/>
                            </a:lnTo>
                            <a:lnTo>
                              <a:pt x="100" y="94"/>
                            </a:lnTo>
                            <a:lnTo>
                              <a:pt x="0" y="231"/>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5" name="Freeform 264"/>
                      <p:cNvSpPr>
                        <a:spLocks/>
                      </p:cNvSpPr>
                      <p:nvPr/>
                    </p:nvSpPr>
                    <p:spPr bwMode="auto">
                      <a:xfrm>
                        <a:off x="4552" y="2426"/>
                        <a:ext cx="128" cy="282"/>
                      </a:xfrm>
                      <a:custGeom>
                        <a:avLst/>
                        <a:gdLst>
                          <a:gd name="T0" fmla="*/ 14 w 128"/>
                          <a:gd name="T1" fmla="*/ 0 h 282"/>
                          <a:gd name="T2" fmla="*/ 0 w 128"/>
                          <a:gd name="T3" fmla="*/ 45 h 282"/>
                          <a:gd name="T4" fmla="*/ 38 w 128"/>
                          <a:gd name="T5" fmla="*/ 82 h 282"/>
                          <a:gd name="T6" fmla="*/ 1 w 128"/>
                          <a:gd name="T7" fmla="*/ 86 h 282"/>
                          <a:gd name="T8" fmla="*/ 127 w 128"/>
                          <a:gd name="T9" fmla="*/ 281 h 282"/>
                          <a:gd name="T10" fmla="*/ 0 60000 65536"/>
                          <a:gd name="T11" fmla="*/ 0 60000 65536"/>
                          <a:gd name="T12" fmla="*/ 0 60000 65536"/>
                          <a:gd name="T13" fmla="*/ 0 60000 65536"/>
                          <a:gd name="T14" fmla="*/ 0 60000 65536"/>
                          <a:gd name="T15" fmla="*/ 0 w 128"/>
                          <a:gd name="T16" fmla="*/ 0 h 282"/>
                          <a:gd name="T17" fmla="*/ 128 w 128"/>
                          <a:gd name="T18" fmla="*/ 282 h 282"/>
                        </a:gdLst>
                        <a:ahLst/>
                        <a:cxnLst>
                          <a:cxn ang="T10">
                            <a:pos x="T0" y="T1"/>
                          </a:cxn>
                          <a:cxn ang="T11">
                            <a:pos x="T2" y="T3"/>
                          </a:cxn>
                          <a:cxn ang="T12">
                            <a:pos x="T4" y="T5"/>
                          </a:cxn>
                          <a:cxn ang="T13">
                            <a:pos x="T6" y="T7"/>
                          </a:cxn>
                          <a:cxn ang="T14">
                            <a:pos x="T8" y="T9"/>
                          </a:cxn>
                        </a:cxnLst>
                        <a:rect l="T15" t="T16" r="T17" b="T18"/>
                        <a:pathLst>
                          <a:path w="128" h="282">
                            <a:moveTo>
                              <a:pt x="14" y="0"/>
                            </a:moveTo>
                            <a:lnTo>
                              <a:pt x="0" y="45"/>
                            </a:lnTo>
                            <a:lnTo>
                              <a:pt x="38" y="82"/>
                            </a:lnTo>
                            <a:lnTo>
                              <a:pt x="1" y="86"/>
                            </a:lnTo>
                            <a:lnTo>
                              <a:pt x="127" y="281"/>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6" name="Freeform 265"/>
                      <p:cNvSpPr>
                        <a:spLocks/>
                      </p:cNvSpPr>
                      <p:nvPr/>
                    </p:nvSpPr>
                    <p:spPr bwMode="auto">
                      <a:xfrm>
                        <a:off x="4664" y="2695"/>
                        <a:ext cx="17" cy="216"/>
                      </a:xfrm>
                      <a:custGeom>
                        <a:avLst/>
                        <a:gdLst>
                          <a:gd name="T0" fmla="*/ 16 w 17"/>
                          <a:gd name="T1" fmla="*/ 0 h 216"/>
                          <a:gd name="T2" fmla="*/ 13 w 17"/>
                          <a:gd name="T3" fmla="*/ 65 h 216"/>
                          <a:gd name="T4" fmla="*/ 10 w 17"/>
                          <a:gd name="T5" fmla="*/ 126 h 216"/>
                          <a:gd name="T6" fmla="*/ 0 w 17"/>
                          <a:gd name="T7" fmla="*/ 215 h 216"/>
                          <a:gd name="T8" fmla="*/ 0 60000 65536"/>
                          <a:gd name="T9" fmla="*/ 0 60000 65536"/>
                          <a:gd name="T10" fmla="*/ 0 60000 65536"/>
                          <a:gd name="T11" fmla="*/ 0 60000 65536"/>
                          <a:gd name="T12" fmla="*/ 0 w 17"/>
                          <a:gd name="T13" fmla="*/ 0 h 216"/>
                          <a:gd name="T14" fmla="*/ 17 w 17"/>
                          <a:gd name="T15" fmla="*/ 216 h 216"/>
                        </a:gdLst>
                        <a:ahLst/>
                        <a:cxnLst>
                          <a:cxn ang="T8">
                            <a:pos x="T0" y="T1"/>
                          </a:cxn>
                          <a:cxn ang="T9">
                            <a:pos x="T2" y="T3"/>
                          </a:cxn>
                          <a:cxn ang="T10">
                            <a:pos x="T4" y="T5"/>
                          </a:cxn>
                          <a:cxn ang="T11">
                            <a:pos x="T6" y="T7"/>
                          </a:cxn>
                        </a:cxnLst>
                        <a:rect l="T12" t="T13" r="T14" b="T15"/>
                        <a:pathLst>
                          <a:path w="17" h="216">
                            <a:moveTo>
                              <a:pt x="16" y="0"/>
                            </a:moveTo>
                            <a:lnTo>
                              <a:pt x="13" y="65"/>
                            </a:lnTo>
                            <a:lnTo>
                              <a:pt x="10" y="126"/>
                            </a:lnTo>
                            <a:lnTo>
                              <a:pt x="0" y="215"/>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91" name="Group 266"/>
                    <p:cNvGrpSpPr>
                      <a:grpSpLocks/>
                    </p:cNvGrpSpPr>
                    <p:nvPr/>
                  </p:nvGrpSpPr>
                  <p:grpSpPr bwMode="auto">
                    <a:xfrm>
                      <a:off x="4683" y="2733"/>
                      <a:ext cx="19" cy="118"/>
                      <a:chOff x="4683" y="2733"/>
                      <a:chExt cx="19" cy="118"/>
                    </a:xfrm>
                  </p:grpSpPr>
                  <p:sp>
                    <p:nvSpPr>
                      <p:cNvPr id="1092" name="Oval 267"/>
                      <p:cNvSpPr>
                        <a:spLocks noChangeArrowheads="1"/>
                      </p:cNvSpPr>
                      <p:nvPr/>
                    </p:nvSpPr>
                    <p:spPr bwMode="auto">
                      <a:xfrm>
                        <a:off x="4693" y="2733"/>
                        <a:ext cx="9" cy="5"/>
                      </a:xfrm>
                      <a:prstGeom prst="ellipse">
                        <a:avLst/>
                      </a:prstGeom>
                      <a:solidFill>
                        <a:srgbClr val="000000"/>
                      </a:solid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3" name="Oval 268"/>
                      <p:cNvSpPr>
                        <a:spLocks noChangeArrowheads="1"/>
                      </p:cNvSpPr>
                      <p:nvPr/>
                    </p:nvSpPr>
                    <p:spPr bwMode="auto">
                      <a:xfrm>
                        <a:off x="4683" y="2845"/>
                        <a:ext cx="8" cy="6"/>
                      </a:xfrm>
                      <a:prstGeom prst="ellipse">
                        <a:avLst/>
                      </a:prstGeom>
                      <a:solidFill>
                        <a:srgbClr val="000000"/>
                      </a:solid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grpSp>
            <p:nvGrpSpPr>
              <p:cNvPr id="1065" name="Group 269"/>
              <p:cNvGrpSpPr>
                <a:grpSpLocks/>
              </p:cNvGrpSpPr>
              <p:nvPr/>
            </p:nvGrpSpPr>
            <p:grpSpPr bwMode="auto">
              <a:xfrm>
                <a:off x="4614" y="2239"/>
                <a:ext cx="223" cy="285"/>
                <a:chOff x="4614" y="2239"/>
                <a:chExt cx="223" cy="285"/>
              </a:xfrm>
            </p:grpSpPr>
            <p:sp>
              <p:nvSpPr>
                <p:cNvPr id="1066" name="Freeform 270"/>
                <p:cNvSpPr>
                  <a:spLocks/>
                </p:cNvSpPr>
                <p:nvPr/>
              </p:nvSpPr>
              <p:spPr bwMode="auto">
                <a:xfrm>
                  <a:off x="4614" y="2254"/>
                  <a:ext cx="209" cy="270"/>
                </a:xfrm>
                <a:custGeom>
                  <a:avLst/>
                  <a:gdLst>
                    <a:gd name="T0" fmla="*/ 8 w 209"/>
                    <a:gd name="T1" fmla="*/ 141 h 270"/>
                    <a:gd name="T2" fmla="*/ 4 w 209"/>
                    <a:gd name="T3" fmla="*/ 172 h 270"/>
                    <a:gd name="T4" fmla="*/ 8 w 209"/>
                    <a:gd name="T5" fmla="*/ 185 h 270"/>
                    <a:gd name="T6" fmla="*/ 16 w 209"/>
                    <a:gd name="T7" fmla="*/ 200 h 270"/>
                    <a:gd name="T8" fmla="*/ 26 w 209"/>
                    <a:gd name="T9" fmla="*/ 218 h 270"/>
                    <a:gd name="T10" fmla="*/ 40 w 209"/>
                    <a:gd name="T11" fmla="*/ 238 h 270"/>
                    <a:gd name="T12" fmla="*/ 56 w 209"/>
                    <a:gd name="T13" fmla="*/ 256 h 270"/>
                    <a:gd name="T14" fmla="*/ 76 w 209"/>
                    <a:gd name="T15" fmla="*/ 265 h 270"/>
                    <a:gd name="T16" fmla="*/ 96 w 209"/>
                    <a:gd name="T17" fmla="*/ 269 h 270"/>
                    <a:gd name="T18" fmla="*/ 110 w 209"/>
                    <a:gd name="T19" fmla="*/ 268 h 270"/>
                    <a:gd name="T20" fmla="*/ 122 w 209"/>
                    <a:gd name="T21" fmla="*/ 262 h 270"/>
                    <a:gd name="T22" fmla="*/ 129 w 209"/>
                    <a:gd name="T23" fmla="*/ 254 h 270"/>
                    <a:gd name="T24" fmla="*/ 135 w 209"/>
                    <a:gd name="T25" fmla="*/ 241 h 270"/>
                    <a:gd name="T26" fmla="*/ 143 w 209"/>
                    <a:gd name="T27" fmla="*/ 220 h 270"/>
                    <a:gd name="T28" fmla="*/ 150 w 209"/>
                    <a:gd name="T29" fmla="*/ 200 h 270"/>
                    <a:gd name="T30" fmla="*/ 161 w 209"/>
                    <a:gd name="T31" fmla="*/ 194 h 270"/>
                    <a:gd name="T32" fmla="*/ 172 w 209"/>
                    <a:gd name="T33" fmla="*/ 196 h 270"/>
                    <a:gd name="T34" fmla="*/ 182 w 209"/>
                    <a:gd name="T35" fmla="*/ 193 h 270"/>
                    <a:gd name="T36" fmla="*/ 178 w 209"/>
                    <a:gd name="T37" fmla="*/ 185 h 270"/>
                    <a:gd name="T38" fmla="*/ 172 w 209"/>
                    <a:gd name="T39" fmla="*/ 169 h 270"/>
                    <a:gd name="T40" fmla="*/ 172 w 209"/>
                    <a:gd name="T41" fmla="*/ 149 h 270"/>
                    <a:gd name="T42" fmla="*/ 178 w 209"/>
                    <a:gd name="T43" fmla="*/ 138 h 270"/>
                    <a:gd name="T44" fmla="*/ 197 w 209"/>
                    <a:gd name="T45" fmla="*/ 106 h 270"/>
                    <a:gd name="T46" fmla="*/ 207 w 209"/>
                    <a:gd name="T47" fmla="*/ 80 h 270"/>
                    <a:gd name="T48" fmla="*/ 205 w 209"/>
                    <a:gd name="T49" fmla="*/ 53 h 270"/>
                    <a:gd name="T50" fmla="*/ 193 w 209"/>
                    <a:gd name="T51" fmla="*/ 30 h 270"/>
                    <a:gd name="T52" fmla="*/ 176 w 209"/>
                    <a:gd name="T53" fmla="*/ 15 h 270"/>
                    <a:gd name="T54" fmla="*/ 146 w 209"/>
                    <a:gd name="T55" fmla="*/ 4 h 270"/>
                    <a:gd name="T56" fmla="*/ 98 w 209"/>
                    <a:gd name="T57" fmla="*/ 0 h 270"/>
                    <a:gd name="T58" fmla="*/ 63 w 209"/>
                    <a:gd name="T59" fmla="*/ 7 h 270"/>
                    <a:gd name="T60" fmla="*/ 38 w 209"/>
                    <a:gd name="T61" fmla="*/ 28 h 270"/>
                    <a:gd name="T62" fmla="*/ 8 w 209"/>
                    <a:gd name="T63" fmla="*/ 72 h 270"/>
                    <a:gd name="T64" fmla="*/ 3 w 209"/>
                    <a:gd name="T65" fmla="*/ 83 h 270"/>
                    <a:gd name="T66" fmla="*/ 0 w 209"/>
                    <a:gd name="T67" fmla="*/ 99 h 270"/>
                    <a:gd name="T68" fmla="*/ 3 w 209"/>
                    <a:gd name="T69" fmla="*/ 110 h 270"/>
                    <a:gd name="T70" fmla="*/ 8 w 209"/>
                    <a:gd name="T71" fmla="*/ 120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9"/>
                    <a:gd name="T109" fmla="*/ 0 h 270"/>
                    <a:gd name="T110" fmla="*/ 209 w 209"/>
                    <a:gd name="T111" fmla="*/ 270 h 2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9" h="270">
                      <a:moveTo>
                        <a:pt x="11" y="121"/>
                      </a:moveTo>
                      <a:lnTo>
                        <a:pt x="8" y="141"/>
                      </a:lnTo>
                      <a:lnTo>
                        <a:pt x="5" y="157"/>
                      </a:lnTo>
                      <a:lnTo>
                        <a:pt x="4" y="172"/>
                      </a:lnTo>
                      <a:lnTo>
                        <a:pt x="6" y="178"/>
                      </a:lnTo>
                      <a:lnTo>
                        <a:pt x="8" y="185"/>
                      </a:lnTo>
                      <a:lnTo>
                        <a:pt x="12" y="192"/>
                      </a:lnTo>
                      <a:lnTo>
                        <a:pt x="16" y="200"/>
                      </a:lnTo>
                      <a:lnTo>
                        <a:pt x="21" y="209"/>
                      </a:lnTo>
                      <a:lnTo>
                        <a:pt x="26" y="218"/>
                      </a:lnTo>
                      <a:lnTo>
                        <a:pt x="31" y="226"/>
                      </a:lnTo>
                      <a:lnTo>
                        <a:pt x="40" y="238"/>
                      </a:lnTo>
                      <a:lnTo>
                        <a:pt x="47" y="248"/>
                      </a:lnTo>
                      <a:lnTo>
                        <a:pt x="56" y="256"/>
                      </a:lnTo>
                      <a:lnTo>
                        <a:pt x="66" y="261"/>
                      </a:lnTo>
                      <a:lnTo>
                        <a:pt x="76" y="265"/>
                      </a:lnTo>
                      <a:lnTo>
                        <a:pt x="86" y="267"/>
                      </a:lnTo>
                      <a:lnTo>
                        <a:pt x="96" y="269"/>
                      </a:lnTo>
                      <a:lnTo>
                        <a:pt x="103" y="269"/>
                      </a:lnTo>
                      <a:lnTo>
                        <a:pt x="110" y="268"/>
                      </a:lnTo>
                      <a:lnTo>
                        <a:pt x="118" y="266"/>
                      </a:lnTo>
                      <a:lnTo>
                        <a:pt x="122" y="262"/>
                      </a:lnTo>
                      <a:lnTo>
                        <a:pt x="126" y="259"/>
                      </a:lnTo>
                      <a:lnTo>
                        <a:pt x="129" y="254"/>
                      </a:lnTo>
                      <a:lnTo>
                        <a:pt x="132" y="248"/>
                      </a:lnTo>
                      <a:lnTo>
                        <a:pt x="135" y="241"/>
                      </a:lnTo>
                      <a:lnTo>
                        <a:pt x="140" y="230"/>
                      </a:lnTo>
                      <a:lnTo>
                        <a:pt x="143" y="220"/>
                      </a:lnTo>
                      <a:lnTo>
                        <a:pt x="146" y="210"/>
                      </a:lnTo>
                      <a:lnTo>
                        <a:pt x="150" y="200"/>
                      </a:lnTo>
                      <a:lnTo>
                        <a:pt x="155" y="192"/>
                      </a:lnTo>
                      <a:lnTo>
                        <a:pt x="161" y="194"/>
                      </a:lnTo>
                      <a:lnTo>
                        <a:pt x="166" y="195"/>
                      </a:lnTo>
                      <a:lnTo>
                        <a:pt x="172" y="196"/>
                      </a:lnTo>
                      <a:lnTo>
                        <a:pt x="180" y="196"/>
                      </a:lnTo>
                      <a:lnTo>
                        <a:pt x="182" y="193"/>
                      </a:lnTo>
                      <a:lnTo>
                        <a:pt x="180" y="190"/>
                      </a:lnTo>
                      <a:lnTo>
                        <a:pt x="178" y="185"/>
                      </a:lnTo>
                      <a:lnTo>
                        <a:pt x="174" y="177"/>
                      </a:lnTo>
                      <a:lnTo>
                        <a:pt x="172" y="169"/>
                      </a:lnTo>
                      <a:lnTo>
                        <a:pt x="171" y="157"/>
                      </a:lnTo>
                      <a:lnTo>
                        <a:pt x="172" y="149"/>
                      </a:lnTo>
                      <a:lnTo>
                        <a:pt x="174" y="144"/>
                      </a:lnTo>
                      <a:lnTo>
                        <a:pt x="178" y="138"/>
                      </a:lnTo>
                      <a:lnTo>
                        <a:pt x="190" y="122"/>
                      </a:lnTo>
                      <a:lnTo>
                        <a:pt x="197" y="106"/>
                      </a:lnTo>
                      <a:lnTo>
                        <a:pt x="201" y="93"/>
                      </a:lnTo>
                      <a:lnTo>
                        <a:pt x="207" y="80"/>
                      </a:lnTo>
                      <a:lnTo>
                        <a:pt x="208" y="68"/>
                      </a:lnTo>
                      <a:lnTo>
                        <a:pt x="205" y="53"/>
                      </a:lnTo>
                      <a:lnTo>
                        <a:pt x="197" y="38"/>
                      </a:lnTo>
                      <a:lnTo>
                        <a:pt x="193" y="30"/>
                      </a:lnTo>
                      <a:lnTo>
                        <a:pt x="185" y="21"/>
                      </a:lnTo>
                      <a:lnTo>
                        <a:pt x="176" y="15"/>
                      </a:lnTo>
                      <a:lnTo>
                        <a:pt x="167" y="9"/>
                      </a:lnTo>
                      <a:lnTo>
                        <a:pt x="146" y="4"/>
                      </a:lnTo>
                      <a:lnTo>
                        <a:pt x="118" y="1"/>
                      </a:lnTo>
                      <a:lnTo>
                        <a:pt x="98" y="0"/>
                      </a:lnTo>
                      <a:lnTo>
                        <a:pt x="83" y="2"/>
                      </a:lnTo>
                      <a:lnTo>
                        <a:pt x="63" y="7"/>
                      </a:lnTo>
                      <a:lnTo>
                        <a:pt x="47" y="17"/>
                      </a:lnTo>
                      <a:lnTo>
                        <a:pt x="38" y="28"/>
                      </a:lnTo>
                      <a:lnTo>
                        <a:pt x="16" y="63"/>
                      </a:lnTo>
                      <a:lnTo>
                        <a:pt x="8" y="72"/>
                      </a:lnTo>
                      <a:lnTo>
                        <a:pt x="5" y="77"/>
                      </a:lnTo>
                      <a:lnTo>
                        <a:pt x="3" y="83"/>
                      </a:lnTo>
                      <a:lnTo>
                        <a:pt x="1" y="91"/>
                      </a:lnTo>
                      <a:lnTo>
                        <a:pt x="0" y="99"/>
                      </a:lnTo>
                      <a:lnTo>
                        <a:pt x="1" y="103"/>
                      </a:lnTo>
                      <a:lnTo>
                        <a:pt x="3" y="110"/>
                      </a:lnTo>
                      <a:lnTo>
                        <a:pt x="4" y="115"/>
                      </a:lnTo>
                      <a:lnTo>
                        <a:pt x="8" y="120"/>
                      </a:lnTo>
                      <a:lnTo>
                        <a:pt x="11" y="121"/>
                      </a:lnTo>
                    </a:path>
                  </a:pathLst>
                </a:custGeom>
                <a:solidFill>
                  <a:srgbClr val="FFE0C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7" name="Freeform 271"/>
                <p:cNvSpPr>
                  <a:spLocks/>
                </p:cNvSpPr>
                <p:nvPr/>
              </p:nvSpPr>
              <p:spPr bwMode="auto">
                <a:xfrm>
                  <a:off x="4629" y="2239"/>
                  <a:ext cx="208" cy="124"/>
                </a:xfrm>
                <a:custGeom>
                  <a:avLst/>
                  <a:gdLst>
                    <a:gd name="T0" fmla="*/ 101 w 208"/>
                    <a:gd name="T1" fmla="*/ 39 h 124"/>
                    <a:gd name="T2" fmla="*/ 114 w 208"/>
                    <a:gd name="T3" fmla="*/ 54 h 124"/>
                    <a:gd name="T4" fmla="*/ 127 w 208"/>
                    <a:gd name="T5" fmla="*/ 65 h 124"/>
                    <a:gd name="T6" fmla="*/ 139 w 208"/>
                    <a:gd name="T7" fmla="*/ 74 h 124"/>
                    <a:gd name="T8" fmla="*/ 134 w 208"/>
                    <a:gd name="T9" fmla="*/ 62 h 124"/>
                    <a:gd name="T10" fmla="*/ 150 w 208"/>
                    <a:gd name="T11" fmla="*/ 81 h 124"/>
                    <a:gd name="T12" fmla="*/ 166 w 208"/>
                    <a:gd name="T13" fmla="*/ 94 h 124"/>
                    <a:gd name="T14" fmla="*/ 160 w 208"/>
                    <a:gd name="T15" fmla="*/ 82 h 124"/>
                    <a:gd name="T16" fmla="*/ 173 w 208"/>
                    <a:gd name="T17" fmla="*/ 100 h 124"/>
                    <a:gd name="T18" fmla="*/ 181 w 208"/>
                    <a:gd name="T19" fmla="*/ 96 h 124"/>
                    <a:gd name="T20" fmla="*/ 189 w 208"/>
                    <a:gd name="T21" fmla="*/ 113 h 124"/>
                    <a:gd name="T22" fmla="*/ 197 w 208"/>
                    <a:gd name="T23" fmla="*/ 123 h 124"/>
                    <a:gd name="T24" fmla="*/ 196 w 208"/>
                    <a:gd name="T25" fmla="*/ 104 h 124"/>
                    <a:gd name="T26" fmla="*/ 204 w 208"/>
                    <a:gd name="T27" fmla="*/ 113 h 124"/>
                    <a:gd name="T28" fmla="*/ 200 w 208"/>
                    <a:gd name="T29" fmla="*/ 96 h 124"/>
                    <a:gd name="T30" fmla="*/ 199 w 208"/>
                    <a:gd name="T31" fmla="*/ 84 h 124"/>
                    <a:gd name="T32" fmla="*/ 207 w 208"/>
                    <a:gd name="T33" fmla="*/ 94 h 124"/>
                    <a:gd name="T34" fmla="*/ 205 w 208"/>
                    <a:gd name="T35" fmla="*/ 73 h 124"/>
                    <a:gd name="T36" fmla="*/ 199 w 208"/>
                    <a:gd name="T37" fmla="*/ 57 h 124"/>
                    <a:gd name="T38" fmla="*/ 188 w 208"/>
                    <a:gd name="T39" fmla="*/ 39 h 124"/>
                    <a:gd name="T40" fmla="*/ 175 w 208"/>
                    <a:gd name="T41" fmla="*/ 26 h 124"/>
                    <a:gd name="T42" fmla="*/ 155 w 208"/>
                    <a:gd name="T43" fmla="*/ 12 h 124"/>
                    <a:gd name="T44" fmla="*/ 133 w 208"/>
                    <a:gd name="T45" fmla="*/ 3 h 124"/>
                    <a:gd name="T46" fmla="*/ 111 w 208"/>
                    <a:gd name="T47" fmla="*/ 0 h 124"/>
                    <a:gd name="T48" fmla="*/ 89 w 208"/>
                    <a:gd name="T49" fmla="*/ 0 h 124"/>
                    <a:gd name="T50" fmla="*/ 71 w 208"/>
                    <a:gd name="T51" fmla="*/ 0 h 124"/>
                    <a:gd name="T52" fmla="*/ 58 w 208"/>
                    <a:gd name="T53" fmla="*/ 5 h 124"/>
                    <a:gd name="T54" fmla="*/ 48 w 208"/>
                    <a:gd name="T55" fmla="*/ 8 h 124"/>
                    <a:gd name="T56" fmla="*/ 40 w 208"/>
                    <a:gd name="T57" fmla="*/ 14 h 124"/>
                    <a:gd name="T58" fmla="*/ 25 w 208"/>
                    <a:gd name="T59" fmla="*/ 27 h 124"/>
                    <a:gd name="T60" fmla="*/ 13 w 208"/>
                    <a:gd name="T61" fmla="*/ 47 h 124"/>
                    <a:gd name="T62" fmla="*/ 5 w 208"/>
                    <a:gd name="T63" fmla="*/ 66 h 124"/>
                    <a:gd name="T64" fmla="*/ 0 w 208"/>
                    <a:gd name="T65" fmla="*/ 80 h 124"/>
                    <a:gd name="T66" fmla="*/ 8 w 208"/>
                    <a:gd name="T67" fmla="*/ 74 h 124"/>
                    <a:gd name="T68" fmla="*/ 13 w 208"/>
                    <a:gd name="T69" fmla="*/ 73 h 124"/>
                    <a:gd name="T70" fmla="*/ 18 w 208"/>
                    <a:gd name="T71" fmla="*/ 73 h 124"/>
                    <a:gd name="T72" fmla="*/ 25 w 208"/>
                    <a:gd name="T73" fmla="*/ 76 h 124"/>
                    <a:gd name="T74" fmla="*/ 30 w 208"/>
                    <a:gd name="T75" fmla="*/ 82 h 124"/>
                    <a:gd name="T76" fmla="*/ 32 w 208"/>
                    <a:gd name="T77" fmla="*/ 91 h 124"/>
                    <a:gd name="T78" fmla="*/ 31 w 208"/>
                    <a:gd name="T79" fmla="*/ 95 h 124"/>
                    <a:gd name="T80" fmla="*/ 30 w 208"/>
                    <a:gd name="T81" fmla="*/ 101 h 124"/>
                    <a:gd name="T82" fmla="*/ 30 w 208"/>
                    <a:gd name="T83" fmla="*/ 105 h 124"/>
                    <a:gd name="T84" fmla="*/ 38 w 208"/>
                    <a:gd name="T85" fmla="*/ 109 h 124"/>
                    <a:gd name="T86" fmla="*/ 45 w 208"/>
                    <a:gd name="T87" fmla="*/ 99 h 124"/>
                    <a:gd name="T88" fmla="*/ 55 w 208"/>
                    <a:gd name="T89" fmla="*/ 94 h 124"/>
                    <a:gd name="T90" fmla="*/ 71 w 208"/>
                    <a:gd name="T91" fmla="*/ 87 h 124"/>
                    <a:gd name="T92" fmla="*/ 77 w 208"/>
                    <a:gd name="T93" fmla="*/ 80 h 124"/>
                    <a:gd name="T94" fmla="*/ 75 w 208"/>
                    <a:gd name="T95" fmla="*/ 64 h 124"/>
                    <a:gd name="T96" fmla="*/ 85 w 208"/>
                    <a:gd name="T97" fmla="*/ 69 h 124"/>
                    <a:gd name="T98" fmla="*/ 81 w 208"/>
                    <a:gd name="T99" fmla="*/ 52 h 124"/>
                    <a:gd name="T100" fmla="*/ 87 w 208"/>
                    <a:gd name="T101" fmla="*/ 41 h 124"/>
                    <a:gd name="T102" fmla="*/ 93 w 208"/>
                    <a:gd name="T103" fmla="*/ 48 h 124"/>
                    <a:gd name="T104" fmla="*/ 101 w 208"/>
                    <a:gd name="T105" fmla="*/ 39 h 1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8"/>
                    <a:gd name="T160" fmla="*/ 0 h 124"/>
                    <a:gd name="T161" fmla="*/ 208 w 208"/>
                    <a:gd name="T162" fmla="*/ 124 h 1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8" h="124">
                      <a:moveTo>
                        <a:pt x="101" y="39"/>
                      </a:moveTo>
                      <a:lnTo>
                        <a:pt x="114" y="54"/>
                      </a:lnTo>
                      <a:lnTo>
                        <a:pt x="127" y="65"/>
                      </a:lnTo>
                      <a:lnTo>
                        <a:pt x="139" y="74"/>
                      </a:lnTo>
                      <a:lnTo>
                        <a:pt x="134" y="62"/>
                      </a:lnTo>
                      <a:lnTo>
                        <a:pt x="150" y="81"/>
                      </a:lnTo>
                      <a:lnTo>
                        <a:pt x="166" y="94"/>
                      </a:lnTo>
                      <a:lnTo>
                        <a:pt x="160" y="82"/>
                      </a:lnTo>
                      <a:lnTo>
                        <a:pt x="173" y="100"/>
                      </a:lnTo>
                      <a:lnTo>
                        <a:pt x="181" y="96"/>
                      </a:lnTo>
                      <a:lnTo>
                        <a:pt x="189" y="113"/>
                      </a:lnTo>
                      <a:lnTo>
                        <a:pt x="197" y="123"/>
                      </a:lnTo>
                      <a:lnTo>
                        <a:pt x="196" y="104"/>
                      </a:lnTo>
                      <a:lnTo>
                        <a:pt x="204" y="113"/>
                      </a:lnTo>
                      <a:lnTo>
                        <a:pt x="200" y="96"/>
                      </a:lnTo>
                      <a:lnTo>
                        <a:pt x="199" y="84"/>
                      </a:lnTo>
                      <a:lnTo>
                        <a:pt x="207" y="94"/>
                      </a:lnTo>
                      <a:lnTo>
                        <a:pt x="205" y="73"/>
                      </a:lnTo>
                      <a:lnTo>
                        <a:pt x="199" y="57"/>
                      </a:lnTo>
                      <a:lnTo>
                        <a:pt x="188" y="39"/>
                      </a:lnTo>
                      <a:lnTo>
                        <a:pt x="175" y="26"/>
                      </a:lnTo>
                      <a:lnTo>
                        <a:pt x="155" y="12"/>
                      </a:lnTo>
                      <a:lnTo>
                        <a:pt x="133" y="3"/>
                      </a:lnTo>
                      <a:lnTo>
                        <a:pt x="111" y="0"/>
                      </a:lnTo>
                      <a:lnTo>
                        <a:pt x="89" y="0"/>
                      </a:lnTo>
                      <a:lnTo>
                        <a:pt x="71" y="0"/>
                      </a:lnTo>
                      <a:lnTo>
                        <a:pt x="58" y="5"/>
                      </a:lnTo>
                      <a:lnTo>
                        <a:pt x="48" y="8"/>
                      </a:lnTo>
                      <a:lnTo>
                        <a:pt x="40" y="14"/>
                      </a:lnTo>
                      <a:lnTo>
                        <a:pt x="25" y="27"/>
                      </a:lnTo>
                      <a:lnTo>
                        <a:pt x="13" y="47"/>
                      </a:lnTo>
                      <a:lnTo>
                        <a:pt x="5" y="66"/>
                      </a:lnTo>
                      <a:lnTo>
                        <a:pt x="0" y="80"/>
                      </a:lnTo>
                      <a:lnTo>
                        <a:pt x="8" y="74"/>
                      </a:lnTo>
                      <a:lnTo>
                        <a:pt x="13" y="73"/>
                      </a:lnTo>
                      <a:lnTo>
                        <a:pt x="18" y="73"/>
                      </a:lnTo>
                      <a:lnTo>
                        <a:pt x="25" y="76"/>
                      </a:lnTo>
                      <a:lnTo>
                        <a:pt x="30" y="82"/>
                      </a:lnTo>
                      <a:lnTo>
                        <a:pt x="32" y="91"/>
                      </a:lnTo>
                      <a:lnTo>
                        <a:pt x="31" y="95"/>
                      </a:lnTo>
                      <a:lnTo>
                        <a:pt x="30" y="101"/>
                      </a:lnTo>
                      <a:lnTo>
                        <a:pt x="30" y="105"/>
                      </a:lnTo>
                      <a:lnTo>
                        <a:pt x="38" y="109"/>
                      </a:lnTo>
                      <a:lnTo>
                        <a:pt x="45" y="99"/>
                      </a:lnTo>
                      <a:lnTo>
                        <a:pt x="55" y="94"/>
                      </a:lnTo>
                      <a:lnTo>
                        <a:pt x="71" y="87"/>
                      </a:lnTo>
                      <a:lnTo>
                        <a:pt x="77" y="80"/>
                      </a:lnTo>
                      <a:lnTo>
                        <a:pt x="75" y="64"/>
                      </a:lnTo>
                      <a:lnTo>
                        <a:pt x="85" y="69"/>
                      </a:lnTo>
                      <a:lnTo>
                        <a:pt x="81" y="52"/>
                      </a:lnTo>
                      <a:lnTo>
                        <a:pt x="87" y="41"/>
                      </a:lnTo>
                      <a:lnTo>
                        <a:pt x="93" y="48"/>
                      </a:lnTo>
                      <a:lnTo>
                        <a:pt x="101" y="39"/>
                      </a:lnTo>
                    </a:path>
                  </a:pathLst>
                </a:custGeom>
                <a:solidFill>
                  <a:srgbClr val="80400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68" name="Group 272"/>
                <p:cNvGrpSpPr>
                  <a:grpSpLocks/>
                </p:cNvGrpSpPr>
                <p:nvPr/>
              </p:nvGrpSpPr>
              <p:grpSpPr bwMode="auto">
                <a:xfrm>
                  <a:off x="4626" y="2338"/>
                  <a:ext cx="180" cy="151"/>
                  <a:chOff x="4626" y="2338"/>
                  <a:chExt cx="180" cy="151"/>
                </a:xfrm>
              </p:grpSpPr>
              <p:grpSp>
                <p:nvGrpSpPr>
                  <p:cNvPr id="1069" name="Group 273"/>
                  <p:cNvGrpSpPr>
                    <a:grpSpLocks/>
                  </p:cNvGrpSpPr>
                  <p:nvPr/>
                </p:nvGrpSpPr>
                <p:grpSpPr bwMode="auto">
                  <a:xfrm>
                    <a:off x="4719" y="2338"/>
                    <a:ext cx="87" cy="51"/>
                    <a:chOff x="4719" y="2338"/>
                    <a:chExt cx="87" cy="51"/>
                  </a:xfrm>
                </p:grpSpPr>
                <p:sp>
                  <p:nvSpPr>
                    <p:cNvPr id="1084" name="Freeform 274"/>
                    <p:cNvSpPr>
                      <a:spLocks/>
                    </p:cNvSpPr>
                    <p:nvPr/>
                  </p:nvSpPr>
                  <p:spPr bwMode="auto">
                    <a:xfrm>
                      <a:off x="4719" y="2338"/>
                      <a:ext cx="58" cy="17"/>
                    </a:xfrm>
                    <a:custGeom>
                      <a:avLst/>
                      <a:gdLst>
                        <a:gd name="T0" fmla="*/ 53 w 58"/>
                        <a:gd name="T1" fmla="*/ 3 h 17"/>
                        <a:gd name="T2" fmla="*/ 47 w 58"/>
                        <a:gd name="T3" fmla="*/ 1 h 17"/>
                        <a:gd name="T4" fmla="*/ 40 w 58"/>
                        <a:gd name="T5" fmla="*/ 0 h 17"/>
                        <a:gd name="T6" fmla="*/ 32 w 58"/>
                        <a:gd name="T7" fmla="*/ 0 h 17"/>
                        <a:gd name="T8" fmla="*/ 24 w 58"/>
                        <a:gd name="T9" fmla="*/ 1 h 17"/>
                        <a:gd name="T10" fmla="*/ 15 w 58"/>
                        <a:gd name="T11" fmla="*/ 2 h 17"/>
                        <a:gd name="T12" fmla="*/ 11 w 58"/>
                        <a:gd name="T13" fmla="*/ 4 h 17"/>
                        <a:gd name="T14" fmla="*/ 6 w 58"/>
                        <a:gd name="T15" fmla="*/ 9 h 17"/>
                        <a:gd name="T16" fmla="*/ 3 w 58"/>
                        <a:gd name="T17" fmla="*/ 11 h 17"/>
                        <a:gd name="T18" fmla="*/ 0 w 58"/>
                        <a:gd name="T19" fmla="*/ 16 h 17"/>
                        <a:gd name="T20" fmla="*/ 9 w 58"/>
                        <a:gd name="T21" fmla="*/ 12 h 17"/>
                        <a:gd name="T22" fmla="*/ 17 w 58"/>
                        <a:gd name="T23" fmla="*/ 9 h 17"/>
                        <a:gd name="T24" fmla="*/ 26 w 58"/>
                        <a:gd name="T25" fmla="*/ 7 h 17"/>
                        <a:gd name="T26" fmla="*/ 35 w 58"/>
                        <a:gd name="T27" fmla="*/ 9 h 17"/>
                        <a:gd name="T28" fmla="*/ 43 w 58"/>
                        <a:gd name="T29" fmla="*/ 10 h 17"/>
                        <a:gd name="T30" fmla="*/ 50 w 58"/>
                        <a:gd name="T31" fmla="*/ 11 h 17"/>
                        <a:gd name="T32" fmla="*/ 54 w 58"/>
                        <a:gd name="T33" fmla="*/ 10 h 17"/>
                        <a:gd name="T34" fmla="*/ 57 w 58"/>
                        <a:gd name="T35" fmla="*/ 9 h 17"/>
                        <a:gd name="T36" fmla="*/ 55 w 58"/>
                        <a:gd name="T37" fmla="*/ 5 h 17"/>
                        <a:gd name="T38" fmla="*/ 53 w 58"/>
                        <a:gd name="T39" fmla="*/ 3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17"/>
                        <a:gd name="T62" fmla="*/ 58 w 58"/>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17">
                          <a:moveTo>
                            <a:pt x="53" y="3"/>
                          </a:moveTo>
                          <a:lnTo>
                            <a:pt x="47" y="1"/>
                          </a:lnTo>
                          <a:lnTo>
                            <a:pt x="40" y="0"/>
                          </a:lnTo>
                          <a:lnTo>
                            <a:pt x="32" y="0"/>
                          </a:lnTo>
                          <a:lnTo>
                            <a:pt x="24" y="1"/>
                          </a:lnTo>
                          <a:lnTo>
                            <a:pt x="15" y="2"/>
                          </a:lnTo>
                          <a:lnTo>
                            <a:pt x="11" y="4"/>
                          </a:lnTo>
                          <a:lnTo>
                            <a:pt x="6" y="9"/>
                          </a:lnTo>
                          <a:lnTo>
                            <a:pt x="3" y="11"/>
                          </a:lnTo>
                          <a:lnTo>
                            <a:pt x="0" y="16"/>
                          </a:lnTo>
                          <a:lnTo>
                            <a:pt x="9" y="12"/>
                          </a:lnTo>
                          <a:lnTo>
                            <a:pt x="17" y="9"/>
                          </a:lnTo>
                          <a:lnTo>
                            <a:pt x="26" y="7"/>
                          </a:lnTo>
                          <a:lnTo>
                            <a:pt x="35" y="9"/>
                          </a:lnTo>
                          <a:lnTo>
                            <a:pt x="43" y="10"/>
                          </a:lnTo>
                          <a:lnTo>
                            <a:pt x="50" y="11"/>
                          </a:lnTo>
                          <a:lnTo>
                            <a:pt x="54" y="10"/>
                          </a:lnTo>
                          <a:lnTo>
                            <a:pt x="57" y="9"/>
                          </a:lnTo>
                          <a:lnTo>
                            <a:pt x="55" y="5"/>
                          </a:lnTo>
                          <a:lnTo>
                            <a:pt x="53" y="3"/>
                          </a:lnTo>
                        </a:path>
                      </a:pathLst>
                    </a:custGeom>
                    <a:solidFill>
                      <a:srgbClr val="80400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5" name="Freeform 275"/>
                    <p:cNvSpPr>
                      <a:spLocks/>
                    </p:cNvSpPr>
                    <p:nvPr/>
                  </p:nvSpPr>
                  <p:spPr bwMode="auto">
                    <a:xfrm>
                      <a:off x="4789" y="2353"/>
                      <a:ext cx="17" cy="36"/>
                    </a:xfrm>
                    <a:custGeom>
                      <a:avLst/>
                      <a:gdLst>
                        <a:gd name="T0" fmla="*/ 5 w 17"/>
                        <a:gd name="T1" fmla="*/ 1 h 36"/>
                        <a:gd name="T2" fmla="*/ 3 w 17"/>
                        <a:gd name="T3" fmla="*/ 0 h 36"/>
                        <a:gd name="T4" fmla="*/ 0 w 17"/>
                        <a:gd name="T5" fmla="*/ 2 h 36"/>
                        <a:gd name="T6" fmla="*/ 1 w 17"/>
                        <a:gd name="T7" fmla="*/ 5 h 36"/>
                        <a:gd name="T8" fmla="*/ 3 w 17"/>
                        <a:gd name="T9" fmla="*/ 8 h 36"/>
                        <a:gd name="T10" fmla="*/ 8 w 17"/>
                        <a:gd name="T11" fmla="*/ 12 h 36"/>
                        <a:gd name="T12" fmla="*/ 11 w 17"/>
                        <a:gd name="T13" fmla="*/ 19 h 36"/>
                        <a:gd name="T14" fmla="*/ 13 w 17"/>
                        <a:gd name="T15" fmla="*/ 30 h 36"/>
                        <a:gd name="T16" fmla="*/ 11 w 17"/>
                        <a:gd name="T17" fmla="*/ 35 h 36"/>
                        <a:gd name="T18" fmla="*/ 16 w 17"/>
                        <a:gd name="T19" fmla="*/ 23 h 36"/>
                        <a:gd name="T20" fmla="*/ 15 w 17"/>
                        <a:gd name="T21" fmla="*/ 15 h 36"/>
                        <a:gd name="T22" fmla="*/ 13 w 17"/>
                        <a:gd name="T23" fmla="*/ 9 h 36"/>
                        <a:gd name="T24" fmla="*/ 10 w 17"/>
                        <a:gd name="T25" fmla="*/ 5 h 36"/>
                        <a:gd name="T26" fmla="*/ 5 w 17"/>
                        <a:gd name="T27" fmla="*/ 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6"/>
                        <a:gd name="T44" fmla="*/ 17 w 17"/>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6">
                          <a:moveTo>
                            <a:pt x="5" y="1"/>
                          </a:moveTo>
                          <a:lnTo>
                            <a:pt x="3" y="0"/>
                          </a:lnTo>
                          <a:lnTo>
                            <a:pt x="0" y="2"/>
                          </a:lnTo>
                          <a:lnTo>
                            <a:pt x="1" y="5"/>
                          </a:lnTo>
                          <a:lnTo>
                            <a:pt x="3" y="8"/>
                          </a:lnTo>
                          <a:lnTo>
                            <a:pt x="8" y="12"/>
                          </a:lnTo>
                          <a:lnTo>
                            <a:pt x="11" y="19"/>
                          </a:lnTo>
                          <a:lnTo>
                            <a:pt x="13" y="30"/>
                          </a:lnTo>
                          <a:lnTo>
                            <a:pt x="11" y="35"/>
                          </a:lnTo>
                          <a:lnTo>
                            <a:pt x="16" y="23"/>
                          </a:lnTo>
                          <a:lnTo>
                            <a:pt x="15" y="15"/>
                          </a:lnTo>
                          <a:lnTo>
                            <a:pt x="13" y="9"/>
                          </a:lnTo>
                          <a:lnTo>
                            <a:pt x="10" y="5"/>
                          </a:lnTo>
                          <a:lnTo>
                            <a:pt x="5" y="1"/>
                          </a:lnTo>
                        </a:path>
                      </a:pathLst>
                    </a:custGeom>
                    <a:solidFill>
                      <a:srgbClr val="80400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70" name="Group 276"/>
                  <p:cNvGrpSpPr>
                    <a:grpSpLocks/>
                  </p:cNvGrpSpPr>
                  <p:nvPr/>
                </p:nvGrpSpPr>
                <p:grpSpPr bwMode="auto">
                  <a:xfrm>
                    <a:off x="4660" y="2382"/>
                    <a:ext cx="93" cy="107"/>
                    <a:chOff x="4660" y="2382"/>
                    <a:chExt cx="93" cy="107"/>
                  </a:xfrm>
                </p:grpSpPr>
                <p:sp>
                  <p:nvSpPr>
                    <p:cNvPr id="1082" name="Freeform 277"/>
                    <p:cNvSpPr>
                      <a:spLocks/>
                    </p:cNvSpPr>
                    <p:nvPr/>
                  </p:nvSpPr>
                  <p:spPr bwMode="auto">
                    <a:xfrm>
                      <a:off x="4669" y="2383"/>
                      <a:ext cx="84" cy="106"/>
                    </a:xfrm>
                    <a:custGeom>
                      <a:avLst/>
                      <a:gdLst>
                        <a:gd name="T0" fmla="*/ 83 w 84"/>
                        <a:gd name="T1" fmla="*/ 75 h 106"/>
                        <a:gd name="T2" fmla="*/ 80 w 84"/>
                        <a:gd name="T3" fmla="*/ 82 h 106"/>
                        <a:gd name="T4" fmla="*/ 74 w 84"/>
                        <a:gd name="T5" fmla="*/ 96 h 106"/>
                        <a:gd name="T6" fmla="*/ 72 w 84"/>
                        <a:gd name="T7" fmla="*/ 105 h 106"/>
                        <a:gd name="T8" fmla="*/ 62 w 84"/>
                        <a:gd name="T9" fmla="*/ 103 h 106"/>
                        <a:gd name="T10" fmla="*/ 54 w 84"/>
                        <a:gd name="T11" fmla="*/ 101 h 106"/>
                        <a:gd name="T12" fmla="*/ 44 w 84"/>
                        <a:gd name="T13" fmla="*/ 96 h 106"/>
                        <a:gd name="T14" fmla="*/ 36 w 84"/>
                        <a:gd name="T15" fmla="*/ 90 h 106"/>
                        <a:gd name="T16" fmla="*/ 30 w 84"/>
                        <a:gd name="T17" fmla="*/ 85 h 106"/>
                        <a:gd name="T18" fmla="*/ 26 w 84"/>
                        <a:gd name="T19" fmla="*/ 81 h 106"/>
                        <a:gd name="T20" fmla="*/ 19 w 84"/>
                        <a:gd name="T21" fmla="*/ 73 h 106"/>
                        <a:gd name="T22" fmla="*/ 14 w 84"/>
                        <a:gd name="T23" fmla="*/ 64 h 106"/>
                        <a:gd name="T24" fmla="*/ 11 w 84"/>
                        <a:gd name="T25" fmla="*/ 55 h 106"/>
                        <a:gd name="T26" fmla="*/ 8 w 84"/>
                        <a:gd name="T27" fmla="*/ 45 h 106"/>
                        <a:gd name="T28" fmla="*/ 3 w 84"/>
                        <a:gd name="T29" fmla="*/ 33 h 106"/>
                        <a:gd name="T30" fmla="*/ 2 w 84"/>
                        <a:gd name="T31" fmla="*/ 21 h 106"/>
                        <a:gd name="T32" fmla="*/ 1 w 84"/>
                        <a:gd name="T33" fmla="*/ 12 h 106"/>
                        <a:gd name="T34" fmla="*/ 0 w 84"/>
                        <a:gd name="T35" fmla="*/ 0 h 106"/>
                        <a:gd name="T36" fmla="*/ 4 w 84"/>
                        <a:gd name="T37" fmla="*/ 11 h 106"/>
                        <a:gd name="T38" fmla="*/ 7 w 84"/>
                        <a:gd name="T39" fmla="*/ 17 h 106"/>
                        <a:gd name="T40" fmla="*/ 9 w 84"/>
                        <a:gd name="T41" fmla="*/ 21 h 106"/>
                        <a:gd name="T42" fmla="*/ 14 w 84"/>
                        <a:gd name="T43" fmla="*/ 31 h 106"/>
                        <a:gd name="T44" fmla="*/ 19 w 84"/>
                        <a:gd name="T45" fmla="*/ 39 h 106"/>
                        <a:gd name="T46" fmla="*/ 26 w 84"/>
                        <a:gd name="T47" fmla="*/ 48 h 106"/>
                        <a:gd name="T48" fmla="*/ 32 w 84"/>
                        <a:gd name="T49" fmla="*/ 53 h 106"/>
                        <a:gd name="T50" fmla="*/ 42 w 84"/>
                        <a:gd name="T51" fmla="*/ 60 h 106"/>
                        <a:gd name="T52" fmla="*/ 51 w 84"/>
                        <a:gd name="T53" fmla="*/ 65 h 106"/>
                        <a:gd name="T54" fmla="*/ 57 w 84"/>
                        <a:gd name="T55" fmla="*/ 67 h 106"/>
                        <a:gd name="T56" fmla="*/ 63 w 84"/>
                        <a:gd name="T57" fmla="*/ 69 h 106"/>
                        <a:gd name="T58" fmla="*/ 74 w 84"/>
                        <a:gd name="T59" fmla="*/ 73 h 106"/>
                        <a:gd name="T60" fmla="*/ 83 w 84"/>
                        <a:gd name="T61" fmla="*/ 75 h 1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
                        <a:gd name="T94" fmla="*/ 0 h 106"/>
                        <a:gd name="T95" fmla="*/ 84 w 84"/>
                        <a:gd name="T96" fmla="*/ 106 h 1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 h="106">
                          <a:moveTo>
                            <a:pt x="83" y="75"/>
                          </a:moveTo>
                          <a:lnTo>
                            <a:pt x="80" y="82"/>
                          </a:lnTo>
                          <a:lnTo>
                            <a:pt x="74" y="96"/>
                          </a:lnTo>
                          <a:lnTo>
                            <a:pt x="72" y="105"/>
                          </a:lnTo>
                          <a:lnTo>
                            <a:pt x="62" y="103"/>
                          </a:lnTo>
                          <a:lnTo>
                            <a:pt x="54" y="101"/>
                          </a:lnTo>
                          <a:lnTo>
                            <a:pt x="44" y="96"/>
                          </a:lnTo>
                          <a:lnTo>
                            <a:pt x="36" y="90"/>
                          </a:lnTo>
                          <a:lnTo>
                            <a:pt x="30" y="85"/>
                          </a:lnTo>
                          <a:lnTo>
                            <a:pt x="26" y="81"/>
                          </a:lnTo>
                          <a:lnTo>
                            <a:pt x="19" y="73"/>
                          </a:lnTo>
                          <a:lnTo>
                            <a:pt x="14" y="64"/>
                          </a:lnTo>
                          <a:lnTo>
                            <a:pt x="11" y="55"/>
                          </a:lnTo>
                          <a:lnTo>
                            <a:pt x="8" y="45"/>
                          </a:lnTo>
                          <a:lnTo>
                            <a:pt x="3" y="33"/>
                          </a:lnTo>
                          <a:lnTo>
                            <a:pt x="2" y="21"/>
                          </a:lnTo>
                          <a:lnTo>
                            <a:pt x="1" y="12"/>
                          </a:lnTo>
                          <a:lnTo>
                            <a:pt x="0" y="0"/>
                          </a:lnTo>
                          <a:lnTo>
                            <a:pt x="4" y="11"/>
                          </a:lnTo>
                          <a:lnTo>
                            <a:pt x="7" y="17"/>
                          </a:lnTo>
                          <a:lnTo>
                            <a:pt x="9" y="21"/>
                          </a:lnTo>
                          <a:lnTo>
                            <a:pt x="14" y="31"/>
                          </a:lnTo>
                          <a:lnTo>
                            <a:pt x="19" y="39"/>
                          </a:lnTo>
                          <a:lnTo>
                            <a:pt x="26" y="48"/>
                          </a:lnTo>
                          <a:lnTo>
                            <a:pt x="32" y="53"/>
                          </a:lnTo>
                          <a:lnTo>
                            <a:pt x="42" y="60"/>
                          </a:lnTo>
                          <a:lnTo>
                            <a:pt x="51" y="65"/>
                          </a:lnTo>
                          <a:lnTo>
                            <a:pt x="57" y="67"/>
                          </a:lnTo>
                          <a:lnTo>
                            <a:pt x="63" y="69"/>
                          </a:lnTo>
                          <a:lnTo>
                            <a:pt x="74" y="73"/>
                          </a:lnTo>
                          <a:lnTo>
                            <a:pt x="83" y="75"/>
                          </a:lnTo>
                        </a:path>
                      </a:pathLst>
                    </a:custGeom>
                    <a:solidFill>
                      <a:srgbClr val="FF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3" name="Freeform 278"/>
                    <p:cNvSpPr>
                      <a:spLocks/>
                    </p:cNvSpPr>
                    <p:nvPr/>
                  </p:nvSpPr>
                  <p:spPr bwMode="auto">
                    <a:xfrm>
                      <a:off x="4660" y="2382"/>
                      <a:ext cx="20" cy="6"/>
                    </a:xfrm>
                    <a:custGeom>
                      <a:avLst/>
                      <a:gdLst>
                        <a:gd name="T0" fmla="*/ 19 w 20"/>
                        <a:gd name="T1" fmla="*/ 1 h 6"/>
                        <a:gd name="T2" fmla="*/ 15 w 20"/>
                        <a:gd name="T3" fmla="*/ 0 h 6"/>
                        <a:gd name="T4" fmla="*/ 12 w 20"/>
                        <a:gd name="T5" fmla="*/ 0 h 6"/>
                        <a:gd name="T6" fmla="*/ 9 w 20"/>
                        <a:gd name="T7" fmla="*/ 1 h 6"/>
                        <a:gd name="T8" fmla="*/ 6 w 20"/>
                        <a:gd name="T9" fmla="*/ 1 h 6"/>
                        <a:gd name="T10" fmla="*/ 2 w 20"/>
                        <a:gd name="T11" fmla="*/ 2 h 6"/>
                        <a:gd name="T12" fmla="*/ 0 w 20"/>
                        <a:gd name="T13" fmla="*/ 5 h 6"/>
                        <a:gd name="T14" fmla="*/ 0 60000 65536"/>
                        <a:gd name="T15" fmla="*/ 0 60000 65536"/>
                        <a:gd name="T16" fmla="*/ 0 60000 65536"/>
                        <a:gd name="T17" fmla="*/ 0 60000 65536"/>
                        <a:gd name="T18" fmla="*/ 0 60000 65536"/>
                        <a:gd name="T19" fmla="*/ 0 60000 65536"/>
                        <a:gd name="T20" fmla="*/ 0 60000 65536"/>
                        <a:gd name="T21" fmla="*/ 0 w 20"/>
                        <a:gd name="T22" fmla="*/ 0 h 6"/>
                        <a:gd name="T23" fmla="*/ 20 w 2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6">
                          <a:moveTo>
                            <a:pt x="19" y="1"/>
                          </a:moveTo>
                          <a:lnTo>
                            <a:pt x="15" y="0"/>
                          </a:lnTo>
                          <a:lnTo>
                            <a:pt x="12" y="0"/>
                          </a:lnTo>
                          <a:lnTo>
                            <a:pt x="9" y="1"/>
                          </a:lnTo>
                          <a:lnTo>
                            <a:pt x="6" y="1"/>
                          </a:lnTo>
                          <a:lnTo>
                            <a:pt x="2" y="2"/>
                          </a:lnTo>
                          <a:lnTo>
                            <a:pt x="0" y="5"/>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71" name="Group 279"/>
                  <p:cNvGrpSpPr>
                    <a:grpSpLocks/>
                  </p:cNvGrpSpPr>
                  <p:nvPr/>
                </p:nvGrpSpPr>
                <p:grpSpPr bwMode="auto">
                  <a:xfrm>
                    <a:off x="4626" y="2375"/>
                    <a:ext cx="144" cy="79"/>
                    <a:chOff x="4626" y="2375"/>
                    <a:chExt cx="144" cy="79"/>
                  </a:xfrm>
                </p:grpSpPr>
                <p:sp>
                  <p:nvSpPr>
                    <p:cNvPr id="1079" name="Freeform 280"/>
                    <p:cNvSpPr>
                      <a:spLocks/>
                    </p:cNvSpPr>
                    <p:nvPr/>
                  </p:nvSpPr>
                  <p:spPr bwMode="auto">
                    <a:xfrm>
                      <a:off x="4754" y="2435"/>
                      <a:ext cx="16" cy="12"/>
                    </a:xfrm>
                    <a:custGeom>
                      <a:avLst/>
                      <a:gdLst>
                        <a:gd name="T0" fmla="*/ 15 w 16"/>
                        <a:gd name="T1" fmla="*/ 11 h 12"/>
                        <a:gd name="T2" fmla="*/ 9 w 16"/>
                        <a:gd name="T3" fmla="*/ 9 h 12"/>
                        <a:gd name="T4" fmla="*/ 5 w 16"/>
                        <a:gd name="T5" fmla="*/ 6 h 12"/>
                        <a:gd name="T6" fmla="*/ 3 w 16"/>
                        <a:gd name="T7" fmla="*/ 4 h 12"/>
                        <a:gd name="T8" fmla="*/ 0 w 16"/>
                        <a:gd name="T9" fmla="*/ 0 h 12"/>
                        <a:gd name="T10" fmla="*/ 0 60000 65536"/>
                        <a:gd name="T11" fmla="*/ 0 60000 65536"/>
                        <a:gd name="T12" fmla="*/ 0 60000 65536"/>
                        <a:gd name="T13" fmla="*/ 0 60000 65536"/>
                        <a:gd name="T14" fmla="*/ 0 60000 65536"/>
                        <a:gd name="T15" fmla="*/ 0 w 16"/>
                        <a:gd name="T16" fmla="*/ 0 h 12"/>
                        <a:gd name="T17" fmla="*/ 16 w 16"/>
                        <a:gd name="T18" fmla="*/ 12 h 12"/>
                      </a:gdLst>
                      <a:ahLst/>
                      <a:cxnLst>
                        <a:cxn ang="T10">
                          <a:pos x="T0" y="T1"/>
                        </a:cxn>
                        <a:cxn ang="T11">
                          <a:pos x="T2" y="T3"/>
                        </a:cxn>
                        <a:cxn ang="T12">
                          <a:pos x="T4" y="T5"/>
                        </a:cxn>
                        <a:cxn ang="T13">
                          <a:pos x="T6" y="T7"/>
                        </a:cxn>
                        <a:cxn ang="T14">
                          <a:pos x="T8" y="T9"/>
                        </a:cxn>
                      </a:cxnLst>
                      <a:rect l="T15" t="T16" r="T17" b="T18"/>
                      <a:pathLst>
                        <a:path w="16" h="12">
                          <a:moveTo>
                            <a:pt x="15" y="11"/>
                          </a:moveTo>
                          <a:lnTo>
                            <a:pt x="9" y="9"/>
                          </a:lnTo>
                          <a:lnTo>
                            <a:pt x="5" y="6"/>
                          </a:lnTo>
                          <a:lnTo>
                            <a:pt x="3" y="4"/>
                          </a:lnTo>
                          <a:lnTo>
                            <a:pt x="0" y="0"/>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0" name="Freeform 281"/>
                    <p:cNvSpPr>
                      <a:spLocks/>
                    </p:cNvSpPr>
                    <p:nvPr/>
                  </p:nvSpPr>
                  <p:spPr bwMode="auto">
                    <a:xfrm>
                      <a:off x="4626" y="2416"/>
                      <a:ext cx="5" cy="38"/>
                    </a:xfrm>
                    <a:custGeom>
                      <a:avLst/>
                      <a:gdLst>
                        <a:gd name="T0" fmla="*/ 4 w 5"/>
                        <a:gd name="T1" fmla="*/ 37 h 38"/>
                        <a:gd name="T2" fmla="*/ 1 w 5"/>
                        <a:gd name="T3" fmla="*/ 23 h 38"/>
                        <a:gd name="T4" fmla="*/ 0 w 5"/>
                        <a:gd name="T5" fmla="*/ 12 h 38"/>
                        <a:gd name="T6" fmla="*/ 0 w 5"/>
                        <a:gd name="T7" fmla="*/ 0 h 38"/>
                        <a:gd name="T8" fmla="*/ 0 60000 65536"/>
                        <a:gd name="T9" fmla="*/ 0 60000 65536"/>
                        <a:gd name="T10" fmla="*/ 0 60000 65536"/>
                        <a:gd name="T11" fmla="*/ 0 60000 65536"/>
                        <a:gd name="T12" fmla="*/ 0 w 5"/>
                        <a:gd name="T13" fmla="*/ 0 h 38"/>
                        <a:gd name="T14" fmla="*/ 5 w 5"/>
                        <a:gd name="T15" fmla="*/ 38 h 38"/>
                      </a:gdLst>
                      <a:ahLst/>
                      <a:cxnLst>
                        <a:cxn ang="T8">
                          <a:pos x="T0" y="T1"/>
                        </a:cxn>
                        <a:cxn ang="T9">
                          <a:pos x="T2" y="T3"/>
                        </a:cxn>
                        <a:cxn ang="T10">
                          <a:pos x="T4" y="T5"/>
                        </a:cxn>
                        <a:cxn ang="T11">
                          <a:pos x="T6" y="T7"/>
                        </a:cxn>
                      </a:cxnLst>
                      <a:rect l="T12" t="T13" r="T14" b="T15"/>
                      <a:pathLst>
                        <a:path w="5" h="38">
                          <a:moveTo>
                            <a:pt x="4" y="37"/>
                          </a:moveTo>
                          <a:lnTo>
                            <a:pt x="1" y="23"/>
                          </a:lnTo>
                          <a:lnTo>
                            <a:pt x="0" y="12"/>
                          </a:lnTo>
                          <a:lnTo>
                            <a:pt x="0" y="0"/>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1" name="Freeform 282"/>
                    <p:cNvSpPr>
                      <a:spLocks/>
                    </p:cNvSpPr>
                    <p:nvPr/>
                  </p:nvSpPr>
                  <p:spPr bwMode="auto">
                    <a:xfrm>
                      <a:off x="4626" y="2375"/>
                      <a:ext cx="10" cy="3"/>
                    </a:xfrm>
                    <a:custGeom>
                      <a:avLst/>
                      <a:gdLst>
                        <a:gd name="T0" fmla="*/ 0 w 10"/>
                        <a:gd name="T1" fmla="*/ 0 h 3"/>
                        <a:gd name="T2" fmla="*/ 4 w 10"/>
                        <a:gd name="T3" fmla="*/ 2 h 3"/>
                        <a:gd name="T4" fmla="*/ 9 w 10"/>
                        <a:gd name="T5" fmla="*/ 0 h 3"/>
                        <a:gd name="T6" fmla="*/ 0 60000 65536"/>
                        <a:gd name="T7" fmla="*/ 0 60000 65536"/>
                        <a:gd name="T8" fmla="*/ 0 60000 65536"/>
                        <a:gd name="T9" fmla="*/ 0 w 10"/>
                        <a:gd name="T10" fmla="*/ 0 h 3"/>
                        <a:gd name="T11" fmla="*/ 10 w 10"/>
                        <a:gd name="T12" fmla="*/ 3 h 3"/>
                      </a:gdLst>
                      <a:ahLst/>
                      <a:cxnLst>
                        <a:cxn ang="T6">
                          <a:pos x="T0" y="T1"/>
                        </a:cxn>
                        <a:cxn ang="T7">
                          <a:pos x="T2" y="T3"/>
                        </a:cxn>
                        <a:cxn ang="T8">
                          <a:pos x="T4" y="T5"/>
                        </a:cxn>
                      </a:cxnLst>
                      <a:rect l="T9" t="T10" r="T11" b="T12"/>
                      <a:pathLst>
                        <a:path w="10" h="3">
                          <a:moveTo>
                            <a:pt x="0" y="0"/>
                          </a:moveTo>
                          <a:lnTo>
                            <a:pt x="4" y="2"/>
                          </a:lnTo>
                          <a:lnTo>
                            <a:pt x="9" y="0"/>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72" name="Group 283"/>
                  <p:cNvGrpSpPr>
                    <a:grpSpLocks/>
                  </p:cNvGrpSpPr>
                  <p:nvPr/>
                </p:nvGrpSpPr>
                <p:grpSpPr bwMode="auto">
                  <a:xfrm>
                    <a:off x="4741" y="2357"/>
                    <a:ext cx="53" cy="39"/>
                    <a:chOff x="4741" y="2357"/>
                    <a:chExt cx="53" cy="39"/>
                  </a:xfrm>
                </p:grpSpPr>
                <p:grpSp>
                  <p:nvGrpSpPr>
                    <p:cNvPr id="1073" name="Group 284"/>
                    <p:cNvGrpSpPr>
                      <a:grpSpLocks/>
                    </p:cNvGrpSpPr>
                    <p:nvPr/>
                  </p:nvGrpSpPr>
                  <p:grpSpPr bwMode="auto">
                    <a:xfrm>
                      <a:off x="4741" y="2357"/>
                      <a:ext cx="19" cy="23"/>
                      <a:chOff x="4741" y="2357"/>
                      <a:chExt cx="19" cy="23"/>
                    </a:xfrm>
                  </p:grpSpPr>
                  <p:sp>
                    <p:nvSpPr>
                      <p:cNvPr id="1077" name="Freeform 285"/>
                      <p:cNvSpPr>
                        <a:spLocks/>
                      </p:cNvSpPr>
                      <p:nvPr/>
                    </p:nvSpPr>
                    <p:spPr bwMode="auto">
                      <a:xfrm>
                        <a:off x="4741" y="2357"/>
                        <a:ext cx="19" cy="23"/>
                      </a:xfrm>
                      <a:custGeom>
                        <a:avLst/>
                        <a:gdLst>
                          <a:gd name="T0" fmla="*/ 13 w 19"/>
                          <a:gd name="T1" fmla="*/ 0 h 23"/>
                          <a:gd name="T2" fmla="*/ 15 w 19"/>
                          <a:gd name="T3" fmla="*/ 1 h 23"/>
                          <a:gd name="T4" fmla="*/ 17 w 19"/>
                          <a:gd name="T5" fmla="*/ 3 h 23"/>
                          <a:gd name="T6" fmla="*/ 18 w 19"/>
                          <a:gd name="T7" fmla="*/ 7 h 23"/>
                          <a:gd name="T8" fmla="*/ 17 w 19"/>
                          <a:gd name="T9" fmla="*/ 12 h 23"/>
                          <a:gd name="T10" fmla="*/ 15 w 19"/>
                          <a:gd name="T11" fmla="*/ 15 h 23"/>
                          <a:gd name="T12" fmla="*/ 12 w 19"/>
                          <a:gd name="T13" fmla="*/ 19 h 23"/>
                          <a:gd name="T14" fmla="*/ 9 w 19"/>
                          <a:gd name="T15" fmla="*/ 20 h 23"/>
                          <a:gd name="T16" fmla="*/ 5 w 19"/>
                          <a:gd name="T17" fmla="*/ 22 h 23"/>
                          <a:gd name="T18" fmla="*/ 3 w 19"/>
                          <a:gd name="T19" fmla="*/ 20 h 23"/>
                          <a:gd name="T20" fmla="*/ 1 w 19"/>
                          <a:gd name="T21" fmla="*/ 19 h 23"/>
                          <a:gd name="T22" fmla="*/ 0 w 19"/>
                          <a:gd name="T23" fmla="*/ 13 h 23"/>
                          <a:gd name="T24" fmla="*/ 1 w 19"/>
                          <a:gd name="T25" fmla="*/ 11 h 23"/>
                          <a:gd name="T26" fmla="*/ 2 w 19"/>
                          <a:gd name="T27" fmla="*/ 8 h 23"/>
                          <a:gd name="T28" fmla="*/ 3 w 19"/>
                          <a:gd name="T29" fmla="*/ 6 h 23"/>
                          <a:gd name="T30" fmla="*/ 5 w 19"/>
                          <a:gd name="T31" fmla="*/ 3 h 23"/>
                          <a:gd name="T32" fmla="*/ 9 w 19"/>
                          <a:gd name="T33" fmla="*/ 1 h 23"/>
                          <a:gd name="T34" fmla="*/ 13 w 19"/>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3"/>
                          <a:gd name="T56" fmla="*/ 19 w 19"/>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3">
                            <a:moveTo>
                              <a:pt x="13" y="0"/>
                            </a:moveTo>
                            <a:lnTo>
                              <a:pt x="15" y="1"/>
                            </a:lnTo>
                            <a:lnTo>
                              <a:pt x="17" y="3"/>
                            </a:lnTo>
                            <a:lnTo>
                              <a:pt x="18" y="7"/>
                            </a:lnTo>
                            <a:lnTo>
                              <a:pt x="17" y="12"/>
                            </a:lnTo>
                            <a:lnTo>
                              <a:pt x="15" y="15"/>
                            </a:lnTo>
                            <a:lnTo>
                              <a:pt x="12" y="19"/>
                            </a:lnTo>
                            <a:lnTo>
                              <a:pt x="9" y="20"/>
                            </a:lnTo>
                            <a:lnTo>
                              <a:pt x="5" y="22"/>
                            </a:lnTo>
                            <a:lnTo>
                              <a:pt x="3" y="20"/>
                            </a:lnTo>
                            <a:lnTo>
                              <a:pt x="1" y="19"/>
                            </a:lnTo>
                            <a:lnTo>
                              <a:pt x="0" y="13"/>
                            </a:lnTo>
                            <a:lnTo>
                              <a:pt x="1" y="11"/>
                            </a:lnTo>
                            <a:lnTo>
                              <a:pt x="2" y="8"/>
                            </a:lnTo>
                            <a:lnTo>
                              <a:pt x="3" y="6"/>
                            </a:lnTo>
                            <a:lnTo>
                              <a:pt x="5" y="3"/>
                            </a:lnTo>
                            <a:lnTo>
                              <a:pt x="9" y="1"/>
                            </a:lnTo>
                            <a:lnTo>
                              <a:pt x="13" y="0"/>
                            </a:lnTo>
                          </a:path>
                        </a:pathLst>
                      </a:custGeom>
                      <a:solidFill>
                        <a:srgbClr val="00000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8" name="Freeform 286"/>
                      <p:cNvSpPr>
                        <a:spLocks/>
                      </p:cNvSpPr>
                      <p:nvPr/>
                    </p:nvSpPr>
                    <p:spPr bwMode="auto">
                      <a:xfrm>
                        <a:off x="4748" y="2360"/>
                        <a:ext cx="6" cy="6"/>
                      </a:xfrm>
                      <a:custGeom>
                        <a:avLst/>
                        <a:gdLst>
                          <a:gd name="T0" fmla="*/ 3 w 6"/>
                          <a:gd name="T1" fmla="*/ 0 h 6"/>
                          <a:gd name="T2" fmla="*/ 4 w 6"/>
                          <a:gd name="T3" fmla="*/ 0 h 6"/>
                          <a:gd name="T4" fmla="*/ 4 w 6"/>
                          <a:gd name="T5" fmla="*/ 1 h 6"/>
                          <a:gd name="T6" fmla="*/ 5 w 6"/>
                          <a:gd name="T7" fmla="*/ 1 h 6"/>
                          <a:gd name="T8" fmla="*/ 4 w 6"/>
                          <a:gd name="T9" fmla="*/ 3 h 6"/>
                          <a:gd name="T10" fmla="*/ 4 w 6"/>
                          <a:gd name="T11" fmla="*/ 4 h 6"/>
                          <a:gd name="T12" fmla="*/ 3 w 6"/>
                          <a:gd name="T13" fmla="*/ 4 h 6"/>
                          <a:gd name="T14" fmla="*/ 3 w 6"/>
                          <a:gd name="T15" fmla="*/ 5 h 6"/>
                          <a:gd name="T16" fmla="*/ 2 w 6"/>
                          <a:gd name="T17" fmla="*/ 5 h 6"/>
                          <a:gd name="T18" fmla="*/ 1 w 6"/>
                          <a:gd name="T19" fmla="*/ 5 h 6"/>
                          <a:gd name="T20" fmla="*/ 0 w 6"/>
                          <a:gd name="T21" fmla="*/ 4 h 6"/>
                          <a:gd name="T22" fmla="*/ 0 w 6"/>
                          <a:gd name="T23" fmla="*/ 4 h 6"/>
                          <a:gd name="T24" fmla="*/ 0 w 6"/>
                          <a:gd name="T25" fmla="*/ 3 h 6"/>
                          <a:gd name="T26" fmla="*/ 0 w 6"/>
                          <a:gd name="T27" fmla="*/ 1 h 6"/>
                          <a:gd name="T28" fmla="*/ 1 w 6"/>
                          <a:gd name="T29" fmla="*/ 1 h 6"/>
                          <a:gd name="T30" fmla="*/ 2 w 6"/>
                          <a:gd name="T31" fmla="*/ 0 h 6"/>
                          <a:gd name="T32" fmla="*/ 3 w 6"/>
                          <a:gd name="T33" fmla="*/ 0 h 6"/>
                          <a:gd name="T34" fmla="*/ 3 w 6"/>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6"/>
                          <a:gd name="T56" fmla="*/ 6 w 6"/>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6">
                            <a:moveTo>
                              <a:pt x="3" y="0"/>
                            </a:moveTo>
                            <a:lnTo>
                              <a:pt x="4" y="0"/>
                            </a:lnTo>
                            <a:lnTo>
                              <a:pt x="4" y="1"/>
                            </a:lnTo>
                            <a:lnTo>
                              <a:pt x="5" y="1"/>
                            </a:lnTo>
                            <a:lnTo>
                              <a:pt x="4" y="3"/>
                            </a:lnTo>
                            <a:lnTo>
                              <a:pt x="4" y="4"/>
                            </a:lnTo>
                            <a:lnTo>
                              <a:pt x="3" y="4"/>
                            </a:lnTo>
                            <a:lnTo>
                              <a:pt x="3" y="5"/>
                            </a:lnTo>
                            <a:lnTo>
                              <a:pt x="2" y="5"/>
                            </a:lnTo>
                            <a:lnTo>
                              <a:pt x="1" y="5"/>
                            </a:lnTo>
                            <a:lnTo>
                              <a:pt x="0" y="4"/>
                            </a:lnTo>
                            <a:lnTo>
                              <a:pt x="0" y="3"/>
                            </a:lnTo>
                            <a:lnTo>
                              <a:pt x="0" y="1"/>
                            </a:lnTo>
                            <a:lnTo>
                              <a:pt x="1" y="1"/>
                            </a:lnTo>
                            <a:lnTo>
                              <a:pt x="2" y="0"/>
                            </a:lnTo>
                            <a:lnTo>
                              <a:pt x="3" y="0"/>
                            </a:lnTo>
                          </a:path>
                        </a:pathLst>
                      </a:custGeom>
                      <a:solidFill>
                        <a:srgbClr val="FF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74" name="Group 287"/>
                    <p:cNvGrpSpPr>
                      <a:grpSpLocks/>
                    </p:cNvGrpSpPr>
                    <p:nvPr/>
                  </p:nvGrpSpPr>
                  <p:grpSpPr bwMode="auto">
                    <a:xfrm>
                      <a:off x="4776" y="2375"/>
                      <a:ext cx="18" cy="21"/>
                      <a:chOff x="4776" y="2375"/>
                      <a:chExt cx="18" cy="21"/>
                    </a:xfrm>
                  </p:grpSpPr>
                  <p:sp>
                    <p:nvSpPr>
                      <p:cNvPr id="1075" name="Freeform 288"/>
                      <p:cNvSpPr>
                        <a:spLocks/>
                      </p:cNvSpPr>
                      <p:nvPr/>
                    </p:nvSpPr>
                    <p:spPr bwMode="auto">
                      <a:xfrm>
                        <a:off x="4776" y="2375"/>
                        <a:ext cx="18" cy="21"/>
                      </a:xfrm>
                      <a:custGeom>
                        <a:avLst/>
                        <a:gdLst>
                          <a:gd name="T0" fmla="*/ 12 w 18"/>
                          <a:gd name="T1" fmla="*/ 0 h 21"/>
                          <a:gd name="T2" fmla="*/ 14 w 18"/>
                          <a:gd name="T3" fmla="*/ 0 h 21"/>
                          <a:gd name="T4" fmla="*/ 16 w 18"/>
                          <a:gd name="T5" fmla="*/ 2 h 21"/>
                          <a:gd name="T6" fmla="*/ 17 w 18"/>
                          <a:gd name="T7" fmla="*/ 6 h 21"/>
                          <a:gd name="T8" fmla="*/ 16 w 18"/>
                          <a:gd name="T9" fmla="*/ 10 h 21"/>
                          <a:gd name="T10" fmla="*/ 14 w 18"/>
                          <a:gd name="T11" fmla="*/ 14 h 21"/>
                          <a:gd name="T12" fmla="*/ 11 w 18"/>
                          <a:gd name="T13" fmla="*/ 17 h 21"/>
                          <a:gd name="T14" fmla="*/ 9 w 18"/>
                          <a:gd name="T15" fmla="*/ 18 h 21"/>
                          <a:gd name="T16" fmla="*/ 5 w 18"/>
                          <a:gd name="T17" fmla="*/ 20 h 21"/>
                          <a:gd name="T18" fmla="*/ 3 w 18"/>
                          <a:gd name="T19" fmla="*/ 19 h 21"/>
                          <a:gd name="T20" fmla="*/ 0 w 18"/>
                          <a:gd name="T21" fmla="*/ 18 h 21"/>
                          <a:gd name="T22" fmla="*/ 0 w 18"/>
                          <a:gd name="T23" fmla="*/ 13 h 21"/>
                          <a:gd name="T24" fmla="*/ 1 w 18"/>
                          <a:gd name="T25" fmla="*/ 10 h 21"/>
                          <a:gd name="T26" fmla="*/ 1 w 18"/>
                          <a:gd name="T27" fmla="*/ 7 h 21"/>
                          <a:gd name="T28" fmla="*/ 3 w 18"/>
                          <a:gd name="T29" fmla="*/ 4 h 21"/>
                          <a:gd name="T30" fmla="*/ 5 w 18"/>
                          <a:gd name="T31" fmla="*/ 2 h 21"/>
                          <a:gd name="T32" fmla="*/ 9 w 18"/>
                          <a:gd name="T33" fmla="*/ 0 h 21"/>
                          <a:gd name="T34" fmla="*/ 12 w 18"/>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1"/>
                          <a:gd name="T56" fmla="*/ 18 w 18"/>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1">
                            <a:moveTo>
                              <a:pt x="12" y="0"/>
                            </a:moveTo>
                            <a:lnTo>
                              <a:pt x="14" y="0"/>
                            </a:lnTo>
                            <a:lnTo>
                              <a:pt x="16" y="2"/>
                            </a:lnTo>
                            <a:lnTo>
                              <a:pt x="17" y="6"/>
                            </a:lnTo>
                            <a:lnTo>
                              <a:pt x="16" y="10"/>
                            </a:lnTo>
                            <a:lnTo>
                              <a:pt x="14" y="14"/>
                            </a:lnTo>
                            <a:lnTo>
                              <a:pt x="11" y="17"/>
                            </a:lnTo>
                            <a:lnTo>
                              <a:pt x="9" y="18"/>
                            </a:lnTo>
                            <a:lnTo>
                              <a:pt x="5" y="20"/>
                            </a:lnTo>
                            <a:lnTo>
                              <a:pt x="3" y="19"/>
                            </a:lnTo>
                            <a:lnTo>
                              <a:pt x="0" y="18"/>
                            </a:lnTo>
                            <a:lnTo>
                              <a:pt x="0" y="13"/>
                            </a:lnTo>
                            <a:lnTo>
                              <a:pt x="1" y="10"/>
                            </a:lnTo>
                            <a:lnTo>
                              <a:pt x="1" y="7"/>
                            </a:lnTo>
                            <a:lnTo>
                              <a:pt x="3" y="4"/>
                            </a:lnTo>
                            <a:lnTo>
                              <a:pt x="5" y="2"/>
                            </a:lnTo>
                            <a:lnTo>
                              <a:pt x="9" y="0"/>
                            </a:lnTo>
                            <a:lnTo>
                              <a:pt x="12" y="0"/>
                            </a:lnTo>
                          </a:path>
                        </a:pathLst>
                      </a:custGeom>
                      <a:solidFill>
                        <a:srgbClr val="00000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6" name="Freeform 289"/>
                      <p:cNvSpPr>
                        <a:spLocks/>
                      </p:cNvSpPr>
                      <p:nvPr/>
                    </p:nvSpPr>
                    <p:spPr bwMode="auto">
                      <a:xfrm>
                        <a:off x="4782" y="2378"/>
                        <a:ext cx="6" cy="6"/>
                      </a:xfrm>
                      <a:custGeom>
                        <a:avLst/>
                        <a:gdLst>
                          <a:gd name="T0" fmla="*/ 3 w 6"/>
                          <a:gd name="T1" fmla="*/ 0 h 6"/>
                          <a:gd name="T2" fmla="*/ 4 w 6"/>
                          <a:gd name="T3" fmla="*/ 0 h 6"/>
                          <a:gd name="T4" fmla="*/ 5 w 6"/>
                          <a:gd name="T5" fmla="*/ 1 h 6"/>
                          <a:gd name="T6" fmla="*/ 4 w 6"/>
                          <a:gd name="T7" fmla="*/ 2 h 6"/>
                          <a:gd name="T8" fmla="*/ 4 w 6"/>
                          <a:gd name="T9" fmla="*/ 3 h 6"/>
                          <a:gd name="T10" fmla="*/ 3 w 6"/>
                          <a:gd name="T11" fmla="*/ 4 h 6"/>
                          <a:gd name="T12" fmla="*/ 3 w 6"/>
                          <a:gd name="T13" fmla="*/ 4 h 6"/>
                          <a:gd name="T14" fmla="*/ 2 w 6"/>
                          <a:gd name="T15" fmla="*/ 5 h 6"/>
                          <a:gd name="T16" fmla="*/ 1 w 6"/>
                          <a:gd name="T17" fmla="*/ 4 h 6"/>
                          <a:gd name="T18" fmla="*/ 0 w 6"/>
                          <a:gd name="T19" fmla="*/ 4 h 6"/>
                          <a:gd name="T20" fmla="*/ 0 w 6"/>
                          <a:gd name="T21" fmla="*/ 3 h 6"/>
                          <a:gd name="T22" fmla="*/ 1 w 6"/>
                          <a:gd name="T23" fmla="*/ 2 h 6"/>
                          <a:gd name="T24" fmla="*/ 1 w 6"/>
                          <a:gd name="T25" fmla="*/ 1 h 6"/>
                          <a:gd name="T26" fmla="*/ 1 w 6"/>
                          <a:gd name="T27" fmla="*/ 1 h 6"/>
                          <a:gd name="T28" fmla="*/ 2 w 6"/>
                          <a:gd name="T29" fmla="*/ 0 h 6"/>
                          <a:gd name="T30" fmla="*/ 3 w 6"/>
                          <a:gd name="T31" fmla="*/ 0 h 6"/>
                          <a:gd name="T32" fmla="*/ 3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3" y="0"/>
                            </a:moveTo>
                            <a:lnTo>
                              <a:pt x="4" y="0"/>
                            </a:lnTo>
                            <a:lnTo>
                              <a:pt x="5" y="1"/>
                            </a:lnTo>
                            <a:lnTo>
                              <a:pt x="4" y="2"/>
                            </a:lnTo>
                            <a:lnTo>
                              <a:pt x="4" y="3"/>
                            </a:lnTo>
                            <a:lnTo>
                              <a:pt x="3" y="4"/>
                            </a:lnTo>
                            <a:lnTo>
                              <a:pt x="2" y="5"/>
                            </a:lnTo>
                            <a:lnTo>
                              <a:pt x="1" y="4"/>
                            </a:lnTo>
                            <a:lnTo>
                              <a:pt x="0" y="4"/>
                            </a:lnTo>
                            <a:lnTo>
                              <a:pt x="0" y="3"/>
                            </a:lnTo>
                            <a:lnTo>
                              <a:pt x="1" y="2"/>
                            </a:lnTo>
                            <a:lnTo>
                              <a:pt x="1" y="1"/>
                            </a:lnTo>
                            <a:lnTo>
                              <a:pt x="2" y="0"/>
                            </a:lnTo>
                            <a:lnTo>
                              <a:pt x="3" y="0"/>
                            </a:lnTo>
                          </a:path>
                        </a:pathLst>
                      </a:custGeom>
                      <a:solidFill>
                        <a:srgbClr val="FF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grpSp>
        <p:grpSp>
          <p:nvGrpSpPr>
            <p:cNvPr id="991" name="Group 290"/>
            <p:cNvGrpSpPr>
              <a:grpSpLocks/>
            </p:cNvGrpSpPr>
            <p:nvPr/>
          </p:nvGrpSpPr>
          <p:grpSpPr bwMode="auto">
            <a:xfrm>
              <a:off x="4445" y="2522"/>
              <a:ext cx="746" cy="562"/>
              <a:chOff x="4445" y="2522"/>
              <a:chExt cx="746" cy="562"/>
            </a:xfrm>
          </p:grpSpPr>
          <p:grpSp>
            <p:nvGrpSpPr>
              <p:cNvPr id="1050" name="Group 291"/>
              <p:cNvGrpSpPr>
                <a:grpSpLocks/>
              </p:cNvGrpSpPr>
              <p:nvPr/>
            </p:nvGrpSpPr>
            <p:grpSpPr bwMode="auto">
              <a:xfrm>
                <a:off x="4445" y="2522"/>
                <a:ext cx="746" cy="562"/>
                <a:chOff x="4445" y="2522"/>
                <a:chExt cx="746" cy="562"/>
              </a:xfrm>
            </p:grpSpPr>
            <p:sp>
              <p:nvSpPr>
                <p:cNvPr id="1057" name="Freeform 292"/>
                <p:cNvSpPr>
                  <a:spLocks/>
                </p:cNvSpPr>
                <p:nvPr/>
              </p:nvSpPr>
              <p:spPr bwMode="auto">
                <a:xfrm>
                  <a:off x="4814" y="2522"/>
                  <a:ext cx="288" cy="562"/>
                </a:xfrm>
                <a:custGeom>
                  <a:avLst/>
                  <a:gdLst>
                    <a:gd name="T0" fmla="*/ 71 w 288"/>
                    <a:gd name="T1" fmla="*/ 155 h 562"/>
                    <a:gd name="T2" fmla="*/ 55 w 288"/>
                    <a:gd name="T3" fmla="*/ 191 h 562"/>
                    <a:gd name="T4" fmla="*/ 39 w 288"/>
                    <a:gd name="T5" fmla="*/ 226 h 562"/>
                    <a:gd name="T6" fmla="*/ 15 w 288"/>
                    <a:gd name="T7" fmla="*/ 286 h 562"/>
                    <a:gd name="T8" fmla="*/ 9 w 288"/>
                    <a:gd name="T9" fmla="*/ 331 h 562"/>
                    <a:gd name="T10" fmla="*/ 3 w 288"/>
                    <a:gd name="T11" fmla="*/ 382 h 562"/>
                    <a:gd name="T12" fmla="*/ 0 w 288"/>
                    <a:gd name="T13" fmla="*/ 431 h 562"/>
                    <a:gd name="T14" fmla="*/ 0 w 288"/>
                    <a:gd name="T15" fmla="*/ 460 h 562"/>
                    <a:gd name="T16" fmla="*/ 3 w 288"/>
                    <a:gd name="T17" fmla="*/ 509 h 562"/>
                    <a:gd name="T18" fmla="*/ 6 w 288"/>
                    <a:gd name="T19" fmla="*/ 559 h 562"/>
                    <a:gd name="T20" fmla="*/ 6 w 288"/>
                    <a:gd name="T21" fmla="*/ 561 h 562"/>
                    <a:gd name="T22" fmla="*/ 33 w 288"/>
                    <a:gd name="T23" fmla="*/ 536 h 562"/>
                    <a:gd name="T24" fmla="*/ 53 w 288"/>
                    <a:gd name="T25" fmla="*/ 517 h 562"/>
                    <a:gd name="T26" fmla="*/ 70 w 288"/>
                    <a:gd name="T27" fmla="*/ 504 h 562"/>
                    <a:gd name="T28" fmla="*/ 91 w 288"/>
                    <a:gd name="T29" fmla="*/ 489 h 562"/>
                    <a:gd name="T30" fmla="*/ 114 w 288"/>
                    <a:gd name="T31" fmla="*/ 475 h 562"/>
                    <a:gd name="T32" fmla="*/ 135 w 288"/>
                    <a:gd name="T33" fmla="*/ 467 h 562"/>
                    <a:gd name="T34" fmla="*/ 146 w 288"/>
                    <a:gd name="T35" fmla="*/ 464 h 562"/>
                    <a:gd name="T36" fmla="*/ 160 w 288"/>
                    <a:gd name="T37" fmla="*/ 461 h 562"/>
                    <a:gd name="T38" fmla="*/ 174 w 288"/>
                    <a:gd name="T39" fmla="*/ 461 h 562"/>
                    <a:gd name="T40" fmla="*/ 187 w 288"/>
                    <a:gd name="T41" fmla="*/ 464 h 562"/>
                    <a:gd name="T42" fmla="*/ 209 w 288"/>
                    <a:gd name="T43" fmla="*/ 468 h 562"/>
                    <a:gd name="T44" fmla="*/ 212 w 288"/>
                    <a:gd name="T45" fmla="*/ 438 h 562"/>
                    <a:gd name="T46" fmla="*/ 216 w 288"/>
                    <a:gd name="T47" fmla="*/ 405 h 562"/>
                    <a:gd name="T48" fmla="*/ 220 w 288"/>
                    <a:gd name="T49" fmla="*/ 370 h 562"/>
                    <a:gd name="T50" fmla="*/ 224 w 288"/>
                    <a:gd name="T51" fmla="*/ 335 h 562"/>
                    <a:gd name="T52" fmla="*/ 230 w 288"/>
                    <a:gd name="T53" fmla="*/ 298 h 562"/>
                    <a:gd name="T54" fmla="*/ 236 w 288"/>
                    <a:gd name="T55" fmla="*/ 256 h 562"/>
                    <a:gd name="T56" fmla="*/ 242 w 288"/>
                    <a:gd name="T57" fmla="*/ 221 h 562"/>
                    <a:gd name="T58" fmla="*/ 251 w 288"/>
                    <a:gd name="T59" fmla="*/ 175 h 562"/>
                    <a:gd name="T60" fmla="*/ 262 w 288"/>
                    <a:gd name="T61" fmla="*/ 128 h 562"/>
                    <a:gd name="T62" fmla="*/ 271 w 288"/>
                    <a:gd name="T63" fmla="*/ 72 h 562"/>
                    <a:gd name="T64" fmla="*/ 287 w 288"/>
                    <a:gd name="T65" fmla="*/ 0 h 562"/>
                    <a:gd name="T66" fmla="*/ 274 w 288"/>
                    <a:gd name="T67" fmla="*/ 2 h 562"/>
                    <a:gd name="T68" fmla="*/ 255 w 288"/>
                    <a:gd name="T69" fmla="*/ 9 h 562"/>
                    <a:gd name="T70" fmla="*/ 235 w 288"/>
                    <a:gd name="T71" fmla="*/ 17 h 562"/>
                    <a:gd name="T72" fmla="*/ 221 w 288"/>
                    <a:gd name="T73" fmla="*/ 26 h 562"/>
                    <a:gd name="T74" fmla="*/ 197 w 288"/>
                    <a:gd name="T75" fmla="*/ 39 h 562"/>
                    <a:gd name="T76" fmla="*/ 175 w 288"/>
                    <a:gd name="T77" fmla="*/ 50 h 562"/>
                    <a:gd name="T78" fmla="*/ 154 w 288"/>
                    <a:gd name="T79" fmla="*/ 63 h 562"/>
                    <a:gd name="T80" fmla="*/ 134 w 288"/>
                    <a:gd name="T81" fmla="*/ 80 h 562"/>
                    <a:gd name="T82" fmla="*/ 120 w 288"/>
                    <a:gd name="T83" fmla="*/ 90 h 562"/>
                    <a:gd name="T84" fmla="*/ 106 w 288"/>
                    <a:gd name="T85" fmla="*/ 107 h 562"/>
                    <a:gd name="T86" fmla="*/ 91 w 288"/>
                    <a:gd name="T87" fmla="*/ 126 h 562"/>
                    <a:gd name="T88" fmla="*/ 71 w 288"/>
                    <a:gd name="T89" fmla="*/ 155 h 5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8"/>
                    <a:gd name="T136" fmla="*/ 0 h 562"/>
                    <a:gd name="T137" fmla="*/ 288 w 288"/>
                    <a:gd name="T138" fmla="*/ 562 h 5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8" h="562">
                      <a:moveTo>
                        <a:pt x="71" y="155"/>
                      </a:moveTo>
                      <a:lnTo>
                        <a:pt x="55" y="191"/>
                      </a:lnTo>
                      <a:lnTo>
                        <a:pt x="39" y="226"/>
                      </a:lnTo>
                      <a:lnTo>
                        <a:pt x="15" y="286"/>
                      </a:lnTo>
                      <a:lnTo>
                        <a:pt x="9" y="331"/>
                      </a:lnTo>
                      <a:lnTo>
                        <a:pt x="3" y="382"/>
                      </a:lnTo>
                      <a:lnTo>
                        <a:pt x="0" y="431"/>
                      </a:lnTo>
                      <a:lnTo>
                        <a:pt x="0" y="460"/>
                      </a:lnTo>
                      <a:lnTo>
                        <a:pt x="3" y="509"/>
                      </a:lnTo>
                      <a:lnTo>
                        <a:pt x="6" y="559"/>
                      </a:lnTo>
                      <a:lnTo>
                        <a:pt x="6" y="561"/>
                      </a:lnTo>
                      <a:lnTo>
                        <a:pt x="33" y="536"/>
                      </a:lnTo>
                      <a:lnTo>
                        <a:pt x="53" y="517"/>
                      </a:lnTo>
                      <a:lnTo>
                        <a:pt x="70" y="504"/>
                      </a:lnTo>
                      <a:lnTo>
                        <a:pt x="91" y="489"/>
                      </a:lnTo>
                      <a:lnTo>
                        <a:pt x="114" y="475"/>
                      </a:lnTo>
                      <a:lnTo>
                        <a:pt x="135" y="467"/>
                      </a:lnTo>
                      <a:lnTo>
                        <a:pt x="146" y="464"/>
                      </a:lnTo>
                      <a:lnTo>
                        <a:pt x="160" y="461"/>
                      </a:lnTo>
                      <a:lnTo>
                        <a:pt x="174" y="461"/>
                      </a:lnTo>
                      <a:lnTo>
                        <a:pt x="187" y="464"/>
                      </a:lnTo>
                      <a:lnTo>
                        <a:pt x="209" y="468"/>
                      </a:lnTo>
                      <a:lnTo>
                        <a:pt x="212" y="438"/>
                      </a:lnTo>
                      <a:lnTo>
                        <a:pt x="216" y="405"/>
                      </a:lnTo>
                      <a:lnTo>
                        <a:pt x="220" y="370"/>
                      </a:lnTo>
                      <a:lnTo>
                        <a:pt x="224" y="335"/>
                      </a:lnTo>
                      <a:lnTo>
                        <a:pt x="230" y="298"/>
                      </a:lnTo>
                      <a:lnTo>
                        <a:pt x="236" y="256"/>
                      </a:lnTo>
                      <a:lnTo>
                        <a:pt x="242" y="221"/>
                      </a:lnTo>
                      <a:lnTo>
                        <a:pt x="251" y="175"/>
                      </a:lnTo>
                      <a:lnTo>
                        <a:pt x="262" y="128"/>
                      </a:lnTo>
                      <a:lnTo>
                        <a:pt x="271" y="72"/>
                      </a:lnTo>
                      <a:lnTo>
                        <a:pt x="287" y="0"/>
                      </a:lnTo>
                      <a:lnTo>
                        <a:pt x="274" y="2"/>
                      </a:lnTo>
                      <a:lnTo>
                        <a:pt x="255" y="9"/>
                      </a:lnTo>
                      <a:lnTo>
                        <a:pt x="235" y="17"/>
                      </a:lnTo>
                      <a:lnTo>
                        <a:pt x="221" y="26"/>
                      </a:lnTo>
                      <a:lnTo>
                        <a:pt x="197" y="39"/>
                      </a:lnTo>
                      <a:lnTo>
                        <a:pt x="175" y="50"/>
                      </a:lnTo>
                      <a:lnTo>
                        <a:pt x="154" y="63"/>
                      </a:lnTo>
                      <a:lnTo>
                        <a:pt x="134" y="80"/>
                      </a:lnTo>
                      <a:lnTo>
                        <a:pt x="120" y="90"/>
                      </a:lnTo>
                      <a:lnTo>
                        <a:pt x="106" y="107"/>
                      </a:lnTo>
                      <a:lnTo>
                        <a:pt x="91" y="126"/>
                      </a:lnTo>
                      <a:lnTo>
                        <a:pt x="71" y="155"/>
                      </a:lnTo>
                    </a:path>
                  </a:pathLst>
                </a:custGeom>
                <a:solidFill>
                  <a:srgbClr val="C0C0C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8" name="Freeform 293"/>
                <p:cNvSpPr>
                  <a:spLocks/>
                </p:cNvSpPr>
                <p:nvPr/>
              </p:nvSpPr>
              <p:spPr bwMode="auto">
                <a:xfrm>
                  <a:off x="4814" y="2541"/>
                  <a:ext cx="343" cy="543"/>
                </a:xfrm>
                <a:custGeom>
                  <a:avLst/>
                  <a:gdLst>
                    <a:gd name="T0" fmla="*/ 67 w 343"/>
                    <a:gd name="T1" fmla="*/ 145 h 543"/>
                    <a:gd name="T2" fmla="*/ 39 w 343"/>
                    <a:gd name="T3" fmla="*/ 185 h 543"/>
                    <a:gd name="T4" fmla="*/ 30 w 343"/>
                    <a:gd name="T5" fmla="*/ 218 h 543"/>
                    <a:gd name="T6" fmla="*/ 19 w 343"/>
                    <a:gd name="T7" fmla="*/ 276 h 543"/>
                    <a:gd name="T8" fmla="*/ 10 w 343"/>
                    <a:gd name="T9" fmla="*/ 320 h 543"/>
                    <a:gd name="T10" fmla="*/ 3 w 343"/>
                    <a:gd name="T11" fmla="*/ 369 h 543"/>
                    <a:gd name="T12" fmla="*/ 0 w 343"/>
                    <a:gd name="T13" fmla="*/ 416 h 543"/>
                    <a:gd name="T14" fmla="*/ 0 w 343"/>
                    <a:gd name="T15" fmla="*/ 445 h 543"/>
                    <a:gd name="T16" fmla="*/ 3 w 343"/>
                    <a:gd name="T17" fmla="*/ 492 h 543"/>
                    <a:gd name="T18" fmla="*/ 8 w 343"/>
                    <a:gd name="T19" fmla="*/ 540 h 543"/>
                    <a:gd name="T20" fmla="*/ 8 w 343"/>
                    <a:gd name="T21" fmla="*/ 542 h 543"/>
                    <a:gd name="T22" fmla="*/ 39 w 343"/>
                    <a:gd name="T23" fmla="*/ 518 h 543"/>
                    <a:gd name="T24" fmla="*/ 64 w 343"/>
                    <a:gd name="T25" fmla="*/ 500 h 543"/>
                    <a:gd name="T26" fmla="*/ 84 w 343"/>
                    <a:gd name="T27" fmla="*/ 487 h 543"/>
                    <a:gd name="T28" fmla="*/ 109 w 343"/>
                    <a:gd name="T29" fmla="*/ 472 h 543"/>
                    <a:gd name="T30" fmla="*/ 135 w 343"/>
                    <a:gd name="T31" fmla="*/ 459 h 543"/>
                    <a:gd name="T32" fmla="*/ 161 w 343"/>
                    <a:gd name="T33" fmla="*/ 451 h 543"/>
                    <a:gd name="T34" fmla="*/ 174 w 343"/>
                    <a:gd name="T35" fmla="*/ 449 h 543"/>
                    <a:gd name="T36" fmla="*/ 190 w 343"/>
                    <a:gd name="T37" fmla="*/ 445 h 543"/>
                    <a:gd name="T38" fmla="*/ 208 w 343"/>
                    <a:gd name="T39" fmla="*/ 445 h 543"/>
                    <a:gd name="T40" fmla="*/ 223 w 343"/>
                    <a:gd name="T41" fmla="*/ 448 h 543"/>
                    <a:gd name="T42" fmla="*/ 250 w 343"/>
                    <a:gd name="T43" fmla="*/ 453 h 543"/>
                    <a:gd name="T44" fmla="*/ 253 w 343"/>
                    <a:gd name="T45" fmla="*/ 424 h 543"/>
                    <a:gd name="T46" fmla="*/ 257 w 343"/>
                    <a:gd name="T47" fmla="*/ 392 h 543"/>
                    <a:gd name="T48" fmla="*/ 262 w 343"/>
                    <a:gd name="T49" fmla="*/ 358 h 543"/>
                    <a:gd name="T50" fmla="*/ 268 w 343"/>
                    <a:gd name="T51" fmla="*/ 324 h 543"/>
                    <a:gd name="T52" fmla="*/ 275 w 343"/>
                    <a:gd name="T53" fmla="*/ 287 h 543"/>
                    <a:gd name="T54" fmla="*/ 282 w 343"/>
                    <a:gd name="T55" fmla="*/ 247 h 543"/>
                    <a:gd name="T56" fmla="*/ 289 w 343"/>
                    <a:gd name="T57" fmla="*/ 214 h 543"/>
                    <a:gd name="T58" fmla="*/ 300 w 343"/>
                    <a:gd name="T59" fmla="*/ 170 h 543"/>
                    <a:gd name="T60" fmla="*/ 312 w 343"/>
                    <a:gd name="T61" fmla="*/ 123 h 543"/>
                    <a:gd name="T62" fmla="*/ 323 w 343"/>
                    <a:gd name="T63" fmla="*/ 70 h 543"/>
                    <a:gd name="T64" fmla="*/ 342 w 343"/>
                    <a:gd name="T65" fmla="*/ 0 h 543"/>
                    <a:gd name="T66" fmla="*/ 304 w 343"/>
                    <a:gd name="T67" fmla="*/ 9 h 543"/>
                    <a:gd name="T68" fmla="*/ 281 w 343"/>
                    <a:gd name="T69" fmla="*/ 16 h 543"/>
                    <a:gd name="T70" fmla="*/ 255 w 343"/>
                    <a:gd name="T71" fmla="*/ 27 h 543"/>
                    <a:gd name="T72" fmla="*/ 230 w 343"/>
                    <a:gd name="T73" fmla="*/ 36 h 543"/>
                    <a:gd name="T74" fmla="*/ 202 w 343"/>
                    <a:gd name="T75" fmla="*/ 50 h 543"/>
                    <a:gd name="T76" fmla="*/ 182 w 343"/>
                    <a:gd name="T77" fmla="*/ 61 h 543"/>
                    <a:gd name="T78" fmla="*/ 153 w 343"/>
                    <a:gd name="T79" fmla="*/ 79 h 543"/>
                    <a:gd name="T80" fmla="*/ 118 w 343"/>
                    <a:gd name="T81" fmla="*/ 103 h 543"/>
                    <a:gd name="T82" fmla="*/ 71 w 343"/>
                    <a:gd name="T83" fmla="*/ 137 h 543"/>
                    <a:gd name="T84" fmla="*/ 67 w 343"/>
                    <a:gd name="T85" fmla="*/ 145 h 5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543"/>
                    <a:gd name="T131" fmla="*/ 343 w 343"/>
                    <a:gd name="T132" fmla="*/ 543 h 5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543">
                      <a:moveTo>
                        <a:pt x="67" y="145"/>
                      </a:moveTo>
                      <a:lnTo>
                        <a:pt x="39" y="185"/>
                      </a:lnTo>
                      <a:lnTo>
                        <a:pt x="30" y="218"/>
                      </a:lnTo>
                      <a:lnTo>
                        <a:pt x="19" y="276"/>
                      </a:lnTo>
                      <a:lnTo>
                        <a:pt x="10" y="320"/>
                      </a:lnTo>
                      <a:lnTo>
                        <a:pt x="3" y="369"/>
                      </a:lnTo>
                      <a:lnTo>
                        <a:pt x="0" y="416"/>
                      </a:lnTo>
                      <a:lnTo>
                        <a:pt x="0" y="445"/>
                      </a:lnTo>
                      <a:lnTo>
                        <a:pt x="3" y="492"/>
                      </a:lnTo>
                      <a:lnTo>
                        <a:pt x="8" y="540"/>
                      </a:lnTo>
                      <a:lnTo>
                        <a:pt x="8" y="542"/>
                      </a:lnTo>
                      <a:lnTo>
                        <a:pt x="39" y="518"/>
                      </a:lnTo>
                      <a:lnTo>
                        <a:pt x="64" y="500"/>
                      </a:lnTo>
                      <a:lnTo>
                        <a:pt x="84" y="487"/>
                      </a:lnTo>
                      <a:lnTo>
                        <a:pt x="109" y="472"/>
                      </a:lnTo>
                      <a:lnTo>
                        <a:pt x="135" y="459"/>
                      </a:lnTo>
                      <a:lnTo>
                        <a:pt x="161" y="451"/>
                      </a:lnTo>
                      <a:lnTo>
                        <a:pt x="174" y="449"/>
                      </a:lnTo>
                      <a:lnTo>
                        <a:pt x="190" y="445"/>
                      </a:lnTo>
                      <a:lnTo>
                        <a:pt x="208" y="445"/>
                      </a:lnTo>
                      <a:lnTo>
                        <a:pt x="223" y="448"/>
                      </a:lnTo>
                      <a:lnTo>
                        <a:pt x="250" y="453"/>
                      </a:lnTo>
                      <a:lnTo>
                        <a:pt x="253" y="424"/>
                      </a:lnTo>
                      <a:lnTo>
                        <a:pt x="257" y="392"/>
                      </a:lnTo>
                      <a:lnTo>
                        <a:pt x="262" y="358"/>
                      </a:lnTo>
                      <a:lnTo>
                        <a:pt x="268" y="324"/>
                      </a:lnTo>
                      <a:lnTo>
                        <a:pt x="275" y="287"/>
                      </a:lnTo>
                      <a:lnTo>
                        <a:pt x="282" y="247"/>
                      </a:lnTo>
                      <a:lnTo>
                        <a:pt x="289" y="214"/>
                      </a:lnTo>
                      <a:lnTo>
                        <a:pt x="300" y="170"/>
                      </a:lnTo>
                      <a:lnTo>
                        <a:pt x="312" y="123"/>
                      </a:lnTo>
                      <a:lnTo>
                        <a:pt x="323" y="70"/>
                      </a:lnTo>
                      <a:lnTo>
                        <a:pt x="342" y="0"/>
                      </a:lnTo>
                      <a:lnTo>
                        <a:pt x="304" y="9"/>
                      </a:lnTo>
                      <a:lnTo>
                        <a:pt x="281" y="16"/>
                      </a:lnTo>
                      <a:lnTo>
                        <a:pt x="255" y="27"/>
                      </a:lnTo>
                      <a:lnTo>
                        <a:pt x="230" y="36"/>
                      </a:lnTo>
                      <a:lnTo>
                        <a:pt x="202" y="50"/>
                      </a:lnTo>
                      <a:lnTo>
                        <a:pt x="182" y="61"/>
                      </a:lnTo>
                      <a:lnTo>
                        <a:pt x="153" y="79"/>
                      </a:lnTo>
                      <a:lnTo>
                        <a:pt x="118" y="103"/>
                      </a:lnTo>
                      <a:lnTo>
                        <a:pt x="71" y="137"/>
                      </a:lnTo>
                      <a:lnTo>
                        <a:pt x="67" y="145"/>
                      </a:lnTo>
                    </a:path>
                  </a:pathLst>
                </a:custGeom>
                <a:solidFill>
                  <a:srgbClr val="E0E0E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9" name="Freeform 294"/>
                <p:cNvSpPr>
                  <a:spLocks/>
                </p:cNvSpPr>
                <p:nvPr/>
              </p:nvSpPr>
              <p:spPr bwMode="auto">
                <a:xfrm>
                  <a:off x="4455" y="2526"/>
                  <a:ext cx="431" cy="538"/>
                </a:xfrm>
                <a:custGeom>
                  <a:avLst/>
                  <a:gdLst>
                    <a:gd name="T0" fmla="*/ 430 w 431"/>
                    <a:gd name="T1" fmla="*/ 155 h 538"/>
                    <a:gd name="T2" fmla="*/ 404 w 431"/>
                    <a:gd name="T3" fmla="*/ 200 h 538"/>
                    <a:gd name="T4" fmla="*/ 394 w 431"/>
                    <a:gd name="T5" fmla="*/ 230 h 538"/>
                    <a:gd name="T6" fmla="*/ 380 w 431"/>
                    <a:gd name="T7" fmla="*/ 286 h 538"/>
                    <a:gd name="T8" fmla="*/ 373 w 431"/>
                    <a:gd name="T9" fmla="*/ 327 h 538"/>
                    <a:gd name="T10" fmla="*/ 365 w 431"/>
                    <a:gd name="T11" fmla="*/ 373 h 538"/>
                    <a:gd name="T12" fmla="*/ 362 w 431"/>
                    <a:gd name="T13" fmla="*/ 417 h 538"/>
                    <a:gd name="T14" fmla="*/ 362 w 431"/>
                    <a:gd name="T15" fmla="*/ 445 h 538"/>
                    <a:gd name="T16" fmla="*/ 362 w 431"/>
                    <a:gd name="T17" fmla="*/ 491 h 538"/>
                    <a:gd name="T18" fmla="*/ 366 w 431"/>
                    <a:gd name="T19" fmla="*/ 537 h 538"/>
                    <a:gd name="T20" fmla="*/ 319 w 431"/>
                    <a:gd name="T21" fmla="*/ 531 h 538"/>
                    <a:gd name="T22" fmla="*/ 273 w 431"/>
                    <a:gd name="T23" fmla="*/ 524 h 538"/>
                    <a:gd name="T24" fmla="*/ 212 w 431"/>
                    <a:gd name="T25" fmla="*/ 517 h 538"/>
                    <a:gd name="T26" fmla="*/ 155 w 431"/>
                    <a:gd name="T27" fmla="*/ 513 h 538"/>
                    <a:gd name="T28" fmla="*/ 116 w 431"/>
                    <a:gd name="T29" fmla="*/ 513 h 538"/>
                    <a:gd name="T30" fmla="*/ 77 w 431"/>
                    <a:gd name="T31" fmla="*/ 517 h 538"/>
                    <a:gd name="T32" fmla="*/ 43 w 431"/>
                    <a:gd name="T33" fmla="*/ 519 h 538"/>
                    <a:gd name="T34" fmla="*/ 0 w 431"/>
                    <a:gd name="T35" fmla="*/ 524 h 538"/>
                    <a:gd name="T36" fmla="*/ 15 w 431"/>
                    <a:gd name="T37" fmla="*/ 478 h 538"/>
                    <a:gd name="T38" fmla="*/ 30 w 431"/>
                    <a:gd name="T39" fmla="*/ 428 h 538"/>
                    <a:gd name="T40" fmla="*/ 43 w 431"/>
                    <a:gd name="T41" fmla="*/ 370 h 538"/>
                    <a:gd name="T42" fmla="*/ 54 w 431"/>
                    <a:gd name="T43" fmla="*/ 313 h 538"/>
                    <a:gd name="T44" fmla="*/ 62 w 431"/>
                    <a:gd name="T45" fmla="*/ 215 h 538"/>
                    <a:gd name="T46" fmla="*/ 62 w 431"/>
                    <a:gd name="T47" fmla="*/ 174 h 538"/>
                    <a:gd name="T48" fmla="*/ 58 w 431"/>
                    <a:gd name="T49" fmla="*/ 123 h 538"/>
                    <a:gd name="T50" fmla="*/ 46 w 431"/>
                    <a:gd name="T51" fmla="*/ 53 h 538"/>
                    <a:gd name="T52" fmla="*/ 31 w 431"/>
                    <a:gd name="T53" fmla="*/ 0 h 538"/>
                    <a:gd name="T54" fmla="*/ 69 w 431"/>
                    <a:gd name="T55" fmla="*/ 22 h 538"/>
                    <a:gd name="T56" fmla="*/ 116 w 431"/>
                    <a:gd name="T57" fmla="*/ 41 h 538"/>
                    <a:gd name="T58" fmla="*/ 155 w 431"/>
                    <a:gd name="T59" fmla="*/ 57 h 538"/>
                    <a:gd name="T60" fmla="*/ 200 w 431"/>
                    <a:gd name="T61" fmla="*/ 75 h 538"/>
                    <a:gd name="T62" fmla="*/ 252 w 431"/>
                    <a:gd name="T63" fmla="*/ 95 h 538"/>
                    <a:gd name="T64" fmla="*/ 313 w 431"/>
                    <a:gd name="T65" fmla="*/ 118 h 538"/>
                    <a:gd name="T66" fmla="*/ 366 w 431"/>
                    <a:gd name="T67" fmla="*/ 135 h 538"/>
                    <a:gd name="T68" fmla="*/ 430 w 431"/>
                    <a:gd name="T69" fmla="*/ 155 h 5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1"/>
                    <a:gd name="T106" fmla="*/ 0 h 538"/>
                    <a:gd name="T107" fmla="*/ 431 w 431"/>
                    <a:gd name="T108" fmla="*/ 538 h 5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1" h="538">
                      <a:moveTo>
                        <a:pt x="430" y="155"/>
                      </a:moveTo>
                      <a:lnTo>
                        <a:pt x="404" y="200"/>
                      </a:lnTo>
                      <a:lnTo>
                        <a:pt x="394" y="230"/>
                      </a:lnTo>
                      <a:lnTo>
                        <a:pt x="380" y="286"/>
                      </a:lnTo>
                      <a:lnTo>
                        <a:pt x="373" y="327"/>
                      </a:lnTo>
                      <a:lnTo>
                        <a:pt x="365" y="373"/>
                      </a:lnTo>
                      <a:lnTo>
                        <a:pt x="362" y="417"/>
                      </a:lnTo>
                      <a:lnTo>
                        <a:pt x="362" y="445"/>
                      </a:lnTo>
                      <a:lnTo>
                        <a:pt x="362" y="491"/>
                      </a:lnTo>
                      <a:lnTo>
                        <a:pt x="366" y="537"/>
                      </a:lnTo>
                      <a:lnTo>
                        <a:pt x="319" y="531"/>
                      </a:lnTo>
                      <a:lnTo>
                        <a:pt x="273" y="524"/>
                      </a:lnTo>
                      <a:lnTo>
                        <a:pt x="212" y="517"/>
                      </a:lnTo>
                      <a:lnTo>
                        <a:pt x="155" y="513"/>
                      </a:lnTo>
                      <a:lnTo>
                        <a:pt x="116" y="513"/>
                      </a:lnTo>
                      <a:lnTo>
                        <a:pt x="77" y="517"/>
                      </a:lnTo>
                      <a:lnTo>
                        <a:pt x="43" y="519"/>
                      </a:lnTo>
                      <a:lnTo>
                        <a:pt x="0" y="524"/>
                      </a:lnTo>
                      <a:lnTo>
                        <a:pt x="15" y="478"/>
                      </a:lnTo>
                      <a:lnTo>
                        <a:pt x="30" y="428"/>
                      </a:lnTo>
                      <a:lnTo>
                        <a:pt x="43" y="370"/>
                      </a:lnTo>
                      <a:lnTo>
                        <a:pt x="54" y="313"/>
                      </a:lnTo>
                      <a:lnTo>
                        <a:pt x="62" y="215"/>
                      </a:lnTo>
                      <a:lnTo>
                        <a:pt x="62" y="174"/>
                      </a:lnTo>
                      <a:lnTo>
                        <a:pt x="58" y="123"/>
                      </a:lnTo>
                      <a:lnTo>
                        <a:pt x="46" y="53"/>
                      </a:lnTo>
                      <a:lnTo>
                        <a:pt x="31" y="0"/>
                      </a:lnTo>
                      <a:lnTo>
                        <a:pt x="69" y="22"/>
                      </a:lnTo>
                      <a:lnTo>
                        <a:pt x="116" y="41"/>
                      </a:lnTo>
                      <a:lnTo>
                        <a:pt x="155" y="57"/>
                      </a:lnTo>
                      <a:lnTo>
                        <a:pt x="200" y="75"/>
                      </a:lnTo>
                      <a:lnTo>
                        <a:pt x="252" y="95"/>
                      </a:lnTo>
                      <a:lnTo>
                        <a:pt x="313" y="118"/>
                      </a:lnTo>
                      <a:lnTo>
                        <a:pt x="366" y="135"/>
                      </a:lnTo>
                      <a:lnTo>
                        <a:pt x="430" y="155"/>
                      </a:lnTo>
                    </a:path>
                  </a:pathLst>
                </a:custGeom>
                <a:solidFill>
                  <a:srgbClr val="E0E0E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0" name="Freeform 295"/>
                <p:cNvSpPr>
                  <a:spLocks/>
                </p:cNvSpPr>
                <p:nvPr/>
              </p:nvSpPr>
              <p:spPr bwMode="auto">
                <a:xfrm>
                  <a:off x="4445" y="2540"/>
                  <a:ext cx="441" cy="544"/>
                </a:xfrm>
                <a:custGeom>
                  <a:avLst/>
                  <a:gdLst>
                    <a:gd name="T0" fmla="*/ 440 w 441"/>
                    <a:gd name="T1" fmla="*/ 138 h 544"/>
                    <a:gd name="T2" fmla="*/ 413 w 441"/>
                    <a:gd name="T3" fmla="*/ 203 h 544"/>
                    <a:gd name="T4" fmla="*/ 404 w 441"/>
                    <a:gd name="T5" fmla="*/ 234 h 544"/>
                    <a:gd name="T6" fmla="*/ 389 w 441"/>
                    <a:gd name="T7" fmla="*/ 290 h 544"/>
                    <a:gd name="T8" fmla="*/ 382 w 441"/>
                    <a:gd name="T9" fmla="*/ 332 h 544"/>
                    <a:gd name="T10" fmla="*/ 374 w 441"/>
                    <a:gd name="T11" fmla="*/ 379 h 544"/>
                    <a:gd name="T12" fmla="*/ 370 w 441"/>
                    <a:gd name="T13" fmla="*/ 424 h 544"/>
                    <a:gd name="T14" fmla="*/ 370 w 441"/>
                    <a:gd name="T15" fmla="*/ 451 h 544"/>
                    <a:gd name="T16" fmla="*/ 374 w 441"/>
                    <a:gd name="T17" fmla="*/ 496 h 544"/>
                    <a:gd name="T18" fmla="*/ 377 w 441"/>
                    <a:gd name="T19" fmla="*/ 543 h 544"/>
                    <a:gd name="T20" fmla="*/ 327 w 441"/>
                    <a:gd name="T21" fmla="*/ 537 h 544"/>
                    <a:gd name="T22" fmla="*/ 279 w 441"/>
                    <a:gd name="T23" fmla="*/ 531 h 544"/>
                    <a:gd name="T24" fmla="*/ 217 w 441"/>
                    <a:gd name="T25" fmla="*/ 524 h 544"/>
                    <a:gd name="T26" fmla="*/ 157 w 441"/>
                    <a:gd name="T27" fmla="*/ 519 h 544"/>
                    <a:gd name="T28" fmla="*/ 118 w 441"/>
                    <a:gd name="T29" fmla="*/ 520 h 544"/>
                    <a:gd name="T30" fmla="*/ 79 w 441"/>
                    <a:gd name="T31" fmla="*/ 523 h 544"/>
                    <a:gd name="T32" fmla="*/ 43 w 441"/>
                    <a:gd name="T33" fmla="*/ 526 h 544"/>
                    <a:gd name="T34" fmla="*/ 0 w 441"/>
                    <a:gd name="T35" fmla="*/ 531 h 544"/>
                    <a:gd name="T36" fmla="*/ 16 w 441"/>
                    <a:gd name="T37" fmla="*/ 485 h 544"/>
                    <a:gd name="T38" fmla="*/ 30 w 441"/>
                    <a:gd name="T39" fmla="*/ 435 h 544"/>
                    <a:gd name="T40" fmla="*/ 43 w 441"/>
                    <a:gd name="T41" fmla="*/ 375 h 544"/>
                    <a:gd name="T42" fmla="*/ 55 w 441"/>
                    <a:gd name="T43" fmla="*/ 317 h 544"/>
                    <a:gd name="T44" fmla="*/ 63 w 441"/>
                    <a:gd name="T45" fmla="*/ 218 h 544"/>
                    <a:gd name="T46" fmla="*/ 63 w 441"/>
                    <a:gd name="T47" fmla="*/ 176 h 544"/>
                    <a:gd name="T48" fmla="*/ 59 w 441"/>
                    <a:gd name="T49" fmla="*/ 125 h 544"/>
                    <a:gd name="T50" fmla="*/ 47 w 441"/>
                    <a:gd name="T51" fmla="*/ 53 h 544"/>
                    <a:gd name="T52" fmla="*/ 31 w 441"/>
                    <a:gd name="T53" fmla="*/ 0 h 544"/>
                    <a:gd name="T54" fmla="*/ 71 w 441"/>
                    <a:gd name="T55" fmla="*/ 22 h 544"/>
                    <a:gd name="T56" fmla="*/ 118 w 441"/>
                    <a:gd name="T57" fmla="*/ 42 h 544"/>
                    <a:gd name="T58" fmla="*/ 157 w 441"/>
                    <a:gd name="T59" fmla="*/ 58 h 544"/>
                    <a:gd name="T60" fmla="*/ 204 w 441"/>
                    <a:gd name="T61" fmla="*/ 76 h 544"/>
                    <a:gd name="T62" fmla="*/ 257 w 441"/>
                    <a:gd name="T63" fmla="*/ 94 h 544"/>
                    <a:gd name="T64" fmla="*/ 322 w 441"/>
                    <a:gd name="T65" fmla="*/ 111 h 544"/>
                    <a:gd name="T66" fmla="*/ 382 w 441"/>
                    <a:gd name="T67" fmla="*/ 125 h 544"/>
                    <a:gd name="T68" fmla="*/ 440 w 441"/>
                    <a:gd name="T69" fmla="*/ 138 h 5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1"/>
                    <a:gd name="T106" fmla="*/ 0 h 544"/>
                    <a:gd name="T107" fmla="*/ 441 w 441"/>
                    <a:gd name="T108" fmla="*/ 544 h 5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1" h="544">
                      <a:moveTo>
                        <a:pt x="440" y="138"/>
                      </a:moveTo>
                      <a:lnTo>
                        <a:pt x="413" y="203"/>
                      </a:lnTo>
                      <a:lnTo>
                        <a:pt x="404" y="234"/>
                      </a:lnTo>
                      <a:lnTo>
                        <a:pt x="389" y="290"/>
                      </a:lnTo>
                      <a:lnTo>
                        <a:pt x="382" y="332"/>
                      </a:lnTo>
                      <a:lnTo>
                        <a:pt x="374" y="379"/>
                      </a:lnTo>
                      <a:lnTo>
                        <a:pt x="370" y="424"/>
                      </a:lnTo>
                      <a:lnTo>
                        <a:pt x="370" y="451"/>
                      </a:lnTo>
                      <a:lnTo>
                        <a:pt x="374" y="496"/>
                      </a:lnTo>
                      <a:lnTo>
                        <a:pt x="377" y="543"/>
                      </a:lnTo>
                      <a:lnTo>
                        <a:pt x="327" y="537"/>
                      </a:lnTo>
                      <a:lnTo>
                        <a:pt x="279" y="531"/>
                      </a:lnTo>
                      <a:lnTo>
                        <a:pt x="217" y="524"/>
                      </a:lnTo>
                      <a:lnTo>
                        <a:pt x="157" y="519"/>
                      </a:lnTo>
                      <a:lnTo>
                        <a:pt x="118" y="520"/>
                      </a:lnTo>
                      <a:lnTo>
                        <a:pt x="79" y="523"/>
                      </a:lnTo>
                      <a:lnTo>
                        <a:pt x="43" y="526"/>
                      </a:lnTo>
                      <a:lnTo>
                        <a:pt x="0" y="531"/>
                      </a:lnTo>
                      <a:lnTo>
                        <a:pt x="16" y="485"/>
                      </a:lnTo>
                      <a:lnTo>
                        <a:pt x="30" y="435"/>
                      </a:lnTo>
                      <a:lnTo>
                        <a:pt x="43" y="375"/>
                      </a:lnTo>
                      <a:lnTo>
                        <a:pt x="55" y="317"/>
                      </a:lnTo>
                      <a:lnTo>
                        <a:pt x="63" y="218"/>
                      </a:lnTo>
                      <a:lnTo>
                        <a:pt x="63" y="176"/>
                      </a:lnTo>
                      <a:lnTo>
                        <a:pt x="59" y="125"/>
                      </a:lnTo>
                      <a:lnTo>
                        <a:pt x="47" y="53"/>
                      </a:lnTo>
                      <a:lnTo>
                        <a:pt x="31" y="0"/>
                      </a:lnTo>
                      <a:lnTo>
                        <a:pt x="71" y="22"/>
                      </a:lnTo>
                      <a:lnTo>
                        <a:pt x="118" y="42"/>
                      </a:lnTo>
                      <a:lnTo>
                        <a:pt x="157" y="58"/>
                      </a:lnTo>
                      <a:lnTo>
                        <a:pt x="204" y="76"/>
                      </a:lnTo>
                      <a:lnTo>
                        <a:pt x="257" y="94"/>
                      </a:lnTo>
                      <a:lnTo>
                        <a:pt x="322" y="111"/>
                      </a:lnTo>
                      <a:lnTo>
                        <a:pt x="382" y="125"/>
                      </a:lnTo>
                      <a:lnTo>
                        <a:pt x="440" y="138"/>
                      </a:lnTo>
                    </a:path>
                  </a:pathLst>
                </a:custGeom>
                <a:solidFill>
                  <a:srgbClr val="FF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1" name="Freeform 296"/>
                <p:cNvSpPr>
                  <a:spLocks/>
                </p:cNvSpPr>
                <p:nvPr/>
              </p:nvSpPr>
              <p:spPr bwMode="auto">
                <a:xfrm>
                  <a:off x="4814" y="2565"/>
                  <a:ext cx="377" cy="519"/>
                </a:xfrm>
                <a:custGeom>
                  <a:avLst/>
                  <a:gdLst>
                    <a:gd name="T0" fmla="*/ 70 w 377"/>
                    <a:gd name="T1" fmla="*/ 112 h 519"/>
                    <a:gd name="T2" fmla="*/ 43 w 377"/>
                    <a:gd name="T3" fmla="*/ 177 h 519"/>
                    <a:gd name="T4" fmla="*/ 34 w 377"/>
                    <a:gd name="T5" fmla="*/ 208 h 519"/>
                    <a:gd name="T6" fmla="*/ 19 w 377"/>
                    <a:gd name="T7" fmla="*/ 265 h 519"/>
                    <a:gd name="T8" fmla="*/ 12 w 377"/>
                    <a:gd name="T9" fmla="*/ 306 h 519"/>
                    <a:gd name="T10" fmla="*/ 4 w 377"/>
                    <a:gd name="T11" fmla="*/ 352 h 519"/>
                    <a:gd name="T12" fmla="*/ 0 w 377"/>
                    <a:gd name="T13" fmla="*/ 398 h 519"/>
                    <a:gd name="T14" fmla="*/ 0 w 377"/>
                    <a:gd name="T15" fmla="*/ 425 h 519"/>
                    <a:gd name="T16" fmla="*/ 4 w 377"/>
                    <a:gd name="T17" fmla="*/ 470 h 519"/>
                    <a:gd name="T18" fmla="*/ 8 w 377"/>
                    <a:gd name="T19" fmla="*/ 517 h 519"/>
                    <a:gd name="T20" fmla="*/ 8 w 377"/>
                    <a:gd name="T21" fmla="*/ 518 h 519"/>
                    <a:gd name="T22" fmla="*/ 43 w 377"/>
                    <a:gd name="T23" fmla="*/ 494 h 519"/>
                    <a:gd name="T24" fmla="*/ 70 w 377"/>
                    <a:gd name="T25" fmla="*/ 478 h 519"/>
                    <a:gd name="T26" fmla="*/ 93 w 377"/>
                    <a:gd name="T27" fmla="*/ 465 h 519"/>
                    <a:gd name="T28" fmla="*/ 120 w 377"/>
                    <a:gd name="T29" fmla="*/ 451 h 519"/>
                    <a:gd name="T30" fmla="*/ 149 w 377"/>
                    <a:gd name="T31" fmla="*/ 439 h 519"/>
                    <a:gd name="T32" fmla="*/ 177 w 377"/>
                    <a:gd name="T33" fmla="*/ 431 h 519"/>
                    <a:gd name="T34" fmla="*/ 193 w 377"/>
                    <a:gd name="T35" fmla="*/ 428 h 519"/>
                    <a:gd name="T36" fmla="*/ 210 w 377"/>
                    <a:gd name="T37" fmla="*/ 426 h 519"/>
                    <a:gd name="T38" fmla="*/ 229 w 377"/>
                    <a:gd name="T39" fmla="*/ 426 h 519"/>
                    <a:gd name="T40" fmla="*/ 246 w 377"/>
                    <a:gd name="T41" fmla="*/ 428 h 519"/>
                    <a:gd name="T42" fmla="*/ 275 w 377"/>
                    <a:gd name="T43" fmla="*/ 435 h 519"/>
                    <a:gd name="T44" fmla="*/ 279 w 377"/>
                    <a:gd name="T45" fmla="*/ 406 h 519"/>
                    <a:gd name="T46" fmla="*/ 283 w 377"/>
                    <a:gd name="T47" fmla="*/ 374 h 519"/>
                    <a:gd name="T48" fmla="*/ 288 w 377"/>
                    <a:gd name="T49" fmla="*/ 343 h 519"/>
                    <a:gd name="T50" fmla="*/ 295 w 377"/>
                    <a:gd name="T51" fmla="*/ 310 h 519"/>
                    <a:gd name="T52" fmla="*/ 302 w 377"/>
                    <a:gd name="T53" fmla="*/ 275 h 519"/>
                    <a:gd name="T54" fmla="*/ 310 w 377"/>
                    <a:gd name="T55" fmla="*/ 237 h 519"/>
                    <a:gd name="T56" fmla="*/ 318 w 377"/>
                    <a:gd name="T57" fmla="*/ 204 h 519"/>
                    <a:gd name="T58" fmla="*/ 330 w 377"/>
                    <a:gd name="T59" fmla="*/ 163 h 519"/>
                    <a:gd name="T60" fmla="*/ 341 w 377"/>
                    <a:gd name="T61" fmla="*/ 119 h 519"/>
                    <a:gd name="T62" fmla="*/ 356 w 377"/>
                    <a:gd name="T63" fmla="*/ 67 h 519"/>
                    <a:gd name="T64" fmla="*/ 376 w 377"/>
                    <a:gd name="T65" fmla="*/ 0 h 519"/>
                    <a:gd name="T66" fmla="*/ 358 w 377"/>
                    <a:gd name="T67" fmla="*/ 3 h 519"/>
                    <a:gd name="T68" fmla="*/ 333 w 377"/>
                    <a:gd name="T69" fmla="*/ 9 h 519"/>
                    <a:gd name="T70" fmla="*/ 297 w 377"/>
                    <a:gd name="T71" fmla="*/ 23 h 519"/>
                    <a:gd name="T72" fmla="*/ 257 w 377"/>
                    <a:gd name="T73" fmla="*/ 37 h 519"/>
                    <a:gd name="T74" fmla="*/ 221 w 377"/>
                    <a:gd name="T75" fmla="*/ 50 h 519"/>
                    <a:gd name="T76" fmla="*/ 195 w 377"/>
                    <a:gd name="T77" fmla="*/ 61 h 519"/>
                    <a:gd name="T78" fmla="*/ 168 w 377"/>
                    <a:gd name="T79" fmla="*/ 73 h 519"/>
                    <a:gd name="T80" fmla="*/ 147 w 377"/>
                    <a:gd name="T81" fmla="*/ 83 h 519"/>
                    <a:gd name="T82" fmla="*/ 120 w 377"/>
                    <a:gd name="T83" fmla="*/ 95 h 519"/>
                    <a:gd name="T84" fmla="*/ 70 w 377"/>
                    <a:gd name="T85" fmla="*/ 112 h 5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7"/>
                    <a:gd name="T130" fmla="*/ 0 h 519"/>
                    <a:gd name="T131" fmla="*/ 377 w 377"/>
                    <a:gd name="T132" fmla="*/ 519 h 5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7" h="519">
                      <a:moveTo>
                        <a:pt x="70" y="112"/>
                      </a:moveTo>
                      <a:lnTo>
                        <a:pt x="43" y="177"/>
                      </a:lnTo>
                      <a:lnTo>
                        <a:pt x="34" y="208"/>
                      </a:lnTo>
                      <a:lnTo>
                        <a:pt x="19" y="265"/>
                      </a:lnTo>
                      <a:lnTo>
                        <a:pt x="12" y="306"/>
                      </a:lnTo>
                      <a:lnTo>
                        <a:pt x="4" y="352"/>
                      </a:lnTo>
                      <a:lnTo>
                        <a:pt x="0" y="398"/>
                      </a:lnTo>
                      <a:lnTo>
                        <a:pt x="0" y="425"/>
                      </a:lnTo>
                      <a:lnTo>
                        <a:pt x="4" y="470"/>
                      </a:lnTo>
                      <a:lnTo>
                        <a:pt x="8" y="517"/>
                      </a:lnTo>
                      <a:lnTo>
                        <a:pt x="8" y="518"/>
                      </a:lnTo>
                      <a:lnTo>
                        <a:pt x="43" y="494"/>
                      </a:lnTo>
                      <a:lnTo>
                        <a:pt x="70" y="478"/>
                      </a:lnTo>
                      <a:lnTo>
                        <a:pt x="93" y="465"/>
                      </a:lnTo>
                      <a:lnTo>
                        <a:pt x="120" y="451"/>
                      </a:lnTo>
                      <a:lnTo>
                        <a:pt x="149" y="439"/>
                      </a:lnTo>
                      <a:lnTo>
                        <a:pt x="177" y="431"/>
                      </a:lnTo>
                      <a:lnTo>
                        <a:pt x="193" y="428"/>
                      </a:lnTo>
                      <a:lnTo>
                        <a:pt x="210" y="426"/>
                      </a:lnTo>
                      <a:lnTo>
                        <a:pt x="229" y="426"/>
                      </a:lnTo>
                      <a:lnTo>
                        <a:pt x="246" y="428"/>
                      </a:lnTo>
                      <a:lnTo>
                        <a:pt x="275" y="435"/>
                      </a:lnTo>
                      <a:lnTo>
                        <a:pt x="279" y="406"/>
                      </a:lnTo>
                      <a:lnTo>
                        <a:pt x="283" y="374"/>
                      </a:lnTo>
                      <a:lnTo>
                        <a:pt x="288" y="343"/>
                      </a:lnTo>
                      <a:lnTo>
                        <a:pt x="295" y="310"/>
                      </a:lnTo>
                      <a:lnTo>
                        <a:pt x="302" y="275"/>
                      </a:lnTo>
                      <a:lnTo>
                        <a:pt x="310" y="237"/>
                      </a:lnTo>
                      <a:lnTo>
                        <a:pt x="318" y="204"/>
                      </a:lnTo>
                      <a:lnTo>
                        <a:pt x="330" y="163"/>
                      </a:lnTo>
                      <a:lnTo>
                        <a:pt x="341" y="119"/>
                      </a:lnTo>
                      <a:lnTo>
                        <a:pt x="356" y="67"/>
                      </a:lnTo>
                      <a:lnTo>
                        <a:pt x="376" y="0"/>
                      </a:lnTo>
                      <a:lnTo>
                        <a:pt x="358" y="3"/>
                      </a:lnTo>
                      <a:lnTo>
                        <a:pt x="333" y="9"/>
                      </a:lnTo>
                      <a:lnTo>
                        <a:pt x="297" y="23"/>
                      </a:lnTo>
                      <a:lnTo>
                        <a:pt x="257" y="37"/>
                      </a:lnTo>
                      <a:lnTo>
                        <a:pt x="221" y="50"/>
                      </a:lnTo>
                      <a:lnTo>
                        <a:pt x="195" y="61"/>
                      </a:lnTo>
                      <a:lnTo>
                        <a:pt x="168" y="73"/>
                      </a:lnTo>
                      <a:lnTo>
                        <a:pt x="147" y="83"/>
                      </a:lnTo>
                      <a:lnTo>
                        <a:pt x="120" y="95"/>
                      </a:lnTo>
                      <a:lnTo>
                        <a:pt x="70" y="112"/>
                      </a:lnTo>
                    </a:path>
                  </a:pathLst>
                </a:custGeom>
                <a:solidFill>
                  <a:srgbClr val="E0E0E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051" name="Freeform 297"/>
              <p:cNvSpPr>
                <a:spLocks/>
              </p:cNvSpPr>
              <p:nvPr/>
            </p:nvSpPr>
            <p:spPr bwMode="auto">
              <a:xfrm>
                <a:off x="4465" y="2759"/>
                <a:ext cx="128" cy="138"/>
              </a:xfrm>
              <a:custGeom>
                <a:avLst/>
                <a:gdLst>
                  <a:gd name="T0" fmla="*/ 5 w 128"/>
                  <a:gd name="T1" fmla="*/ 86 h 138"/>
                  <a:gd name="T2" fmla="*/ 17 w 128"/>
                  <a:gd name="T3" fmla="*/ 104 h 138"/>
                  <a:gd name="T4" fmla="*/ 34 w 128"/>
                  <a:gd name="T5" fmla="*/ 117 h 138"/>
                  <a:gd name="T6" fmla="*/ 58 w 128"/>
                  <a:gd name="T7" fmla="*/ 128 h 138"/>
                  <a:gd name="T8" fmla="*/ 75 w 128"/>
                  <a:gd name="T9" fmla="*/ 134 h 138"/>
                  <a:gd name="T10" fmla="*/ 88 w 128"/>
                  <a:gd name="T11" fmla="*/ 137 h 138"/>
                  <a:gd name="T12" fmla="*/ 93 w 128"/>
                  <a:gd name="T13" fmla="*/ 131 h 138"/>
                  <a:gd name="T14" fmla="*/ 92 w 128"/>
                  <a:gd name="T15" fmla="*/ 125 h 138"/>
                  <a:gd name="T16" fmla="*/ 91 w 128"/>
                  <a:gd name="T17" fmla="*/ 120 h 138"/>
                  <a:gd name="T18" fmla="*/ 64 w 128"/>
                  <a:gd name="T19" fmla="*/ 106 h 138"/>
                  <a:gd name="T20" fmla="*/ 48 w 128"/>
                  <a:gd name="T21" fmla="*/ 98 h 138"/>
                  <a:gd name="T22" fmla="*/ 71 w 128"/>
                  <a:gd name="T23" fmla="*/ 112 h 138"/>
                  <a:gd name="T24" fmla="*/ 91 w 128"/>
                  <a:gd name="T25" fmla="*/ 120 h 138"/>
                  <a:gd name="T26" fmla="*/ 104 w 128"/>
                  <a:gd name="T27" fmla="*/ 120 h 138"/>
                  <a:gd name="T28" fmla="*/ 110 w 128"/>
                  <a:gd name="T29" fmla="*/ 113 h 138"/>
                  <a:gd name="T30" fmla="*/ 109 w 128"/>
                  <a:gd name="T31" fmla="*/ 105 h 138"/>
                  <a:gd name="T32" fmla="*/ 104 w 128"/>
                  <a:gd name="T33" fmla="*/ 100 h 138"/>
                  <a:gd name="T34" fmla="*/ 89 w 128"/>
                  <a:gd name="T35" fmla="*/ 91 h 138"/>
                  <a:gd name="T36" fmla="*/ 83 w 128"/>
                  <a:gd name="T37" fmla="*/ 89 h 138"/>
                  <a:gd name="T38" fmla="*/ 70 w 128"/>
                  <a:gd name="T39" fmla="*/ 84 h 138"/>
                  <a:gd name="T40" fmla="*/ 51 w 128"/>
                  <a:gd name="T41" fmla="*/ 76 h 138"/>
                  <a:gd name="T42" fmla="*/ 74 w 128"/>
                  <a:gd name="T43" fmla="*/ 86 h 138"/>
                  <a:gd name="T44" fmla="*/ 89 w 128"/>
                  <a:gd name="T45" fmla="*/ 91 h 138"/>
                  <a:gd name="T46" fmla="*/ 95 w 128"/>
                  <a:gd name="T47" fmla="*/ 94 h 138"/>
                  <a:gd name="T48" fmla="*/ 107 w 128"/>
                  <a:gd name="T49" fmla="*/ 96 h 138"/>
                  <a:gd name="T50" fmla="*/ 111 w 128"/>
                  <a:gd name="T51" fmla="*/ 96 h 138"/>
                  <a:gd name="T52" fmla="*/ 119 w 128"/>
                  <a:gd name="T53" fmla="*/ 92 h 138"/>
                  <a:gd name="T54" fmla="*/ 121 w 128"/>
                  <a:gd name="T55" fmla="*/ 83 h 138"/>
                  <a:gd name="T56" fmla="*/ 119 w 128"/>
                  <a:gd name="T57" fmla="*/ 76 h 138"/>
                  <a:gd name="T58" fmla="*/ 99 w 128"/>
                  <a:gd name="T59" fmla="*/ 67 h 138"/>
                  <a:gd name="T60" fmla="*/ 80 w 128"/>
                  <a:gd name="T61" fmla="*/ 59 h 138"/>
                  <a:gd name="T62" fmla="*/ 71 w 128"/>
                  <a:gd name="T63" fmla="*/ 57 h 138"/>
                  <a:gd name="T64" fmla="*/ 58 w 128"/>
                  <a:gd name="T65" fmla="*/ 52 h 138"/>
                  <a:gd name="T66" fmla="*/ 103 w 128"/>
                  <a:gd name="T67" fmla="*/ 67 h 138"/>
                  <a:gd name="T68" fmla="*/ 118 w 128"/>
                  <a:gd name="T69" fmla="*/ 68 h 138"/>
                  <a:gd name="T70" fmla="*/ 125 w 128"/>
                  <a:gd name="T71" fmla="*/ 65 h 138"/>
                  <a:gd name="T72" fmla="*/ 127 w 128"/>
                  <a:gd name="T73" fmla="*/ 56 h 138"/>
                  <a:gd name="T74" fmla="*/ 124 w 128"/>
                  <a:gd name="T75" fmla="*/ 48 h 138"/>
                  <a:gd name="T76" fmla="*/ 110 w 128"/>
                  <a:gd name="T77" fmla="*/ 43 h 138"/>
                  <a:gd name="T78" fmla="*/ 96 w 128"/>
                  <a:gd name="T79" fmla="*/ 41 h 138"/>
                  <a:gd name="T80" fmla="*/ 77 w 128"/>
                  <a:gd name="T81" fmla="*/ 36 h 138"/>
                  <a:gd name="T82" fmla="*/ 59 w 128"/>
                  <a:gd name="T83" fmla="*/ 28 h 138"/>
                  <a:gd name="T84" fmla="*/ 44 w 128"/>
                  <a:gd name="T85" fmla="*/ 22 h 138"/>
                  <a:gd name="T86" fmla="*/ 44 w 128"/>
                  <a:gd name="T87" fmla="*/ 17 h 138"/>
                  <a:gd name="T88" fmla="*/ 45 w 128"/>
                  <a:gd name="T89" fmla="*/ 0 h 138"/>
                  <a:gd name="T90" fmla="*/ 34 w 128"/>
                  <a:gd name="T91" fmla="*/ 12 h 138"/>
                  <a:gd name="T92" fmla="*/ 30 w 128"/>
                  <a:gd name="T93" fmla="*/ 17 h 138"/>
                  <a:gd name="T94" fmla="*/ 26 w 128"/>
                  <a:gd name="T95" fmla="*/ 15 h 138"/>
                  <a:gd name="T96" fmla="*/ 19 w 128"/>
                  <a:gd name="T97" fmla="*/ 22 h 138"/>
                  <a:gd name="T98" fmla="*/ 13 w 128"/>
                  <a:gd name="T99" fmla="*/ 31 h 138"/>
                  <a:gd name="T100" fmla="*/ 7 w 128"/>
                  <a:gd name="T101" fmla="*/ 49 h 138"/>
                  <a:gd name="T102" fmla="*/ 3 w 128"/>
                  <a:gd name="T103" fmla="*/ 65 h 138"/>
                  <a:gd name="T104" fmla="*/ 0 w 128"/>
                  <a:gd name="T105" fmla="*/ 76 h 138"/>
                  <a:gd name="T106" fmla="*/ 5 w 128"/>
                  <a:gd name="T107" fmla="*/ 86 h 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138"/>
                  <a:gd name="T164" fmla="*/ 128 w 128"/>
                  <a:gd name="T165" fmla="*/ 138 h 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138">
                    <a:moveTo>
                      <a:pt x="5" y="86"/>
                    </a:moveTo>
                    <a:lnTo>
                      <a:pt x="17" y="104"/>
                    </a:lnTo>
                    <a:lnTo>
                      <a:pt x="34" y="117"/>
                    </a:lnTo>
                    <a:lnTo>
                      <a:pt x="58" y="128"/>
                    </a:lnTo>
                    <a:lnTo>
                      <a:pt x="75" y="134"/>
                    </a:lnTo>
                    <a:lnTo>
                      <a:pt x="88" y="137"/>
                    </a:lnTo>
                    <a:lnTo>
                      <a:pt x="93" y="131"/>
                    </a:lnTo>
                    <a:lnTo>
                      <a:pt x="92" y="125"/>
                    </a:lnTo>
                    <a:lnTo>
                      <a:pt x="91" y="120"/>
                    </a:lnTo>
                    <a:lnTo>
                      <a:pt x="64" y="106"/>
                    </a:lnTo>
                    <a:lnTo>
                      <a:pt x="48" y="98"/>
                    </a:lnTo>
                    <a:lnTo>
                      <a:pt x="71" y="112"/>
                    </a:lnTo>
                    <a:lnTo>
                      <a:pt x="91" y="120"/>
                    </a:lnTo>
                    <a:lnTo>
                      <a:pt x="104" y="120"/>
                    </a:lnTo>
                    <a:lnTo>
                      <a:pt x="110" y="113"/>
                    </a:lnTo>
                    <a:lnTo>
                      <a:pt x="109" y="105"/>
                    </a:lnTo>
                    <a:lnTo>
                      <a:pt x="104" y="100"/>
                    </a:lnTo>
                    <a:lnTo>
                      <a:pt x="89" y="91"/>
                    </a:lnTo>
                    <a:lnTo>
                      <a:pt x="83" y="89"/>
                    </a:lnTo>
                    <a:lnTo>
                      <a:pt x="70" y="84"/>
                    </a:lnTo>
                    <a:lnTo>
                      <a:pt x="51" y="76"/>
                    </a:lnTo>
                    <a:lnTo>
                      <a:pt x="74" y="86"/>
                    </a:lnTo>
                    <a:lnTo>
                      <a:pt x="89" y="91"/>
                    </a:lnTo>
                    <a:lnTo>
                      <a:pt x="95" y="94"/>
                    </a:lnTo>
                    <a:lnTo>
                      <a:pt x="107" y="96"/>
                    </a:lnTo>
                    <a:lnTo>
                      <a:pt x="111" y="96"/>
                    </a:lnTo>
                    <a:lnTo>
                      <a:pt x="119" y="92"/>
                    </a:lnTo>
                    <a:lnTo>
                      <a:pt x="121" y="83"/>
                    </a:lnTo>
                    <a:lnTo>
                      <a:pt x="119" y="76"/>
                    </a:lnTo>
                    <a:lnTo>
                      <a:pt x="99" y="67"/>
                    </a:lnTo>
                    <a:lnTo>
                      <a:pt x="80" y="59"/>
                    </a:lnTo>
                    <a:lnTo>
                      <a:pt x="71" y="57"/>
                    </a:lnTo>
                    <a:lnTo>
                      <a:pt x="58" y="52"/>
                    </a:lnTo>
                    <a:lnTo>
                      <a:pt x="103" y="67"/>
                    </a:lnTo>
                    <a:lnTo>
                      <a:pt x="118" y="68"/>
                    </a:lnTo>
                    <a:lnTo>
                      <a:pt x="125" y="65"/>
                    </a:lnTo>
                    <a:lnTo>
                      <a:pt x="127" y="56"/>
                    </a:lnTo>
                    <a:lnTo>
                      <a:pt x="124" y="48"/>
                    </a:lnTo>
                    <a:lnTo>
                      <a:pt x="110" y="43"/>
                    </a:lnTo>
                    <a:lnTo>
                      <a:pt x="96" y="41"/>
                    </a:lnTo>
                    <a:lnTo>
                      <a:pt x="77" y="36"/>
                    </a:lnTo>
                    <a:lnTo>
                      <a:pt x="59" y="28"/>
                    </a:lnTo>
                    <a:lnTo>
                      <a:pt x="44" y="22"/>
                    </a:lnTo>
                    <a:lnTo>
                      <a:pt x="44" y="17"/>
                    </a:lnTo>
                    <a:lnTo>
                      <a:pt x="45" y="0"/>
                    </a:lnTo>
                    <a:lnTo>
                      <a:pt x="34" y="12"/>
                    </a:lnTo>
                    <a:lnTo>
                      <a:pt x="30" y="17"/>
                    </a:lnTo>
                    <a:lnTo>
                      <a:pt x="26" y="15"/>
                    </a:lnTo>
                    <a:lnTo>
                      <a:pt x="19" y="22"/>
                    </a:lnTo>
                    <a:lnTo>
                      <a:pt x="13" y="31"/>
                    </a:lnTo>
                    <a:lnTo>
                      <a:pt x="7" y="49"/>
                    </a:lnTo>
                    <a:lnTo>
                      <a:pt x="3" y="65"/>
                    </a:lnTo>
                    <a:lnTo>
                      <a:pt x="0" y="76"/>
                    </a:lnTo>
                    <a:lnTo>
                      <a:pt x="5" y="86"/>
                    </a:lnTo>
                  </a:path>
                </a:pathLst>
              </a:custGeom>
              <a:solidFill>
                <a:srgbClr val="FFE0C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52" name="Group 298"/>
              <p:cNvGrpSpPr>
                <a:grpSpLocks/>
              </p:cNvGrpSpPr>
              <p:nvPr/>
            </p:nvGrpSpPr>
            <p:grpSpPr bwMode="auto">
              <a:xfrm>
                <a:off x="5099" y="2691"/>
                <a:ext cx="75" cy="95"/>
                <a:chOff x="5099" y="2691"/>
                <a:chExt cx="75" cy="95"/>
              </a:xfrm>
            </p:grpSpPr>
            <p:sp>
              <p:nvSpPr>
                <p:cNvPr id="1053" name="Freeform 299"/>
                <p:cNvSpPr>
                  <a:spLocks/>
                </p:cNvSpPr>
                <p:nvPr/>
              </p:nvSpPr>
              <p:spPr bwMode="auto">
                <a:xfrm>
                  <a:off x="5102" y="2746"/>
                  <a:ext cx="53" cy="40"/>
                </a:xfrm>
                <a:custGeom>
                  <a:avLst/>
                  <a:gdLst>
                    <a:gd name="T0" fmla="*/ 33 w 53"/>
                    <a:gd name="T1" fmla="*/ 0 h 40"/>
                    <a:gd name="T2" fmla="*/ 29 w 53"/>
                    <a:gd name="T3" fmla="*/ 18 h 40"/>
                    <a:gd name="T4" fmla="*/ 20 w 53"/>
                    <a:gd name="T5" fmla="*/ 14 h 40"/>
                    <a:gd name="T6" fmla="*/ 14 w 53"/>
                    <a:gd name="T7" fmla="*/ 13 h 40"/>
                    <a:gd name="T8" fmla="*/ 7 w 53"/>
                    <a:gd name="T9" fmla="*/ 11 h 40"/>
                    <a:gd name="T10" fmla="*/ 0 w 53"/>
                    <a:gd name="T11" fmla="*/ 17 h 40"/>
                    <a:gd name="T12" fmla="*/ 1 w 53"/>
                    <a:gd name="T13" fmla="*/ 24 h 40"/>
                    <a:gd name="T14" fmla="*/ 9 w 53"/>
                    <a:gd name="T15" fmla="*/ 28 h 40"/>
                    <a:gd name="T16" fmla="*/ 16 w 53"/>
                    <a:gd name="T17" fmla="*/ 33 h 40"/>
                    <a:gd name="T18" fmla="*/ 28 w 53"/>
                    <a:gd name="T19" fmla="*/ 37 h 40"/>
                    <a:gd name="T20" fmla="*/ 37 w 53"/>
                    <a:gd name="T21" fmla="*/ 39 h 40"/>
                    <a:gd name="T22" fmla="*/ 44 w 53"/>
                    <a:gd name="T23" fmla="*/ 39 h 40"/>
                    <a:gd name="T24" fmla="*/ 49 w 53"/>
                    <a:gd name="T25" fmla="*/ 37 h 40"/>
                    <a:gd name="T26" fmla="*/ 52 w 53"/>
                    <a:gd name="T27" fmla="*/ 31 h 40"/>
                    <a:gd name="T28" fmla="*/ 52 w 53"/>
                    <a:gd name="T29" fmla="*/ 25 h 40"/>
                    <a:gd name="T30" fmla="*/ 48 w 53"/>
                    <a:gd name="T31" fmla="*/ 17 h 40"/>
                    <a:gd name="T32" fmla="*/ 45 w 53"/>
                    <a:gd name="T33" fmla="*/ 11 h 40"/>
                    <a:gd name="T34" fmla="*/ 33 w 53"/>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40"/>
                    <a:gd name="T56" fmla="*/ 53 w 5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40">
                      <a:moveTo>
                        <a:pt x="33" y="0"/>
                      </a:moveTo>
                      <a:lnTo>
                        <a:pt x="29" y="18"/>
                      </a:lnTo>
                      <a:lnTo>
                        <a:pt x="20" y="14"/>
                      </a:lnTo>
                      <a:lnTo>
                        <a:pt x="14" y="13"/>
                      </a:lnTo>
                      <a:lnTo>
                        <a:pt x="7" y="11"/>
                      </a:lnTo>
                      <a:lnTo>
                        <a:pt x="0" y="17"/>
                      </a:lnTo>
                      <a:lnTo>
                        <a:pt x="1" y="24"/>
                      </a:lnTo>
                      <a:lnTo>
                        <a:pt x="9" y="28"/>
                      </a:lnTo>
                      <a:lnTo>
                        <a:pt x="16" y="33"/>
                      </a:lnTo>
                      <a:lnTo>
                        <a:pt x="28" y="37"/>
                      </a:lnTo>
                      <a:lnTo>
                        <a:pt x="37" y="39"/>
                      </a:lnTo>
                      <a:lnTo>
                        <a:pt x="44" y="39"/>
                      </a:lnTo>
                      <a:lnTo>
                        <a:pt x="49" y="37"/>
                      </a:lnTo>
                      <a:lnTo>
                        <a:pt x="52" y="31"/>
                      </a:lnTo>
                      <a:lnTo>
                        <a:pt x="52" y="25"/>
                      </a:lnTo>
                      <a:lnTo>
                        <a:pt x="48" y="17"/>
                      </a:lnTo>
                      <a:lnTo>
                        <a:pt x="45" y="11"/>
                      </a:lnTo>
                      <a:lnTo>
                        <a:pt x="33" y="0"/>
                      </a:lnTo>
                    </a:path>
                  </a:pathLst>
                </a:custGeom>
                <a:solidFill>
                  <a:srgbClr val="FFE0C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4" name="Freeform 300"/>
                <p:cNvSpPr>
                  <a:spLocks/>
                </p:cNvSpPr>
                <p:nvPr/>
              </p:nvSpPr>
              <p:spPr bwMode="auto">
                <a:xfrm>
                  <a:off x="5099" y="2723"/>
                  <a:ext cx="67" cy="52"/>
                </a:xfrm>
                <a:custGeom>
                  <a:avLst/>
                  <a:gdLst>
                    <a:gd name="T0" fmla="*/ 43 w 67"/>
                    <a:gd name="T1" fmla="*/ 0 h 52"/>
                    <a:gd name="T2" fmla="*/ 36 w 67"/>
                    <a:gd name="T3" fmla="*/ 23 h 52"/>
                    <a:gd name="T4" fmla="*/ 25 w 67"/>
                    <a:gd name="T5" fmla="*/ 18 h 52"/>
                    <a:gd name="T6" fmla="*/ 18 w 67"/>
                    <a:gd name="T7" fmla="*/ 16 h 52"/>
                    <a:gd name="T8" fmla="*/ 8 w 67"/>
                    <a:gd name="T9" fmla="*/ 15 h 52"/>
                    <a:gd name="T10" fmla="*/ 0 w 67"/>
                    <a:gd name="T11" fmla="*/ 21 h 52"/>
                    <a:gd name="T12" fmla="*/ 1 w 67"/>
                    <a:gd name="T13" fmla="*/ 30 h 52"/>
                    <a:gd name="T14" fmla="*/ 11 w 67"/>
                    <a:gd name="T15" fmla="*/ 36 h 52"/>
                    <a:gd name="T16" fmla="*/ 21 w 67"/>
                    <a:gd name="T17" fmla="*/ 42 h 52"/>
                    <a:gd name="T18" fmla="*/ 36 w 67"/>
                    <a:gd name="T19" fmla="*/ 48 h 52"/>
                    <a:gd name="T20" fmla="*/ 47 w 67"/>
                    <a:gd name="T21" fmla="*/ 51 h 52"/>
                    <a:gd name="T22" fmla="*/ 57 w 67"/>
                    <a:gd name="T23" fmla="*/ 51 h 52"/>
                    <a:gd name="T24" fmla="*/ 62 w 67"/>
                    <a:gd name="T25" fmla="*/ 47 h 52"/>
                    <a:gd name="T26" fmla="*/ 66 w 67"/>
                    <a:gd name="T27" fmla="*/ 40 h 52"/>
                    <a:gd name="T28" fmla="*/ 66 w 67"/>
                    <a:gd name="T29" fmla="*/ 32 h 52"/>
                    <a:gd name="T30" fmla="*/ 62 w 67"/>
                    <a:gd name="T31" fmla="*/ 21 h 52"/>
                    <a:gd name="T32" fmla="*/ 58 w 67"/>
                    <a:gd name="T33" fmla="*/ 15 h 52"/>
                    <a:gd name="T34" fmla="*/ 43 w 67"/>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52"/>
                    <a:gd name="T56" fmla="*/ 67 w 67"/>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52">
                      <a:moveTo>
                        <a:pt x="43" y="0"/>
                      </a:moveTo>
                      <a:lnTo>
                        <a:pt x="36" y="23"/>
                      </a:lnTo>
                      <a:lnTo>
                        <a:pt x="25" y="18"/>
                      </a:lnTo>
                      <a:lnTo>
                        <a:pt x="18" y="16"/>
                      </a:lnTo>
                      <a:lnTo>
                        <a:pt x="8" y="15"/>
                      </a:lnTo>
                      <a:lnTo>
                        <a:pt x="0" y="21"/>
                      </a:lnTo>
                      <a:lnTo>
                        <a:pt x="1" y="30"/>
                      </a:lnTo>
                      <a:lnTo>
                        <a:pt x="11" y="36"/>
                      </a:lnTo>
                      <a:lnTo>
                        <a:pt x="21" y="42"/>
                      </a:lnTo>
                      <a:lnTo>
                        <a:pt x="36" y="48"/>
                      </a:lnTo>
                      <a:lnTo>
                        <a:pt x="47" y="51"/>
                      </a:lnTo>
                      <a:lnTo>
                        <a:pt x="57" y="51"/>
                      </a:lnTo>
                      <a:lnTo>
                        <a:pt x="62" y="47"/>
                      </a:lnTo>
                      <a:lnTo>
                        <a:pt x="66" y="40"/>
                      </a:lnTo>
                      <a:lnTo>
                        <a:pt x="66" y="32"/>
                      </a:lnTo>
                      <a:lnTo>
                        <a:pt x="62" y="21"/>
                      </a:lnTo>
                      <a:lnTo>
                        <a:pt x="58" y="15"/>
                      </a:lnTo>
                      <a:lnTo>
                        <a:pt x="43" y="0"/>
                      </a:lnTo>
                    </a:path>
                  </a:pathLst>
                </a:custGeom>
                <a:solidFill>
                  <a:srgbClr val="FFE0C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5" name="Freeform 301"/>
                <p:cNvSpPr>
                  <a:spLocks/>
                </p:cNvSpPr>
                <p:nvPr/>
              </p:nvSpPr>
              <p:spPr bwMode="auto">
                <a:xfrm>
                  <a:off x="5103" y="2703"/>
                  <a:ext cx="71" cy="55"/>
                </a:xfrm>
                <a:custGeom>
                  <a:avLst/>
                  <a:gdLst>
                    <a:gd name="T0" fmla="*/ 46 w 71"/>
                    <a:gd name="T1" fmla="*/ 0 h 55"/>
                    <a:gd name="T2" fmla="*/ 39 w 71"/>
                    <a:gd name="T3" fmla="*/ 25 h 55"/>
                    <a:gd name="T4" fmla="*/ 26 w 71"/>
                    <a:gd name="T5" fmla="*/ 20 h 55"/>
                    <a:gd name="T6" fmla="*/ 19 w 71"/>
                    <a:gd name="T7" fmla="*/ 17 h 55"/>
                    <a:gd name="T8" fmla="*/ 9 w 71"/>
                    <a:gd name="T9" fmla="*/ 16 h 55"/>
                    <a:gd name="T10" fmla="*/ 0 w 71"/>
                    <a:gd name="T11" fmla="*/ 23 h 55"/>
                    <a:gd name="T12" fmla="*/ 1 w 71"/>
                    <a:gd name="T13" fmla="*/ 32 h 55"/>
                    <a:gd name="T14" fmla="*/ 12 w 71"/>
                    <a:gd name="T15" fmla="*/ 38 h 55"/>
                    <a:gd name="T16" fmla="*/ 22 w 71"/>
                    <a:gd name="T17" fmla="*/ 45 h 55"/>
                    <a:gd name="T18" fmla="*/ 38 w 71"/>
                    <a:gd name="T19" fmla="*/ 52 h 55"/>
                    <a:gd name="T20" fmla="*/ 50 w 71"/>
                    <a:gd name="T21" fmla="*/ 54 h 55"/>
                    <a:gd name="T22" fmla="*/ 61 w 71"/>
                    <a:gd name="T23" fmla="*/ 54 h 55"/>
                    <a:gd name="T24" fmla="*/ 67 w 71"/>
                    <a:gd name="T25" fmla="*/ 50 h 55"/>
                    <a:gd name="T26" fmla="*/ 70 w 71"/>
                    <a:gd name="T27" fmla="*/ 42 h 55"/>
                    <a:gd name="T28" fmla="*/ 70 w 71"/>
                    <a:gd name="T29" fmla="*/ 34 h 55"/>
                    <a:gd name="T30" fmla="*/ 66 w 71"/>
                    <a:gd name="T31" fmla="*/ 23 h 55"/>
                    <a:gd name="T32" fmla="*/ 62 w 71"/>
                    <a:gd name="T33" fmla="*/ 16 h 55"/>
                    <a:gd name="T34" fmla="*/ 46 w 71"/>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5"/>
                    <a:gd name="T56" fmla="*/ 71 w 71"/>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5">
                      <a:moveTo>
                        <a:pt x="46" y="0"/>
                      </a:moveTo>
                      <a:lnTo>
                        <a:pt x="39" y="25"/>
                      </a:lnTo>
                      <a:lnTo>
                        <a:pt x="26" y="20"/>
                      </a:lnTo>
                      <a:lnTo>
                        <a:pt x="19" y="17"/>
                      </a:lnTo>
                      <a:lnTo>
                        <a:pt x="9" y="16"/>
                      </a:lnTo>
                      <a:lnTo>
                        <a:pt x="0" y="23"/>
                      </a:lnTo>
                      <a:lnTo>
                        <a:pt x="1" y="32"/>
                      </a:lnTo>
                      <a:lnTo>
                        <a:pt x="12" y="38"/>
                      </a:lnTo>
                      <a:lnTo>
                        <a:pt x="22" y="45"/>
                      </a:lnTo>
                      <a:lnTo>
                        <a:pt x="38" y="52"/>
                      </a:lnTo>
                      <a:lnTo>
                        <a:pt x="50" y="54"/>
                      </a:lnTo>
                      <a:lnTo>
                        <a:pt x="61" y="54"/>
                      </a:lnTo>
                      <a:lnTo>
                        <a:pt x="67" y="50"/>
                      </a:lnTo>
                      <a:lnTo>
                        <a:pt x="70" y="42"/>
                      </a:lnTo>
                      <a:lnTo>
                        <a:pt x="70" y="34"/>
                      </a:lnTo>
                      <a:lnTo>
                        <a:pt x="66" y="23"/>
                      </a:lnTo>
                      <a:lnTo>
                        <a:pt x="62" y="16"/>
                      </a:lnTo>
                      <a:lnTo>
                        <a:pt x="46" y="0"/>
                      </a:lnTo>
                    </a:path>
                  </a:pathLst>
                </a:custGeom>
                <a:solidFill>
                  <a:srgbClr val="FFE0C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6" name="Freeform 302"/>
                <p:cNvSpPr>
                  <a:spLocks/>
                </p:cNvSpPr>
                <p:nvPr/>
              </p:nvSpPr>
              <p:spPr bwMode="auto">
                <a:xfrm>
                  <a:off x="5111" y="2691"/>
                  <a:ext cx="63" cy="47"/>
                </a:xfrm>
                <a:custGeom>
                  <a:avLst/>
                  <a:gdLst>
                    <a:gd name="T0" fmla="*/ 40 w 63"/>
                    <a:gd name="T1" fmla="*/ 0 h 47"/>
                    <a:gd name="T2" fmla="*/ 34 w 63"/>
                    <a:gd name="T3" fmla="*/ 20 h 47"/>
                    <a:gd name="T4" fmla="*/ 23 w 63"/>
                    <a:gd name="T5" fmla="*/ 15 h 47"/>
                    <a:gd name="T6" fmla="*/ 15 w 63"/>
                    <a:gd name="T7" fmla="*/ 13 h 47"/>
                    <a:gd name="T8" fmla="*/ 8 w 63"/>
                    <a:gd name="T9" fmla="*/ 11 h 47"/>
                    <a:gd name="T10" fmla="*/ 0 w 63"/>
                    <a:gd name="T11" fmla="*/ 17 h 47"/>
                    <a:gd name="T12" fmla="*/ 0 w 63"/>
                    <a:gd name="T13" fmla="*/ 26 h 47"/>
                    <a:gd name="T14" fmla="*/ 10 w 63"/>
                    <a:gd name="T15" fmla="*/ 32 h 47"/>
                    <a:gd name="T16" fmla="*/ 19 w 63"/>
                    <a:gd name="T17" fmla="*/ 37 h 47"/>
                    <a:gd name="T18" fmla="*/ 33 w 63"/>
                    <a:gd name="T19" fmla="*/ 44 h 47"/>
                    <a:gd name="T20" fmla="*/ 44 w 63"/>
                    <a:gd name="T21" fmla="*/ 46 h 47"/>
                    <a:gd name="T22" fmla="*/ 53 w 63"/>
                    <a:gd name="T23" fmla="*/ 46 h 47"/>
                    <a:gd name="T24" fmla="*/ 58 w 63"/>
                    <a:gd name="T25" fmla="*/ 42 h 47"/>
                    <a:gd name="T26" fmla="*/ 62 w 63"/>
                    <a:gd name="T27" fmla="*/ 36 h 47"/>
                    <a:gd name="T28" fmla="*/ 62 w 63"/>
                    <a:gd name="T29" fmla="*/ 28 h 47"/>
                    <a:gd name="T30" fmla="*/ 57 w 63"/>
                    <a:gd name="T31" fmla="*/ 17 h 47"/>
                    <a:gd name="T32" fmla="*/ 54 w 63"/>
                    <a:gd name="T33" fmla="*/ 12 h 47"/>
                    <a:gd name="T34" fmla="*/ 40 w 63"/>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3"/>
                    <a:gd name="T55" fmla="*/ 0 h 47"/>
                    <a:gd name="T56" fmla="*/ 63 w 63"/>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3" h="47">
                      <a:moveTo>
                        <a:pt x="40" y="0"/>
                      </a:moveTo>
                      <a:lnTo>
                        <a:pt x="34" y="20"/>
                      </a:lnTo>
                      <a:lnTo>
                        <a:pt x="23" y="15"/>
                      </a:lnTo>
                      <a:lnTo>
                        <a:pt x="15" y="13"/>
                      </a:lnTo>
                      <a:lnTo>
                        <a:pt x="8" y="11"/>
                      </a:lnTo>
                      <a:lnTo>
                        <a:pt x="0" y="17"/>
                      </a:lnTo>
                      <a:lnTo>
                        <a:pt x="0" y="26"/>
                      </a:lnTo>
                      <a:lnTo>
                        <a:pt x="10" y="32"/>
                      </a:lnTo>
                      <a:lnTo>
                        <a:pt x="19" y="37"/>
                      </a:lnTo>
                      <a:lnTo>
                        <a:pt x="33" y="44"/>
                      </a:lnTo>
                      <a:lnTo>
                        <a:pt x="44" y="46"/>
                      </a:lnTo>
                      <a:lnTo>
                        <a:pt x="53" y="46"/>
                      </a:lnTo>
                      <a:lnTo>
                        <a:pt x="58" y="42"/>
                      </a:lnTo>
                      <a:lnTo>
                        <a:pt x="62" y="36"/>
                      </a:lnTo>
                      <a:lnTo>
                        <a:pt x="62" y="28"/>
                      </a:lnTo>
                      <a:lnTo>
                        <a:pt x="57" y="17"/>
                      </a:lnTo>
                      <a:lnTo>
                        <a:pt x="54" y="12"/>
                      </a:lnTo>
                      <a:lnTo>
                        <a:pt x="40" y="0"/>
                      </a:lnTo>
                    </a:path>
                  </a:pathLst>
                </a:custGeom>
                <a:solidFill>
                  <a:srgbClr val="FFE0C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992" name="Group 303"/>
            <p:cNvGrpSpPr>
              <a:grpSpLocks/>
            </p:cNvGrpSpPr>
            <p:nvPr/>
          </p:nvGrpSpPr>
          <p:grpSpPr bwMode="auto">
            <a:xfrm>
              <a:off x="3185" y="2364"/>
              <a:ext cx="494" cy="532"/>
              <a:chOff x="3185" y="2364"/>
              <a:chExt cx="494" cy="532"/>
            </a:xfrm>
          </p:grpSpPr>
          <p:grpSp>
            <p:nvGrpSpPr>
              <p:cNvPr id="1032" name="Group 304"/>
              <p:cNvGrpSpPr>
                <a:grpSpLocks/>
              </p:cNvGrpSpPr>
              <p:nvPr/>
            </p:nvGrpSpPr>
            <p:grpSpPr bwMode="auto">
              <a:xfrm>
                <a:off x="3185" y="2364"/>
                <a:ext cx="494" cy="532"/>
                <a:chOff x="3185" y="2364"/>
                <a:chExt cx="494" cy="532"/>
              </a:xfrm>
            </p:grpSpPr>
            <p:grpSp>
              <p:nvGrpSpPr>
                <p:cNvPr id="1036" name="Group 305"/>
                <p:cNvGrpSpPr>
                  <a:grpSpLocks/>
                </p:cNvGrpSpPr>
                <p:nvPr/>
              </p:nvGrpSpPr>
              <p:grpSpPr bwMode="auto">
                <a:xfrm>
                  <a:off x="3228" y="2390"/>
                  <a:ext cx="451" cy="506"/>
                  <a:chOff x="3228" y="2390"/>
                  <a:chExt cx="451" cy="506"/>
                </a:xfrm>
              </p:grpSpPr>
              <p:sp>
                <p:nvSpPr>
                  <p:cNvPr id="1046" name="Freeform 306"/>
                  <p:cNvSpPr>
                    <a:spLocks/>
                  </p:cNvSpPr>
                  <p:nvPr/>
                </p:nvSpPr>
                <p:spPr bwMode="auto">
                  <a:xfrm>
                    <a:off x="3228" y="2390"/>
                    <a:ext cx="451" cy="506"/>
                  </a:xfrm>
                  <a:custGeom>
                    <a:avLst/>
                    <a:gdLst>
                      <a:gd name="T0" fmla="*/ 55 w 451"/>
                      <a:gd name="T1" fmla="*/ 247 h 506"/>
                      <a:gd name="T2" fmla="*/ 25 w 451"/>
                      <a:gd name="T3" fmla="*/ 197 h 506"/>
                      <a:gd name="T4" fmla="*/ 3 w 451"/>
                      <a:gd name="T5" fmla="*/ 132 h 506"/>
                      <a:gd name="T6" fmla="*/ 2 w 451"/>
                      <a:gd name="T7" fmla="*/ 75 h 506"/>
                      <a:gd name="T8" fmla="*/ 31 w 451"/>
                      <a:gd name="T9" fmla="*/ 27 h 506"/>
                      <a:gd name="T10" fmla="*/ 84 w 451"/>
                      <a:gd name="T11" fmla="*/ 2 h 506"/>
                      <a:gd name="T12" fmla="*/ 140 w 451"/>
                      <a:gd name="T13" fmla="*/ 5 h 506"/>
                      <a:gd name="T14" fmla="*/ 176 w 451"/>
                      <a:gd name="T15" fmla="*/ 22 h 506"/>
                      <a:gd name="T16" fmla="*/ 186 w 451"/>
                      <a:gd name="T17" fmla="*/ 42 h 506"/>
                      <a:gd name="T18" fmla="*/ 208 w 451"/>
                      <a:gd name="T19" fmla="*/ 75 h 506"/>
                      <a:gd name="T20" fmla="*/ 229 w 451"/>
                      <a:gd name="T21" fmla="*/ 104 h 506"/>
                      <a:gd name="T22" fmla="*/ 276 w 451"/>
                      <a:gd name="T23" fmla="*/ 110 h 506"/>
                      <a:gd name="T24" fmla="*/ 328 w 451"/>
                      <a:gd name="T25" fmla="*/ 97 h 506"/>
                      <a:gd name="T26" fmla="*/ 391 w 451"/>
                      <a:gd name="T27" fmla="*/ 91 h 506"/>
                      <a:gd name="T28" fmla="*/ 423 w 451"/>
                      <a:gd name="T29" fmla="*/ 97 h 506"/>
                      <a:gd name="T30" fmla="*/ 447 w 451"/>
                      <a:gd name="T31" fmla="*/ 122 h 506"/>
                      <a:gd name="T32" fmla="*/ 447 w 451"/>
                      <a:gd name="T33" fmla="*/ 157 h 506"/>
                      <a:gd name="T34" fmla="*/ 428 w 451"/>
                      <a:gd name="T35" fmla="*/ 177 h 506"/>
                      <a:gd name="T36" fmla="*/ 374 w 451"/>
                      <a:gd name="T37" fmla="*/ 192 h 506"/>
                      <a:gd name="T38" fmla="*/ 309 w 451"/>
                      <a:gd name="T39" fmla="*/ 203 h 506"/>
                      <a:gd name="T40" fmla="*/ 272 w 451"/>
                      <a:gd name="T41" fmla="*/ 203 h 506"/>
                      <a:gd name="T42" fmla="*/ 272 w 451"/>
                      <a:gd name="T43" fmla="*/ 231 h 506"/>
                      <a:gd name="T44" fmla="*/ 224 w 451"/>
                      <a:gd name="T45" fmla="*/ 235 h 506"/>
                      <a:gd name="T46" fmla="*/ 228 w 451"/>
                      <a:gd name="T47" fmla="*/ 254 h 506"/>
                      <a:gd name="T48" fmla="*/ 229 w 451"/>
                      <a:gd name="T49" fmla="*/ 273 h 506"/>
                      <a:gd name="T50" fmla="*/ 277 w 451"/>
                      <a:gd name="T51" fmla="*/ 269 h 506"/>
                      <a:gd name="T52" fmla="*/ 297 w 451"/>
                      <a:gd name="T53" fmla="*/ 328 h 506"/>
                      <a:gd name="T54" fmla="*/ 309 w 451"/>
                      <a:gd name="T55" fmla="*/ 394 h 506"/>
                      <a:gd name="T56" fmla="*/ 310 w 451"/>
                      <a:gd name="T57" fmla="*/ 452 h 506"/>
                      <a:gd name="T58" fmla="*/ 299 w 451"/>
                      <a:gd name="T59" fmla="*/ 492 h 506"/>
                      <a:gd name="T60" fmla="*/ 276 w 451"/>
                      <a:gd name="T61" fmla="*/ 505 h 506"/>
                      <a:gd name="T62" fmla="*/ 234 w 451"/>
                      <a:gd name="T63" fmla="*/ 500 h 506"/>
                      <a:gd name="T64" fmla="*/ 199 w 451"/>
                      <a:gd name="T65" fmla="*/ 485 h 506"/>
                      <a:gd name="T66" fmla="*/ 176 w 451"/>
                      <a:gd name="T67" fmla="*/ 454 h 506"/>
                      <a:gd name="T68" fmla="*/ 162 w 451"/>
                      <a:gd name="T69" fmla="*/ 423 h 506"/>
                      <a:gd name="T70" fmla="*/ 141 w 451"/>
                      <a:gd name="T71" fmla="*/ 387 h 506"/>
                      <a:gd name="T72" fmla="*/ 113 w 451"/>
                      <a:gd name="T73" fmla="*/ 359 h 506"/>
                      <a:gd name="T74" fmla="*/ 91 w 451"/>
                      <a:gd name="T75" fmla="*/ 328 h 506"/>
                      <a:gd name="T76" fmla="*/ 69 w 451"/>
                      <a:gd name="T77" fmla="*/ 283 h 5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1"/>
                      <a:gd name="T118" fmla="*/ 0 h 506"/>
                      <a:gd name="T119" fmla="*/ 451 w 451"/>
                      <a:gd name="T120" fmla="*/ 506 h 5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1" h="506">
                        <a:moveTo>
                          <a:pt x="69" y="283"/>
                        </a:moveTo>
                        <a:lnTo>
                          <a:pt x="55" y="247"/>
                        </a:lnTo>
                        <a:lnTo>
                          <a:pt x="36" y="221"/>
                        </a:lnTo>
                        <a:lnTo>
                          <a:pt x="25" y="197"/>
                        </a:lnTo>
                        <a:lnTo>
                          <a:pt x="12" y="170"/>
                        </a:lnTo>
                        <a:lnTo>
                          <a:pt x="3" y="132"/>
                        </a:lnTo>
                        <a:lnTo>
                          <a:pt x="0" y="105"/>
                        </a:lnTo>
                        <a:lnTo>
                          <a:pt x="2" y="75"/>
                        </a:lnTo>
                        <a:lnTo>
                          <a:pt x="15" y="47"/>
                        </a:lnTo>
                        <a:lnTo>
                          <a:pt x="31" y="27"/>
                        </a:lnTo>
                        <a:lnTo>
                          <a:pt x="52" y="11"/>
                        </a:lnTo>
                        <a:lnTo>
                          <a:pt x="84" y="2"/>
                        </a:lnTo>
                        <a:lnTo>
                          <a:pt x="113" y="0"/>
                        </a:lnTo>
                        <a:lnTo>
                          <a:pt x="140" y="5"/>
                        </a:lnTo>
                        <a:lnTo>
                          <a:pt x="162" y="13"/>
                        </a:lnTo>
                        <a:lnTo>
                          <a:pt x="176" y="22"/>
                        </a:lnTo>
                        <a:lnTo>
                          <a:pt x="178" y="33"/>
                        </a:lnTo>
                        <a:lnTo>
                          <a:pt x="186" y="42"/>
                        </a:lnTo>
                        <a:lnTo>
                          <a:pt x="200" y="59"/>
                        </a:lnTo>
                        <a:lnTo>
                          <a:pt x="208" y="75"/>
                        </a:lnTo>
                        <a:lnTo>
                          <a:pt x="219" y="94"/>
                        </a:lnTo>
                        <a:lnTo>
                          <a:pt x="229" y="104"/>
                        </a:lnTo>
                        <a:lnTo>
                          <a:pt x="252" y="112"/>
                        </a:lnTo>
                        <a:lnTo>
                          <a:pt x="276" y="110"/>
                        </a:lnTo>
                        <a:lnTo>
                          <a:pt x="302" y="103"/>
                        </a:lnTo>
                        <a:lnTo>
                          <a:pt x="328" y="97"/>
                        </a:lnTo>
                        <a:lnTo>
                          <a:pt x="363" y="93"/>
                        </a:lnTo>
                        <a:lnTo>
                          <a:pt x="391" y="91"/>
                        </a:lnTo>
                        <a:lnTo>
                          <a:pt x="408" y="93"/>
                        </a:lnTo>
                        <a:lnTo>
                          <a:pt x="423" y="97"/>
                        </a:lnTo>
                        <a:lnTo>
                          <a:pt x="438" y="108"/>
                        </a:lnTo>
                        <a:lnTo>
                          <a:pt x="447" y="122"/>
                        </a:lnTo>
                        <a:lnTo>
                          <a:pt x="450" y="140"/>
                        </a:lnTo>
                        <a:lnTo>
                          <a:pt x="447" y="157"/>
                        </a:lnTo>
                        <a:lnTo>
                          <a:pt x="438" y="169"/>
                        </a:lnTo>
                        <a:lnTo>
                          <a:pt x="428" y="177"/>
                        </a:lnTo>
                        <a:lnTo>
                          <a:pt x="409" y="185"/>
                        </a:lnTo>
                        <a:lnTo>
                          <a:pt x="374" y="192"/>
                        </a:lnTo>
                        <a:lnTo>
                          <a:pt x="345" y="197"/>
                        </a:lnTo>
                        <a:lnTo>
                          <a:pt x="309" y="203"/>
                        </a:lnTo>
                        <a:lnTo>
                          <a:pt x="283" y="204"/>
                        </a:lnTo>
                        <a:lnTo>
                          <a:pt x="272" y="203"/>
                        </a:lnTo>
                        <a:lnTo>
                          <a:pt x="269" y="217"/>
                        </a:lnTo>
                        <a:lnTo>
                          <a:pt x="272" y="231"/>
                        </a:lnTo>
                        <a:lnTo>
                          <a:pt x="249" y="238"/>
                        </a:lnTo>
                        <a:lnTo>
                          <a:pt x="224" y="235"/>
                        </a:lnTo>
                        <a:lnTo>
                          <a:pt x="226" y="245"/>
                        </a:lnTo>
                        <a:lnTo>
                          <a:pt x="228" y="254"/>
                        </a:lnTo>
                        <a:lnTo>
                          <a:pt x="228" y="265"/>
                        </a:lnTo>
                        <a:lnTo>
                          <a:pt x="229" y="273"/>
                        </a:lnTo>
                        <a:lnTo>
                          <a:pt x="255" y="276"/>
                        </a:lnTo>
                        <a:lnTo>
                          <a:pt x="277" y="269"/>
                        </a:lnTo>
                        <a:lnTo>
                          <a:pt x="288" y="294"/>
                        </a:lnTo>
                        <a:lnTo>
                          <a:pt x="297" y="328"/>
                        </a:lnTo>
                        <a:lnTo>
                          <a:pt x="304" y="357"/>
                        </a:lnTo>
                        <a:lnTo>
                          <a:pt x="309" y="394"/>
                        </a:lnTo>
                        <a:lnTo>
                          <a:pt x="311" y="424"/>
                        </a:lnTo>
                        <a:lnTo>
                          <a:pt x="310" y="452"/>
                        </a:lnTo>
                        <a:lnTo>
                          <a:pt x="307" y="473"/>
                        </a:lnTo>
                        <a:lnTo>
                          <a:pt x="299" y="492"/>
                        </a:lnTo>
                        <a:lnTo>
                          <a:pt x="289" y="503"/>
                        </a:lnTo>
                        <a:lnTo>
                          <a:pt x="276" y="505"/>
                        </a:lnTo>
                        <a:lnTo>
                          <a:pt x="255" y="501"/>
                        </a:lnTo>
                        <a:lnTo>
                          <a:pt x="234" y="500"/>
                        </a:lnTo>
                        <a:lnTo>
                          <a:pt x="216" y="493"/>
                        </a:lnTo>
                        <a:lnTo>
                          <a:pt x="199" y="485"/>
                        </a:lnTo>
                        <a:lnTo>
                          <a:pt x="186" y="470"/>
                        </a:lnTo>
                        <a:lnTo>
                          <a:pt x="176" y="454"/>
                        </a:lnTo>
                        <a:lnTo>
                          <a:pt x="167" y="438"/>
                        </a:lnTo>
                        <a:lnTo>
                          <a:pt x="162" y="423"/>
                        </a:lnTo>
                        <a:lnTo>
                          <a:pt x="154" y="403"/>
                        </a:lnTo>
                        <a:lnTo>
                          <a:pt x="141" y="387"/>
                        </a:lnTo>
                        <a:lnTo>
                          <a:pt x="128" y="374"/>
                        </a:lnTo>
                        <a:lnTo>
                          <a:pt x="113" y="359"/>
                        </a:lnTo>
                        <a:lnTo>
                          <a:pt x="102" y="346"/>
                        </a:lnTo>
                        <a:lnTo>
                          <a:pt x="91" y="328"/>
                        </a:lnTo>
                        <a:lnTo>
                          <a:pt x="82" y="308"/>
                        </a:lnTo>
                        <a:lnTo>
                          <a:pt x="69" y="283"/>
                        </a:lnTo>
                      </a:path>
                    </a:pathLst>
                  </a:custGeom>
                  <a:solidFill>
                    <a:srgbClr val="E0A08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47" name="Group 307"/>
                  <p:cNvGrpSpPr>
                    <a:grpSpLocks/>
                  </p:cNvGrpSpPr>
                  <p:nvPr/>
                </p:nvGrpSpPr>
                <p:grpSpPr bwMode="auto">
                  <a:xfrm>
                    <a:off x="3428" y="2572"/>
                    <a:ext cx="75" cy="141"/>
                    <a:chOff x="3428" y="2572"/>
                    <a:chExt cx="75" cy="141"/>
                  </a:xfrm>
                </p:grpSpPr>
                <p:sp>
                  <p:nvSpPr>
                    <p:cNvPr id="1048" name="Freeform 308"/>
                    <p:cNvSpPr>
                      <a:spLocks/>
                    </p:cNvSpPr>
                    <p:nvPr/>
                  </p:nvSpPr>
                  <p:spPr bwMode="auto">
                    <a:xfrm>
                      <a:off x="3428" y="2575"/>
                      <a:ext cx="29" cy="138"/>
                    </a:xfrm>
                    <a:custGeom>
                      <a:avLst/>
                      <a:gdLst>
                        <a:gd name="T0" fmla="*/ 16 w 29"/>
                        <a:gd name="T1" fmla="*/ 137 h 138"/>
                        <a:gd name="T2" fmla="*/ 23 w 29"/>
                        <a:gd name="T3" fmla="*/ 118 h 138"/>
                        <a:gd name="T4" fmla="*/ 26 w 29"/>
                        <a:gd name="T5" fmla="*/ 99 h 138"/>
                        <a:gd name="T6" fmla="*/ 28 w 29"/>
                        <a:gd name="T7" fmla="*/ 80 h 138"/>
                        <a:gd name="T8" fmla="*/ 26 w 29"/>
                        <a:gd name="T9" fmla="*/ 56 h 138"/>
                        <a:gd name="T10" fmla="*/ 20 w 29"/>
                        <a:gd name="T11" fmla="*/ 34 h 138"/>
                        <a:gd name="T12" fmla="*/ 10 w 29"/>
                        <a:gd name="T13" fmla="*/ 16 h 138"/>
                        <a:gd name="T14" fmla="*/ 0 w 29"/>
                        <a:gd name="T15" fmla="*/ 0 h 13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38"/>
                        <a:gd name="T26" fmla="*/ 29 w 29"/>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38">
                          <a:moveTo>
                            <a:pt x="16" y="137"/>
                          </a:moveTo>
                          <a:lnTo>
                            <a:pt x="23" y="118"/>
                          </a:lnTo>
                          <a:lnTo>
                            <a:pt x="26" y="99"/>
                          </a:lnTo>
                          <a:lnTo>
                            <a:pt x="28" y="80"/>
                          </a:lnTo>
                          <a:lnTo>
                            <a:pt x="26" y="56"/>
                          </a:lnTo>
                          <a:lnTo>
                            <a:pt x="20" y="34"/>
                          </a:lnTo>
                          <a:lnTo>
                            <a:pt x="10" y="16"/>
                          </a:lnTo>
                          <a:lnTo>
                            <a:pt x="0" y="0"/>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9" name="Freeform 309"/>
                    <p:cNvSpPr>
                      <a:spLocks/>
                    </p:cNvSpPr>
                    <p:nvPr/>
                  </p:nvSpPr>
                  <p:spPr bwMode="auto">
                    <a:xfrm>
                      <a:off x="3468" y="2572"/>
                      <a:ext cx="35" cy="25"/>
                    </a:xfrm>
                    <a:custGeom>
                      <a:avLst/>
                      <a:gdLst>
                        <a:gd name="T0" fmla="*/ 34 w 35"/>
                        <a:gd name="T1" fmla="*/ 24 h 25"/>
                        <a:gd name="T2" fmla="*/ 19 w 35"/>
                        <a:gd name="T3" fmla="*/ 22 h 25"/>
                        <a:gd name="T4" fmla="*/ 3 w 35"/>
                        <a:gd name="T5" fmla="*/ 17 h 25"/>
                        <a:gd name="T6" fmla="*/ 0 w 35"/>
                        <a:gd name="T7" fmla="*/ 5 h 25"/>
                        <a:gd name="T8" fmla="*/ 8 w 35"/>
                        <a:gd name="T9" fmla="*/ 0 h 25"/>
                        <a:gd name="T10" fmla="*/ 0 60000 65536"/>
                        <a:gd name="T11" fmla="*/ 0 60000 65536"/>
                        <a:gd name="T12" fmla="*/ 0 60000 65536"/>
                        <a:gd name="T13" fmla="*/ 0 60000 65536"/>
                        <a:gd name="T14" fmla="*/ 0 60000 65536"/>
                        <a:gd name="T15" fmla="*/ 0 w 35"/>
                        <a:gd name="T16" fmla="*/ 0 h 25"/>
                        <a:gd name="T17" fmla="*/ 35 w 35"/>
                        <a:gd name="T18" fmla="*/ 25 h 25"/>
                      </a:gdLst>
                      <a:ahLst/>
                      <a:cxnLst>
                        <a:cxn ang="T10">
                          <a:pos x="T0" y="T1"/>
                        </a:cxn>
                        <a:cxn ang="T11">
                          <a:pos x="T2" y="T3"/>
                        </a:cxn>
                        <a:cxn ang="T12">
                          <a:pos x="T4" y="T5"/>
                        </a:cxn>
                        <a:cxn ang="T13">
                          <a:pos x="T6" y="T7"/>
                        </a:cxn>
                        <a:cxn ang="T14">
                          <a:pos x="T8" y="T9"/>
                        </a:cxn>
                      </a:cxnLst>
                      <a:rect l="T15" t="T16" r="T17" b="T18"/>
                      <a:pathLst>
                        <a:path w="35" h="25">
                          <a:moveTo>
                            <a:pt x="34" y="24"/>
                          </a:moveTo>
                          <a:lnTo>
                            <a:pt x="19" y="22"/>
                          </a:lnTo>
                          <a:lnTo>
                            <a:pt x="3" y="17"/>
                          </a:lnTo>
                          <a:lnTo>
                            <a:pt x="0" y="5"/>
                          </a:lnTo>
                          <a:lnTo>
                            <a:pt x="8" y="0"/>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037" name="Group 310"/>
                <p:cNvGrpSpPr>
                  <a:grpSpLocks/>
                </p:cNvGrpSpPr>
                <p:nvPr/>
              </p:nvGrpSpPr>
              <p:grpSpPr bwMode="auto">
                <a:xfrm>
                  <a:off x="3185" y="2364"/>
                  <a:ext cx="238" cy="268"/>
                  <a:chOff x="3185" y="2364"/>
                  <a:chExt cx="238" cy="268"/>
                </a:xfrm>
              </p:grpSpPr>
              <p:sp>
                <p:nvSpPr>
                  <p:cNvPr id="1038" name="Freeform 311"/>
                  <p:cNvSpPr>
                    <a:spLocks/>
                  </p:cNvSpPr>
                  <p:nvPr/>
                </p:nvSpPr>
                <p:spPr bwMode="auto">
                  <a:xfrm>
                    <a:off x="3185" y="2364"/>
                    <a:ext cx="238" cy="268"/>
                  </a:xfrm>
                  <a:custGeom>
                    <a:avLst/>
                    <a:gdLst>
                      <a:gd name="T0" fmla="*/ 228 w 238"/>
                      <a:gd name="T1" fmla="*/ 30 h 268"/>
                      <a:gd name="T2" fmla="*/ 196 w 238"/>
                      <a:gd name="T3" fmla="*/ 21 h 268"/>
                      <a:gd name="T4" fmla="*/ 174 w 238"/>
                      <a:gd name="T5" fmla="*/ 6 h 268"/>
                      <a:gd name="T6" fmla="*/ 152 w 238"/>
                      <a:gd name="T7" fmla="*/ 0 h 268"/>
                      <a:gd name="T8" fmla="*/ 131 w 238"/>
                      <a:gd name="T9" fmla="*/ 8 h 268"/>
                      <a:gd name="T10" fmla="*/ 103 w 238"/>
                      <a:gd name="T11" fmla="*/ 17 h 268"/>
                      <a:gd name="T12" fmla="*/ 78 w 238"/>
                      <a:gd name="T13" fmla="*/ 13 h 268"/>
                      <a:gd name="T14" fmla="*/ 55 w 238"/>
                      <a:gd name="T15" fmla="*/ 20 h 268"/>
                      <a:gd name="T16" fmla="*/ 31 w 238"/>
                      <a:gd name="T17" fmla="*/ 33 h 268"/>
                      <a:gd name="T18" fmla="*/ 5 w 238"/>
                      <a:gd name="T19" fmla="*/ 57 h 268"/>
                      <a:gd name="T20" fmla="*/ 0 w 238"/>
                      <a:gd name="T21" fmla="*/ 106 h 268"/>
                      <a:gd name="T22" fmla="*/ 10 w 238"/>
                      <a:gd name="T23" fmla="*/ 159 h 268"/>
                      <a:gd name="T24" fmla="*/ 15 w 238"/>
                      <a:gd name="T25" fmla="*/ 188 h 268"/>
                      <a:gd name="T26" fmla="*/ 36 w 238"/>
                      <a:gd name="T27" fmla="*/ 196 h 268"/>
                      <a:gd name="T28" fmla="*/ 50 w 238"/>
                      <a:gd name="T29" fmla="*/ 214 h 268"/>
                      <a:gd name="T30" fmla="*/ 57 w 238"/>
                      <a:gd name="T31" fmla="*/ 243 h 268"/>
                      <a:gd name="T32" fmla="*/ 85 w 238"/>
                      <a:gd name="T33" fmla="*/ 261 h 268"/>
                      <a:gd name="T34" fmla="*/ 116 w 238"/>
                      <a:gd name="T35" fmla="*/ 267 h 268"/>
                      <a:gd name="T36" fmla="*/ 133 w 238"/>
                      <a:gd name="T37" fmla="*/ 262 h 268"/>
                      <a:gd name="T38" fmla="*/ 136 w 238"/>
                      <a:gd name="T39" fmla="*/ 244 h 268"/>
                      <a:gd name="T40" fmla="*/ 128 w 238"/>
                      <a:gd name="T41" fmla="*/ 225 h 268"/>
                      <a:gd name="T42" fmla="*/ 139 w 238"/>
                      <a:gd name="T43" fmla="*/ 209 h 268"/>
                      <a:gd name="T44" fmla="*/ 172 w 238"/>
                      <a:gd name="T45" fmla="*/ 213 h 268"/>
                      <a:gd name="T46" fmla="*/ 190 w 238"/>
                      <a:gd name="T47" fmla="*/ 203 h 268"/>
                      <a:gd name="T48" fmla="*/ 166 w 238"/>
                      <a:gd name="T49" fmla="*/ 188 h 268"/>
                      <a:gd name="T50" fmla="*/ 156 w 238"/>
                      <a:gd name="T51" fmla="*/ 170 h 268"/>
                      <a:gd name="T52" fmla="*/ 159 w 238"/>
                      <a:gd name="T53" fmla="*/ 156 h 268"/>
                      <a:gd name="T54" fmla="*/ 174 w 238"/>
                      <a:gd name="T55" fmla="*/ 135 h 268"/>
                      <a:gd name="T56" fmla="*/ 175 w 238"/>
                      <a:gd name="T57" fmla="*/ 115 h 268"/>
                      <a:gd name="T58" fmla="*/ 167 w 238"/>
                      <a:gd name="T59" fmla="*/ 101 h 268"/>
                      <a:gd name="T60" fmla="*/ 145 w 238"/>
                      <a:gd name="T61" fmla="*/ 90 h 268"/>
                      <a:gd name="T62" fmla="*/ 127 w 238"/>
                      <a:gd name="T63" fmla="*/ 79 h 268"/>
                      <a:gd name="T64" fmla="*/ 126 w 238"/>
                      <a:gd name="T65" fmla="*/ 70 h 268"/>
                      <a:gd name="T66" fmla="*/ 133 w 238"/>
                      <a:gd name="T67" fmla="*/ 62 h 268"/>
                      <a:gd name="T68" fmla="*/ 138 w 238"/>
                      <a:gd name="T69" fmla="*/ 60 h 268"/>
                      <a:gd name="T70" fmla="*/ 163 w 238"/>
                      <a:gd name="T71" fmla="*/ 62 h 268"/>
                      <a:gd name="T72" fmla="*/ 184 w 238"/>
                      <a:gd name="T73" fmla="*/ 60 h 268"/>
                      <a:gd name="T74" fmla="*/ 198 w 238"/>
                      <a:gd name="T75" fmla="*/ 54 h 268"/>
                      <a:gd name="T76" fmla="*/ 212 w 238"/>
                      <a:gd name="T77" fmla="*/ 44 h 268"/>
                      <a:gd name="T78" fmla="*/ 237 w 238"/>
                      <a:gd name="T79" fmla="*/ 40 h 2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68"/>
                      <a:gd name="T122" fmla="*/ 238 w 238"/>
                      <a:gd name="T123" fmla="*/ 268 h 2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68">
                        <a:moveTo>
                          <a:pt x="237" y="40"/>
                        </a:moveTo>
                        <a:lnTo>
                          <a:pt x="228" y="30"/>
                        </a:lnTo>
                        <a:lnTo>
                          <a:pt x="214" y="23"/>
                        </a:lnTo>
                        <a:lnTo>
                          <a:pt x="196" y="21"/>
                        </a:lnTo>
                        <a:lnTo>
                          <a:pt x="185" y="13"/>
                        </a:lnTo>
                        <a:lnTo>
                          <a:pt x="174" y="6"/>
                        </a:lnTo>
                        <a:lnTo>
                          <a:pt x="164" y="2"/>
                        </a:lnTo>
                        <a:lnTo>
                          <a:pt x="152" y="0"/>
                        </a:lnTo>
                        <a:lnTo>
                          <a:pt x="143" y="1"/>
                        </a:lnTo>
                        <a:lnTo>
                          <a:pt x="131" y="8"/>
                        </a:lnTo>
                        <a:lnTo>
                          <a:pt x="119" y="13"/>
                        </a:lnTo>
                        <a:lnTo>
                          <a:pt x="103" y="17"/>
                        </a:lnTo>
                        <a:lnTo>
                          <a:pt x="91" y="15"/>
                        </a:lnTo>
                        <a:lnTo>
                          <a:pt x="78" y="13"/>
                        </a:lnTo>
                        <a:lnTo>
                          <a:pt x="66" y="16"/>
                        </a:lnTo>
                        <a:lnTo>
                          <a:pt x="55" y="20"/>
                        </a:lnTo>
                        <a:lnTo>
                          <a:pt x="42" y="26"/>
                        </a:lnTo>
                        <a:lnTo>
                          <a:pt x="31" y="33"/>
                        </a:lnTo>
                        <a:lnTo>
                          <a:pt x="18" y="44"/>
                        </a:lnTo>
                        <a:lnTo>
                          <a:pt x="5" y="57"/>
                        </a:lnTo>
                        <a:lnTo>
                          <a:pt x="1" y="78"/>
                        </a:lnTo>
                        <a:lnTo>
                          <a:pt x="0" y="106"/>
                        </a:lnTo>
                        <a:lnTo>
                          <a:pt x="3" y="136"/>
                        </a:lnTo>
                        <a:lnTo>
                          <a:pt x="10" y="159"/>
                        </a:lnTo>
                        <a:lnTo>
                          <a:pt x="12" y="175"/>
                        </a:lnTo>
                        <a:lnTo>
                          <a:pt x="15" y="188"/>
                        </a:lnTo>
                        <a:lnTo>
                          <a:pt x="25" y="195"/>
                        </a:lnTo>
                        <a:lnTo>
                          <a:pt x="36" y="196"/>
                        </a:lnTo>
                        <a:lnTo>
                          <a:pt x="45" y="204"/>
                        </a:lnTo>
                        <a:lnTo>
                          <a:pt x="50" y="214"/>
                        </a:lnTo>
                        <a:lnTo>
                          <a:pt x="52" y="230"/>
                        </a:lnTo>
                        <a:lnTo>
                          <a:pt x="57" y="243"/>
                        </a:lnTo>
                        <a:lnTo>
                          <a:pt x="68" y="253"/>
                        </a:lnTo>
                        <a:lnTo>
                          <a:pt x="85" y="261"/>
                        </a:lnTo>
                        <a:lnTo>
                          <a:pt x="100" y="265"/>
                        </a:lnTo>
                        <a:lnTo>
                          <a:pt x="116" y="267"/>
                        </a:lnTo>
                        <a:lnTo>
                          <a:pt x="127" y="265"/>
                        </a:lnTo>
                        <a:lnTo>
                          <a:pt x="133" y="262"/>
                        </a:lnTo>
                        <a:lnTo>
                          <a:pt x="136" y="254"/>
                        </a:lnTo>
                        <a:lnTo>
                          <a:pt x="136" y="244"/>
                        </a:lnTo>
                        <a:lnTo>
                          <a:pt x="131" y="235"/>
                        </a:lnTo>
                        <a:lnTo>
                          <a:pt x="128" y="225"/>
                        </a:lnTo>
                        <a:lnTo>
                          <a:pt x="130" y="214"/>
                        </a:lnTo>
                        <a:lnTo>
                          <a:pt x="139" y="209"/>
                        </a:lnTo>
                        <a:lnTo>
                          <a:pt x="149" y="208"/>
                        </a:lnTo>
                        <a:lnTo>
                          <a:pt x="172" y="213"/>
                        </a:lnTo>
                        <a:lnTo>
                          <a:pt x="180" y="206"/>
                        </a:lnTo>
                        <a:lnTo>
                          <a:pt x="190" y="203"/>
                        </a:lnTo>
                        <a:lnTo>
                          <a:pt x="178" y="196"/>
                        </a:lnTo>
                        <a:lnTo>
                          <a:pt x="166" y="188"/>
                        </a:lnTo>
                        <a:lnTo>
                          <a:pt x="159" y="180"/>
                        </a:lnTo>
                        <a:lnTo>
                          <a:pt x="156" y="170"/>
                        </a:lnTo>
                        <a:lnTo>
                          <a:pt x="157" y="163"/>
                        </a:lnTo>
                        <a:lnTo>
                          <a:pt x="159" y="156"/>
                        </a:lnTo>
                        <a:lnTo>
                          <a:pt x="167" y="146"/>
                        </a:lnTo>
                        <a:lnTo>
                          <a:pt x="174" y="135"/>
                        </a:lnTo>
                        <a:lnTo>
                          <a:pt x="175" y="125"/>
                        </a:lnTo>
                        <a:lnTo>
                          <a:pt x="175" y="115"/>
                        </a:lnTo>
                        <a:lnTo>
                          <a:pt x="173" y="106"/>
                        </a:lnTo>
                        <a:lnTo>
                          <a:pt x="167" y="101"/>
                        </a:lnTo>
                        <a:lnTo>
                          <a:pt x="156" y="95"/>
                        </a:lnTo>
                        <a:lnTo>
                          <a:pt x="145" y="90"/>
                        </a:lnTo>
                        <a:lnTo>
                          <a:pt x="135" y="84"/>
                        </a:lnTo>
                        <a:lnTo>
                          <a:pt x="127" y="79"/>
                        </a:lnTo>
                        <a:lnTo>
                          <a:pt x="121" y="70"/>
                        </a:lnTo>
                        <a:lnTo>
                          <a:pt x="126" y="70"/>
                        </a:lnTo>
                        <a:lnTo>
                          <a:pt x="131" y="65"/>
                        </a:lnTo>
                        <a:lnTo>
                          <a:pt x="133" y="62"/>
                        </a:lnTo>
                        <a:lnTo>
                          <a:pt x="134" y="58"/>
                        </a:lnTo>
                        <a:lnTo>
                          <a:pt x="138" y="60"/>
                        </a:lnTo>
                        <a:lnTo>
                          <a:pt x="151" y="61"/>
                        </a:lnTo>
                        <a:lnTo>
                          <a:pt x="163" y="62"/>
                        </a:lnTo>
                        <a:lnTo>
                          <a:pt x="172" y="62"/>
                        </a:lnTo>
                        <a:lnTo>
                          <a:pt x="184" y="60"/>
                        </a:lnTo>
                        <a:lnTo>
                          <a:pt x="191" y="58"/>
                        </a:lnTo>
                        <a:lnTo>
                          <a:pt x="198" y="54"/>
                        </a:lnTo>
                        <a:lnTo>
                          <a:pt x="205" y="48"/>
                        </a:lnTo>
                        <a:lnTo>
                          <a:pt x="212" y="44"/>
                        </a:lnTo>
                        <a:lnTo>
                          <a:pt x="224" y="43"/>
                        </a:lnTo>
                        <a:lnTo>
                          <a:pt x="237" y="40"/>
                        </a:lnTo>
                      </a:path>
                    </a:pathLst>
                  </a:custGeom>
                  <a:solidFill>
                    <a:srgbClr val="A0400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39" name="Group 312"/>
                  <p:cNvGrpSpPr>
                    <a:grpSpLocks/>
                  </p:cNvGrpSpPr>
                  <p:nvPr/>
                </p:nvGrpSpPr>
                <p:grpSpPr bwMode="auto">
                  <a:xfrm>
                    <a:off x="3293" y="2393"/>
                    <a:ext cx="122" cy="186"/>
                    <a:chOff x="3293" y="2393"/>
                    <a:chExt cx="122" cy="186"/>
                  </a:xfrm>
                </p:grpSpPr>
                <p:sp>
                  <p:nvSpPr>
                    <p:cNvPr id="1040" name="Freeform 313"/>
                    <p:cNvSpPr>
                      <a:spLocks/>
                    </p:cNvSpPr>
                    <p:nvPr/>
                  </p:nvSpPr>
                  <p:spPr bwMode="auto">
                    <a:xfrm>
                      <a:off x="3293" y="2416"/>
                      <a:ext cx="20" cy="27"/>
                    </a:xfrm>
                    <a:custGeom>
                      <a:avLst/>
                      <a:gdLst>
                        <a:gd name="T0" fmla="*/ 19 w 20"/>
                        <a:gd name="T1" fmla="*/ 20 h 27"/>
                        <a:gd name="T2" fmla="*/ 7 w 20"/>
                        <a:gd name="T3" fmla="*/ 15 h 27"/>
                        <a:gd name="T4" fmla="*/ 3 w 20"/>
                        <a:gd name="T5" fmla="*/ 8 h 27"/>
                        <a:gd name="T6" fmla="*/ 2 w 20"/>
                        <a:gd name="T7" fmla="*/ 0 h 27"/>
                        <a:gd name="T8" fmla="*/ 1 w 20"/>
                        <a:gd name="T9" fmla="*/ 10 h 27"/>
                        <a:gd name="T10" fmla="*/ 5 w 20"/>
                        <a:gd name="T11" fmla="*/ 18 h 27"/>
                        <a:gd name="T12" fmla="*/ 10 w 20"/>
                        <a:gd name="T13" fmla="*/ 21 h 27"/>
                        <a:gd name="T14" fmla="*/ 5 w 20"/>
                        <a:gd name="T15" fmla="*/ 24 h 27"/>
                        <a:gd name="T16" fmla="*/ 0 w 20"/>
                        <a:gd name="T17" fmla="*/ 24 h 27"/>
                        <a:gd name="T18" fmla="*/ 5 w 20"/>
                        <a:gd name="T19" fmla="*/ 26 h 27"/>
                        <a:gd name="T20" fmla="*/ 19 w 20"/>
                        <a:gd name="T21" fmla="*/ 2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7"/>
                        <a:gd name="T35" fmla="*/ 20 w 20"/>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7">
                          <a:moveTo>
                            <a:pt x="19" y="20"/>
                          </a:moveTo>
                          <a:lnTo>
                            <a:pt x="7" y="15"/>
                          </a:lnTo>
                          <a:lnTo>
                            <a:pt x="3" y="8"/>
                          </a:lnTo>
                          <a:lnTo>
                            <a:pt x="2" y="0"/>
                          </a:lnTo>
                          <a:lnTo>
                            <a:pt x="1" y="10"/>
                          </a:lnTo>
                          <a:lnTo>
                            <a:pt x="5" y="18"/>
                          </a:lnTo>
                          <a:lnTo>
                            <a:pt x="10" y="21"/>
                          </a:lnTo>
                          <a:lnTo>
                            <a:pt x="5" y="24"/>
                          </a:lnTo>
                          <a:lnTo>
                            <a:pt x="0" y="24"/>
                          </a:lnTo>
                          <a:lnTo>
                            <a:pt x="5" y="26"/>
                          </a:lnTo>
                          <a:lnTo>
                            <a:pt x="19" y="20"/>
                          </a:lnTo>
                        </a:path>
                      </a:pathLst>
                    </a:custGeom>
                    <a:solidFill>
                      <a:srgbClr val="60402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1" name="Freeform 314"/>
                    <p:cNvSpPr>
                      <a:spLocks/>
                    </p:cNvSpPr>
                    <p:nvPr/>
                  </p:nvSpPr>
                  <p:spPr bwMode="auto">
                    <a:xfrm>
                      <a:off x="3333" y="2530"/>
                      <a:ext cx="10" cy="5"/>
                    </a:xfrm>
                    <a:custGeom>
                      <a:avLst/>
                      <a:gdLst>
                        <a:gd name="T0" fmla="*/ 9 w 10"/>
                        <a:gd name="T1" fmla="*/ 3 h 5"/>
                        <a:gd name="T2" fmla="*/ 4 w 10"/>
                        <a:gd name="T3" fmla="*/ 3 h 5"/>
                        <a:gd name="T4" fmla="*/ 0 w 10"/>
                        <a:gd name="T5" fmla="*/ 0 h 5"/>
                        <a:gd name="T6" fmla="*/ 1 w 10"/>
                        <a:gd name="T7" fmla="*/ 4 h 5"/>
                        <a:gd name="T8" fmla="*/ 9 w 10"/>
                        <a:gd name="T9" fmla="*/ 3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3"/>
                          </a:moveTo>
                          <a:lnTo>
                            <a:pt x="4" y="3"/>
                          </a:lnTo>
                          <a:lnTo>
                            <a:pt x="0" y="0"/>
                          </a:lnTo>
                          <a:lnTo>
                            <a:pt x="1" y="4"/>
                          </a:lnTo>
                          <a:lnTo>
                            <a:pt x="9" y="3"/>
                          </a:lnTo>
                        </a:path>
                      </a:pathLst>
                    </a:custGeom>
                    <a:solidFill>
                      <a:srgbClr val="60402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2" name="Freeform 315"/>
                    <p:cNvSpPr>
                      <a:spLocks/>
                    </p:cNvSpPr>
                    <p:nvPr/>
                  </p:nvSpPr>
                  <p:spPr bwMode="auto">
                    <a:xfrm>
                      <a:off x="3320" y="2536"/>
                      <a:ext cx="33" cy="23"/>
                    </a:xfrm>
                    <a:custGeom>
                      <a:avLst/>
                      <a:gdLst>
                        <a:gd name="T0" fmla="*/ 24 w 33"/>
                        <a:gd name="T1" fmla="*/ 0 h 23"/>
                        <a:gd name="T2" fmla="*/ 18 w 33"/>
                        <a:gd name="T3" fmla="*/ 8 h 23"/>
                        <a:gd name="T4" fmla="*/ 9 w 33"/>
                        <a:gd name="T5" fmla="*/ 10 h 23"/>
                        <a:gd name="T6" fmla="*/ 0 w 33"/>
                        <a:gd name="T7" fmla="*/ 12 h 23"/>
                        <a:gd name="T8" fmla="*/ 9 w 33"/>
                        <a:gd name="T9" fmla="*/ 13 h 23"/>
                        <a:gd name="T10" fmla="*/ 16 w 33"/>
                        <a:gd name="T11" fmla="*/ 13 h 23"/>
                        <a:gd name="T12" fmla="*/ 21 w 33"/>
                        <a:gd name="T13" fmla="*/ 10 h 23"/>
                        <a:gd name="T14" fmla="*/ 24 w 33"/>
                        <a:gd name="T15" fmla="*/ 17 h 23"/>
                        <a:gd name="T16" fmla="*/ 32 w 33"/>
                        <a:gd name="T17" fmla="*/ 22 h 23"/>
                        <a:gd name="T18" fmla="*/ 28 w 33"/>
                        <a:gd name="T19" fmla="*/ 17 h 23"/>
                        <a:gd name="T20" fmla="*/ 26 w 33"/>
                        <a:gd name="T21" fmla="*/ 13 h 23"/>
                        <a:gd name="T22" fmla="*/ 28 w 33"/>
                        <a:gd name="T23" fmla="*/ 8 h 23"/>
                        <a:gd name="T24" fmla="*/ 24 w 33"/>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3"/>
                        <a:gd name="T41" fmla="*/ 33 w 33"/>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3">
                          <a:moveTo>
                            <a:pt x="24" y="0"/>
                          </a:moveTo>
                          <a:lnTo>
                            <a:pt x="18" y="8"/>
                          </a:lnTo>
                          <a:lnTo>
                            <a:pt x="9" y="10"/>
                          </a:lnTo>
                          <a:lnTo>
                            <a:pt x="0" y="12"/>
                          </a:lnTo>
                          <a:lnTo>
                            <a:pt x="9" y="13"/>
                          </a:lnTo>
                          <a:lnTo>
                            <a:pt x="16" y="13"/>
                          </a:lnTo>
                          <a:lnTo>
                            <a:pt x="21" y="10"/>
                          </a:lnTo>
                          <a:lnTo>
                            <a:pt x="24" y="17"/>
                          </a:lnTo>
                          <a:lnTo>
                            <a:pt x="32" y="22"/>
                          </a:lnTo>
                          <a:lnTo>
                            <a:pt x="28" y="17"/>
                          </a:lnTo>
                          <a:lnTo>
                            <a:pt x="26" y="13"/>
                          </a:lnTo>
                          <a:lnTo>
                            <a:pt x="28" y="8"/>
                          </a:lnTo>
                          <a:lnTo>
                            <a:pt x="24" y="0"/>
                          </a:lnTo>
                        </a:path>
                      </a:pathLst>
                    </a:custGeom>
                    <a:solidFill>
                      <a:srgbClr val="60402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3" name="Freeform 316"/>
                    <p:cNvSpPr>
                      <a:spLocks/>
                    </p:cNvSpPr>
                    <p:nvPr/>
                  </p:nvSpPr>
                  <p:spPr bwMode="auto">
                    <a:xfrm>
                      <a:off x="3310" y="2563"/>
                      <a:ext cx="27" cy="16"/>
                    </a:xfrm>
                    <a:custGeom>
                      <a:avLst/>
                      <a:gdLst>
                        <a:gd name="T0" fmla="*/ 26 w 27"/>
                        <a:gd name="T1" fmla="*/ 9 h 16"/>
                        <a:gd name="T2" fmla="*/ 13 w 27"/>
                        <a:gd name="T3" fmla="*/ 8 h 16"/>
                        <a:gd name="T4" fmla="*/ 6 w 27"/>
                        <a:gd name="T5" fmla="*/ 3 h 16"/>
                        <a:gd name="T6" fmla="*/ 3 w 27"/>
                        <a:gd name="T7" fmla="*/ 0 h 16"/>
                        <a:gd name="T8" fmla="*/ 6 w 27"/>
                        <a:gd name="T9" fmla="*/ 6 h 16"/>
                        <a:gd name="T10" fmla="*/ 8 w 27"/>
                        <a:gd name="T11" fmla="*/ 9 h 16"/>
                        <a:gd name="T12" fmla="*/ 5 w 27"/>
                        <a:gd name="T13" fmla="*/ 12 h 16"/>
                        <a:gd name="T14" fmla="*/ 0 w 27"/>
                        <a:gd name="T15" fmla="*/ 12 h 16"/>
                        <a:gd name="T16" fmla="*/ 6 w 27"/>
                        <a:gd name="T17" fmla="*/ 14 h 16"/>
                        <a:gd name="T18" fmla="*/ 9 w 27"/>
                        <a:gd name="T19" fmla="*/ 15 h 16"/>
                        <a:gd name="T20" fmla="*/ 12 w 27"/>
                        <a:gd name="T21" fmla="*/ 14 h 16"/>
                        <a:gd name="T22" fmla="*/ 15 w 27"/>
                        <a:gd name="T23" fmla="*/ 12 h 16"/>
                        <a:gd name="T24" fmla="*/ 26 w 27"/>
                        <a:gd name="T25" fmla="*/ 9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6"/>
                        <a:gd name="T41" fmla="*/ 27 w 2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6">
                          <a:moveTo>
                            <a:pt x="26" y="9"/>
                          </a:moveTo>
                          <a:lnTo>
                            <a:pt x="13" y="8"/>
                          </a:lnTo>
                          <a:lnTo>
                            <a:pt x="6" y="3"/>
                          </a:lnTo>
                          <a:lnTo>
                            <a:pt x="3" y="0"/>
                          </a:lnTo>
                          <a:lnTo>
                            <a:pt x="6" y="6"/>
                          </a:lnTo>
                          <a:lnTo>
                            <a:pt x="8" y="9"/>
                          </a:lnTo>
                          <a:lnTo>
                            <a:pt x="5" y="12"/>
                          </a:lnTo>
                          <a:lnTo>
                            <a:pt x="0" y="12"/>
                          </a:lnTo>
                          <a:lnTo>
                            <a:pt x="6" y="14"/>
                          </a:lnTo>
                          <a:lnTo>
                            <a:pt x="9" y="15"/>
                          </a:lnTo>
                          <a:lnTo>
                            <a:pt x="12" y="14"/>
                          </a:lnTo>
                          <a:lnTo>
                            <a:pt x="15" y="12"/>
                          </a:lnTo>
                          <a:lnTo>
                            <a:pt x="26" y="9"/>
                          </a:lnTo>
                        </a:path>
                      </a:pathLst>
                    </a:custGeom>
                    <a:solidFill>
                      <a:srgbClr val="60402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4" name="Freeform 317"/>
                    <p:cNvSpPr>
                      <a:spLocks/>
                    </p:cNvSpPr>
                    <p:nvPr/>
                  </p:nvSpPr>
                  <p:spPr bwMode="auto">
                    <a:xfrm>
                      <a:off x="3391" y="2393"/>
                      <a:ext cx="24" cy="16"/>
                    </a:xfrm>
                    <a:custGeom>
                      <a:avLst/>
                      <a:gdLst>
                        <a:gd name="T0" fmla="*/ 23 w 24"/>
                        <a:gd name="T1" fmla="*/ 5 h 16"/>
                        <a:gd name="T2" fmla="*/ 13 w 24"/>
                        <a:gd name="T3" fmla="*/ 7 h 16"/>
                        <a:gd name="T4" fmla="*/ 10 w 24"/>
                        <a:gd name="T5" fmla="*/ 9 h 16"/>
                        <a:gd name="T6" fmla="*/ 9 w 24"/>
                        <a:gd name="T7" fmla="*/ 14 h 16"/>
                        <a:gd name="T8" fmla="*/ 6 w 24"/>
                        <a:gd name="T9" fmla="*/ 15 h 16"/>
                        <a:gd name="T10" fmla="*/ 2 w 24"/>
                        <a:gd name="T11" fmla="*/ 14 h 16"/>
                        <a:gd name="T12" fmla="*/ 0 w 24"/>
                        <a:gd name="T13" fmla="*/ 7 h 16"/>
                        <a:gd name="T14" fmla="*/ 2 w 24"/>
                        <a:gd name="T15" fmla="*/ 0 h 16"/>
                        <a:gd name="T16" fmla="*/ 5 w 24"/>
                        <a:gd name="T17" fmla="*/ 0 h 16"/>
                        <a:gd name="T18" fmla="*/ 4 w 24"/>
                        <a:gd name="T19" fmla="*/ 3 h 16"/>
                        <a:gd name="T20" fmla="*/ 5 w 24"/>
                        <a:gd name="T21" fmla="*/ 8 h 16"/>
                        <a:gd name="T22" fmla="*/ 9 w 24"/>
                        <a:gd name="T23" fmla="*/ 4 h 16"/>
                        <a:gd name="T24" fmla="*/ 15 w 24"/>
                        <a:gd name="T25" fmla="*/ 3 h 16"/>
                        <a:gd name="T26" fmla="*/ 23 w 24"/>
                        <a:gd name="T27" fmla="*/ 5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6"/>
                        <a:gd name="T44" fmla="*/ 24 w 24"/>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6">
                          <a:moveTo>
                            <a:pt x="23" y="5"/>
                          </a:moveTo>
                          <a:lnTo>
                            <a:pt x="13" y="7"/>
                          </a:lnTo>
                          <a:lnTo>
                            <a:pt x="10" y="9"/>
                          </a:lnTo>
                          <a:lnTo>
                            <a:pt x="9" y="14"/>
                          </a:lnTo>
                          <a:lnTo>
                            <a:pt x="6" y="15"/>
                          </a:lnTo>
                          <a:lnTo>
                            <a:pt x="2" y="14"/>
                          </a:lnTo>
                          <a:lnTo>
                            <a:pt x="0" y="7"/>
                          </a:lnTo>
                          <a:lnTo>
                            <a:pt x="2" y="0"/>
                          </a:lnTo>
                          <a:lnTo>
                            <a:pt x="5" y="0"/>
                          </a:lnTo>
                          <a:lnTo>
                            <a:pt x="4" y="3"/>
                          </a:lnTo>
                          <a:lnTo>
                            <a:pt x="5" y="8"/>
                          </a:lnTo>
                          <a:lnTo>
                            <a:pt x="9" y="4"/>
                          </a:lnTo>
                          <a:lnTo>
                            <a:pt x="15" y="3"/>
                          </a:lnTo>
                          <a:lnTo>
                            <a:pt x="23" y="5"/>
                          </a:lnTo>
                        </a:path>
                      </a:pathLst>
                    </a:custGeom>
                    <a:solidFill>
                      <a:srgbClr val="60402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5" name="Freeform 318"/>
                    <p:cNvSpPr>
                      <a:spLocks/>
                    </p:cNvSpPr>
                    <p:nvPr/>
                  </p:nvSpPr>
                  <p:spPr bwMode="auto">
                    <a:xfrm>
                      <a:off x="3375" y="2411"/>
                      <a:ext cx="22" cy="8"/>
                    </a:xfrm>
                    <a:custGeom>
                      <a:avLst/>
                      <a:gdLst>
                        <a:gd name="T0" fmla="*/ 21 w 22"/>
                        <a:gd name="T1" fmla="*/ 0 h 8"/>
                        <a:gd name="T2" fmla="*/ 11 w 22"/>
                        <a:gd name="T3" fmla="*/ 6 h 8"/>
                        <a:gd name="T4" fmla="*/ 5 w 22"/>
                        <a:gd name="T5" fmla="*/ 7 h 8"/>
                        <a:gd name="T6" fmla="*/ 0 w 22"/>
                        <a:gd name="T7" fmla="*/ 3 h 8"/>
                        <a:gd name="T8" fmla="*/ 7 w 22"/>
                        <a:gd name="T9" fmla="*/ 4 h 8"/>
                        <a:gd name="T10" fmla="*/ 12 w 22"/>
                        <a:gd name="T11" fmla="*/ 3 h 8"/>
                        <a:gd name="T12" fmla="*/ 21 w 22"/>
                        <a:gd name="T13" fmla="*/ 0 h 8"/>
                        <a:gd name="T14" fmla="*/ 0 60000 65536"/>
                        <a:gd name="T15" fmla="*/ 0 60000 65536"/>
                        <a:gd name="T16" fmla="*/ 0 60000 65536"/>
                        <a:gd name="T17" fmla="*/ 0 60000 65536"/>
                        <a:gd name="T18" fmla="*/ 0 60000 65536"/>
                        <a:gd name="T19" fmla="*/ 0 60000 65536"/>
                        <a:gd name="T20" fmla="*/ 0 60000 65536"/>
                        <a:gd name="T21" fmla="*/ 0 w 22"/>
                        <a:gd name="T22" fmla="*/ 0 h 8"/>
                        <a:gd name="T23" fmla="*/ 22 w 22"/>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8">
                          <a:moveTo>
                            <a:pt x="21" y="0"/>
                          </a:moveTo>
                          <a:lnTo>
                            <a:pt x="11" y="6"/>
                          </a:lnTo>
                          <a:lnTo>
                            <a:pt x="5" y="7"/>
                          </a:lnTo>
                          <a:lnTo>
                            <a:pt x="0" y="3"/>
                          </a:lnTo>
                          <a:lnTo>
                            <a:pt x="7" y="4"/>
                          </a:lnTo>
                          <a:lnTo>
                            <a:pt x="12" y="3"/>
                          </a:lnTo>
                          <a:lnTo>
                            <a:pt x="21" y="0"/>
                          </a:lnTo>
                        </a:path>
                      </a:pathLst>
                    </a:custGeom>
                    <a:solidFill>
                      <a:srgbClr val="60402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nvGrpSpPr>
              <p:cNvPr id="1033" name="Group 319"/>
              <p:cNvGrpSpPr>
                <a:grpSpLocks/>
              </p:cNvGrpSpPr>
              <p:nvPr/>
            </p:nvGrpSpPr>
            <p:grpSpPr bwMode="auto">
              <a:xfrm>
                <a:off x="3386" y="2453"/>
                <a:ext cx="55" cy="45"/>
                <a:chOff x="3386" y="2453"/>
                <a:chExt cx="55" cy="45"/>
              </a:xfrm>
            </p:grpSpPr>
            <p:sp>
              <p:nvSpPr>
                <p:cNvPr id="1034" name="Freeform 320"/>
                <p:cNvSpPr>
                  <a:spLocks/>
                </p:cNvSpPr>
                <p:nvPr/>
              </p:nvSpPr>
              <p:spPr bwMode="auto">
                <a:xfrm>
                  <a:off x="3386" y="2453"/>
                  <a:ext cx="33" cy="23"/>
                </a:xfrm>
                <a:custGeom>
                  <a:avLst/>
                  <a:gdLst>
                    <a:gd name="T0" fmla="*/ 32 w 33"/>
                    <a:gd name="T1" fmla="*/ 0 h 23"/>
                    <a:gd name="T2" fmla="*/ 22 w 33"/>
                    <a:gd name="T3" fmla="*/ 0 h 23"/>
                    <a:gd name="T4" fmla="*/ 10 w 33"/>
                    <a:gd name="T5" fmla="*/ 5 h 23"/>
                    <a:gd name="T6" fmla="*/ 3 w 33"/>
                    <a:gd name="T7" fmla="*/ 12 h 23"/>
                    <a:gd name="T8" fmla="*/ 0 w 33"/>
                    <a:gd name="T9" fmla="*/ 22 h 23"/>
                    <a:gd name="T10" fmla="*/ 0 60000 65536"/>
                    <a:gd name="T11" fmla="*/ 0 60000 65536"/>
                    <a:gd name="T12" fmla="*/ 0 60000 65536"/>
                    <a:gd name="T13" fmla="*/ 0 60000 65536"/>
                    <a:gd name="T14" fmla="*/ 0 60000 65536"/>
                    <a:gd name="T15" fmla="*/ 0 w 33"/>
                    <a:gd name="T16" fmla="*/ 0 h 23"/>
                    <a:gd name="T17" fmla="*/ 33 w 33"/>
                    <a:gd name="T18" fmla="*/ 23 h 23"/>
                  </a:gdLst>
                  <a:ahLst/>
                  <a:cxnLst>
                    <a:cxn ang="T10">
                      <a:pos x="T0" y="T1"/>
                    </a:cxn>
                    <a:cxn ang="T11">
                      <a:pos x="T2" y="T3"/>
                    </a:cxn>
                    <a:cxn ang="T12">
                      <a:pos x="T4" y="T5"/>
                    </a:cxn>
                    <a:cxn ang="T13">
                      <a:pos x="T6" y="T7"/>
                    </a:cxn>
                    <a:cxn ang="T14">
                      <a:pos x="T8" y="T9"/>
                    </a:cxn>
                  </a:cxnLst>
                  <a:rect l="T15" t="T16" r="T17" b="T18"/>
                  <a:pathLst>
                    <a:path w="33" h="23">
                      <a:moveTo>
                        <a:pt x="32" y="0"/>
                      </a:moveTo>
                      <a:lnTo>
                        <a:pt x="22" y="0"/>
                      </a:lnTo>
                      <a:lnTo>
                        <a:pt x="10" y="5"/>
                      </a:lnTo>
                      <a:lnTo>
                        <a:pt x="3" y="12"/>
                      </a:lnTo>
                      <a:lnTo>
                        <a:pt x="0" y="22"/>
                      </a:lnTo>
                    </a:path>
                  </a:pathLst>
                </a:custGeom>
                <a:noFill/>
                <a:ln w="25400" cap="rnd">
                  <a:solidFill>
                    <a:srgbClr val="A04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5" name="Freeform 321"/>
                <p:cNvSpPr>
                  <a:spLocks/>
                </p:cNvSpPr>
                <p:nvPr/>
              </p:nvSpPr>
              <p:spPr bwMode="auto">
                <a:xfrm>
                  <a:off x="3416" y="2469"/>
                  <a:ext cx="25" cy="29"/>
                </a:xfrm>
                <a:custGeom>
                  <a:avLst/>
                  <a:gdLst>
                    <a:gd name="T0" fmla="*/ 0 w 25"/>
                    <a:gd name="T1" fmla="*/ 0 h 29"/>
                    <a:gd name="T2" fmla="*/ 5 w 25"/>
                    <a:gd name="T3" fmla="*/ 1 h 29"/>
                    <a:gd name="T4" fmla="*/ 11 w 25"/>
                    <a:gd name="T5" fmla="*/ 4 h 29"/>
                    <a:gd name="T6" fmla="*/ 17 w 25"/>
                    <a:gd name="T7" fmla="*/ 9 h 29"/>
                    <a:gd name="T8" fmla="*/ 21 w 25"/>
                    <a:gd name="T9" fmla="*/ 15 h 29"/>
                    <a:gd name="T10" fmla="*/ 24 w 25"/>
                    <a:gd name="T11" fmla="*/ 23 h 29"/>
                    <a:gd name="T12" fmla="*/ 23 w 25"/>
                    <a:gd name="T13" fmla="*/ 28 h 29"/>
                    <a:gd name="T14" fmla="*/ 19 w 25"/>
                    <a:gd name="T15" fmla="*/ 28 h 29"/>
                    <a:gd name="T16" fmla="*/ 12 w 25"/>
                    <a:gd name="T17" fmla="*/ 25 h 29"/>
                    <a:gd name="T18" fmla="*/ 6 w 25"/>
                    <a:gd name="T19" fmla="*/ 21 h 29"/>
                    <a:gd name="T20" fmla="*/ 3 w 25"/>
                    <a:gd name="T21" fmla="*/ 15 h 29"/>
                    <a:gd name="T22" fmla="*/ 0 w 25"/>
                    <a:gd name="T23" fmla="*/ 6 h 29"/>
                    <a:gd name="T24" fmla="*/ 0 w 25"/>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9"/>
                    <a:gd name="T41" fmla="*/ 25 w 25"/>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9">
                      <a:moveTo>
                        <a:pt x="0" y="0"/>
                      </a:moveTo>
                      <a:lnTo>
                        <a:pt x="5" y="1"/>
                      </a:lnTo>
                      <a:lnTo>
                        <a:pt x="11" y="4"/>
                      </a:lnTo>
                      <a:lnTo>
                        <a:pt x="17" y="9"/>
                      </a:lnTo>
                      <a:lnTo>
                        <a:pt x="21" y="15"/>
                      </a:lnTo>
                      <a:lnTo>
                        <a:pt x="24" y="23"/>
                      </a:lnTo>
                      <a:lnTo>
                        <a:pt x="23" y="28"/>
                      </a:lnTo>
                      <a:lnTo>
                        <a:pt x="19" y="28"/>
                      </a:lnTo>
                      <a:lnTo>
                        <a:pt x="12" y="25"/>
                      </a:lnTo>
                      <a:lnTo>
                        <a:pt x="6" y="21"/>
                      </a:lnTo>
                      <a:lnTo>
                        <a:pt x="3" y="15"/>
                      </a:lnTo>
                      <a:lnTo>
                        <a:pt x="0" y="6"/>
                      </a:lnTo>
                      <a:lnTo>
                        <a:pt x="0" y="0"/>
                      </a:lnTo>
                    </a:path>
                  </a:pathLst>
                </a:custGeom>
                <a:solidFill>
                  <a:srgbClr val="000000"/>
                </a:solidFill>
                <a:ln w="12700" cap="rnd">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993" name="Group 322"/>
            <p:cNvGrpSpPr>
              <a:grpSpLocks/>
            </p:cNvGrpSpPr>
            <p:nvPr/>
          </p:nvGrpSpPr>
          <p:grpSpPr bwMode="auto">
            <a:xfrm>
              <a:off x="3410" y="2768"/>
              <a:ext cx="372" cy="743"/>
              <a:chOff x="3410" y="2764"/>
              <a:chExt cx="372" cy="741"/>
            </a:xfrm>
          </p:grpSpPr>
          <p:grpSp>
            <p:nvGrpSpPr>
              <p:cNvPr id="994" name="Group 323"/>
              <p:cNvGrpSpPr>
                <a:grpSpLocks/>
              </p:cNvGrpSpPr>
              <p:nvPr/>
            </p:nvGrpSpPr>
            <p:grpSpPr bwMode="auto">
              <a:xfrm>
                <a:off x="3410" y="3105"/>
                <a:ext cx="261" cy="400"/>
                <a:chOff x="3410" y="3105"/>
                <a:chExt cx="261" cy="400"/>
              </a:xfrm>
            </p:grpSpPr>
            <p:grpSp>
              <p:nvGrpSpPr>
                <p:cNvPr id="1020" name="Group 324"/>
                <p:cNvGrpSpPr>
                  <a:grpSpLocks/>
                </p:cNvGrpSpPr>
                <p:nvPr/>
              </p:nvGrpSpPr>
              <p:grpSpPr bwMode="auto">
                <a:xfrm>
                  <a:off x="3410" y="3403"/>
                  <a:ext cx="261" cy="102"/>
                  <a:chOff x="3410" y="3403"/>
                  <a:chExt cx="261" cy="102"/>
                </a:xfrm>
              </p:grpSpPr>
              <p:sp>
                <p:nvSpPr>
                  <p:cNvPr id="1030" name="Freeform 325"/>
                  <p:cNvSpPr>
                    <a:spLocks/>
                  </p:cNvSpPr>
                  <p:nvPr/>
                </p:nvSpPr>
                <p:spPr bwMode="auto">
                  <a:xfrm>
                    <a:off x="3534" y="3469"/>
                    <a:ext cx="137" cy="34"/>
                  </a:xfrm>
                  <a:custGeom>
                    <a:avLst/>
                    <a:gdLst>
                      <a:gd name="T0" fmla="*/ 13 w 137"/>
                      <a:gd name="T1" fmla="*/ 0 h 34"/>
                      <a:gd name="T2" fmla="*/ 60 w 137"/>
                      <a:gd name="T3" fmla="*/ 3 h 34"/>
                      <a:gd name="T4" fmla="*/ 82 w 137"/>
                      <a:gd name="T5" fmla="*/ 14 h 34"/>
                      <a:gd name="T6" fmla="*/ 95 w 137"/>
                      <a:gd name="T7" fmla="*/ 17 h 34"/>
                      <a:gd name="T8" fmla="*/ 109 w 137"/>
                      <a:gd name="T9" fmla="*/ 19 h 34"/>
                      <a:gd name="T10" fmla="*/ 133 w 137"/>
                      <a:gd name="T11" fmla="*/ 26 h 34"/>
                      <a:gd name="T12" fmla="*/ 136 w 137"/>
                      <a:gd name="T13" fmla="*/ 28 h 34"/>
                      <a:gd name="T14" fmla="*/ 136 w 137"/>
                      <a:gd name="T15" fmla="*/ 33 h 34"/>
                      <a:gd name="T16" fmla="*/ 75 w 137"/>
                      <a:gd name="T17" fmla="*/ 33 h 34"/>
                      <a:gd name="T18" fmla="*/ 24 w 137"/>
                      <a:gd name="T19" fmla="*/ 23 h 34"/>
                      <a:gd name="T20" fmla="*/ 22 w 137"/>
                      <a:gd name="T21" fmla="*/ 28 h 34"/>
                      <a:gd name="T22" fmla="*/ 3 w 137"/>
                      <a:gd name="T23" fmla="*/ 27 h 34"/>
                      <a:gd name="T24" fmla="*/ 1 w 137"/>
                      <a:gd name="T25" fmla="*/ 23 h 34"/>
                      <a:gd name="T26" fmla="*/ 0 w 137"/>
                      <a:gd name="T27" fmla="*/ 17 h 34"/>
                      <a:gd name="T28" fmla="*/ 1 w 137"/>
                      <a:gd name="T29" fmla="*/ 10 h 34"/>
                      <a:gd name="T30" fmla="*/ 5 w 137"/>
                      <a:gd name="T31" fmla="*/ 3 h 34"/>
                      <a:gd name="T32" fmla="*/ 13 w 13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34"/>
                      <a:gd name="T53" fmla="*/ 137 w 13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34">
                        <a:moveTo>
                          <a:pt x="13" y="0"/>
                        </a:moveTo>
                        <a:lnTo>
                          <a:pt x="60" y="3"/>
                        </a:lnTo>
                        <a:lnTo>
                          <a:pt x="82" y="14"/>
                        </a:lnTo>
                        <a:lnTo>
                          <a:pt x="95" y="17"/>
                        </a:lnTo>
                        <a:lnTo>
                          <a:pt x="109" y="19"/>
                        </a:lnTo>
                        <a:lnTo>
                          <a:pt x="133" y="26"/>
                        </a:lnTo>
                        <a:lnTo>
                          <a:pt x="136" y="28"/>
                        </a:lnTo>
                        <a:lnTo>
                          <a:pt x="136" y="33"/>
                        </a:lnTo>
                        <a:lnTo>
                          <a:pt x="75" y="33"/>
                        </a:lnTo>
                        <a:lnTo>
                          <a:pt x="24" y="23"/>
                        </a:lnTo>
                        <a:lnTo>
                          <a:pt x="22" y="28"/>
                        </a:lnTo>
                        <a:lnTo>
                          <a:pt x="3" y="27"/>
                        </a:lnTo>
                        <a:lnTo>
                          <a:pt x="1" y="23"/>
                        </a:lnTo>
                        <a:lnTo>
                          <a:pt x="0" y="17"/>
                        </a:lnTo>
                        <a:lnTo>
                          <a:pt x="1" y="10"/>
                        </a:lnTo>
                        <a:lnTo>
                          <a:pt x="5" y="3"/>
                        </a:lnTo>
                        <a:lnTo>
                          <a:pt x="13" y="0"/>
                        </a:lnTo>
                      </a:path>
                    </a:pathLst>
                  </a:custGeom>
                  <a:solidFill>
                    <a:srgbClr val="30303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1" name="Freeform 326"/>
                  <p:cNvSpPr>
                    <a:spLocks/>
                  </p:cNvSpPr>
                  <p:nvPr/>
                </p:nvSpPr>
                <p:spPr bwMode="auto">
                  <a:xfrm>
                    <a:off x="3410" y="3403"/>
                    <a:ext cx="102" cy="102"/>
                  </a:xfrm>
                  <a:custGeom>
                    <a:avLst/>
                    <a:gdLst>
                      <a:gd name="T0" fmla="*/ 55 w 102"/>
                      <a:gd name="T1" fmla="*/ 36 h 102"/>
                      <a:gd name="T2" fmla="*/ 67 w 102"/>
                      <a:gd name="T3" fmla="*/ 34 h 102"/>
                      <a:gd name="T4" fmla="*/ 73 w 102"/>
                      <a:gd name="T5" fmla="*/ 54 h 102"/>
                      <a:gd name="T6" fmla="*/ 96 w 102"/>
                      <a:gd name="T7" fmla="*/ 82 h 102"/>
                      <a:gd name="T8" fmla="*/ 100 w 102"/>
                      <a:gd name="T9" fmla="*/ 92 h 102"/>
                      <a:gd name="T10" fmla="*/ 101 w 102"/>
                      <a:gd name="T11" fmla="*/ 99 h 102"/>
                      <a:gd name="T12" fmla="*/ 98 w 102"/>
                      <a:gd name="T13" fmla="*/ 101 h 102"/>
                      <a:gd name="T14" fmla="*/ 48 w 102"/>
                      <a:gd name="T15" fmla="*/ 63 h 102"/>
                      <a:gd name="T16" fmla="*/ 21 w 102"/>
                      <a:gd name="T17" fmla="*/ 34 h 102"/>
                      <a:gd name="T18" fmla="*/ 17 w 102"/>
                      <a:gd name="T19" fmla="*/ 37 h 102"/>
                      <a:gd name="T20" fmla="*/ 0 w 102"/>
                      <a:gd name="T21" fmla="*/ 22 h 102"/>
                      <a:gd name="T22" fmla="*/ 0 w 102"/>
                      <a:gd name="T23" fmla="*/ 13 h 102"/>
                      <a:gd name="T24" fmla="*/ 3 w 102"/>
                      <a:gd name="T25" fmla="*/ 7 h 102"/>
                      <a:gd name="T26" fmla="*/ 8 w 102"/>
                      <a:gd name="T27" fmla="*/ 2 h 102"/>
                      <a:gd name="T28" fmla="*/ 17 w 102"/>
                      <a:gd name="T29" fmla="*/ 0 h 102"/>
                      <a:gd name="T30" fmla="*/ 55 w 102"/>
                      <a:gd name="T31" fmla="*/ 36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02"/>
                      <a:gd name="T50" fmla="*/ 102 w 102"/>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02">
                        <a:moveTo>
                          <a:pt x="55" y="36"/>
                        </a:moveTo>
                        <a:lnTo>
                          <a:pt x="67" y="34"/>
                        </a:lnTo>
                        <a:lnTo>
                          <a:pt x="73" y="54"/>
                        </a:lnTo>
                        <a:lnTo>
                          <a:pt x="96" y="82"/>
                        </a:lnTo>
                        <a:lnTo>
                          <a:pt x="100" y="92"/>
                        </a:lnTo>
                        <a:lnTo>
                          <a:pt x="101" y="99"/>
                        </a:lnTo>
                        <a:lnTo>
                          <a:pt x="98" y="101"/>
                        </a:lnTo>
                        <a:lnTo>
                          <a:pt x="48" y="63"/>
                        </a:lnTo>
                        <a:lnTo>
                          <a:pt x="21" y="34"/>
                        </a:lnTo>
                        <a:lnTo>
                          <a:pt x="17" y="37"/>
                        </a:lnTo>
                        <a:lnTo>
                          <a:pt x="0" y="22"/>
                        </a:lnTo>
                        <a:lnTo>
                          <a:pt x="0" y="13"/>
                        </a:lnTo>
                        <a:lnTo>
                          <a:pt x="3" y="7"/>
                        </a:lnTo>
                        <a:lnTo>
                          <a:pt x="8" y="2"/>
                        </a:lnTo>
                        <a:lnTo>
                          <a:pt x="17" y="0"/>
                        </a:lnTo>
                        <a:lnTo>
                          <a:pt x="55" y="36"/>
                        </a:lnTo>
                      </a:path>
                    </a:pathLst>
                  </a:custGeom>
                  <a:solidFill>
                    <a:srgbClr val="30303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21" name="Group 327"/>
                <p:cNvGrpSpPr>
                  <a:grpSpLocks/>
                </p:cNvGrpSpPr>
                <p:nvPr/>
              </p:nvGrpSpPr>
              <p:grpSpPr bwMode="auto">
                <a:xfrm>
                  <a:off x="3415" y="3105"/>
                  <a:ext cx="236" cy="374"/>
                  <a:chOff x="3415" y="3105"/>
                  <a:chExt cx="236" cy="374"/>
                </a:xfrm>
              </p:grpSpPr>
              <p:sp>
                <p:nvSpPr>
                  <p:cNvPr id="1022" name="Freeform 328"/>
                  <p:cNvSpPr>
                    <a:spLocks/>
                  </p:cNvSpPr>
                  <p:nvPr/>
                </p:nvSpPr>
                <p:spPr bwMode="auto">
                  <a:xfrm>
                    <a:off x="3415" y="3105"/>
                    <a:ext cx="236" cy="374"/>
                  </a:xfrm>
                  <a:custGeom>
                    <a:avLst/>
                    <a:gdLst>
                      <a:gd name="T0" fmla="*/ 214 w 236"/>
                      <a:gd name="T1" fmla="*/ 0 h 374"/>
                      <a:gd name="T2" fmla="*/ 166 w 236"/>
                      <a:gd name="T3" fmla="*/ 15 h 374"/>
                      <a:gd name="T4" fmla="*/ 145 w 236"/>
                      <a:gd name="T5" fmla="*/ 18 h 374"/>
                      <a:gd name="T6" fmla="*/ 126 w 236"/>
                      <a:gd name="T7" fmla="*/ 31 h 374"/>
                      <a:gd name="T8" fmla="*/ 102 w 236"/>
                      <a:gd name="T9" fmla="*/ 46 h 374"/>
                      <a:gd name="T10" fmla="*/ 79 w 236"/>
                      <a:gd name="T11" fmla="*/ 52 h 374"/>
                      <a:gd name="T12" fmla="*/ 61 w 236"/>
                      <a:gd name="T13" fmla="*/ 58 h 374"/>
                      <a:gd name="T14" fmla="*/ 50 w 236"/>
                      <a:gd name="T15" fmla="*/ 79 h 374"/>
                      <a:gd name="T16" fmla="*/ 46 w 236"/>
                      <a:gd name="T17" fmla="*/ 91 h 374"/>
                      <a:gd name="T18" fmla="*/ 43 w 236"/>
                      <a:gd name="T19" fmla="*/ 103 h 374"/>
                      <a:gd name="T20" fmla="*/ 45 w 236"/>
                      <a:gd name="T21" fmla="*/ 117 h 374"/>
                      <a:gd name="T22" fmla="*/ 47 w 236"/>
                      <a:gd name="T23" fmla="*/ 135 h 374"/>
                      <a:gd name="T24" fmla="*/ 46 w 236"/>
                      <a:gd name="T25" fmla="*/ 161 h 374"/>
                      <a:gd name="T26" fmla="*/ 44 w 236"/>
                      <a:gd name="T27" fmla="*/ 195 h 374"/>
                      <a:gd name="T28" fmla="*/ 37 w 236"/>
                      <a:gd name="T29" fmla="*/ 225 h 374"/>
                      <a:gd name="T30" fmla="*/ 30 w 236"/>
                      <a:gd name="T31" fmla="*/ 253 h 374"/>
                      <a:gd name="T32" fmla="*/ 15 w 236"/>
                      <a:gd name="T33" fmla="*/ 278 h 374"/>
                      <a:gd name="T34" fmla="*/ 0 w 236"/>
                      <a:gd name="T35" fmla="*/ 296 h 374"/>
                      <a:gd name="T36" fmla="*/ 22 w 236"/>
                      <a:gd name="T37" fmla="*/ 312 h 374"/>
                      <a:gd name="T38" fmla="*/ 39 w 236"/>
                      <a:gd name="T39" fmla="*/ 329 h 374"/>
                      <a:gd name="T40" fmla="*/ 64 w 236"/>
                      <a:gd name="T41" fmla="*/ 346 h 374"/>
                      <a:gd name="T42" fmla="*/ 73 w 236"/>
                      <a:gd name="T43" fmla="*/ 334 h 374"/>
                      <a:gd name="T44" fmla="*/ 77 w 236"/>
                      <a:gd name="T45" fmla="*/ 312 h 374"/>
                      <a:gd name="T46" fmla="*/ 88 w 236"/>
                      <a:gd name="T47" fmla="*/ 294 h 374"/>
                      <a:gd name="T48" fmla="*/ 97 w 236"/>
                      <a:gd name="T49" fmla="*/ 271 h 374"/>
                      <a:gd name="T50" fmla="*/ 105 w 236"/>
                      <a:gd name="T51" fmla="*/ 253 h 374"/>
                      <a:gd name="T52" fmla="*/ 116 w 236"/>
                      <a:gd name="T53" fmla="*/ 232 h 374"/>
                      <a:gd name="T54" fmla="*/ 118 w 236"/>
                      <a:gd name="T55" fmla="*/ 214 h 374"/>
                      <a:gd name="T56" fmla="*/ 121 w 236"/>
                      <a:gd name="T57" fmla="*/ 197 h 374"/>
                      <a:gd name="T58" fmla="*/ 125 w 236"/>
                      <a:gd name="T59" fmla="*/ 180 h 374"/>
                      <a:gd name="T60" fmla="*/ 128 w 236"/>
                      <a:gd name="T61" fmla="*/ 158 h 374"/>
                      <a:gd name="T62" fmla="*/ 140 w 236"/>
                      <a:gd name="T63" fmla="*/ 100 h 374"/>
                      <a:gd name="T64" fmla="*/ 142 w 236"/>
                      <a:gd name="T65" fmla="*/ 134 h 374"/>
                      <a:gd name="T66" fmla="*/ 131 w 236"/>
                      <a:gd name="T67" fmla="*/ 187 h 374"/>
                      <a:gd name="T68" fmla="*/ 129 w 236"/>
                      <a:gd name="T69" fmla="*/ 220 h 374"/>
                      <a:gd name="T70" fmla="*/ 128 w 236"/>
                      <a:gd name="T71" fmla="*/ 244 h 374"/>
                      <a:gd name="T72" fmla="*/ 124 w 236"/>
                      <a:gd name="T73" fmla="*/ 264 h 374"/>
                      <a:gd name="T74" fmla="*/ 121 w 236"/>
                      <a:gd name="T75" fmla="*/ 294 h 374"/>
                      <a:gd name="T76" fmla="*/ 119 w 236"/>
                      <a:gd name="T77" fmla="*/ 327 h 374"/>
                      <a:gd name="T78" fmla="*/ 121 w 236"/>
                      <a:gd name="T79" fmla="*/ 356 h 374"/>
                      <a:gd name="T80" fmla="*/ 126 w 236"/>
                      <a:gd name="T81" fmla="*/ 367 h 374"/>
                      <a:gd name="T82" fmla="*/ 142 w 236"/>
                      <a:gd name="T83" fmla="*/ 367 h 374"/>
                      <a:gd name="T84" fmla="*/ 158 w 236"/>
                      <a:gd name="T85" fmla="*/ 365 h 374"/>
                      <a:gd name="T86" fmla="*/ 177 w 236"/>
                      <a:gd name="T87" fmla="*/ 370 h 374"/>
                      <a:gd name="T88" fmla="*/ 194 w 236"/>
                      <a:gd name="T89" fmla="*/ 373 h 374"/>
                      <a:gd name="T90" fmla="*/ 200 w 236"/>
                      <a:gd name="T91" fmla="*/ 369 h 374"/>
                      <a:gd name="T92" fmla="*/ 203 w 236"/>
                      <a:gd name="T93" fmla="*/ 347 h 374"/>
                      <a:gd name="T94" fmla="*/ 199 w 236"/>
                      <a:gd name="T95" fmla="*/ 314 h 374"/>
                      <a:gd name="T96" fmla="*/ 196 w 236"/>
                      <a:gd name="T97" fmla="*/ 279 h 374"/>
                      <a:gd name="T98" fmla="*/ 194 w 236"/>
                      <a:gd name="T99" fmla="*/ 257 h 374"/>
                      <a:gd name="T100" fmla="*/ 198 w 236"/>
                      <a:gd name="T101" fmla="*/ 243 h 374"/>
                      <a:gd name="T102" fmla="*/ 201 w 236"/>
                      <a:gd name="T103" fmla="*/ 228 h 374"/>
                      <a:gd name="T104" fmla="*/ 207 w 236"/>
                      <a:gd name="T105" fmla="*/ 202 h 374"/>
                      <a:gd name="T106" fmla="*/ 213 w 236"/>
                      <a:gd name="T107" fmla="*/ 179 h 374"/>
                      <a:gd name="T108" fmla="*/ 226 w 236"/>
                      <a:gd name="T109" fmla="*/ 145 h 374"/>
                      <a:gd name="T110" fmla="*/ 231 w 236"/>
                      <a:gd name="T111" fmla="*/ 131 h 374"/>
                      <a:gd name="T112" fmla="*/ 234 w 236"/>
                      <a:gd name="T113" fmla="*/ 113 h 374"/>
                      <a:gd name="T114" fmla="*/ 234 w 236"/>
                      <a:gd name="T115" fmla="*/ 102 h 374"/>
                      <a:gd name="T116" fmla="*/ 235 w 236"/>
                      <a:gd name="T117" fmla="*/ 87 h 374"/>
                      <a:gd name="T118" fmla="*/ 234 w 236"/>
                      <a:gd name="T119" fmla="*/ 68 h 374"/>
                      <a:gd name="T120" fmla="*/ 231 w 236"/>
                      <a:gd name="T121" fmla="*/ 48 h 374"/>
                      <a:gd name="T122" fmla="*/ 226 w 236"/>
                      <a:gd name="T123" fmla="*/ 25 h 374"/>
                      <a:gd name="T124" fmla="*/ 214 w 236"/>
                      <a:gd name="T125" fmla="*/ 0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374"/>
                      <a:gd name="T191" fmla="*/ 236 w 236"/>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374">
                        <a:moveTo>
                          <a:pt x="214" y="0"/>
                        </a:moveTo>
                        <a:lnTo>
                          <a:pt x="166" y="15"/>
                        </a:lnTo>
                        <a:lnTo>
                          <a:pt x="145" y="18"/>
                        </a:lnTo>
                        <a:lnTo>
                          <a:pt x="126" y="31"/>
                        </a:lnTo>
                        <a:lnTo>
                          <a:pt x="102" y="46"/>
                        </a:lnTo>
                        <a:lnTo>
                          <a:pt x="79" y="52"/>
                        </a:lnTo>
                        <a:lnTo>
                          <a:pt x="61" y="58"/>
                        </a:lnTo>
                        <a:lnTo>
                          <a:pt x="50" y="79"/>
                        </a:lnTo>
                        <a:lnTo>
                          <a:pt x="46" y="91"/>
                        </a:lnTo>
                        <a:lnTo>
                          <a:pt x="43" y="103"/>
                        </a:lnTo>
                        <a:lnTo>
                          <a:pt x="45" y="117"/>
                        </a:lnTo>
                        <a:lnTo>
                          <a:pt x="47" y="135"/>
                        </a:lnTo>
                        <a:lnTo>
                          <a:pt x="46" y="161"/>
                        </a:lnTo>
                        <a:lnTo>
                          <a:pt x="44" y="195"/>
                        </a:lnTo>
                        <a:lnTo>
                          <a:pt x="37" y="225"/>
                        </a:lnTo>
                        <a:lnTo>
                          <a:pt x="30" y="253"/>
                        </a:lnTo>
                        <a:lnTo>
                          <a:pt x="15" y="278"/>
                        </a:lnTo>
                        <a:lnTo>
                          <a:pt x="0" y="296"/>
                        </a:lnTo>
                        <a:lnTo>
                          <a:pt x="22" y="312"/>
                        </a:lnTo>
                        <a:lnTo>
                          <a:pt x="39" y="329"/>
                        </a:lnTo>
                        <a:lnTo>
                          <a:pt x="64" y="346"/>
                        </a:lnTo>
                        <a:lnTo>
                          <a:pt x="73" y="334"/>
                        </a:lnTo>
                        <a:lnTo>
                          <a:pt x="77" y="312"/>
                        </a:lnTo>
                        <a:lnTo>
                          <a:pt x="88" y="294"/>
                        </a:lnTo>
                        <a:lnTo>
                          <a:pt x="97" y="271"/>
                        </a:lnTo>
                        <a:lnTo>
                          <a:pt x="105" y="253"/>
                        </a:lnTo>
                        <a:lnTo>
                          <a:pt x="116" y="232"/>
                        </a:lnTo>
                        <a:lnTo>
                          <a:pt x="118" y="214"/>
                        </a:lnTo>
                        <a:lnTo>
                          <a:pt x="121" y="197"/>
                        </a:lnTo>
                        <a:lnTo>
                          <a:pt x="125" y="180"/>
                        </a:lnTo>
                        <a:lnTo>
                          <a:pt x="128" y="158"/>
                        </a:lnTo>
                        <a:lnTo>
                          <a:pt x="140" y="100"/>
                        </a:lnTo>
                        <a:lnTo>
                          <a:pt x="142" y="134"/>
                        </a:lnTo>
                        <a:lnTo>
                          <a:pt x="131" y="187"/>
                        </a:lnTo>
                        <a:lnTo>
                          <a:pt x="129" y="220"/>
                        </a:lnTo>
                        <a:lnTo>
                          <a:pt x="128" y="244"/>
                        </a:lnTo>
                        <a:lnTo>
                          <a:pt x="124" y="264"/>
                        </a:lnTo>
                        <a:lnTo>
                          <a:pt x="121" y="294"/>
                        </a:lnTo>
                        <a:lnTo>
                          <a:pt x="119" y="327"/>
                        </a:lnTo>
                        <a:lnTo>
                          <a:pt x="121" y="356"/>
                        </a:lnTo>
                        <a:lnTo>
                          <a:pt x="126" y="367"/>
                        </a:lnTo>
                        <a:lnTo>
                          <a:pt x="142" y="367"/>
                        </a:lnTo>
                        <a:lnTo>
                          <a:pt x="158" y="365"/>
                        </a:lnTo>
                        <a:lnTo>
                          <a:pt x="177" y="370"/>
                        </a:lnTo>
                        <a:lnTo>
                          <a:pt x="194" y="373"/>
                        </a:lnTo>
                        <a:lnTo>
                          <a:pt x="200" y="369"/>
                        </a:lnTo>
                        <a:lnTo>
                          <a:pt x="203" y="347"/>
                        </a:lnTo>
                        <a:lnTo>
                          <a:pt x="199" y="314"/>
                        </a:lnTo>
                        <a:lnTo>
                          <a:pt x="196" y="279"/>
                        </a:lnTo>
                        <a:lnTo>
                          <a:pt x="194" y="257"/>
                        </a:lnTo>
                        <a:lnTo>
                          <a:pt x="198" y="243"/>
                        </a:lnTo>
                        <a:lnTo>
                          <a:pt x="201" y="228"/>
                        </a:lnTo>
                        <a:lnTo>
                          <a:pt x="207" y="202"/>
                        </a:lnTo>
                        <a:lnTo>
                          <a:pt x="213" y="179"/>
                        </a:lnTo>
                        <a:lnTo>
                          <a:pt x="226" y="145"/>
                        </a:lnTo>
                        <a:lnTo>
                          <a:pt x="231" y="131"/>
                        </a:lnTo>
                        <a:lnTo>
                          <a:pt x="234" y="113"/>
                        </a:lnTo>
                        <a:lnTo>
                          <a:pt x="234" y="102"/>
                        </a:lnTo>
                        <a:lnTo>
                          <a:pt x="235" y="87"/>
                        </a:lnTo>
                        <a:lnTo>
                          <a:pt x="234" y="68"/>
                        </a:lnTo>
                        <a:lnTo>
                          <a:pt x="231" y="48"/>
                        </a:lnTo>
                        <a:lnTo>
                          <a:pt x="226" y="25"/>
                        </a:lnTo>
                        <a:lnTo>
                          <a:pt x="214" y="0"/>
                        </a:lnTo>
                      </a:path>
                    </a:pathLst>
                  </a:custGeom>
                  <a:solidFill>
                    <a:srgbClr val="00A08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23" name="Group 329"/>
                  <p:cNvGrpSpPr>
                    <a:grpSpLocks/>
                  </p:cNvGrpSpPr>
                  <p:nvPr/>
                </p:nvGrpSpPr>
                <p:grpSpPr bwMode="auto">
                  <a:xfrm>
                    <a:off x="3456" y="3117"/>
                    <a:ext cx="186" cy="255"/>
                    <a:chOff x="3456" y="3117"/>
                    <a:chExt cx="186" cy="255"/>
                  </a:xfrm>
                </p:grpSpPr>
                <p:sp>
                  <p:nvSpPr>
                    <p:cNvPr id="1024" name="Freeform 330"/>
                    <p:cNvSpPr>
                      <a:spLocks/>
                    </p:cNvSpPr>
                    <p:nvPr/>
                  </p:nvSpPr>
                  <p:spPr bwMode="auto">
                    <a:xfrm>
                      <a:off x="3467" y="3117"/>
                      <a:ext cx="175" cy="66"/>
                    </a:xfrm>
                    <a:custGeom>
                      <a:avLst/>
                      <a:gdLst>
                        <a:gd name="T0" fmla="*/ 167 w 175"/>
                        <a:gd name="T1" fmla="*/ 0 h 66"/>
                        <a:gd name="T2" fmla="*/ 90 w 175"/>
                        <a:gd name="T3" fmla="*/ 14 h 66"/>
                        <a:gd name="T4" fmla="*/ 0 w 175"/>
                        <a:gd name="T5" fmla="*/ 63 h 66"/>
                        <a:gd name="T6" fmla="*/ 4 w 175"/>
                        <a:gd name="T7" fmla="*/ 65 h 66"/>
                        <a:gd name="T8" fmla="*/ 15 w 175"/>
                        <a:gd name="T9" fmla="*/ 60 h 66"/>
                        <a:gd name="T10" fmla="*/ 21 w 175"/>
                        <a:gd name="T11" fmla="*/ 56 h 66"/>
                        <a:gd name="T12" fmla="*/ 33 w 175"/>
                        <a:gd name="T13" fmla="*/ 51 h 66"/>
                        <a:gd name="T14" fmla="*/ 41 w 175"/>
                        <a:gd name="T15" fmla="*/ 50 h 66"/>
                        <a:gd name="T16" fmla="*/ 48 w 175"/>
                        <a:gd name="T17" fmla="*/ 50 h 66"/>
                        <a:gd name="T18" fmla="*/ 58 w 175"/>
                        <a:gd name="T19" fmla="*/ 49 h 66"/>
                        <a:gd name="T20" fmla="*/ 69 w 175"/>
                        <a:gd name="T21" fmla="*/ 48 h 66"/>
                        <a:gd name="T22" fmla="*/ 78 w 175"/>
                        <a:gd name="T23" fmla="*/ 43 h 66"/>
                        <a:gd name="T24" fmla="*/ 83 w 175"/>
                        <a:gd name="T25" fmla="*/ 39 h 66"/>
                        <a:gd name="T26" fmla="*/ 88 w 175"/>
                        <a:gd name="T27" fmla="*/ 34 h 66"/>
                        <a:gd name="T28" fmla="*/ 95 w 175"/>
                        <a:gd name="T29" fmla="*/ 26 h 66"/>
                        <a:gd name="T30" fmla="*/ 102 w 175"/>
                        <a:gd name="T31" fmla="*/ 23 h 66"/>
                        <a:gd name="T32" fmla="*/ 112 w 175"/>
                        <a:gd name="T33" fmla="*/ 20 h 66"/>
                        <a:gd name="T34" fmla="*/ 122 w 175"/>
                        <a:gd name="T35" fmla="*/ 20 h 66"/>
                        <a:gd name="T36" fmla="*/ 133 w 175"/>
                        <a:gd name="T37" fmla="*/ 22 h 66"/>
                        <a:gd name="T38" fmla="*/ 142 w 175"/>
                        <a:gd name="T39" fmla="*/ 23 h 66"/>
                        <a:gd name="T40" fmla="*/ 153 w 175"/>
                        <a:gd name="T41" fmla="*/ 20 h 66"/>
                        <a:gd name="T42" fmla="*/ 164 w 175"/>
                        <a:gd name="T43" fmla="*/ 20 h 66"/>
                        <a:gd name="T44" fmla="*/ 174 w 175"/>
                        <a:gd name="T45" fmla="*/ 24 h 66"/>
                        <a:gd name="T46" fmla="*/ 172 w 175"/>
                        <a:gd name="T47" fmla="*/ 14 h 66"/>
                        <a:gd name="T48" fmla="*/ 169 w 175"/>
                        <a:gd name="T49" fmla="*/ 7 h 66"/>
                        <a:gd name="T50" fmla="*/ 167 w 175"/>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5"/>
                        <a:gd name="T79" fmla="*/ 0 h 66"/>
                        <a:gd name="T80" fmla="*/ 175 w 175"/>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5" h="66">
                          <a:moveTo>
                            <a:pt x="167" y="0"/>
                          </a:moveTo>
                          <a:lnTo>
                            <a:pt x="90" y="14"/>
                          </a:lnTo>
                          <a:lnTo>
                            <a:pt x="0" y="63"/>
                          </a:lnTo>
                          <a:lnTo>
                            <a:pt x="4" y="65"/>
                          </a:lnTo>
                          <a:lnTo>
                            <a:pt x="15" y="60"/>
                          </a:lnTo>
                          <a:lnTo>
                            <a:pt x="21" y="56"/>
                          </a:lnTo>
                          <a:lnTo>
                            <a:pt x="33" y="51"/>
                          </a:lnTo>
                          <a:lnTo>
                            <a:pt x="41" y="50"/>
                          </a:lnTo>
                          <a:lnTo>
                            <a:pt x="48" y="50"/>
                          </a:lnTo>
                          <a:lnTo>
                            <a:pt x="58" y="49"/>
                          </a:lnTo>
                          <a:lnTo>
                            <a:pt x="69" y="48"/>
                          </a:lnTo>
                          <a:lnTo>
                            <a:pt x="78" y="43"/>
                          </a:lnTo>
                          <a:lnTo>
                            <a:pt x="83" y="39"/>
                          </a:lnTo>
                          <a:lnTo>
                            <a:pt x="88" y="34"/>
                          </a:lnTo>
                          <a:lnTo>
                            <a:pt x="95" y="26"/>
                          </a:lnTo>
                          <a:lnTo>
                            <a:pt x="102" y="23"/>
                          </a:lnTo>
                          <a:lnTo>
                            <a:pt x="112" y="20"/>
                          </a:lnTo>
                          <a:lnTo>
                            <a:pt x="122" y="20"/>
                          </a:lnTo>
                          <a:lnTo>
                            <a:pt x="133" y="22"/>
                          </a:lnTo>
                          <a:lnTo>
                            <a:pt x="142" y="23"/>
                          </a:lnTo>
                          <a:lnTo>
                            <a:pt x="153" y="20"/>
                          </a:lnTo>
                          <a:lnTo>
                            <a:pt x="164" y="20"/>
                          </a:lnTo>
                          <a:lnTo>
                            <a:pt x="174" y="24"/>
                          </a:lnTo>
                          <a:lnTo>
                            <a:pt x="172" y="14"/>
                          </a:lnTo>
                          <a:lnTo>
                            <a:pt x="169" y="7"/>
                          </a:lnTo>
                          <a:lnTo>
                            <a:pt x="167" y="0"/>
                          </a:lnTo>
                        </a:path>
                      </a:pathLst>
                    </a:custGeom>
                    <a:solidFill>
                      <a:srgbClr val="00606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5" name="Freeform 331"/>
                    <p:cNvSpPr>
                      <a:spLocks/>
                    </p:cNvSpPr>
                    <p:nvPr/>
                  </p:nvSpPr>
                  <p:spPr bwMode="auto">
                    <a:xfrm>
                      <a:off x="3592" y="3350"/>
                      <a:ext cx="20" cy="10"/>
                    </a:xfrm>
                    <a:custGeom>
                      <a:avLst/>
                      <a:gdLst>
                        <a:gd name="T0" fmla="*/ 19 w 20"/>
                        <a:gd name="T1" fmla="*/ 9 h 10"/>
                        <a:gd name="T2" fmla="*/ 10 w 20"/>
                        <a:gd name="T3" fmla="*/ 8 h 10"/>
                        <a:gd name="T4" fmla="*/ 5 w 20"/>
                        <a:gd name="T5" fmla="*/ 5 h 10"/>
                        <a:gd name="T6" fmla="*/ 0 w 20"/>
                        <a:gd name="T7" fmla="*/ 0 h 10"/>
                        <a:gd name="T8" fmla="*/ 10 w 20"/>
                        <a:gd name="T9" fmla="*/ 7 h 10"/>
                        <a:gd name="T10" fmla="*/ 19 w 20"/>
                        <a:gd name="T11" fmla="*/ 9 h 10"/>
                        <a:gd name="T12" fmla="*/ 0 60000 65536"/>
                        <a:gd name="T13" fmla="*/ 0 60000 65536"/>
                        <a:gd name="T14" fmla="*/ 0 60000 65536"/>
                        <a:gd name="T15" fmla="*/ 0 60000 65536"/>
                        <a:gd name="T16" fmla="*/ 0 60000 65536"/>
                        <a:gd name="T17" fmla="*/ 0 60000 65536"/>
                        <a:gd name="T18" fmla="*/ 0 w 20"/>
                        <a:gd name="T19" fmla="*/ 0 h 10"/>
                        <a:gd name="T20" fmla="*/ 20 w 2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20" h="10">
                          <a:moveTo>
                            <a:pt x="19" y="9"/>
                          </a:moveTo>
                          <a:lnTo>
                            <a:pt x="10" y="8"/>
                          </a:lnTo>
                          <a:lnTo>
                            <a:pt x="5" y="5"/>
                          </a:lnTo>
                          <a:lnTo>
                            <a:pt x="0" y="0"/>
                          </a:lnTo>
                          <a:lnTo>
                            <a:pt x="10" y="7"/>
                          </a:lnTo>
                          <a:lnTo>
                            <a:pt x="19" y="9"/>
                          </a:lnTo>
                        </a:path>
                      </a:pathLst>
                    </a:custGeom>
                    <a:solidFill>
                      <a:srgbClr val="00606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26" name="Group 332"/>
                    <p:cNvGrpSpPr>
                      <a:grpSpLocks/>
                    </p:cNvGrpSpPr>
                    <p:nvPr/>
                  </p:nvGrpSpPr>
                  <p:grpSpPr bwMode="auto">
                    <a:xfrm>
                      <a:off x="3456" y="3309"/>
                      <a:ext cx="16" cy="32"/>
                      <a:chOff x="3456" y="3309"/>
                      <a:chExt cx="16" cy="32"/>
                    </a:xfrm>
                  </p:grpSpPr>
                  <p:sp>
                    <p:nvSpPr>
                      <p:cNvPr id="1028" name="Freeform 333"/>
                      <p:cNvSpPr>
                        <a:spLocks/>
                      </p:cNvSpPr>
                      <p:nvPr/>
                    </p:nvSpPr>
                    <p:spPr bwMode="auto">
                      <a:xfrm>
                        <a:off x="3458" y="3309"/>
                        <a:ext cx="14" cy="19"/>
                      </a:xfrm>
                      <a:custGeom>
                        <a:avLst/>
                        <a:gdLst>
                          <a:gd name="T0" fmla="*/ 0 w 14"/>
                          <a:gd name="T1" fmla="*/ 0 h 19"/>
                          <a:gd name="T2" fmla="*/ 4 w 14"/>
                          <a:gd name="T3" fmla="*/ 14 h 19"/>
                          <a:gd name="T4" fmla="*/ 8 w 14"/>
                          <a:gd name="T5" fmla="*/ 16 h 19"/>
                          <a:gd name="T6" fmla="*/ 13 w 14"/>
                          <a:gd name="T7" fmla="*/ 18 h 19"/>
                          <a:gd name="T8" fmla="*/ 6 w 14"/>
                          <a:gd name="T9" fmla="*/ 12 h 19"/>
                          <a:gd name="T10" fmla="*/ 0 w 14"/>
                          <a:gd name="T11" fmla="*/ 0 h 19"/>
                          <a:gd name="T12" fmla="*/ 0 60000 65536"/>
                          <a:gd name="T13" fmla="*/ 0 60000 65536"/>
                          <a:gd name="T14" fmla="*/ 0 60000 65536"/>
                          <a:gd name="T15" fmla="*/ 0 60000 65536"/>
                          <a:gd name="T16" fmla="*/ 0 60000 65536"/>
                          <a:gd name="T17" fmla="*/ 0 60000 65536"/>
                          <a:gd name="T18" fmla="*/ 0 w 14"/>
                          <a:gd name="T19" fmla="*/ 0 h 19"/>
                          <a:gd name="T20" fmla="*/ 14 w 1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4" h="19">
                            <a:moveTo>
                              <a:pt x="0" y="0"/>
                            </a:moveTo>
                            <a:lnTo>
                              <a:pt x="4" y="14"/>
                            </a:lnTo>
                            <a:lnTo>
                              <a:pt x="8" y="16"/>
                            </a:lnTo>
                            <a:lnTo>
                              <a:pt x="13" y="18"/>
                            </a:lnTo>
                            <a:lnTo>
                              <a:pt x="6" y="12"/>
                            </a:lnTo>
                            <a:lnTo>
                              <a:pt x="0" y="0"/>
                            </a:lnTo>
                          </a:path>
                        </a:pathLst>
                      </a:custGeom>
                      <a:solidFill>
                        <a:srgbClr val="00606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9" name="Freeform 334"/>
                      <p:cNvSpPr>
                        <a:spLocks/>
                      </p:cNvSpPr>
                      <p:nvPr/>
                    </p:nvSpPr>
                    <p:spPr bwMode="auto">
                      <a:xfrm>
                        <a:off x="3456" y="3311"/>
                        <a:ext cx="12" cy="30"/>
                      </a:xfrm>
                      <a:custGeom>
                        <a:avLst/>
                        <a:gdLst>
                          <a:gd name="T0" fmla="*/ 2 w 12"/>
                          <a:gd name="T1" fmla="*/ 0 h 30"/>
                          <a:gd name="T2" fmla="*/ 2 w 12"/>
                          <a:gd name="T3" fmla="*/ 13 h 30"/>
                          <a:gd name="T4" fmla="*/ 2 w 12"/>
                          <a:gd name="T5" fmla="*/ 19 h 30"/>
                          <a:gd name="T6" fmla="*/ 6 w 12"/>
                          <a:gd name="T7" fmla="*/ 24 h 30"/>
                          <a:gd name="T8" fmla="*/ 11 w 12"/>
                          <a:gd name="T9" fmla="*/ 29 h 30"/>
                          <a:gd name="T10" fmla="*/ 3 w 12"/>
                          <a:gd name="T11" fmla="*/ 24 h 30"/>
                          <a:gd name="T12" fmla="*/ 0 w 12"/>
                          <a:gd name="T13" fmla="*/ 16 h 30"/>
                          <a:gd name="T14" fmla="*/ 2 w 12"/>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30"/>
                          <a:gd name="T26" fmla="*/ 12 w 12"/>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30">
                            <a:moveTo>
                              <a:pt x="2" y="0"/>
                            </a:moveTo>
                            <a:lnTo>
                              <a:pt x="2" y="13"/>
                            </a:lnTo>
                            <a:lnTo>
                              <a:pt x="2" y="19"/>
                            </a:lnTo>
                            <a:lnTo>
                              <a:pt x="6" y="24"/>
                            </a:lnTo>
                            <a:lnTo>
                              <a:pt x="11" y="29"/>
                            </a:lnTo>
                            <a:lnTo>
                              <a:pt x="3" y="24"/>
                            </a:lnTo>
                            <a:lnTo>
                              <a:pt x="0" y="16"/>
                            </a:lnTo>
                            <a:lnTo>
                              <a:pt x="2" y="0"/>
                            </a:lnTo>
                          </a:path>
                        </a:pathLst>
                      </a:custGeom>
                      <a:solidFill>
                        <a:srgbClr val="00606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027" name="Freeform 335"/>
                    <p:cNvSpPr>
                      <a:spLocks/>
                    </p:cNvSpPr>
                    <p:nvPr/>
                  </p:nvSpPr>
                  <p:spPr bwMode="auto">
                    <a:xfrm>
                      <a:off x="3592" y="3362"/>
                      <a:ext cx="20" cy="10"/>
                    </a:xfrm>
                    <a:custGeom>
                      <a:avLst/>
                      <a:gdLst>
                        <a:gd name="T0" fmla="*/ 19 w 20"/>
                        <a:gd name="T1" fmla="*/ 0 h 10"/>
                        <a:gd name="T2" fmla="*/ 13 w 20"/>
                        <a:gd name="T3" fmla="*/ 0 h 10"/>
                        <a:gd name="T4" fmla="*/ 5 w 20"/>
                        <a:gd name="T5" fmla="*/ 2 h 10"/>
                        <a:gd name="T6" fmla="*/ 2 w 20"/>
                        <a:gd name="T7" fmla="*/ 2 h 10"/>
                        <a:gd name="T8" fmla="*/ 2 w 20"/>
                        <a:gd name="T9" fmla="*/ 9 h 10"/>
                        <a:gd name="T10" fmla="*/ 0 w 20"/>
                        <a:gd name="T11" fmla="*/ 2 h 10"/>
                        <a:gd name="T12" fmla="*/ 3 w 20"/>
                        <a:gd name="T13" fmla="*/ 0 h 10"/>
                        <a:gd name="T14" fmla="*/ 19 w 20"/>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0"/>
                        <a:gd name="T26" fmla="*/ 20 w 2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0">
                          <a:moveTo>
                            <a:pt x="19" y="0"/>
                          </a:moveTo>
                          <a:lnTo>
                            <a:pt x="13" y="0"/>
                          </a:lnTo>
                          <a:lnTo>
                            <a:pt x="5" y="2"/>
                          </a:lnTo>
                          <a:lnTo>
                            <a:pt x="2" y="2"/>
                          </a:lnTo>
                          <a:lnTo>
                            <a:pt x="2" y="9"/>
                          </a:lnTo>
                          <a:lnTo>
                            <a:pt x="0" y="2"/>
                          </a:lnTo>
                          <a:lnTo>
                            <a:pt x="3" y="0"/>
                          </a:lnTo>
                          <a:lnTo>
                            <a:pt x="19" y="0"/>
                          </a:lnTo>
                        </a:path>
                      </a:pathLst>
                    </a:custGeom>
                    <a:solidFill>
                      <a:srgbClr val="00606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nvGrpSpPr>
              <p:cNvPr id="995" name="Group 336"/>
              <p:cNvGrpSpPr>
                <a:grpSpLocks/>
              </p:cNvGrpSpPr>
              <p:nvPr/>
            </p:nvGrpSpPr>
            <p:grpSpPr bwMode="auto">
              <a:xfrm>
                <a:off x="3414" y="2764"/>
                <a:ext cx="368" cy="419"/>
                <a:chOff x="3414" y="2764"/>
                <a:chExt cx="368" cy="419"/>
              </a:xfrm>
            </p:grpSpPr>
            <p:grpSp>
              <p:nvGrpSpPr>
                <p:cNvPr id="996" name="Group 337"/>
                <p:cNvGrpSpPr>
                  <a:grpSpLocks/>
                </p:cNvGrpSpPr>
                <p:nvPr/>
              </p:nvGrpSpPr>
              <p:grpSpPr bwMode="auto">
                <a:xfrm>
                  <a:off x="3671" y="2764"/>
                  <a:ext cx="111" cy="145"/>
                  <a:chOff x="3671" y="2764"/>
                  <a:chExt cx="111" cy="145"/>
                </a:xfrm>
              </p:grpSpPr>
              <p:sp>
                <p:nvSpPr>
                  <p:cNvPr id="1014" name="Freeform 338"/>
                  <p:cNvSpPr>
                    <a:spLocks/>
                  </p:cNvSpPr>
                  <p:nvPr/>
                </p:nvSpPr>
                <p:spPr bwMode="auto">
                  <a:xfrm>
                    <a:off x="3671" y="2764"/>
                    <a:ext cx="111" cy="145"/>
                  </a:xfrm>
                  <a:custGeom>
                    <a:avLst/>
                    <a:gdLst>
                      <a:gd name="T0" fmla="*/ 101 w 111"/>
                      <a:gd name="T1" fmla="*/ 2 h 145"/>
                      <a:gd name="T2" fmla="*/ 79 w 111"/>
                      <a:gd name="T3" fmla="*/ 16 h 145"/>
                      <a:gd name="T4" fmla="*/ 66 w 111"/>
                      <a:gd name="T5" fmla="*/ 25 h 145"/>
                      <a:gd name="T6" fmla="*/ 49 w 111"/>
                      <a:gd name="T7" fmla="*/ 41 h 145"/>
                      <a:gd name="T8" fmla="*/ 40 w 111"/>
                      <a:gd name="T9" fmla="*/ 40 h 145"/>
                      <a:gd name="T10" fmla="*/ 30 w 111"/>
                      <a:gd name="T11" fmla="*/ 42 h 145"/>
                      <a:gd name="T12" fmla="*/ 24 w 111"/>
                      <a:gd name="T13" fmla="*/ 46 h 145"/>
                      <a:gd name="T14" fmla="*/ 18 w 111"/>
                      <a:gd name="T15" fmla="*/ 54 h 145"/>
                      <a:gd name="T16" fmla="*/ 11 w 111"/>
                      <a:gd name="T17" fmla="*/ 62 h 145"/>
                      <a:gd name="T18" fmla="*/ 3 w 111"/>
                      <a:gd name="T19" fmla="*/ 69 h 145"/>
                      <a:gd name="T20" fmla="*/ 0 w 111"/>
                      <a:gd name="T21" fmla="*/ 80 h 145"/>
                      <a:gd name="T22" fmla="*/ 10 w 111"/>
                      <a:gd name="T23" fmla="*/ 97 h 145"/>
                      <a:gd name="T24" fmla="*/ 14 w 111"/>
                      <a:gd name="T25" fmla="*/ 112 h 145"/>
                      <a:gd name="T26" fmla="*/ 20 w 111"/>
                      <a:gd name="T27" fmla="*/ 127 h 145"/>
                      <a:gd name="T28" fmla="*/ 29 w 111"/>
                      <a:gd name="T29" fmla="*/ 137 h 145"/>
                      <a:gd name="T30" fmla="*/ 37 w 111"/>
                      <a:gd name="T31" fmla="*/ 144 h 145"/>
                      <a:gd name="T32" fmla="*/ 48 w 111"/>
                      <a:gd name="T33" fmla="*/ 144 h 145"/>
                      <a:gd name="T34" fmla="*/ 68 w 111"/>
                      <a:gd name="T35" fmla="*/ 136 h 145"/>
                      <a:gd name="T36" fmla="*/ 80 w 111"/>
                      <a:gd name="T37" fmla="*/ 127 h 145"/>
                      <a:gd name="T38" fmla="*/ 89 w 111"/>
                      <a:gd name="T39" fmla="*/ 119 h 145"/>
                      <a:gd name="T40" fmla="*/ 94 w 111"/>
                      <a:gd name="T41" fmla="*/ 111 h 145"/>
                      <a:gd name="T42" fmla="*/ 96 w 111"/>
                      <a:gd name="T43" fmla="*/ 103 h 145"/>
                      <a:gd name="T44" fmla="*/ 94 w 111"/>
                      <a:gd name="T45" fmla="*/ 98 h 145"/>
                      <a:gd name="T46" fmla="*/ 91 w 111"/>
                      <a:gd name="T47" fmla="*/ 94 h 145"/>
                      <a:gd name="T48" fmla="*/ 90 w 111"/>
                      <a:gd name="T49" fmla="*/ 89 h 145"/>
                      <a:gd name="T50" fmla="*/ 88 w 111"/>
                      <a:gd name="T51" fmla="*/ 84 h 145"/>
                      <a:gd name="T52" fmla="*/ 84 w 111"/>
                      <a:gd name="T53" fmla="*/ 83 h 145"/>
                      <a:gd name="T54" fmla="*/ 79 w 111"/>
                      <a:gd name="T55" fmla="*/ 82 h 145"/>
                      <a:gd name="T56" fmla="*/ 79 w 111"/>
                      <a:gd name="T57" fmla="*/ 75 h 145"/>
                      <a:gd name="T58" fmla="*/ 75 w 111"/>
                      <a:gd name="T59" fmla="*/ 68 h 145"/>
                      <a:gd name="T60" fmla="*/ 72 w 111"/>
                      <a:gd name="T61" fmla="*/ 66 h 145"/>
                      <a:gd name="T62" fmla="*/ 62 w 111"/>
                      <a:gd name="T63" fmla="*/ 61 h 145"/>
                      <a:gd name="T64" fmla="*/ 69 w 111"/>
                      <a:gd name="T65" fmla="*/ 58 h 145"/>
                      <a:gd name="T66" fmla="*/ 79 w 111"/>
                      <a:gd name="T67" fmla="*/ 50 h 145"/>
                      <a:gd name="T68" fmla="*/ 88 w 111"/>
                      <a:gd name="T69" fmla="*/ 40 h 145"/>
                      <a:gd name="T70" fmla="*/ 99 w 111"/>
                      <a:gd name="T71" fmla="*/ 28 h 145"/>
                      <a:gd name="T72" fmla="*/ 108 w 111"/>
                      <a:gd name="T73" fmla="*/ 15 h 145"/>
                      <a:gd name="T74" fmla="*/ 110 w 111"/>
                      <a:gd name="T75" fmla="*/ 9 h 145"/>
                      <a:gd name="T76" fmla="*/ 110 w 111"/>
                      <a:gd name="T77" fmla="*/ 5 h 145"/>
                      <a:gd name="T78" fmla="*/ 108 w 111"/>
                      <a:gd name="T79" fmla="*/ 2 h 145"/>
                      <a:gd name="T80" fmla="*/ 104 w 111"/>
                      <a:gd name="T81" fmla="*/ 0 h 145"/>
                      <a:gd name="T82" fmla="*/ 101 w 111"/>
                      <a:gd name="T83" fmla="*/ 2 h 1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1"/>
                      <a:gd name="T127" fmla="*/ 0 h 145"/>
                      <a:gd name="T128" fmla="*/ 111 w 111"/>
                      <a:gd name="T129" fmla="*/ 145 h 1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1" h="145">
                        <a:moveTo>
                          <a:pt x="101" y="2"/>
                        </a:moveTo>
                        <a:lnTo>
                          <a:pt x="79" y="16"/>
                        </a:lnTo>
                        <a:lnTo>
                          <a:pt x="66" y="25"/>
                        </a:lnTo>
                        <a:lnTo>
                          <a:pt x="49" y="41"/>
                        </a:lnTo>
                        <a:lnTo>
                          <a:pt x="40" y="40"/>
                        </a:lnTo>
                        <a:lnTo>
                          <a:pt x="30" y="42"/>
                        </a:lnTo>
                        <a:lnTo>
                          <a:pt x="24" y="46"/>
                        </a:lnTo>
                        <a:lnTo>
                          <a:pt x="18" y="54"/>
                        </a:lnTo>
                        <a:lnTo>
                          <a:pt x="11" y="62"/>
                        </a:lnTo>
                        <a:lnTo>
                          <a:pt x="3" y="69"/>
                        </a:lnTo>
                        <a:lnTo>
                          <a:pt x="0" y="80"/>
                        </a:lnTo>
                        <a:lnTo>
                          <a:pt x="10" y="97"/>
                        </a:lnTo>
                        <a:lnTo>
                          <a:pt x="14" y="112"/>
                        </a:lnTo>
                        <a:lnTo>
                          <a:pt x="20" y="127"/>
                        </a:lnTo>
                        <a:lnTo>
                          <a:pt x="29" y="137"/>
                        </a:lnTo>
                        <a:lnTo>
                          <a:pt x="37" y="144"/>
                        </a:lnTo>
                        <a:lnTo>
                          <a:pt x="48" y="144"/>
                        </a:lnTo>
                        <a:lnTo>
                          <a:pt x="68" y="136"/>
                        </a:lnTo>
                        <a:lnTo>
                          <a:pt x="80" y="127"/>
                        </a:lnTo>
                        <a:lnTo>
                          <a:pt x="89" y="119"/>
                        </a:lnTo>
                        <a:lnTo>
                          <a:pt x="94" y="111"/>
                        </a:lnTo>
                        <a:lnTo>
                          <a:pt x="96" y="103"/>
                        </a:lnTo>
                        <a:lnTo>
                          <a:pt x="94" y="98"/>
                        </a:lnTo>
                        <a:lnTo>
                          <a:pt x="91" y="94"/>
                        </a:lnTo>
                        <a:lnTo>
                          <a:pt x="90" y="89"/>
                        </a:lnTo>
                        <a:lnTo>
                          <a:pt x="88" y="84"/>
                        </a:lnTo>
                        <a:lnTo>
                          <a:pt x="84" y="83"/>
                        </a:lnTo>
                        <a:lnTo>
                          <a:pt x="79" y="82"/>
                        </a:lnTo>
                        <a:lnTo>
                          <a:pt x="79" y="75"/>
                        </a:lnTo>
                        <a:lnTo>
                          <a:pt x="75" y="68"/>
                        </a:lnTo>
                        <a:lnTo>
                          <a:pt x="72" y="66"/>
                        </a:lnTo>
                        <a:lnTo>
                          <a:pt x="62" y="61"/>
                        </a:lnTo>
                        <a:lnTo>
                          <a:pt x="69" y="58"/>
                        </a:lnTo>
                        <a:lnTo>
                          <a:pt x="79" y="50"/>
                        </a:lnTo>
                        <a:lnTo>
                          <a:pt x="88" y="40"/>
                        </a:lnTo>
                        <a:lnTo>
                          <a:pt x="99" y="28"/>
                        </a:lnTo>
                        <a:lnTo>
                          <a:pt x="108" y="15"/>
                        </a:lnTo>
                        <a:lnTo>
                          <a:pt x="110" y="9"/>
                        </a:lnTo>
                        <a:lnTo>
                          <a:pt x="110" y="5"/>
                        </a:lnTo>
                        <a:lnTo>
                          <a:pt x="108" y="2"/>
                        </a:lnTo>
                        <a:lnTo>
                          <a:pt x="104" y="0"/>
                        </a:lnTo>
                        <a:lnTo>
                          <a:pt x="101" y="2"/>
                        </a:lnTo>
                      </a:path>
                    </a:pathLst>
                  </a:custGeom>
                  <a:solidFill>
                    <a:srgbClr val="E0A08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15" name="Group 339"/>
                  <p:cNvGrpSpPr>
                    <a:grpSpLocks/>
                  </p:cNvGrpSpPr>
                  <p:nvPr/>
                </p:nvGrpSpPr>
                <p:grpSpPr bwMode="auto">
                  <a:xfrm>
                    <a:off x="3692" y="2803"/>
                    <a:ext cx="72" cy="64"/>
                    <a:chOff x="3692" y="2803"/>
                    <a:chExt cx="72" cy="64"/>
                  </a:xfrm>
                </p:grpSpPr>
                <p:sp>
                  <p:nvSpPr>
                    <p:cNvPr id="1016" name="Freeform 340"/>
                    <p:cNvSpPr>
                      <a:spLocks/>
                    </p:cNvSpPr>
                    <p:nvPr/>
                  </p:nvSpPr>
                  <p:spPr bwMode="auto">
                    <a:xfrm>
                      <a:off x="3750" y="2858"/>
                      <a:ext cx="14" cy="9"/>
                    </a:xfrm>
                    <a:custGeom>
                      <a:avLst/>
                      <a:gdLst>
                        <a:gd name="T0" fmla="*/ 13 w 14"/>
                        <a:gd name="T1" fmla="*/ 0 h 9"/>
                        <a:gd name="T2" fmla="*/ 8 w 14"/>
                        <a:gd name="T3" fmla="*/ 1 h 9"/>
                        <a:gd name="T4" fmla="*/ 4 w 14"/>
                        <a:gd name="T5" fmla="*/ 4 h 9"/>
                        <a:gd name="T6" fmla="*/ 0 w 14"/>
                        <a:gd name="T7" fmla="*/ 8 h 9"/>
                        <a:gd name="T8" fmla="*/ 0 60000 65536"/>
                        <a:gd name="T9" fmla="*/ 0 60000 65536"/>
                        <a:gd name="T10" fmla="*/ 0 60000 65536"/>
                        <a:gd name="T11" fmla="*/ 0 60000 65536"/>
                        <a:gd name="T12" fmla="*/ 0 w 14"/>
                        <a:gd name="T13" fmla="*/ 0 h 9"/>
                        <a:gd name="T14" fmla="*/ 14 w 14"/>
                        <a:gd name="T15" fmla="*/ 9 h 9"/>
                      </a:gdLst>
                      <a:ahLst/>
                      <a:cxnLst>
                        <a:cxn ang="T8">
                          <a:pos x="T0" y="T1"/>
                        </a:cxn>
                        <a:cxn ang="T9">
                          <a:pos x="T2" y="T3"/>
                        </a:cxn>
                        <a:cxn ang="T10">
                          <a:pos x="T4" y="T5"/>
                        </a:cxn>
                        <a:cxn ang="T11">
                          <a:pos x="T6" y="T7"/>
                        </a:cxn>
                      </a:cxnLst>
                      <a:rect l="T12" t="T13" r="T14" b="T15"/>
                      <a:pathLst>
                        <a:path w="14" h="9">
                          <a:moveTo>
                            <a:pt x="13" y="0"/>
                          </a:moveTo>
                          <a:lnTo>
                            <a:pt x="8" y="1"/>
                          </a:lnTo>
                          <a:lnTo>
                            <a:pt x="4" y="4"/>
                          </a:lnTo>
                          <a:lnTo>
                            <a:pt x="0" y="8"/>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7" name="Freeform 341"/>
                    <p:cNvSpPr>
                      <a:spLocks/>
                    </p:cNvSpPr>
                    <p:nvPr/>
                  </p:nvSpPr>
                  <p:spPr bwMode="auto">
                    <a:xfrm>
                      <a:off x="3740" y="2844"/>
                      <a:ext cx="12" cy="11"/>
                    </a:xfrm>
                    <a:custGeom>
                      <a:avLst/>
                      <a:gdLst>
                        <a:gd name="T0" fmla="*/ 11 w 12"/>
                        <a:gd name="T1" fmla="*/ 0 h 11"/>
                        <a:gd name="T2" fmla="*/ 8 w 12"/>
                        <a:gd name="T3" fmla="*/ 1 h 11"/>
                        <a:gd name="T4" fmla="*/ 3 w 12"/>
                        <a:gd name="T5" fmla="*/ 3 h 11"/>
                        <a:gd name="T6" fmla="*/ 1 w 12"/>
                        <a:gd name="T7" fmla="*/ 6 h 11"/>
                        <a:gd name="T8" fmla="*/ 0 w 12"/>
                        <a:gd name="T9" fmla="*/ 10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11" y="0"/>
                          </a:moveTo>
                          <a:lnTo>
                            <a:pt x="8" y="1"/>
                          </a:lnTo>
                          <a:lnTo>
                            <a:pt x="3" y="3"/>
                          </a:lnTo>
                          <a:lnTo>
                            <a:pt x="1" y="6"/>
                          </a:lnTo>
                          <a:lnTo>
                            <a:pt x="0" y="10"/>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8" name="Freeform 342"/>
                    <p:cNvSpPr>
                      <a:spLocks/>
                    </p:cNvSpPr>
                    <p:nvPr/>
                  </p:nvSpPr>
                  <p:spPr bwMode="auto">
                    <a:xfrm>
                      <a:off x="3727" y="2829"/>
                      <a:ext cx="15" cy="10"/>
                    </a:xfrm>
                    <a:custGeom>
                      <a:avLst/>
                      <a:gdLst>
                        <a:gd name="T0" fmla="*/ 14 w 15"/>
                        <a:gd name="T1" fmla="*/ 0 h 10"/>
                        <a:gd name="T2" fmla="*/ 8 w 15"/>
                        <a:gd name="T3" fmla="*/ 1 h 10"/>
                        <a:gd name="T4" fmla="*/ 3 w 15"/>
                        <a:gd name="T5" fmla="*/ 4 h 10"/>
                        <a:gd name="T6" fmla="*/ 0 w 15"/>
                        <a:gd name="T7" fmla="*/ 9 h 10"/>
                        <a:gd name="T8" fmla="*/ 0 60000 65536"/>
                        <a:gd name="T9" fmla="*/ 0 60000 65536"/>
                        <a:gd name="T10" fmla="*/ 0 60000 65536"/>
                        <a:gd name="T11" fmla="*/ 0 60000 65536"/>
                        <a:gd name="T12" fmla="*/ 0 w 15"/>
                        <a:gd name="T13" fmla="*/ 0 h 10"/>
                        <a:gd name="T14" fmla="*/ 15 w 15"/>
                        <a:gd name="T15" fmla="*/ 10 h 10"/>
                      </a:gdLst>
                      <a:ahLst/>
                      <a:cxnLst>
                        <a:cxn ang="T8">
                          <a:pos x="T0" y="T1"/>
                        </a:cxn>
                        <a:cxn ang="T9">
                          <a:pos x="T2" y="T3"/>
                        </a:cxn>
                        <a:cxn ang="T10">
                          <a:pos x="T4" y="T5"/>
                        </a:cxn>
                        <a:cxn ang="T11">
                          <a:pos x="T6" y="T7"/>
                        </a:cxn>
                      </a:cxnLst>
                      <a:rect l="T12" t="T13" r="T14" b="T15"/>
                      <a:pathLst>
                        <a:path w="15" h="10">
                          <a:moveTo>
                            <a:pt x="14" y="0"/>
                          </a:moveTo>
                          <a:lnTo>
                            <a:pt x="8" y="1"/>
                          </a:lnTo>
                          <a:lnTo>
                            <a:pt x="3" y="4"/>
                          </a:lnTo>
                          <a:lnTo>
                            <a:pt x="0" y="9"/>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9" name="Freeform 343"/>
                    <p:cNvSpPr>
                      <a:spLocks/>
                    </p:cNvSpPr>
                    <p:nvPr/>
                  </p:nvSpPr>
                  <p:spPr bwMode="auto">
                    <a:xfrm>
                      <a:off x="3692" y="2803"/>
                      <a:ext cx="30" cy="22"/>
                    </a:xfrm>
                    <a:custGeom>
                      <a:avLst/>
                      <a:gdLst>
                        <a:gd name="T0" fmla="*/ 29 w 30"/>
                        <a:gd name="T1" fmla="*/ 0 h 22"/>
                        <a:gd name="T2" fmla="*/ 22 w 30"/>
                        <a:gd name="T3" fmla="*/ 2 h 22"/>
                        <a:gd name="T4" fmla="*/ 15 w 30"/>
                        <a:gd name="T5" fmla="*/ 5 h 22"/>
                        <a:gd name="T6" fmla="*/ 10 w 30"/>
                        <a:gd name="T7" fmla="*/ 11 h 22"/>
                        <a:gd name="T8" fmla="*/ 7 w 30"/>
                        <a:gd name="T9" fmla="*/ 18 h 22"/>
                        <a:gd name="T10" fmla="*/ 0 w 30"/>
                        <a:gd name="T11" fmla="*/ 21 h 22"/>
                        <a:gd name="T12" fmla="*/ 0 60000 65536"/>
                        <a:gd name="T13" fmla="*/ 0 60000 65536"/>
                        <a:gd name="T14" fmla="*/ 0 60000 65536"/>
                        <a:gd name="T15" fmla="*/ 0 60000 65536"/>
                        <a:gd name="T16" fmla="*/ 0 60000 65536"/>
                        <a:gd name="T17" fmla="*/ 0 60000 65536"/>
                        <a:gd name="T18" fmla="*/ 0 w 30"/>
                        <a:gd name="T19" fmla="*/ 0 h 22"/>
                        <a:gd name="T20" fmla="*/ 30 w 3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0" h="22">
                          <a:moveTo>
                            <a:pt x="29" y="0"/>
                          </a:moveTo>
                          <a:lnTo>
                            <a:pt x="22" y="2"/>
                          </a:lnTo>
                          <a:lnTo>
                            <a:pt x="15" y="5"/>
                          </a:lnTo>
                          <a:lnTo>
                            <a:pt x="10" y="11"/>
                          </a:lnTo>
                          <a:lnTo>
                            <a:pt x="7" y="18"/>
                          </a:lnTo>
                          <a:lnTo>
                            <a:pt x="0" y="21"/>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997" name="Group 344"/>
                <p:cNvGrpSpPr>
                  <a:grpSpLocks/>
                </p:cNvGrpSpPr>
                <p:nvPr/>
              </p:nvGrpSpPr>
              <p:grpSpPr bwMode="auto">
                <a:xfrm>
                  <a:off x="3414" y="2843"/>
                  <a:ext cx="295" cy="340"/>
                  <a:chOff x="3414" y="2843"/>
                  <a:chExt cx="295" cy="340"/>
                </a:xfrm>
              </p:grpSpPr>
              <p:grpSp>
                <p:nvGrpSpPr>
                  <p:cNvPr id="998" name="Group 345"/>
                  <p:cNvGrpSpPr>
                    <a:grpSpLocks/>
                  </p:cNvGrpSpPr>
                  <p:nvPr/>
                </p:nvGrpSpPr>
                <p:grpSpPr bwMode="auto">
                  <a:xfrm>
                    <a:off x="3418" y="2843"/>
                    <a:ext cx="291" cy="98"/>
                    <a:chOff x="3418" y="2843"/>
                    <a:chExt cx="291" cy="98"/>
                  </a:xfrm>
                </p:grpSpPr>
                <p:grpSp>
                  <p:nvGrpSpPr>
                    <p:cNvPr id="1007" name="Group 346"/>
                    <p:cNvGrpSpPr>
                      <a:grpSpLocks/>
                    </p:cNvGrpSpPr>
                    <p:nvPr/>
                  </p:nvGrpSpPr>
                  <p:grpSpPr bwMode="auto">
                    <a:xfrm>
                      <a:off x="3418" y="2874"/>
                      <a:ext cx="129" cy="67"/>
                      <a:chOff x="3418" y="2874"/>
                      <a:chExt cx="129" cy="67"/>
                    </a:xfrm>
                  </p:grpSpPr>
                  <p:sp>
                    <p:nvSpPr>
                      <p:cNvPr id="1011" name="Freeform 347"/>
                      <p:cNvSpPr>
                        <a:spLocks/>
                      </p:cNvSpPr>
                      <p:nvPr/>
                    </p:nvSpPr>
                    <p:spPr bwMode="auto">
                      <a:xfrm>
                        <a:off x="3418" y="2874"/>
                        <a:ext cx="116" cy="67"/>
                      </a:xfrm>
                      <a:custGeom>
                        <a:avLst/>
                        <a:gdLst>
                          <a:gd name="T0" fmla="*/ 115 w 116"/>
                          <a:gd name="T1" fmla="*/ 66 h 67"/>
                          <a:gd name="T2" fmla="*/ 104 w 116"/>
                          <a:gd name="T3" fmla="*/ 20 h 67"/>
                          <a:gd name="T4" fmla="*/ 76 w 116"/>
                          <a:gd name="T5" fmla="*/ 11 h 67"/>
                          <a:gd name="T6" fmla="*/ 39 w 116"/>
                          <a:gd name="T7" fmla="*/ 4 h 67"/>
                          <a:gd name="T8" fmla="*/ 0 w 116"/>
                          <a:gd name="T9" fmla="*/ 0 h 67"/>
                          <a:gd name="T10" fmla="*/ 26 w 116"/>
                          <a:gd name="T11" fmla="*/ 61 h 67"/>
                          <a:gd name="T12" fmla="*/ 58 w 116"/>
                          <a:gd name="T13" fmla="*/ 52 h 67"/>
                          <a:gd name="T14" fmla="*/ 115 w 116"/>
                          <a:gd name="T15" fmla="*/ 66 h 67"/>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67"/>
                          <a:gd name="T26" fmla="*/ 116 w 116"/>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67">
                            <a:moveTo>
                              <a:pt x="115" y="66"/>
                            </a:moveTo>
                            <a:lnTo>
                              <a:pt x="104" y="20"/>
                            </a:lnTo>
                            <a:lnTo>
                              <a:pt x="76" y="11"/>
                            </a:lnTo>
                            <a:lnTo>
                              <a:pt x="39" y="4"/>
                            </a:lnTo>
                            <a:lnTo>
                              <a:pt x="0" y="0"/>
                            </a:lnTo>
                            <a:lnTo>
                              <a:pt x="26" y="61"/>
                            </a:lnTo>
                            <a:lnTo>
                              <a:pt x="58" y="52"/>
                            </a:lnTo>
                            <a:lnTo>
                              <a:pt x="115" y="66"/>
                            </a:lnTo>
                          </a:path>
                        </a:pathLst>
                      </a:custGeom>
                      <a:solidFill>
                        <a:srgbClr val="E0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2" name="Freeform 348"/>
                      <p:cNvSpPr>
                        <a:spLocks/>
                      </p:cNvSpPr>
                      <p:nvPr/>
                    </p:nvSpPr>
                    <p:spPr bwMode="auto">
                      <a:xfrm>
                        <a:off x="3517" y="2895"/>
                        <a:ext cx="30" cy="34"/>
                      </a:xfrm>
                      <a:custGeom>
                        <a:avLst/>
                        <a:gdLst>
                          <a:gd name="T0" fmla="*/ 29 w 30"/>
                          <a:gd name="T1" fmla="*/ 22 h 34"/>
                          <a:gd name="T2" fmla="*/ 24 w 30"/>
                          <a:gd name="T3" fmla="*/ 8 h 34"/>
                          <a:gd name="T4" fmla="*/ 5 w 30"/>
                          <a:gd name="T5" fmla="*/ 0 h 34"/>
                          <a:gd name="T6" fmla="*/ 0 w 30"/>
                          <a:gd name="T7" fmla="*/ 22 h 34"/>
                          <a:gd name="T8" fmla="*/ 11 w 30"/>
                          <a:gd name="T9" fmla="*/ 33 h 34"/>
                          <a:gd name="T10" fmla="*/ 29 w 30"/>
                          <a:gd name="T11" fmla="*/ 22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29" y="22"/>
                            </a:moveTo>
                            <a:lnTo>
                              <a:pt x="24" y="8"/>
                            </a:lnTo>
                            <a:lnTo>
                              <a:pt x="5" y="0"/>
                            </a:lnTo>
                            <a:lnTo>
                              <a:pt x="0" y="22"/>
                            </a:lnTo>
                            <a:lnTo>
                              <a:pt x="11" y="33"/>
                            </a:lnTo>
                            <a:lnTo>
                              <a:pt x="29" y="22"/>
                            </a:lnTo>
                          </a:path>
                        </a:pathLst>
                      </a:custGeom>
                      <a:solidFill>
                        <a:srgbClr val="0000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3" name="Freeform 349"/>
                      <p:cNvSpPr>
                        <a:spLocks/>
                      </p:cNvSpPr>
                      <p:nvPr/>
                    </p:nvSpPr>
                    <p:spPr bwMode="auto">
                      <a:xfrm>
                        <a:off x="3516" y="2918"/>
                        <a:ext cx="7" cy="11"/>
                      </a:xfrm>
                      <a:custGeom>
                        <a:avLst/>
                        <a:gdLst>
                          <a:gd name="T0" fmla="*/ 2 w 7"/>
                          <a:gd name="T1" fmla="*/ 0 h 11"/>
                          <a:gd name="T2" fmla="*/ 0 w 7"/>
                          <a:gd name="T3" fmla="*/ 10 h 11"/>
                          <a:gd name="T4" fmla="*/ 6 w 7"/>
                          <a:gd name="T5" fmla="*/ 5 h 11"/>
                          <a:gd name="T6" fmla="*/ 2 w 7"/>
                          <a:gd name="T7" fmla="*/ 0 h 11"/>
                          <a:gd name="T8" fmla="*/ 0 60000 65536"/>
                          <a:gd name="T9" fmla="*/ 0 60000 65536"/>
                          <a:gd name="T10" fmla="*/ 0 60000 65536"/>
                          <a:gd name="T11" fmla="*/ 0 60000 65536"/>
                          <a:gd name="T12" fmla="*/ 0 w 7"/>
                          <a:gd name="T13" fmla="*/ 0 h 11"/>
                          <a:gd name="T14" fmla="*/ 7 w 7"/>
                          <a:gd name="T15" fmla="*/ 11 h 11"/>
                        </a:gdLst>
                        <a:ahLst/>
                        <a:cxnLst>
                          <a:cxn ang="T8">
                            <a:pos x="T0" y="T1"/>
                          </a:cxn>
                          <a:cxn ang="T9">
                            <a:pos x="T2" y="T3"/>
                          </a:cxn>
                          <a:cxn ang="T10">
                            <a:pos x="T4" y="T5"/>
                          </a:cxn>
                          <a:cxn ang="T11">
                            <a:pos x="T6" y="T7"/>
                          </a:cxn>
                        </a:cxnLst>
                        <a:rect l="T12" t="T13" r="T14" b="T15"/>
                        <a:pathLst>
                          <a:path w="7" h="11">
                            <a:moveTo>
                              <a:pt x="2" y="0"/>
                            </a:moveTo>
                            <a:lnTo>
                              <a:pt x="0" y="10"/>
                            </a:lnTo>
                            <a:lnTo>
                              <a:pt x="6" y="5"/>
                            </a:lnTo>
                            <a:lnTo>
                              <a:pt x="2" y="0"/>
                            </a:lnTo>
                          </a:path>
                        </a:pathLst>
                      </a:custGeom>
                      <a:solidFill>
                        <a:srgbClr val="C0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08" name="Group 350"/>
                    <p:cNvGrpSpPr>
                      <a:grpSpLocks/>
                    </p:cNvGrpSpPr>
                    <p:nvPr/>
                  </p:nvGrpSpPr>
                  <p:grpSpPr bwMode="auto">
                    <a:xfrm>
                      <a:off x="3630" y="2843"/>
                      <a:ext cx="79" cy="92"/>
                      <a:chOff x="3630" y="2843"/>
                      <a:chExt cx="79" cy="92"/>
                    </a:xfrm>
                  </p:grpSpPr>
                  <p:sp>
                    <p:nvSpPr>
                      <p:cNvPr id="1009" name="Freeform 351"/>
                      <p:cNvSpPr>
                        <a:spLocks/>
                      </p:cNvSpPr>
                      <p:nvPr/>
                    </p:nvSpPr>
                    <p:spPr bwMode="auto">
                      <a:xfrm>
                        <a:off x="3630" y="2843"/>
                        <a:ext cx="79" cy="92"/>
                      </a:xfrm>
                      <a:custGeom>
                        <a:avLst/>
                        <a:gdLst>
                          <a:gd name="T0" fmla="*/ 78 w 79"/>
                          <a:gd name="T1" fmla="*/ 71 h 92"/>
                          <a:gd name="T2" fmla="*/ 65 w 79"/>
                          <a:gd name="T3" fmla="*/ 56 h 92"/>
                          <a:gd name="T4" fmla="*/ 55 w 79"/>
                          <a:gd name="T5" fmla="*/ 38 h 92"/>
                          <a:gd name="T6" fmla="*/ 46 w 79"/>
                          <a:gd name="T7" fmla="*/ 12 h 92"/>
                          <a:gd name="T8" fmla="*/ 39 w 79"/>
                          <a:gd name="T9" fmla="*/ 0 h 92"/>
                          <a:gd name="T10" fmla="*/ 30 w 79"/>
                          <a:gd name="T11" fmla="*/ 6 h 92"/>
                          <a:gd name="T12" fmla="*/ 16 w 79"/>
                          <a:gd name="T13" fmla="*/ 15 h 92"/>
                          <a:gd name="T14" fmla="*/ 0 w 79"/>
                          <a:gd name="T15" fmla="*/ 19 h 92"/>
                          <a:gd name="T16" fmla="*/ 24 w 79"/>
                          <a:gd name="T17" fmla="*/ 43 h 92"/>
                          <a:gd name="T18" fmla="*/ 31 w 79"/>
                          <a:gd name="T19" fmla="*/ 54 h 92"/>
                          <a:gd name="T20" fmla="*/ 34 w 79"/>
                          <a:gd name="T21" fmla="*/ 68 h 92"/>
                          <a:gd name="T22" fmla="*/ 43 w 79"/>
                          <a:gd name="T23" fmla="*/ 78 h 92"/>
                          <a:gd name="T24" fmla="*/ 47 w 79"/>
                          <a:gd name="T25" fmla="*/ 91 h 92"/>
                          <a:gd name="T26" fmla="*/ 55 w 79"/>
                          <a:gd name="T27" fmla="*/ 82 h 92"/>
                          <a:gd name="T28" fmla="*/ 64 w 79"/>
                          <a:gd name="T29" fmla="*/ 75 h 92"/>
                          <a:gd name="T30" fmla="*/ 78 w 79"/>
                          <a:gd name="T31" fmla="*/ 71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92"/>
                          <a:gd name="T50" fmla="*/ 79 w 79"/>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92">
                            <a:moveTo>
                              <a:pt x="78" y="71"/>
                            </a:moveTo>
                            <a:lnTo>
                              <a:pt x="65" y="56"/>
                            </a:lnTo>
                            <a:lnTo>
                              <a:pt x="55" y="38"/>
                            </a:lnTo>
                            <a:lnTo>
                              <a:pt x="46" y="12"/>
                            </a:lnTo>
                            <a:lnTo>
                              <a:pt x="39" y="0"/>
                            </a:lnTo>
                            <a:lnTo>
                              <a:pt x="30" y="6"/>
                            </a:lnTo>
                            <a:lnTo>
                              <a:pt x="16" y="15"/>
                            </a:lnTo>
                            <a:lnTo>
                              <a:pt x="0" y="19"/>
                            </a:lnTo>
                            <a:lnTo>
                              <a:pt x="24" y="43"/>
                            </a:lnTo>
                            <a:lnTo>
                              <a:pt x="31" y="54"/>
                            </a:lnTo>
                            <a:lnTo>
                              <a:pt x="34" y="68"/>
                            </a:lnTo>
                            <a:lnTo>
                              <a:pt x="43" y="78"/>
                            </a:lnTo>
                            <a:lnTo>
                              <a:pt x="47" y="91"/>
                            </a:lnTo>
                            <a:lnTo>
                              <a:pt x="55" y="82"/>
                            </a:lnTo>
                            <a:lnTo>
                              <a:pt x="64" y="75"/>
                            </a:lnTo>
                            <a:lnTo>
                              <a:pt x="78" y="71"/>
                            </a:lnTo>
                          </a:path>
                        </a:pathLst>
                      </a:custGeom>
                      <a:solidFill>
                        <a:srgbClr val="E0FFFF"/>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0" name="Freeform 352"/>
                      <p:cNvSpPr>
                        <a:spLocks/>
                      </p:cNvSpPr>
                      <p:nvPr/>
                    </p:nvSpPr>
                    <p:spPr bwMode="auto">
                      <a:xfrm>
                        <a:off x="3655" y="2855"/>
                        <a:ext cx="10" cy="11"/>
                      </a:xfrm>
                      <a:custGeom>
                        <a:avLst/>
                        <a:gdLst>
                          <a:gd name="T0" fmla="*/ 3 w 10"/>
                          <a:gd name="T1" fmla="*/ 0 h 11"/>
                          <a:gd name="T2" fmla="*/ 9 w 10"/>
                          <a:gd name="T3" fmla="*/ 8 h 11"/>
                          <a:gd name="T4" fmla="*/ 5 w 10"/>
                          <a:gd name="T5" fmla="*/ 10 h 11"/>
                          <a:gd name="T6" fmla="*/ 0 w 10"/>
                          <a:gd name="T7" fmla="*/ 2 h 11"/>
                          <a:gd name="T8" fmla="*/ 3 w 10"/>
                          <a:gd name="T9" fmla="*/ 0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3" y="0"/>
                            </a:moveTo>
                            <a:lnTo>
                              <a:pt x="9" y="8"/>
                            </a:lnTo>
                            <a:lnTo>
                              <a:pt x="5" y="10"/>
                            </a:lnTo>
                            <a:lnTo>
                              <a:pt x="0" y="2"/>
                            </a:lnTo>
                            <a:lnTo>
                              <a:pt x="3" y="0"/>
                            </a:lnTo>
                          </a:path>
                        </a:pathLst>
                      </a:custGeom>
                      <a:solidFill>
                        <a:srgbClr val="C0C0E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999" name="Group 353"/>
                  <p:cNvGrpSpPr>
                    <a:grpSpLocks/>
                  </p:cNvGrpSpPr>
                  <p:nvPr/>
                </p:nvGrpSpPr>
                <p:grpSpPr bwMode="auto">
                  <a:xfrm>
                    <a:off x="3414" y="2858"/>
                    <a:ext cx="271" cy="325"/>
                    <a:chOff x="3414" y="2858"/>
                    <a:chExt cx="271" cy="325"/>
                  </a:xfrm>
                </p:grpSpPr>
                <p:sp>
                  <p:nvSpPr>
                    <p:cNvPr id="1000" name="Freeform 354"/>
                    <p:cNvSpPr>
                      <a:spLocks/>
                    </p:cNvSpPr>
                    <p:nvPr/>
                  </p:nvSpPr>
                  <p:spPr bwMode="auto">
                    <a:xfrm>
                      <a:off x="3414" y="2861"/>
                      <a:ext cx="271" cy="322"/>
                    </a:xfrm>
                    <a:custGeom>
                      <a:avLst/>
                      <a:gdLst>
                        <a:gd name="T0" fmla="*/ 250 w 271"/>
                        <a:gd name="T1" fmla="*/ 82 h 322"/>
                        <a:gd name="T2" fmla="*/ 267 w 271"/>
                        <a:gd name="T3" fmla="*/ 71 h 322"/>
                        <a:gd name="T4" fmla="*/ 262 w 271"/>
                        <a:gd name="T5" fmla="*/ 59 h 322"/>
                        <a:gd name="T6" fmla="*/ 251 w 271"/>
                        <a:gd name="T7" fmla="*/ 41 h 322"/>
                        <a:gd name="T8" fmla="*/ 231 w 271"/>
                        <a:gd name="T9" fmla="*/ 18 h 322"/>
                        <a:gd name="T10" fmla="*/ 214 w 271"/>
                        <a:gd name="T11" fmla="*/ 0 h 322"/>
                        <a:gd name="T12" fmla="*/ 201 w 271"/>
                        <a:gd name="T13" fmla="*/ 10 h 322"/>
                        <a:gd name="T14" fmla="*/ 179 w 271"/>
                        <a:gd name="T15" fmla="*/ 31 h 322"/>
                        <a:gd name="T16" fmla="*/ 161 w 271"/>
                        <a:gd name="T17" fmla="*/ 42 h 322"/>
                        <a:gd name="T18" fmla="*/ 138 w 271"/>
                        <a:gd name="T19" fmla="*/ 49 h 322"/>
                        <a:gd name="T20" fmla="*/ 118 w 271"/>
                        <a:gd name="T21" fmla="*/ 61 h 322"/>
                        <a:gd name="T22" fmla="*/ 98 w 271"/>
                        <a:gd name="T23" fmla="*/ 73 h 322"/>
                        <a:gd name="T24" fmla="*/ 78 w 271"/>
                        <a:gd name="T25" fmla="*/ 65 h 322"/>
                        <a:gd name="T26" fmla="*/ 57 w 271"/>
                        <a:gd name="T27" fmla="*/ 57 h 322"/>
                        <a:gd name="T28" fmla="*/ 38 w 271"/>
                        <a:gd name="T29" fmla="*/ 56 h 322"/>
                        <a:gd name="T30" fmla="*/ 22 w 271"/>
                        <a:gd name="T31" fmla="*/ 60 h 322"/>
                        <a:gd name="T32" fmla="*/ 8 w 271"/>
                        <a:gd name="T33" fmla="*/ 69 h 322"/>
                        <a:gd name="T34" fmla="*/ 3 w 271"/>
                        <a:gd name="T35" fmla="*/ 79 h 322"/>
                        <a:gd name="T36" fmla="*/ 0 w 271"/>
                        <a:gd name="T37" fmla="*/ 87 h 322"/>
                        <a:gd name="T38" fmla="*/ 3 w 271"/>
                        <a:gd name="T39" fmla="*/ 99 h 322"/>
                        <a:gd name="T40" fmla="*/ 8 w 271"/>
                        <a:gd name="T41" fmla="*/ 113 h 322"/>
                        <a:gd name="T42" fmla="*/ 15 w 271"/>
                        <a:gd name="T43" fmla="*/ 130 h 322"/>
                        <a:gd name="T44" fmla="*/ 21 w 271"/>
                        <a:gd name="T45" fmla="*/ 146 h 322"/>
                        <a:gd name="T46" fmla="*/ 25 w 271"/>
                        <a:gd name="T47" fmla="*/ 164 h 322"/>
                        <a:gd name="T48" fmla="*/ 24 w 271"/>
                        <a:gd name="T49" fmla="*/ 183 h 322"/>
                        <a:gd name="T50" fmla="*/ 25 w 271"/>
                        <a:gd name="T51" fmla="*/ 208 h 322"/>
                        <a:gd name="T52" fmla="*/ 30 w 271"/>
                        <a:gd name="T53" fmla="*/ 234 h 322"/>
                        <a:gd name="T54" fmla="*/ 36 w 271"/>
                        <a:gd name="T55" fmla="*/ 257 h 322"/>
                        <a:gd name="T56" fmla="*/ 41 w 271"/>
                        <a:gd name="T57" fmla="*/ 270 h 322"/>
                        <a:gd name="T58" fmla="*/ 46 w 271"/>
                        <a:gd name="T59" fmla="*/ 289 h 322"/>
                        <a:gd name="T60" fmla="*/ 49 w 271"/>
                        <a:gd name="T61" fmla="*/ 321 h 322"/>
                        <a:gd name="T62" fmla="*/ 63 w 271"/>
                        <a:gd name="T63" fmla="*/ 311 h 322"/>
                        <a:gd name="T64" fmla="*/ 84 w 271"/>
                        <a:gd name="T65" fmla="*/ 302 h 322"/>
                        <a:gd name="T66" fmla="*/ 100 w 271"/>
                        <a:gd name="T67" fmla="*/ 301 h 322"/>
                        <a:gd name="T68" fmla="*/ 116 w 271"/>
                        <a:gd name="T69" fmla="*/ 296 h 322"/>
                        <a:gd name="T70" fmla="*/ 138 w 271"/>
                        <a:gd name="T71" fmla="*/ 279 h 322"/>
                        <a:gd name="T72" fmla="*/ 168 w 271"/>
                        <a:gd name="T73" fmla="*/ 270 h 322"/>
                        <a:gd name="T74" fmla="*/ 190 w 271"/>
                        <a:gd name="T75" fmla="*/ 272 h 322"/>
                        <a:gd name="T76" fmla="*/ 209 w 271"/>
                        <a:gd name="T77" fmla="*/ 266 h 322"/>
                        <a:gd name="T78" fmla="*/ 225 w 271"/>
                        <a:gd name="T79" fmla="*/ 256 h 322"/>
                        <a:gd name="T80" fmla="*/ 235 w 271"/>
                        <a:gd name="T81" fmla="*/ 250 h 322"/>
                        <a:gd name="T82" fmla="*/ 252 w 271"/>
                        <a:gd name="T83" fmla="*/ 245 h 322"/>
                        <a:gd name="T84" fmla="*/ 270 w 271"/>
                        <a:gd name="T85" fmla="*/ 242 h 322"/>
                        <a:gd name="T86" fmla="*/ 253 w 271"/>
                        <a:gd name="T87" fmla="*/ 212 h 322"/>
                        <a:gd name="T88" fmla="*/ 238 w 271"/>
                        <a:gd name="T89" fmla="*/ 193 h 322"/>
                        <a:gd name="T90" fmla="*/ 224 w 271"/>
                        <a:gd name="T91" fmla="*/ 174 h 322"/>
                        <a:gd name="T92" fmla="*/ 211 w 271"/>
                        <a:gd name="T93" fmla="*/ 161 h 322"/>
                        <a:gd name="T94" fmla="*/ 199 w 271"/>
                        <a:gd name="T95" fmla="*/ 148 h 322"/>
                        <a:gd name="T96" fmla="*/ 194 w 271"/>
                        <a:gd name="T97" fmla="*/ 133 h 322"/>
                        <a:gd name="T98" fmla="*/ 203 w 271"/>
                        <a:gd name="T99" fmla="*/ 121 h 322"/>
                        <a:gd name="T100" fmla="*/ 214 w 271"/>
                        <a:gd name="T101" fmla="*/ 113 h 322"/>
                        <a:gd name="T102" fmla="*/ 235 w 271"/>
                        <a:gd name="T103" fmla="*/ 98 h 322"/>
                        <a:gd name="T104" fmla="*/ 250 w 271"/>
                        <a:gd name="T105" fmla="*/ 82 h 3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1"/>
                        <a:gd name="T160" fmla="*/ 0 h 322"/>
                        <a:gd name="T161" fmla="*/ 271 w 271"/>
                        <a:gd name="T162" fmla="*/ 322 h 3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1" h="322">
                          <a:moveTo>
                            <a:pt x="250" y="82"/>
                          </a:moveTo>
                          <a:lnTo>
                            <a:pt x="267" y="71"/>
                          </a:lnTo>
                          <a:lnTo>
                            <a:pt x="262" y="59"/>
                          </a:lnTo>
                          <a:lnTo>
                            <a:pt x="251" y="41"/>
                          </a:lnTo>
                          <a:lnTo>
                            <a:pt x="231" y="18"/>
                          </a:lnTo>
                          <a:lnTo>
                            <a:pt x="214" y="0"/>
                          </a:lnTo>
                          <a:lnTo>
                            <a:pt x="201" y="10"/>
                          </a:lnTo>
                          <a:lnTo>
                            <a:pt x="179" y="31"/>
                          </a:lnTo>
                          <a:lnTo>
                            <a:pt x="161" y="42"/>
                          </a:lnTo>
                          <a:lnTo>
                            <a:pt x="138" y="49"/>
                          </a:lnTo>
                          <a:lnTo>
                            <a:pt x="118" y="61"/>
                          </a:lnTo>
                          <a:lnTo>
                            <a:pt x="98" y="73"/>
                          </a:lnTo>
                          <a:lnTo>
                            <a:pt x="78" y="65"/>
                          </a:lnTo>
                          <a:lnTo>
                            <a:pt x="57" y="57"/>
                          </a:lnTo>
                          <a:lnTo>
                            <a:pt x="38" y="56"/>
                          </a:lnTo>
                          <a:lnTo>
                            <a:pt x="22" y="60"/>
                          </a:lnTo>
                          <a:lnTo>
                            <a:pt x="8" y="69"/>
                          </a:lnTo>
                          <a:lnTo>
                            <a:pt x="3" y="79"/>
                          </a:lnTo>
                          <a:lnTo>
                            <a:pt x="0" y="87"/>
                          </a:lnTo>
                          <a:lnTo>
                            <a:pt x="3" y="99"/>
                          </a:lnTo>
                          <a:lnTo>
                            <a:pt x="8" y="113"/>
                          </a:lnTo>
                          <a:lnTo>
                            <a:pt x="15" y="130"/>
                          </a:lnTo>
                          <a:lnTo>
                            <a:pt x="21" y="146"/>
                          </a:lnTo>
                          <a:lnTo>
                            <a:pt x="25" y="164"/>
                          </a:lnTo>
                          <a:lnTo>
                            <a:pt x="24" y="183"/>
                          </a:lnTo>
                          <a:lnTo>
                            <a:pt x="25" y="208"/>
                          </a:lnTo>
                          <a:lnTo>
                            <a:pt x="30" y="234"/>
                          </a:lnTo>
                          <a:lnTo>
                            <a:pt x="36" y="257"/>
                          </a:lnTo>
                          <a:lnTo>
                            <a:pt x="41" y="270"/>
                          </a:lnTo>
                          <a:lnTo>
                            <a:pt x="46" y="289"/>
                          </a:lnTo>
                          <a:lnTo>
                            <a:pt x="49" y="321"/>
                          </a:lnTo>
                          <a:lnTo>
                            <a:pt x="63" y="311"/>
                          </a:lnTo>
                          <a:lnTo>
                            <a:pt x="84" y="302"/>
                          </a:lnTo>
                          <a:lnTo>
                            <a:pt x="100" y="301"/>
                          </a:lnTo>
                          <a:lnTo>
                            <a:pt x="116" y="296"/>
                          </a:lnTo>
                          <a:lnTo>
                            <a:pt x="138" y="279"/>
                          </a:lnTo>
                          <a:lnTo>
                            <a:pt x="168" y="270"/>
                          </a:lnTo>
                          <a:lnTo>
                            <a:pt x="190" y="272"/>
                          </a:lnTo>
                          <a:lnTo>
                            <a:pt x="209" y="266"/>
                          </a:lnTo>
                          <a:lnTo>
                            <a:pt x="225" y="256"/>
                          </a:lnTo>
                          <a:lnTo>
                            <a:pt x="235" y="250"/>
                          </a:lnTo>
                          <a:lnTo>
                            <a:pt x="252" y="245"/>
                          </a:lnTo>
                          <a:lnTo>
                            <a:pt x="270" y="242"/>
                          </a:lnTo>
                          <a:lnTo>
                            <a:pt x="253" y="212"/>
                          </a:lnTo>
                          <a:lnTo>
                            <a:pt x="238" y="193"/>
                          </a:lnTo>
                          <a:lnTo>
                            <a:pt x="224" y="174"/>
                          </a:lnTo>
                          <a:lnTo>
                            <a:pt x="211" y="161"/>
                          </a:lnTo>
                          <a:lnTo>
                            <a:pt x="199" y="148"/>
                          </a:lnTo>
                          <a:lnTo>
                            <a:pt x="194" y="133"/>
                          </a:lnTo>
                          <a:lnTo>
                            <a:pt x="203" y="121"/>
                          </a:lnTo>
                          <a:lnTo>
                            <a:pt x="214" y="113"/>
                          </a:lnTo>
                          <a:lnTo>
                            <a:pt x="235" y="98"/>
                          </a:lnTo>
                          <a:lnTo>
                            <a:pt x="250" y="82"/>
                          </a:lnTo>
                        </a:path>
                      </a:pathLst>
                    </a:custGeom>
                    <a:solidFill>
                      <a:srgbClr val="80FFE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001" name="Group 355"/>
                    <p:cNvGrpSpPr>
                      <a:grpSpLocks/>
                    </p:cNvGrpSpPr>
                    <p:nvPr/>
                  </p:nvGrpSpPr>
                  <p:grpSpPr bwMode="auto">
                    <a:xfrm>
                      <a:off x="3439" y="2858"/>
                      <a:ext cx="241" cy="190"/>
                      <a:chOff x="3439" y="2858"/>
                      <a:chExt cx="241" cy="190"/>
                    </a:xfrm>
                  </p:grpSpPr>
                  <p:sp>
                    <p:nvSpPr>
                      <p:cNvPr id="1002" name="Freeform 356"/>
                      <p:cNvSpPr>
                        <a:spLocks/>
                      </p:cNvSpPr>
                      <p:nvPr/>
                    </p:nvSpPr>
                    <p:spPr bwMode="auto">
                      <a:xfrm>
                        <a:off x="3579" y="2995"/>
                        <a:ext cx="33" cy="53"/>
                      </a:xfrm>
                      <a:custGeom>
                        <a:avLst/>
                        <a:gdLst>
                          <a:gd name="T0" fmla="*/ 32 w 33"/>
                          <a:gd name="T1" fmla="*/ 0 h 53"/>
                          <a:gd name="T2" fmla="*/ 23 w 33"/>
                          <a:gd name="T3" fmla="*/ 7 h 53"/>
                          <a:gd name="T4" fmla="*/ 14 w 33"/>
                          <a:gd name="T5" fmla="*/ 13 h 53"/>
                          <a:gd name="T6" fmla="*/ 8 w 33"/>
                          <a:gd name="T7" fmla="*/ 21 h 53"/>
                          <a:gd name="T8" fmla="*/ 5 w 33"/>
                          <a:gd name="T9" fmla="*/ 30 h 53"/>
                          <a:gd name="T10" fmla="*/ 0 w 33"/>
                          <a:gd name="T11" fmla="*/ 52 h 53"/>
                          <a:gd name="T12" fmla="*/ 2 w 33"/>
                          <a:gd name="T13" fmla="*/ 30 h 53"/>
                          <a:gd name="T14" fmla="*/ 3 w 33"/>
                          <a:gd name="T15" fmla="*/ 14 h 53"/>
                          <a:gd name="T16" fmla="*/ 13 w 33"/>
                          <a:gd name="T17" fmla="*/ 11 h 53"/>
                          <a:gd name="T18" fmla="*/ 24 w 33"/>
                          <a:gd name="T19" fmla="*/ 5 h 53"/>
                          <a:gd name="T20" fmla="*/ 32 w 3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53"/>
                          <a:gd name="T35" fmla="*/ 33 w 3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53">
                            <a:moveTo>
                              <a:pt x="32" y="0"/>
                            </a:moveTo>
                            <a:lnTo>
                              <a:pt x="23" y="7"/>
                            </a:lnTo>
                            <a:lnTo>
                              <a:pt x="14" y="13"/>
                            </a:lnTo>
                            <a:lnTo>
                              <a:pt x="8" y="21"/>
                            </a:lnTo>
                            <a:lnTo>
                              <a:pt x="5" y="30"/>
                            </a:lnTo>
                            <a:lnTo>
                              <a:pt x="0" y="52"/>
                            </a:lnTo>
                            <a:lnTo>
                              <a:pt x="2" y="30"/>
                            </a:lnTo>
                            <a:lnTo>
                              <a:pt x="3" y="14"/>
                            </a:lnTo>
                            <a:lnTo>
                              <a:pt x="13" y="11"/>
                            </a:lnTo>
                            <a:lnTo>
                              <a:pt x="24" y="5"/>
                            </a:lnTo>
                            <a:lnTo>
                              <a:pt x="32" y="0"/>
                            </a:lnTo>
                          </a:path>
                        </a:pathLst>
                      </a:custGeom>
                      <a:solidFill>
                        <a:srgbClr val="00C0A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3" name="Freeform 357"/>
                      <p:cNvSpPr>
                        <a:spLocks/>
                      </p:cNvSpPr>
                      <p:nvPr/>
                    </p:nvSpPr>
                    <p:spPr bwMode="auto">
                      <a:xfrm>
                        <a:off x="3500" y="2925"/>
                        <a:ext cx="25" cy="31"/>
                      </a:xfrm>
                      <a:custGeom>
                        <a:avLst/>
                        <a:gdLst>
                          <a:gd name="T0" fmla="*/ 24 w 25"/>
                          <a:gd name="T1" fmla="*/ 0 h 31"/>
                          <a:gd name="T2" fmla="*/ 20 w 25"/>
                          <a:gd name="T3" fmla="*/ 5 h 31"/>
                          <a:gd name="T4" fmla="*/ 15 w 25"/>
                          <a:gd name="T5" fmla="*/ 8 h 31"/>
                          <a:gd name="T6" fmla="*/ 12 w 25"/>
                          <a:gd name="T7" fmla="*/ 13 h 31"/>
                          <a:gd name="T8" fmla="*/ 12 w 25"/>
                          <a:gd name="T9" fmla="*/ 19 h 31"/>
                          <a:gd name="T10" fmla="*/ 14 w 25"/>
                          <a:gd name="T11" fmla="*/ 30 h 31"/>
                          <a:gd name="T12" fmla="*/ 8 w 25"/>
                          <a:gd name="T13" fmla="*/ 17 h 31"/>
                          <a:gd name="T14" fmla="*/ 7 w 25"/>
                          <a:gd name="T15" fmla="*/ 9 h 31"/>
                          <a:gd name="T16" fmla="*/ 5 w 25"/>
                          <a:gd name="T17" fmla="*/ 5 h 31"/>
                          <a:gd name="T18" fmla="*/ 0 w 25"/>
                          <a:gd name="T19" fmla="*/ 0 h 31"/>
                          <a:gd name="T20" fmla="*/ 11 w 25"/>
                          <a:gd name="T21" fmla="*/ 5 h 31"/>
                          <a:gd name="T22" fmla="*/ 14 w 25"/>
                          <a:gd name="T23" fmla="*/ 7 h 31"/>
                          <a:gd name="T24" fmla="*/ 24 w 25"/>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31"/>
                          <a:gd name="T41" fmla="*/ 25 w 25"/>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31">
                            <a:moveTo>
                              <a:pt x="24" y="0"/>
                            </a:moveTo>
                            <a:lnTo>
                              <a:pt x="20" y="5"/>
                            </a:lnTo>
                            <a:lnTo>
                              <a:pt x="15" y="8"/>
                            </a:lnTo>
                            <a:lnTo>
                              <a:pt x="12" y="13"/>
                            </a:lnTo>
                            <a:lnTo>
                              <a:pt x="12" y="19"/>
                            </a:lnTo>
                            <a:lnTo>
                              <a:pt x="14" y="30"/>
                            </a:lnTo>
                            <a:lnTo>
                              <a:pt x="8" y="17"/>
                            </a:lnTo>
                            <a:lnTo>
                              <a:pt x="7" y="9"/>
                            </a:lnTo>
                            <a:lnTo>
                              <a:pt x="5" y="5"/>
                            </a:lnTo>
                            <a:lnTo>
                              <a:pt x="0" y="0"/>
                            </a:lnTo>
                            <a:lnTo>
                              <a:pt x="11" y="5"/>
                            </a:lnTo>
                            <a:lnTo>
                              <a:pt x="14" y="7"/>
                            </a:lnTo>
                            <a:lnTo>
                              <a:pt x="24" y="0"/>
                            </a:lnTo>
                          </a:path>
                        </a:pathLst>
                      </a:custGeom>
                      <a:solidFill>
                        <a:srgbClr val="00C0A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4" name="Freeform 358"/>
                      <p:cNvSpPr>
                        <a:spLocks/>
                      </p:cNvSpPr>
                      <p:nvPr/>
                    </p:nvSpPr>
                    <p:spPr bwMode="auto">
                      <a:xfrm>
                        <a:off x="3439" y="3005"/>
                        <a:ext cx="46" cy="37"/>
                      </a:xfrm>
                      <a:custGeom>
                        <a:avLst/>
                        <a:gdLst>
                          <a:gd name="T0" fmla="*/ 0 w 46"/>
                          <a:gd name="T1" fmla="*/ 8 h 37"/>
                          <a:gd name="T2" fmla="*/ 3 w 46"/>
                          <a:gd name="T3" fmla="*/ 11 h 37"/>
                          <a:gd name="T4" fmla="*/ 10 w 46"/>
                          <a:gd name="T5" fmla="*/ 13 h 37"/>
                          <a:gd name="T6" fmla="*/ 15 w 46"/>
                          <a:gd name="T7" fmla="*/ 11 h 37"/>
                          <a:gd name="T8" fmla="*/ 22 w 46"/>
                          <a:gd name="T9" fmla="*/ 6 h 37"/>
                          <a:gd name="T10" fmla="*/ 34 w 46"/>
                          <a:gd name="T11" fmla="*/ 2 h 37"/>
                          <a:gd name="T12" fmla="*/ 45 w 46"/>
                          <a:gd name="T13" fmla="*/ 0 h 37"/>
                          <a:gd name="T14" fmla="*/ 33 w 46"/>
                          <a:gd name="T15" fmla="*/ 3 h 37"/>
                          <a:gd name="T16" fmla="*/ 26 w 46"/>
                          <a:gd name="T17" fmla="*/ 8 h 37"/>
                          <a:gd name="T18" fmla="*/ 22 w 46"/>
                          <a:gd name="T19" fmla="*/ 12 h 37"/>
                          <a:gd name="T20" fmla="*/ 15 w 46"/>
                          <a:gd name="T21" fmla="*/ 15 h 37"/>
                          <a:gd name="T22" fmla="*/ 8 w 46"/>
                          <a:gd name="T23" fmla="*/ 17 h 37"/>
                          <a:gd name="T24" fmla="*/ 11 w 46"/>
                          <a:gd name="T25" fmla="*/ 21 h 37"/>
                          <a:gd name="T26" fmla="*/ 16 w 46"/>
                          <a:gd name="T27" fmla="*/ 23 h 37"/>
                          <a:gd name="T28" fmla="*/ 23 w 46"/>
                          <a:gd name="T29" fmla="*/ 23 h 37"/>
                          <a:gd name="T30" fmla="*/ 29 w 46"/>
                          <a:gd name="T31" fmla="*/ 25 h 37"/>
                          <a:gd name="T32" fmla="*/ 34 w 46"/>
                          <a:gd name="T33" fmla="*/ 28 h 37"/>
                          <a:gd name="T34" fmla="*/ 26 w 46"/>
                          <a:gd name="T35" fmla="*/ 27 h 37"/>
                          <a:gd name="T36" fmla="*/ 19 w 46"/>
                          <a:gd name="T37" fmla="*/ 27 h 37"/>
                          <a:gd name="T38" fmla="*/ 13 w 46"/>
                          <a:gd name="T39" fmla="*/ 27 h 37"/>
                          <a:gd name="T40" fmla="*/ 10 w 46"/>
                          <a:gd name="T41" fmla="*/ 25 h 37"/>
                          <a:gd name="T42" fmla="*/ 7 w 46"/>
                          <a:gd name="T43" fmla="*/ 22 h 37"/>
                          <a:gd name="T44" fmla="*/ 5 w 46"/>
                          <a:gd name="T45" fmla="*/ 27 h 37"/>
                          <a:gd name="T46" fmla="*/ 8 w 46"/>
                          <a:gd name="T47" fmla="*/ 32 h 37"/>
                          <a:gd name="T48" fmla="*/ 13 w 46"/>
                          <a:gd name="T49" fmla="*/ 36 h 37"/>
                          <a:gd name="T50" fmla="*/ 6 w 46"/>
                          <a:gd name="T51" fmla="*/ 32 h 37"/>
                          <a:gd name="T52" fmla="*/ 2 w 46"/>
                          <a:gd name="T53" fmla="*/ 29 h 37"/>
                          <a:gd name="T54" fmla="*/ 3 w 46"/>
                          <a:gd name="T55" fmla="*/ 19 h 37"/>
                          <a:gd name="T56" fmla="*/ 0 w 46"/>
                          <a:gd name="T57" fmla="*/ 8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37"/>
                          <a:gd name="T89" fmla="*/ 46 w 46"/>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37">
                            <a:moveTo>
                              <a:pt x="0" y="8"/>
                            </a:moveTo>
                            <a:lnTo>
                              <a:pt x="3" y="11"/>
                            </a:lnTo>
                            <a:lnTo>
                              <a:pt x="10" y="13"/>
                            </a:lnTo>
                            <a:lnTo>
                              <a:pt x="15" y="11"/>
                            </a:lnTo>
                            <a:lnTo>
                              <a:pt x="22" y="6"/>
                            </a:lnTo>
                            <a:lnTo>
                              <a:pt x="34" y="2"/>
                            </a:lnTo>
                            <a:lnTo>
                              <a:pt x="45" y="0"/>
                            </a:lnTo>
                            <a:lnTo>
                              <a:pt x="33" y="3"/>
                            </a:lnTo>
                            <a:lnTo>
                              <a:pt x="26" y="8"/>
                            </a:lnTo>
                            <a:lnTo>
                              <a:pt x="22" y="12"/>
                            </a:lnTo>
                            <a:lnTo>
                              <a:pt x="15" y="15"/>
                            </a:lnTo>
                            <a:lnTo>
                              <a:pt x="8" y="17"/>
                            </a:lnTo>
                            <a:lnTo>
                              <a:pt x="11" y="21"/>
                            </a:lnTo>
                            <a:lnTo>
                              <a:pt x="16" y="23"/>
                            </a:lnTo>
                            <a:lnTo>
                              <a:pt x="23" y="23"/>
                            </a:lnTo>
                            <a:lnTo>
                              <a:pt x="29" y="25"/>
                            </a:lnTo>
                            <a:lnTo>
                              <a:pt x="34" y="28"/>
                            </a:lnTo>
                            <a:lnTo>
                              <a:pt x="26" y="27"/>
                            </a:lnTo>
                            <a:lnTo>
                              <a:pt x="19" y="27"/>
                            </a:lnTo>
                            <a:lnTo>
                              <a:pt x="13" y="27"/>
                            </a:lnTo>
                            <a:lnTo>
                              <a:pt x="10" y="25"/>
                            </a:lnTo>
                            <a:lnTo>
                              <a:pt x="7" y="22"/>
                            </a:lnTo>
                            <a:lnTo>
                              <a:pt x="5" y="27"/>
                            </a:lnTo>
                            <a:lnTo>
                              <a:pt x="8" y="32"/>
                            </a:lnTo>
                            <a:lnTo>
                              <a:pt x="13" y="36"/>
                            </a:lnTo>
                            <a:lnTo>
                              <a:pt x="6" y="32"/>
                            </a:lnTo>
                            <a:lnTo>
                              <a:pt x="2" y="29"/>
                            </a:lnTo>
                            <a:lnTo>
                              <a:pt x="3" y="19"/>
                            </a:lnTo>
                            <a:lnTo>
                              <a:pt x="0" y="8"/>
                            </a:lnTo>
                          </a:path>
                        </a:pathLst>
                      </a:custGeom>
                      <a:solidFill>
                        <a:srgbClr val="00C0A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5" name="Freeform 359"/>
                      <p:cNvSpPr>
                        <a:spLocks/>
                      </p:cNvSpPr>
                      <p:nvPr/>
                    </p:nvSpPr>
                    <p:spPr bwMode="auto">
                      <a:xfrm>
                        <a:off x="3577" y="2899"/>
                        <a:ext cx="23" cy="12"/>
                      </a:xfrm>
                      <a:custGeom>
                        <a:avLst/>
                        <a:gdLst>
                          <a:gd name="T0" fmla="*/ 0 w 23"/>
                          <a:gd name="T1" fmla="*/ 2 h 12"/>
                          <a:gd name="T2" fmla="*/ 10 w 23"/>
                          <a:gd name="T3" fmla="*/ 3 h 12"/>
                          <a:gd name="T4" fmla="*/ 22 w 23"/>
                          <a:gd name="T5" fmla="*/ 11 h 12"/>
                          <a:gd name="T6" fmla="*/ 16 w 23"/>
                          <a:gd name="T7" fmla="*/ 5 h 12"/>
                          <a:gd name="T8" fmla="*/ 10 w 23"/>
                          <a:gd name="T9" fmla="*/ 0 h 12"/>
                          <a:gd name="T10" fmla="*/ 0 w 23"/>
                          <a:gd name="T11" fmla="*/ 2 h 12"/>
                          <a:gd name="T12" fmla="*/ 0 60000 65536"/>
                          <a:gd name="T13" fmla="*/ 0 60000 65536"/>
                          <a:gd name="T14" fmla="*/ 0 60000 65536"/>
                          <a:gd name="T15" fmla="*/ 0 60000 65536"/>
                          <a:gd name="T16" fmla="*/ 0 60000 65536"/>
                          <a:gd name="T17" fmla="*/ 0 60000 65536"/>
                          <a:gd name="T18" fmla="*/ 0 w 23"/>
                          <a:gd name="T19" fmla="*/ 0 h 12"/>
                          <a:gd name="T20" fmla="*/ 23 w 2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3" h="12">
                            <a:moveTo>
                              <a:pt x="0" y="2"/>
                            </a:moveTo>
                            <a:lnTo>
                              <a:pt x="10" y="3"/>
                            </a:lnTo>
                            <a:lnTo>
                              <a:pt x="22" y="11"/>
                            </a:lnTo>
                            <a:lnTo>
                              <a:pt x="16" y="5"/>
                            </a:lnTo>
                            <a:lnTo>
                              <a:pt x="10" y="0"/>
                            </a:lnTo>
                            <a:lnTo>
                              <a:pt x="0" y="2"/>
                            </a:lnTo>
                          </a:path>
                        </a:pathLst>
                      </a:custGeom>
                      <a:solidFill>
                        <a:srgbClr val="00C0A0"/>
                      </a:solid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6" name="Freeform 360"/>
                      <p:cNvSpPr>
                        <a:spLocks/>
                      </p:cNvSpPr>
                      <p:nvPr/>
                    </p:nvSpPr>
                    <p:spPr bwMode="auto">
                      <a:xfrm>
                        <a:off x="3631" y="2858"/>
                        <a:ext cx="49" cy="68"/>
                      </a:xfrm>
                      <a:custGeom>
                        <a:avLst/>
                        <a:gdLst>
                          <a:gd name="T0" fmla="*/ 48 w 49"/>
                          <a:gd name="T1" fmla="*/ 67 h 68"/>
                          <a:gd name="T2" fmla="*/ 42 w 49"/>
                          <a:gd name="T3" fmla="*/ 56 h 68"/>
                          <a:gd name="T4" fmla="*/ 38 w 49"/>
                          <a:gd name="T5" fmla="*/ 50 h 68"/>
                          <a:gd name="T6" fmla="*/ 34 w 49"/>
                          <a:gd name="T7" fmla="*/ 42 h 68"/>
                          <a:gd name="T8" fmla="*/ 29 w 49"/>
                          <a:gd name="T9" fmla="*/ 36 h 68"/>
                          <a:gd name="T10" fmla="*/ 23 w 49"/>
                          <a:gd name="T11" fmla="*/ 29 h 68"/>
                          <a:gd name="T12" fmla="*/ 18 w 49"/>
                          <a:gd name="T13" fmla="*/ 24 h 68"/>
                          <a:gd name="T14" fmla="*/ 11 w 49"/>
                          <a:gd name="T15" fmla="*/ 17 h 68"/>
                          <a:gd name="T16" fmla="*/ 6 w 49"/>
                          <a:gd name="T17" fmla="*/ 10 h 68"/>
                          <a:gd name="T18" fmla="*/ 0 w 49"/>
                          <a:gd name="T19" fmla="*/ 5 h 68"/>
                          <a:gd name="T20" fmla="*/ 1 w 49"/>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68"/>
                          <a:gd name="T35" fmla="*/ 49 w 49"/>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68">
                            <a:moveTo>
                              <a:pt x="48" y="67"/>
                            </a:moveTo>
                            <a:lnTo>
                              <a:pt x="42" y="56"/>
                            </a:lnTo>
                            <a:lnTo>
                              <a:pt x="38" y="50"/>
                            </a:lnTo>
                            <a:lnTo>
                              <a:pt x="34" y="42"/>
                            </a:lnTo>
                            <a:lnTo>
                              <a:pt x="29" y="36"/>
                            </a:lnTo>
                            <a:lnTo>
                              <a:pt x="23" y="29"/>
                            </a:lnTo>
                            <a:lnTo>
                              <a:pt x="18" y="24"/>
                            </a:lnTo>
                            <a:lnTo>
                              <a:pt x="11" y="17"/>
                            </a:lnTo>
                            <a:lnTo>
                              <a:pt x="6" y="10"/>
                            </a:lnTo>
                            <a:lnTo>
                              <a:pt x="0" y="5"/>
                            </a:lnTo>
                            <a:lnTo>
                              <a:pt x="1" y="0"/>
                            </a:lnTo>
                          </a:path>
                        </a:pathLst>
                      </a:custGeom>
                      <a:noFill/>
                      <a:ln w="12700" cap="rnd">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grpSp>
        </p:grpSp>
      </p:grpSp>
      <p:grpSp>
        <p:nvGrpSpPr>
          <p:cNvPr id="1108" name="Group 361"/>
          <p:cNvGrpSpPr>
            <a:grpSpLocks/>
          </p:cNvGrpSpPr>
          <p:nvPr/>
        </p:nvGrpSpPr>
        <p:grpSpPr bwMode="auto">
          <a:xfrm>
            <a:off x="5419725" y="5405438"/>
            <a:ext cx="2867025" cy="576262"/>
            <a:chOff x="3254" y="3597"/>
            <a:chExt cx="1806" cy="363"/>
          </a:xfrm>
        </p:grpSpPr>
        <p:sp>
          <p:nvSpPr>
            <p:cNvPr id="1109" name="Rectangle 362"/>
            <p:cNvSpPr>
              <a:spLocks noChangeArrowheads="1"/>
            </p:cNvSpPr>
            <p:nvPr/>
          </p:nvSpPr>
          <p:spPr bwMode="auto">
            <a:xfrm>
              <a:off x="3254" y="3628"/>
              <a:ext cx="1806" cy="318"/>
            </a:xfrm>
            <a:prstGeom prst="rect">
              <a:avLst/>
            </a:prstGeom>
            <a:solidFill>
              <a:srgbClr val="00DFCA"/>
            </a:solidFill>
            <a:ln w="12700">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0" name="Rectangle 363"/>
            <p:cNvSpPr>
              <a:spLocks noChangeArrowheads="1"/>
            </p:cNvSpPr>
            <p:nvPr/>
          </p:nvSpPr>
          <p:spPr bwMode="auto">
            <a:xfrm>
              <a:off x="3381" y="3597"/>
              <a:ext cx="1542" cy="363"/>
            </a:xfrm>
            <a:prstGeom prst="rect">
              <a:avLst/>
            </a:prstGeom>
            <a:noFill/>
            <a:ln w="12700">
              <a:noFill/>
              <a:miter lim="800000"/>
              <a:headEnd/>
              <a:tailEnd/>
            </a:ln>
          </p:spPr>
          <p:txBody>
            <a:bodyPr lIns="90488" tIns="44450" rIns="90488" bIns="44450">
              <a:spAutoFit/>
            </a:bodyPr>
            <a:lstStyle/>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en-US" sz="3200" b="1" i="0" u="none" strike="noStrike" kern="0" cap="none" spc="0" normalizeH="0" baseline="0" noProof="0">
                  <a:ln>
                    <a:noFill/>
                  </a:ln>
                  <a:solidFill>
                    <a:srgbClr val="010199"/>
                  </a:solidFill>
                  <a:effectLst/>
                  <a:uLnTx/>
                  <a:uFillTx/>
                  <a:latin typeface="Times New Roman" pitchFamily="18" charset="0"/>
                </a:rPr>
                <a:t>Significance</a:t>
              </a:r>
              <a:endParaRPr kumimoji="0" lang="en-US" sz="3200" b="1" i="0" u="none" strike="noStrike" kern="0" cap="none" spc="0" normalizeH="0" baseline="0" noProof="0">
                <a:ln>
                  <a:noFill/>
                </a:ln>
                <a:solidFill>
                  <a:sysClr val="windowText" lastClr="000000"/>
                </a:solidFill>
                <a:effectLst/>
                <a:uLnTx/>
                <a:uFillTx/>
                <a:latin typeface="Times New Roman" pitchFamily="18" charset="0"/>
              </a:endParaRPr>
            </a:p>
          </p:txBody>
        </p:sp>
      </p:grpSp>
      <p:grpSp>
        <p:nvGrpSpPr>
          <p:cNvPr id="1111" name="Group 364"/>
          <p:cNvGrpSpPr>
            <a:grpSpLocks/>
          </p:cNvGrpSpPr>
          <p:nvPr/>
        </p:nvGrpSpPr>
        <p:grpSpPr bwMode="auto">
          <a:xfrm>
            <a:off x="1457325" y="5443538"/>
            <a:ext cx="2867025" cy="576262"/>
            <a:chOff x="758" y="3621"/>
            <a:chExt cx="1806" cy="363"/>
          </a:xfrm>
        </p:grpSpPr>
        <p:sp>
          <p:nvSpPr>
            <p:cNvPr id="1112" name="Rectangle 365"/>
            <p:cNvSpPr>
              <a:spLocks noChangeArrowheads="1"/>
            </p:cNvSpPr>
            <p:nvPr/>
          </p:nvSpPr>
          <p:spPr bwMode="auto">
            <a:xfrm>
              <a:off x="758" y="3640"/>
              <a:ext cx="1806" cy="318"/>
            </a:xfrm>
            <a:prstGeom prst="rect">
              <a:avLst/>
            </a:prstGeom>
            <a:solidFill>
              <a:srgbClr val="00DFCA"/>
            </a:solidFill>
            <a:ln w="12700">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3" name="Rectangle 366"/>
            <p:cNvSpPr>
              <a:spLocks noChangeArrowheads="1"/>
            </p:cNvSpPr>
            <p:nvPr/>
          </p:nvSpPr>
          <p:spPr bwMode="auto">
            <a:xfrm>
              <a:off x="957" y="3621"/>
              <a:ext cx="1482" cy="363"/>
            </a:xfrm>
            <a:prstGeom prst="rect">
              <a:avLst/>
            </a:prstGeom>
            <a:noFill/>
            <a:ln w="12700">
              <a:noFill/>
              <a:miter lim="800000"/>
              <a:headEnd/>
              <a:tailEnd/>
            </a:ln>
          </p:spPr>
          <p:txBody>
            <a:bodyPr lIns="90488" tIns="44450" rIns="90488" bIns="44450">
              <a:spAutoFit/>
            </a:bodyPr>
            <a:lstStyle/>
            <a:p>
              <a:pPr marL="0" marR="0" lvl="0" indent="0" algn="ctr" defTabSz="914400" rtl="1" eaLnBrk="0" fontAlgn="auto" latinLnBrk="0" hangingPunct="0">
                <a:lnSpc>
                  <a:spcPct val="100000"/>
                </a:lnSpc>
                <a:spcBef>
                  <a:spcPct val="50000"/>
                </a:spcBef>
                <a:spcAft>
                  <a:spcPts val="0"/>
                </a:spcAft>
                <a:buClrTx/>
                <a:buSzTx/>
                <a:buFontTx/>
                <a:buNone/>
                <a:tabLst/>
                <a:defRPr/>
              </a:pPr>
              <a:r>
                <a:rPr kumimoji="0" lang="en-US" sz="3200" b="1" i="0" u="none" strike="noStrike" kern="0" cap="none" spc="0" normalizeH="0" baseline="0" noProof="0" dirty="0">
                  <a:ln>
                    <a:noFill/>
                  </a:ln>
                  <a:solidFill>
                    <a:srgbClr val="010199"/>
                  </a:solidFill>
                  <a:effectLst/>
                  <a:uLnTx/>
                  <a:uFillTx/>
                  <a:latin typeface="Times New Roman" pitchFamily="18" charset="0"/>
                </a:rPr>
                <a:t>Precision</a:t>
              </a:r>
              <a:endParaRPr kumimoji="0" lang="en-US" sz="3200" b="1" i="0" u="none" strike="noStrike" kern="0" cap="none" spc="0" normalizeH="0" baseline="0" noProof="0" dirty="0">
                <a:ln>
                  <a:noFill/>
                </a:ln>
                <a:solidFill>
                  <a:sysClr val="windowText" lastClr="000000"/>
                </a:solidFill>
                <a:effectLst/>
                <a:uLnTx/>
                <a:uFillTx/>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52"/>
                                        </p:tgtEl>
                                        <p:attrNameLst>
                                          <p:attrName>style.visibility</p:attrName>
                                        </p:attrNameLst>
                                      </p:cBhvr>
                                      <p:to>
                                        <p:strVal val="visible"/>
                                      </p:to>
                                    </p:se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87"/>
                                        </p:tgtEl>
                                        <p:attrNameLst>
                                          <p:attrName>style.visibility</p:attrName>
                                        </p:attrNameLst>
                                      </p:cBhvr>
                                      <p:to>
                                        <p:strVal val="visible"/>
                                      </p:to>
                                    </p:set>
                                    <p:anim calcmode="lin" valueType="num">
                                      <p:cBhvr additive="base">
                                        <p:cTn id="12" dur="1000" fill="hold"/>
                                        <p:tgtEl>
                                          <p:spTgt spid="987"/>
                                        </p:tgtEl>
                                        <p:attrNameLst>
                                          <p:attrName>ppt_x</p:attrName>
                                        </p:attrNameLst>
                                      </p:cBhvr>
                                      <p:tavLst>
                                        <p:tav tm="0">
                                          <p:val>
                                            <p:strVal val="#ppt_x"/>
                                          </p:val>
                                        </p:tav>
                                        <p:tav tm="100000">
                                          <p:val>
                                            <p:strVal val="#ppt_x"/>
                                          </p:val>
                                        </p:tav>
                                      </p:tavLst>
                                    </p:anim>
                                    <p:anim calcmode="lin" valueType="num">
                                      <p:cBhvr additive="base">
                                        <p:cTn id="13" dur="1000" fill="hold"/>
                                        <p:tgtEl>
                                          <p:spTgt spid="98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1" fill="hold" nodeType="clickEffect">
                                  <p:stCondLst>
                                    <p:cond delay="0"/>
                                  </p:stCondLst>
                                  <p:childTnLst>
                                    <p:set>
                                      <p:cBhvr>
                                        <p:cTn id="17" dur="1" fill="hold">
                                          <p:stCondLst>
                                            <p:cond delay="0"/>
                                          </p:stCondLst>
                                        </p:cTn>
                                        <p:tgtEl>
                                          <p:spTgt spid="756"/>
                                        </p:tgtEl>
                                        <p:attrNameLst>
                                          <p:attrName>style.visibility</p:attrName>
                                        </p:attrNameLst>
                                      </p:cBhvr>
                                      <p:to>
                                        <p:strVal val="visible"/>
                                      </p:to>
                                    </p:set>
                                    <p:anim calcmode="lin" valueType="num">
                                      <p:cBhvr additive="base">
                                        <p:cTn id="18" dur="5000" fill="hold"/>
                                        <p:tgtEl>
                                          <p:spTgt spid="756"/>
                                        </p:tgtEl>
                                        <p:attrNameLst>
                                          <p:attrName>ppt_x</p:attrName>
                                        </p:attrNameLst>
                                      </p:cBhvr>
                                      <p:tavLst>
                                        <p:tav tm="0">
                                          <p:val>
                                            <p:strVal val="#ppt_x"/>
                                          </p:val>
                                        </p:tav>
                                        <p:tav tm="100000">
                                          <p:val>
                                            <p:strVal val="#ppt_x"/>
                                          </p:val>
                                        </p:tav>
                                      </p:tavLst>
                                    </p:anim>
                                    <p:anim calcmode="lin" valueType="num">
                                      <p:cBhvr additive="base">
                                        <p:cTn id="19" dur="5000" fill="hold"/>
                                        <p:tgtEl>
                                          <p:spTgt spid="756"/>
                                        </p:tgtEl>
                                        <p:attrNameLst>
                                          <p:attrName>ppt_y</p:attrName>
                                        </p:attrNameLst>
                                      </p:cBhvr>
                                      <p:tavLst>
                                        <p:tav tm="0">
                                          <p:val>
                                            <p:strVal val="0-#ppt_h/2"/>
                                          </p:val>
                                        </p:tav>
                                        <p:tav tm="100000">
                                          <p:val>
                                            <p:strVal val="#ppt_y"/>
                                          </p:val>
                                        </p:tav>
                                      </p:tavLst>
                                    </p:anim>
                                  </p:childTnLst>
                                </p:cTn>
                              </p:par>
                              <p:par>
                                <p:cTn id="20" presetID="7" presetClass="entr" presetSubtype="1" fill="hold" nodeType="withEffect">
                                  <p:stCondLst>
                                    <p:cond delay="0"/>
                                  </p:stCondLst>
                                  <p:childTnLst>
                                    <p:set>
                                      <p:cBhvr>
                                        <p:cTn id="21" dur="1" fill="hold">
                                          <p:stCondLst>
                                            <p:cond delay="0"/>
                                          </p:stCondLst>
                                        </p:cTn>
                                        <p:tgtEl>
                                          <p:spTgt spid="872"/>
                                        </p:tgtEl>
                                        <p:attrNameLst>
                                          <p:attrName>style.visibility</p:attrName>
                                        </p:attrNameLst>
                                      </p:cBhvr>
                                      <p:to>
                                        <p:strVal val="visible"/>
                                      </p:to>
                                    </p:set>
                                    <p:anim calcmode="lin" valueType="num">
                                      <p:cBhvr additive="base">
                                        <p:cTn id="22" dur="5000" fill="hold"/>
                                        <p:tgtEl>
                                          <p:spTgt spid="872"/>
                                        </p:tgtEl>
                                        <p:attrNameLst>
                                          <p:attrName>ppt_x</p:attrName>
                                        </p:attrNameLst>
                                      </p:cBhvr>
                                      <p:tavLst>
                                        <p:tav tm="0">
                                          <p:val>
                                            <p:strVal val="#ppt_x"/>
                                          </p:val>
                                        </p:tav>
                                        <p:tav tm="100000">
                                          <p:val>
                                            <p:strVal val="#ppt_x"/>
                                          </p:val>
                                        </p:tav>
                                      </p:tavLst>
                                    </p:anim>
                                    <p:anim calcmode="lin" valueType="num">
                                      <p:cBhvr additive="base">
                                        <p:cTn id="23" dur="5000" fill="hold"/>
                                        <p:tgtEl>
                                          <p:spTgt spid="872"/>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7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753"/>
                                        </p:tgtEl>
                                        <p:attrNameLst>
                                          <p:attrName>style.visibility</p:attrName>
                                        </p:attrNameLst>
                                      </p:cBhvr>
                                      <p:to>
                                        <p:strVal val="visible"/>
                                      </p:to>
                                    </p:set>
                                  </p:childTnLst>
                                </p:cTn>
                              </p:par>
                            </p:childTnLst>
                          </p:cTn>
                        </p:par>
                        <p:par>
                          <p:cTn id="30" fill="hold">
                            <p:stCondLst>
                              <p:cond delay="500"/>
                            </p:stCondLst>
                            <p:childTnLst>
                              <p:par>
                                <p:cTn id="31" presetID="7" presetClass="entr" presetSubtype="1" fill="hold" grpId="0" nodeType="afterEffect">
                                  <p:stCondLst>
                                    <p:cond delay="0"/>
                                  </p:stCondLst>
                                  <p:childTnLst>
                                    <p:set>
                                      <p:cBhvr>
                                        <p:cTn id="32" dur="1" fill="hold">
                                          <p:stCondLst>
                                            <p:cond delay="0"/>
                                          </p:stCondLst>
                                        </p:cTn>
                                        <p:tgtEl>
                                          <p:spTgt spid="871"/>
                                        </p:tgtEl>
                                        <p:attrNameLst>
                                          <p:attrName>style.visibility</p:attrName>
                                        </p:attrNameLst>
                                      </p:cBhvr>
                                      <p:to>
                                        <p:strVal val="visible"/>
                                      </p:to>
                                    </p:set>
                                    <p:anim calcmode="lin" valueType="num">
                                      <p:cBhvr additive="base">
                                        <p:cTn id="33" dur="2000" fill="hold"/>
                                        <p:tgtEl>
                                          <p:spTgt spid="871"/>
                                        </p:tgtEl>
                                        <p:attrNameLst>
                                          <p:attrName>ppt_x</p:attrName>
                                        </p:attrNameLst>
                                      </p:cBhvr>
                                      <p:tavLst>
                                        <p:tav tm="0">
                                          <p:val>
                                            <p:strVal val="#ppt_x"/>
                                          </p:val>
                                        </p:tav>
                                        <p:tav tm="100000">
                                          <p:val>
                                            <p:strVal val="#ppt_x"/>
                                          </p:val>
                                        </p:tav>
                                      </p:tavLst>
                                    </p:anim>
                                    <p:anim calcmode="lin" valueType="num">
                                      <p:cBhvr additive="base">
                                        <p:cTn id="34" dur="2000" fill="hold"/>
                                        <p:tgtEl>
                                          <p:spTgt spid="87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86"/>
                                        </p:tgtEl>
                                        <p:attrNameLst>
                                          <p:attrName>style.visibility</p:attrName>
                                        </p:attrNameLst>
                                      </p:cBhvr>
                                      <p:to>
                                        <p:strVal val="visible"/>
                                      </p:to>
                                    </p:set>
                                    <p:anim calcmode="lin" valueType="num">
                                      <p:cBhvr>
                                        <p:cTn id="39" dur="1000" fill="hold"/>
                                        <p:tgtEl>
                                          <p:spTgt spid="986"/>
                                        </p:tgtEl>
                                        <p:attrNameLst>
                                          <p:attrName>ppt_w</p:attrName>
                                        </p:attrNameLst>
                                      </p:cBhvr>
                                      <p:tavLst>
                                        <p:tav tm="0">
                                          <p:val>
                                            <p:fltVal val="0"/>
                                          </p:val>
                                        </p:tav>
                                        <p:tav tm="100000">
                                          <p:val>
                                            <p:strVal val="#ppt_w"/>
                                          </p:val>
                                        </p:tav>
                                      </p:tavLst>
                                    </p:anim>
                                    <p:anim calcmode="lin" valueType="num">
                                      <p:cBhvr>
                                        <p:cTn id="40" dur="1000" fill="hold"/>
                                        <p:tgtEl>
                                          <p:spTgt spid="986"/>
                                        </p:tgtEl>
                                        <p:attrNameLst>
                                          <p:attrName>ppt_h</p:attrName>
                                        </p:attrNameLst>
                                      </p:cBhvr>
                                      <p:tavLst>
                                        <p:tav tm="0">
                                          <p:val>
                                            <p:fltVal val="0"/>
                                          </p:val>
                                        </p:tav>
                                        <p:tav tm="100000">
                                          <p:val>
                                            <p:strVal val="#ppt_h"/>
                                          </p:val>
                                        </p:tav>
                                      </p:tavLst>
                                    </p:anim>
                                    <p:anim calcmode="lin" valueType="num">
                                      <p:cBhvr>
                                        <p:cTn id="41" dur="1000" fill="hold"/>
                                        <p:tgtEl>
                                          <p:spTgt spid="98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111"/>
                                        </p:tgtEl>
                                        <p:attrNameLst>
                                          <p:attrName>style.visibility</p:attrName>
                                        </p:attrNameLst>
                                      </p:cBhvr>
                                      <p:to>
                                        <p:strVal val="visible"/>
                                      </p:to>
                                    </p:set>
                                    <p:animEffect transition="in" filter="wedge">
                                      <p:cBhvr>
                                        <p:cTn id="47" dur="2000"/>
                                        <p:tgtEl>
                                          <p:spTgt spid="1111"/>
                                        </p:tgtEl>
                                      </p:cBhvr>
                                    </p:animEffect>
                                  </p:childTnLst>
                                </p:cTn>
                              </p:par>
                            </p:childTnLst>
                          </p:cTn>
                        </p:par>
                        <p:par>
                          <p:cTn id="48" fill="hold">
                            <p:stCondLst>
                              <p:cond delay="2000"/>
                            </p:stCondLst>
                            <p:childTnLst>
                              <p:par>
                                <p:cTn id="49" presetID="12" presetClass="entr" presetSubtype="8" fill="hold" nodeType="afterEffect">
                                  <p:stCondLst>
                                    <p:cond delay="1000"/>
                                  </p:stCondLst>
                                  <p:childTnLst>
                                    <p:set>
                                      <p:cBhvr>
                                        <p:cTn id="50" dur="1" fill="hold">
                                          <p:stCondLst>
                                            <p:cond delay="0"/>
                                          </p:stCondLst>
                                        </p:cTn>
                                        <p:tgtEl>
                                          <p:spTgt spid="1108"/>
                                        </p:tgtEl>
                                        <p:attrNameLst>
                                          <p:attrName>style.visibility</p:attrName>
                                        </p:attrNameLst>
                                      </p:cBhvr>
                                      <p:to>
                                        <p:strVal val="visible"/>
                                      </p:to>
                                    </p:set>
                                    <p:animEffect transition="in" filter="slide(fromLeft)">
                                      <p:cBhvr>
                                        <p:cTn id="51" dur="500"/>
                                        <p:tgtEl>
                                          <p:spTgt spid="1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 grpId="0" animBg="1"/>
      <p:bldP spid="753" grpId="0" animBg="1"/>
      <p:bldP spid="755" grpId="0" animBg="1"/>
      <p:bldP spid="870" grpId="0" animBg="1"/>
      <p:bldP spid="871" grpId="0" autoUpdateAnimBg="0"/>
      <p:bldP spid="98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Fuzzy Logic</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400" smtClean="0">
                <a:solidFill>
                  <a:srgbClr val="0070C0"/>
                </a:solidFill>
              </a:rPr>
              <a:pPr algn="l"/>
              <a:t>14</a:t>
            </a:fld>
            <a:endParaRPr lang="en-US" sz="14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1143000"/>
            <a:ext cx="6781800" cy="461665"/>
          </a:xfrm>
          <a:prstGeom prst="rect">
            <a:avLst/>
          </a:prstGeom>
        </p:spPr>
        <p:txBody>
          <a:bodyPr wrap="square">
            <a:spAutoFit/>
          </a:bodyPr>
          <a:lstStyle/>
          <a:p>
            <a:r>
              <a:rPr lang="en-US" sz="2400" b="1" dirty="0">
                <a:solidFill>
                  <a:srgbClr val="C00000"/>
                </a:solidFill>
                <a:cs typeface="Times New Roman" pitchFamily="18" charset="0"/>
              </a:rPr>
              <a:t>Text</a:t>
            </a:r>
            <a:endParaRPr lang="en-US" dirty="0">
              <a:cs typeface="Times New Roman" pitchFamily="18" charset="0"/>
            </a:endParaRPr>
          </a:p>
        </p:txBody>
      </p:sp>
      <p:grpSp>
        <p:nvGrpSpPr>
          <p:cNvPr id="21" name="Group 139"/>
          <p:cNvGrpSpPr>
            <a:grpSpLocks/>
          </p:cNvGrpSpPr>
          <p:nvPr/>
        </p:nvGrpSpPr>
        <p:grpSpPr bwMode="auto">
          <a:xfrm>
            <a:off x="1066800" y="1295400"/>
            <a:ext cx="5181600" cy="2209800"/>
            <a:chOff x="240" y="144"/>
            <a:chExt cx="3456" cy="1536"/>
          </a:xfrm>
        </p:grpSpPr>
        <p:sp>
          <p:nvSpPr>
            <p:cNvPr id="22" name="Rectangle 6"/>
            <p:cNvSpPr>
              <a:spLocks noChangeArrowheads="1"/>
            </p:cNvSpPr>
            <p:nvPr/>
          </p:nvSpPr>
          <p:spPr bwMode="auto">
            <a:xfrm>
              <a:off x="240" y="144"/>
              <a:ext cx="3456" cy="1536"/>
            </a:xfrm>
            <a:prstGeom prst="rect">
              <a:avLst/>
            </a:prstGeom>
            <a:gradFill rotWithShape="1">
              <a:gsLst>
                <a:gs pos="0">
                  <a:schemeClr val="hlink"/>
                </a:gs>
                <a:gs pos="100000">
                  <a:srgbClr val="CCCCFF"/>
                </a:gs>
              </a:gsLst>
              <a:lin ang="0" scaled="1"/>
            </a:gradFill>
            <a:ln w="9525">
              <a:solidFill>
                <a:schemeClr val="tx1"/>
              </a:solidFill>
              <a:miter lim="800000"/>
              <a:headEnd/>
              <a:tailEnd/>
            </a:ln>
          </p:spPr>
          <p:txBody>
            <a:bodyPr wrap="none" anchor="ctr"/>
            <a:lstStyle/>
            <a:p>
              <a:endParaRPr lang="en-US"/>
            </a:p>
          </p:txBody>
        </p:sp>
        <p:grpSp>
          <p:nvGrpSpPr>
            <p:cNvPr id="24" name="Group 7"/>
            <p:cNvGrpSpPr>
              <a:grpSpLocks/>
            </p:cNvGrpSpPr>
            <p:nvPr/>
          </p:nvGrpSpPr>
          <p:grpSpPr bwMode="auto">
            <a:xfrm>
              <a:off x="415" y="378"/>
              <a:ext cx="3115" cy="1728"/>
              <a:chOff x="1885" y="384"/>
              <a:chExt cx="2675" cy="1728"/>
            </a:xfrm>
          </p:grpSpPr>
          <p:sp>
            <p:nvSpPr>
              <p:cNvPr id="25" name="Line 8"/>
              <p:cNvSpPr>
                <a:spLocks noChangeShapeType="1"/>
              </p:cNvSpPr>
              <p:nvPr/>
            </p:nvSpPr>
            <p:spPr bwMode="auto">
              <a:xfrm>
                <a:off x="2075" y="984"/>
                <a:ext cx="73" cy="0"/>
              </a:xfrm>
              <a:prstGeom prst="line">
                <a:avLst/>
              </a:prstGeom>
              <a:noFill/>
              <a:ln w="9525">
                <a:solidFill>
                  <a:srgbClr val="000000"/>
                </a:solidFill>
                <a:round/>
                <a:headEnd/>
                <a:tailEnd/>
              </a:ln>
            </p:spPr>
            <p:txBody>
              <a:bodyPr/>
              <a:lstStyle/>
              <a:p>
                <a:endParaRPr lang="en-US"/>
              </a:p>
            </p:txBody>
          </p:sp>
          <p:sp>
            <p:nvSpPr>
              <p:cNvPr id="30" name="Line 9"/>
              <p:cNvSpPr>
                <a:spLocks noChangeShapeType="1"/>
              </p:cNvSpPr>
              <p:nvPr/>
            </p:nvSpPr>
            <p:spPr bwMode="auto">
              <a:xfrm>
                <a:off x="1938" y="1794"/>
                <a:ext cx="2427" cy="0"/>
              </a:xfrm>
              <a:prstGeom prst="line">
                <a:avLst/>
              </a:prstGeom>
              <a:noFill/>
              <a:ln w="9525">
                <a:solidFill>
                  <a:srgbClr val="000000"/>
                </a:solidFill>
                <a:round/>
                <a:headEnd/>
                <a:tailEnd type="triangle" w="med" len="med"/>
              </a:ln>
            </p:spPr>
            <p:txBody>
              <a:bodyPr lIns="0" tIns="0" rIns="0" bIns="0"/>
              <a:lstStyle/>
              <a:p>
                <a:endParaRPr lang="en-US"/>
              </a:p>
            </p:txBody>
          </p:sp>
          <p:sp>
            <p:nvSpPr>
              <p:cNvPr id="31" name="Line 10"/>
              <p:cNvSpPr>
                <a:spLocks noChangeShapeType="1"/>
              </p:cNvSpPr>
              <p:nvPr/>
            </p:nvSpPr>
            <p:spPr bwMode="auto">
              <a:xfrm flipV="1">
                <a:off x="2111" y="384"/>
                <a:ext cx="0" cy="1410"/>
              </a:xfrm>
              <a:prstGeom prst="line">
                <a:avLst/>
              </a:prstGeom>
              <a:noFill/>
              <a:ln w="9525">
                <a:solidFill>
                  <a:srgbClr val="000000"/>
                </a:solidFill>
                <a:round/>
                <a:headEnd/>
                <a:tailEnd type="triangle" w="med" len="med"/>
              </a:ln>
            </p:spPr>
            <p:txBody>
              <a:bodyPr lIns="0" tIns="0" rIns="0" bIns="0"/>
              <a:lstStyle/>
              <a:p>
                <a:endParaRPr lang="en-US"/>
              </a:p>
            </p:txBody>
          </p:sp>
          <p:sp>
            <p:nvSpPr>
              <p:cNvPr id="32" name="Text Box 11"/>
              <p:cNvSpPr txBox="1">
                <a:spLocks noChangeArrowheads="1"/>
              </p:cNvSpPr>
              <p:nvPr/>
            </p:nvSpPr>
            <p:spPr bwMode="auto">
              <a:xfrm>
                <a:off x="2031" y="1806"/>
                <a:ext cx="188" cy="226"/>
              </a:xfrm>
              <a:prstGeom prst="rect">
                <a:avLst/>
              </a:prstGeom>
              <a:noFill/>
              <a:ln w="9525">
                <a:noFill/>
                <a:miter lim="800000"/>
                <a:headEnd/>
                <a:tailEnd/>
              </a:ln>
            </p:spPr>
            <p:txBody>
              <a:bodyPr lIns="0" tIns="0" rIns="0" bIns="0"/>
              <a:lstStyle/>
              <a:p>
                <a:pPr algn="ctr" rtl="1" eaLnBrk="0" hangingPunct="0"/>
                <a:r>
                  <a:rPr lang="en-US" sz="1200" b="1" noProof="1">
                    <a:solidFill>
                      <a:srgbClr val="000000"/>
                    </a:solidFill>
                    <a:latin typeface="Traditional Arabic" pitchFamily="2" charset="-78"/>
                    <a:cs typeface="Traditional Arabic" pitchFamily="2" charset="-78"/>
                  </a:rPr>
                  <a:t>0</a:t>
                </a:r>
              </a:p>
            </p:txBody>
          </p:sp>
          <p:sp>
            <p:nvSpPr>
              <p:cNvPr id="33" name="Text Box 12"/>
              <p:cNvSpPr txBox="1">
                <a:spLocks noChangeArrowheads="1"/>
              </p:cNvSpPr>
              <p:nvPr/>
            </p:nvSpPr>
            <p:spPr bwMode="auto">
              <a:xfrm>
                <a:off x="1974" y="1675"/>
                <a:ext cx="187" cy="226"/>
              </a:xfrm>
              <a:prstGeom prst="rect">
                <a:avLst/>
              </a:prstGeom>
              <a:noFill/>
              <a:ln w="9525">
                <a:noFill/>
                <a:miter lim="800000"/>
                <a:headEnd/>
                <a:tailEnd/>
              </a:ln>
            </p:spPr>
            <p:txBody>
              <a:bodyPr lIns="0" tIns="0" rIns="0" bIns="0"/>
              <a:lstStyle/>
              <a:p>
                <a:pPr algn="ctr" rtl="1" eaLnBrk="0" hangingPunct="0"/>
                <a:r>
                  <a:rPr lang="en-US" sz="1200" b="1" noProof="1">
                    <a:solidFill>
                      <a:srgbClr val="000000"/>
                    </a:solidFill>
                    <a:latin typeface="Traditional Arabic" pitchFamily="2" charset="-78"/>
                    <a:cs typeface="Traditional Arabic" pitchFamily="2" charset="-78"/>
                  </a:rPr>
                  <a:t>0</a:t>
                </a:r>
              </a:p>
            </p:txBody>
          </p:sp>
          <p:sp>
            <p:nvSpPr>
              <p:cNvPr id="34" name="Text Box 13"/>
              <p:cNvSpPr txBox="1">
                <a:spLocks noChangeArrowheads="1"/>
              </p:cNvSpPr>
              <p:nvPr/>
            </p:nvSpPr>
            <p:spPr bwMode="auto">
              <a:xfrm>
                <a:off x="2465" y="1841"/>
                <a:ext cx="231" cy="226"/>
              </a:xfrm>
              <a:prstGeom prst="rect">
                <a:avLst/>
              </a:prstGeom>
              <a:noFill/>
              <a:ln w="9525">
                <a:noFill/>
                <a:miter lim="800000"/>
                <a:headEnd/>
                <a:tailEnd/>
              </a:ln>
            </p:spPr>
            <p:txBody>
              <a:bodyPr lIns="0" tIns="0" rIns="0" bIns="0"/>
              <a:lstStyle/>
              <a:p>
                <a:pPr algn="ctr" rtl="1" eaLnBrk="0" hangingPunct="0"/>
                <a:r>
                  <a:rPr lang="en-US" sz="2400" b="1" noProof="1">
                    <a:solidFill>
                      <a:schemeClr val="bg1"/>
                    </a:solidFill>
                    <a:latin typeface="Traditional Arabic" pitchFamily="2" charset="-78"/>
                    <a:cs typeface="Traditional Arabic" pitchFamily="2" charset="-78"/>
                  </a:rPr>
                  <a:t>10</a:t>
                </a:r>
              </a:p>
            </p:txBody>
          </p:sp>
          <p:sp>
            <p:nvSpPr>
              <p:cNvPr id="35" name="Text Box 14"/>
              <p:cNvSpPr txBox="1">
                <a:spLocks noChangeArrowheads="1"/>
              </p:cNvSpPr>
              <p:nvPr/>
            </p:nvSpPr>
            <p:spPr bwMode="auto">
              <a:xfrm>
                <a:off x="2978" y="1841"/>
                <a:ext cx="231" cy="226"/>
              </a:xfrm>
              <a:prstGeom prst="rect">
                <a:avLst/>
              </a:prstGeom>
              <a:noFill/>
              <a:ln w="9525">
                <a:noFill/>
                <a:miter lim="800000"/>
                <a:headEnd/>
                <a:tailEnd/>
              </a:ln>
            </p:spPr>
            <p:txBody>
              <a:bodyPr lIns="0" tIns="0" rIns="0" bIns="0"/>
              <a:lstStyle/>
              <a:p>
                <a:pPr algn="ctr" rtl="1" eaLnBrk="0" hangingPunct="0"/>
                <a:r>
                  <a:rPr lang="en-US" sz="2400" b="1" noProof="1">
                    <a:solidFill>
                      <a:schemeClr val="bg1"/>
                    </a:solidFill>
                    <a:latin typeface="Traditional Arabic" pitchFamily="2" charset="-78"/>
                    <a:cs typeface="Traditional Arabic" pitchFamily="2" charset="-78"/>
                  </a:rPr>
                  <a:t>20</a:t>
                </a:r>
              </a:p>
            </p:txBody>
          </p:sp>
          <p:sp>
            <p:nvSpPr>
              <p:cNvPr id="36" name="Text Box 15"/>
              <p:cNvSpPr txBox="1">
                <a:spLocks noChangeArrowheads="1"/>
              </p:cNvSpPr>
              <p:nvPr/>
            </p:nvSpPr>
            <p:spPr bwMode="auto">
              <a:xfrm>
                <a:off x="3505" y="1841"/>
                <a:ext cx="231" cy="226"/>
              </a:xfrm>
              <a:prstGeom prst="rect">
                <a:avLst/>
              </a:prstGeom>
              <a:noFill/>
              <a:ln w="9525">
                <a:noFill/>
                <a:miter lim="800000"/>
                <a:headEnd/>
                <a:tailEnd/>
              </a:ln>
            </p:spPr>
            <p:txBody>
              <a:bodyPr lIns="0" tIns="0" rIns="0" bIns="0"/>
              <a:lstStyle/>
              <a:p>
                <a:pPr algn="ctr" rtl="1" eaLnBrk="0" hangingPunct="0"/>
                <a:r>
                  <a:rPr lang="en-US" sz="2400" b="1" noProof="1">
                    <a:solidFill>
                      <a:schemeClr val="bg1"/>
                    </a:solidFill>
                    <a:latin typeface="Traditional Arabic" pitchFamily="2" charset="-78"/>
                    <a:cs typeface="Traditional Arabic" pitchFamily="2" charset="-78"/>
                  </a:rPr>
                  <a:t>30</a:t>
                </a:r>
              </a:p>
            </p:txBody>
          </p:sp>
          <p:sp>
            <p:nvSpPr>
              <p:cNvPr id="37" name="Text Box 16"/>
              <p:cNvSpPr txBox="1">
                <a:spLocks noChangeArrowheads="1"/>
              </p:cNvSpPr>
              <p:nvPr/>
            </p:nvSpPr>
            <p:spPr bwMode="auto">
              <a:xfrm>
                <a:off x="3996" y="1841"/>
                <a:ext cx="232" cy="226"/>
              </a:xfrm>
              <a:prstGeom prst="rect">
                <a:avLst/>
              </a:prstGeom>
              <a:noFill/>
              <a:ln w="9525">
                <a:noFill/>
                <a:miter lim="800000"/>
                <a:headEnd/>
                <a:tailEnd/>
              </a:ln>
            </p:spPr>
            <p:txBody>
              <a:bodyPr lIns="0" tIns="0" rIns="0" bIns="0"/>
              <a:lstStyle/>
              <a:p>
                <a:pPr algn="ctr" rtl="1" eaLnBrk="0" hangingPunct="0"/>
                <a:r>
                  <a:rPr lang="en-US" sz="2400" b="1" noProof="1">
                    <a:solidFill>
                      <a:schemeClr val="bg1"/>
                    </a:solidFill>
                    <a:latin typeface="Traditional Arabic" pitchFamily="2" charset="-78"/>
                    <a:cs typeface="Traditional Arabic" pitchFamily="2" charset="-78"/>
                  </a:rPr>
                  <a:t>40</a:t>
                </a:r>
              </a:p>
            </p:txBody>
          </p:sp>
          <p:sp>
            <p:nvSpPr>
              <p:cNvPr id="38" name="Line 17"/>
              <p:cNvSpPr>
                <a:spLocks noChangeShapeType="1"/>
              </p:cNvSpPr>
              <p:nvPr/>
            </p:nvSpPr>
            <p:spPr bwMode="auto">
              <a:xfrm>
                <a:off x="3347" y="1750"/>
                <a:ext cx="0" cy="70"/>
              </a:xfrm>
              <a:prstGeom prst="line">
                <a:avLst/>
              </a:prstGeom>
              <a:noFill/>
              <a:ln w="9525">
                <a:solidFill>
                  <a:srgbClr val="000000"/>
                </a:solidFill>
                <a:round/>
                <a:headEnd/>
                <a:tailEnd/>
              </a:ln>
            </p:spPr>
            <p:txBody>
              <a:bodyPr lIns="0" tIns="0" rIns="0" bIns="0"/>
              <a:lstStyle/>
              <a:p>
                <a:endParaRPr lang="en-US"/>
              </a:p>
            </p:txBody>
          </p:sp>
          <p:sp>
            <p:nvSpPr>
              <p:cNvPr id="39" name="Line 18"/>
              <p:cNvSpPr>
                <a:spLocks noChangeShapeType="1"/>
              </p:cNvSpPr>
              <p:nvPr/>
            </p:nvSpPr>
            <p:spPr bwMode="auto">
              <a:xfrm>
                <a:off x="2162" y="984"/>
                <a:ext cx="1560" cy="0"/>
              </a:xfrm>
              <a:prstGeom prst="line">
                <a:avLst/>
              </a:prstGeom>
              <a:noFill/>
              <a:ln w="9525">
                <a:solidFill>
                  <a:srgbClr val="000000"/>
                </a:solidFill>
                <a:prstDash val="lgDash"/>
                <a:round/>
                <a:headEnd/>
                <a:tailEnd/>
              </a:ln>
            </p:spPr>
            <p:txBody>
              <a:bodyPr lIns="0" tIns="0" rIns="0" bIns="0"/>
              <a:lstStyle/>
              <a:p>
                <a:endParaRPr lang="en-US"/>
              </a:p>
            </p:txBody>
          </p:sp>
          <p:sp>
            <p:nvSpPr>
              <p:cNvPr id="40" name="Text Box 19"/>
              <p:cNvSpPr txBox="1">
                <a:spLocks noChangeArrowheads="1"/>
              </p:cNvSpPr>
              <p:nvPr/>
            </p:nvSpPr>
            <p:spPr bwMode="auto">
              <a:xfrm>
                <a:off x="1885" y="901"/>
                <a:ext cx="188" cy="226"/>
              </a:xfrm>
              <a:prstGeom prst="rect">
                <a:avLst/>
              </a:prstGeom>
              <a:noFill/>
              <a:ln w="9525">
                <a:noFill/>
                <a:miter lim="800000"/>
                <a:headEnd/>
                <a:tailEnd/>
              </a:ln>
            </p:spPr>
            <p:txBody>
              <a:bodyPr lIns="0" tIns="0" rIns="0" bIns="0"/>
              <a:lstStyle/>
              <a:p>
                <a:pPr algn="ctr" rtl="1" eaLnBrk="0" hangingPunct="0"/>
                <a:r>
                  <a:rPr lang="ar-SA" sz="2400" b="1">
                    <a:solidFill>
                      <a:schemeClr val="bg1"/>
                    </a:solidFill>
                    <a:latin typeface="Traditional Arabic" pitchFamily="2" charset="-78"/>
                    <a:cs typeface="Traditional Arabic" pitchFamily="2" charset="-78"/>
                  </a:rPr>
                  <a:t>1</a:t>
                </a:r>
                <a:endParaRPr lang="ar-SA" sz="2400" b="1" noProof="1">
                  <a:solidFill>
                    <a:schemeClr val="bg1"/>
                  </a:solidFill>
                  <a:latin typeface="Traditional Arabic" pitchFamily="2" charset="-78"/>
                  <a:cs typeface="Traditional Arabic" pitchFamily="2" charset="-78"/>
                </a:endParaRPr>
              </a:p>
            </p:txBody>
          </p:sp>
          <p:sp>
            <p:nvSpPr>
              <p:cNvPr id="42" name="Text Box 20"/>
              <p:cNvSpPr txBox="1">
                <a:spLocks noChangeArrowheads="1"/>
              </p:cNvSpPr>
              <p:nvPr/>
            </p:nvSpPr>
            <p:spPr bwMode="auto">
              <a:xfrm>
                <a:off x="3236" y="805"/>
                <a:ext cx="232" cy="226"/>
              </a:xfrm>
              <a:prstGeom prst="rect">
                <a:avLst/>
              </a:prstGeom>
              <a:noFill/>
              <a:ln w="9525">
                <a:noFill/>
                <a:miter lim="800000"/>
                <a:headEnd/>
                <a:tailEnd/>
              </a:ln>
            </p:spPr>
            <p:txBody>
              <a:bodyPr lIns="0" tIns="0" rIns="0" bIns="0"/>
              <a:lstStyle/>
              <a:p>
                <a:pPr algn="ctr" rtl="1" eaLnBrk="0" hangingPunct="0"/>
                <a:r>
                  <a:rPr lang="en-US" sz="2400" b="1" noProof="1">
                    <a:solidFill>
                      <a:schemeClr val="bg1"/>
                    </a:solidFill>
                    <a:latin typeface="Traditional Arabic" pitchFamily="2" charset="-78"/>
                    <a:cs typeface="Traditional Arabic" pitchFamily="2" charset="-78"/>
                  </a:rPr>
                  <a:t>A</a:t>
                </a:r>
              </a:p>
            </p:txBody>
          </p:sp>
          <p:sp>
            <p:nvSpPr>
              <p:cNvPr id="43" name="Text Box 21"/>
              <p:cNvSpPr txBox="1">
                <a:spLocks noChangeArrowheads="1"/>
              </p:cNvSpPr>
              <p:nvPr/>
            </p:nvSpPr>
            <p:spPr bwMode="auto">
              <a:xfrm>
                <a:off x="4372" y="1719"/>
                <a:ext cx="188" cy="226"/>
              </a:xfrm>
              <a:prstGeom prst="rect">
                <a:avLst/>
              </a:prstGeom>
              <a:noFill/>
              <a:ln w="9525">
                <a:noFill/>
                <a:miter lim="800000"/>
                <a:headEnd/>
                <a:tailEnd/>
              </a:ln>
            </p:spPr>
            <p:txBody>
              <a:bodyPr lIns="0" tIns="0" rIns="0" bIns="0"/>
              <a:lstStyle/>
              <a:p>
                <a:pPr algn="ctr" rtl="1" eaLnBrk="0" hangingPunct="0"/>
                <a:r>
                  <a:rPr lang="en-US" sz="2400" b="1" noProof="1">
                    <a:solidFill>
                      <a:schemeClr val="bg1"/>
                    </a:solidFill>
                    <a:latin typeface="Traditional Arabic" pitchFamily="2" charset="-78"/>
                    <a:cs typeface="Traditional Arabic" pitchFamily="2" charset="-78"/>
                  </a:rPr>
                  <a:t>x</a:t>
                </a:r>
              </a:p>
            </p:txBody>
          </p:sp>
          <p:sp>
            <p:nvSpPr>
              <p:cNvPr id="44" name="Text Box 22"/>
              <p:cNvSpPr txBox="1">
                <a:spLocks noChangeArrowheads="1"/>
              </p:cNvSpPr>
              <p:nvPr/>
            </p:nvSpPr>
            <p:spPr bwMode="auto">
              <a:xfrm>
                <a:off x="2160" y="398"/>
                <a:ext cx="480" cy="226"/>
              </a:xfrm>
              <a:prstGeom prst="rect">
                <a:avLst/>
              </a:prstGeom>
              <a:noFill/>
              <a:ln w="9525">
                <a:noFill/>
                <a:miter lim="800000"/>
                <a:headEnd/>
                <a:tailEnd/>
              </a:ln>
            </p:spPr>
            <p:txBody>
              <a:bodyPr lIns="0" tIns="0" rIns="0" bIns="0"/>
              <a:lstStyle/>
              <a:p>
                <a:pPr algn="ctr" rtl="1" eaLnBrk="0" hangingPunct="0"/>
                <a:r>
                  <a:rPr lang="en-US" sz="2400" b="1" noProof="1">
                    <a:solidFill>
                      <a:schemeClr val="bg1"/>
                    </a:solidFill>
                    <a:latin typeface="Tahoma" pitchFamily="34" charset="0"/>
                    <a:cs typeface="Traditional Arabic" pitchFamily="2" charset="-78"/>
                  </a:rPr>
                  <a:t>µ</a:t>
                </a:r>
                <a:r>
                  <a:rPr lang="en-US" sz="2400" b="1" baseline="-25000" noProof="1">
                    <a:solidFill>
                      <a:schemeClr val="bg1"/>
                    </a:solidFill>
                    <a:latin typeface="Traditional Arabic" pitchFamily="2" charset="-78"/>
                    <a:cs typeface="Traditional Arabic" pitchFamily="2" charset="-78"/>
                  </a:rPr>
                  <a:t>A</a:t>
                </a:r>
                <a:r>
                  <a:rPr lang="en-US" sz="2400" b="1" noProof="1">
                    <a:solidFill>
                      <a:schemeClr val="bg1"/>
                    </a:solidFill>
                    <a:latin typeface="Traditional Arabic" pitchFamily="2" charset="-78"/>
                    <a:cs typeface="Traditional Arabic" pitchFamily="2" charset="-78"/>
                  </a:rPr>
                  <a:t> (x)</a:t>
                </a:r>
              </a:p>
            </p:txBody>
          </p:sp>
          <p:sp>
            <p:nvSpPr>
              <p:cNvPr id="45" name="Line 23"/>
              <p:cNvSpPr>
                <a:spLocks noChangeShapeType="1"/>
              </p:cNvSpPr>
              <p:nvPr/>
            </p:nvSpPr>
            <p:spPr bwMode="auto">
              <a:xfrm flipV="1">
                <a:off x="3347" y="984"/>
                <a:ext cx="0" cy="731"/>
              </a:xfrm>
              <a:prstGeom prst="line">
                <a:avLst/>
              </a:prstGeom>
              <a:noFill/>
              <a:ln w="9525">
                <a:solidFill>
                  <a:srgbClr val="000000"/>
                </a:solidFill>
                <a:prstDash val="lgDash"/>
                <a:round/>
                <a:headEnd/>
                <a:tailEnd/>
              </a:ln>
            </p:spPr>
            <p:txBody>
              <a:bodyPr lIns="0" tIns="0" rIns="0" bIns="0"/>
              <a:lstStyle/>
              <a:p>
                <a:endParaRPr lang="en-US"/>
              </a:p>
            </p:txBody>
          </p:sp>
          <p:sp>
            <p:nvSpPr>
              <p:cNvPr id="46" name="Freeform 24"/>
              <p:cNvSpPr>
                <a:spLocks/>
              </p:cNvSpPr>
              <p:nvPr/>
            </p:nvSpPr>
            <p:spPr bwMode="auto">
              <a:xfrm>
                <a:off x="2592" y="983"/>
                <a:ext cx="1513" cy="797"/>
              </a:xfrm>
              <a:custGeom>
                <a:avLst/>
                <a:gdLst>
                  <a:gd name="T0" fmla="*/ 0 w 1513"/>
                  <a:gd name="T1" fmla="*/ 793 h 797"/>
                  <a:gd name="T2" fmla="*/ 503 w 1513"/>
                  <a:gd name="T3" fmla="*/ 797 h 797"/>
                  <a:gd name="T4" fmla="*/ 502 w 1513"/>
                  <a:gd name="T5" fmla="*/ 0 h 797"/>
                  <a:gd name="T6" fmla="*/ 1022 w 1513"/>
                  <a:gd name="T7" fmla="*/ 0 h 797"/>
                  <a:gd name="T8" fmla="*/ 1022 w 1513"/>
                  <a:gd name="T9" fmla="*/ 783 h 797"/>
                  <a:gd name="T10" fmla="*/ 1513 w 1513"/>
                  <a:gd name="T11" fmla="*/ 783 h 797"/>
                  <a:gd name="T12" fmla="*/ 0 60000 65536"/>
                  <a:gd name="T13" fmla="*/ 0 60000 65536"/>
                  <a:gd name="T14" fmla="*/ 0 60000 65536"/>
                  <a:gd name="T15" fmla="*/ 0 60000 65536"/>
                  <a:gd name="T16" fmla="*/ 0 60000 65536"/>
                  <a:gd name="T17" fmla="*/ 0 60000 65536"/>
                  <a:gd name="T18" fmla="*/ 0 w 1513"/>
                  <a:gd name="T19" fmla="*/ 0 h 797"/>
                  <a:gd name="T20" fmla="*/ 1513 w 1513"/>
                  <a:gd name="T21" fmla="*/ 797 h 797"/>
                </a:gdLst>
                <a:ahLst/>
                <a:cxnLst>
                  <a:cxn ang="T12">
                    <a:pos x="T0" y="T1"/>
                  </a:cxn>
                  <a:cxn ang="T13">
                    <a:pos x="T2" y="T3"/>
                  </a:cxn>
                  <a:cxn ang="T14">
                    <a:pos x="T4" y="T5"/>
                  </a:cxn>
                  <a:cxn ang="T15">
                    <a:pos x="T6" y="T7"/>
                  </a:cxn>
                  <a:cxn ang="T16">
                    <a:pos x="T8" y="T9"/>
                  </a:cxn>
                  <a:cxn ang="T17">
                    <a:pos x="T10" y="T11"/>
                  </a:cxn>
                </a:cxnLst>
                <a:rect l="T18" t="T19" r="T20" b="T21"/>
                <a:pathLst>
                  <a:path w="1513" h="797">
                    <a:moveTo>
                      <a:pt x="0" y="793"/>
                    </a:moveTo>
                    <a:lnTo>
                      <a:pt x="503" y="797"/>
                    </a:lnTo>
                    <a:lnTo>
                      <a:pt x="502" y="0"/>
                    </a:lnTo>
                    <a:lnTo>
                      <a:pt x="1022" y="0"/>
                    </a:lnTo>
                    <a:lnTo>
                      <a:pt x="1022" y="783"/>
                    </a:lnTo>
                    <a:lnTo>
                      <a:pt x="1513" y="783"/>
                    </a:lnTo>
                  </a:path>
                </a:pathLst>
              </a:custGeom>
              <a:noFill/>
              <a:ln w="38100">
                <a:solidFill>
                  <a:srgbClr val="FFCC00"/>
                </a:solidFill>
                <a:round/>
                <a:headEnd/>
                <a:tailEnd/>
              </a:ln>
            </p:spPr>
            <p:txBody>
              <a:bodyPr/>
              <a:lstStyle/>
              <a:p>
                <a:endParaRPr lang="en-US"/>
              </a:p>
            </p:txBody>
          </p:sp>
          <p:sp>
            <p:nvSpPr>
              <p:cNvPr id="48" name="Text Box 25"/>
              <p:cNvSpPr txBox="1">
                <a:spLocks noChangeArrowheads="1"/>
              </p:cNvSpPr>
              <p:nvPr/>
            </p:nvSpPr>
            <p:spPr bwMode="auto">
              <a:xfrm>
                <a:off x="3205" y="1812"/>
                <a:ext cx="305" cy="300"/>
              </a:xfrm>
              <a:prstGeom prst="rect">
                <a:avLst/>
              </a:prstGeom>
              <a:noFill/>
              <a:ln w="9525">
                <a:noFill/>
                <a:miter lim="800000"/>
                <a:headEnd/>
                <a:tailEnd/>
              </a:ln>
            </p:spPr>
            <p:txBody>
              <a:bodyPr lIns="0" tIns="0" rIns="0" bIns="0"/>
              <a:lstStyle/>
              <a:p>
                <a:pPr algn="ctr" rtl="1" eaLnBrk="0" hangingPunct="0"/>
                <a:r>
                  <a:rPr lang="en-US" sz="2400" b="1" noProof="1">
                    <a:solidFill>
                      <a:srgbClr val="CC00CC"/>
                    </a:solidFill>
                    <a:latin typeface="Traditional Arabic" pitchFamily="2" charset="-78"/>
                    <a:cs typeface="Traditional Arabic" pitchFamily="2" charset="-78"/>
                  </a:rPr>
                  <a:t>25</a:t>
                </a:r>
              </a:p>
              <a:p>
                <a:pPr algn="ctr" rtl="1" eaLnBrk="0" hangingPunct="0"/>
                <a:endParaRPr lang="en-US" sz="1200" b="1" noProof="1">
                  <a:solidFill>
                    <a:srgbClr val="000000"/>
                  </a:solidFill>
                  <a:latin typeface="Traditional Arabic" pitchFamily="2" charset="-78"/>
                  <a:cs typeface="Traditional Arabic" pitchFamily="2" charset="-78"/>
                </a:endParaRPr>
              </a:p>
            </p:txBody>
          </p:sp>
          <p:sp>
            <p:nvSpPr>
              <p:cNvPr id="49" name="Line 26"/>
              <p:cNvSpPr>
                <a:spLocks noChangeShapeType="1"/>
              </p:cNvSpPr>
              <p:nvPr/>
            </p:nvSpPr>
            <p:spPr bwMode="auto">
              <a:xfrm flipV="1">
                <a:off x="3094" y="984"/>
                <a:ext cx="0" cy="766"/>
              </a:xfrm>
              <a:prstGeom prst="line">
                <a:avLst/>
              </a:prstGeom>
              <a:noFill/>
              <a:ln w="38100">
                <a:solidFill>
                  <a:srgbClr val="FFCC00"/>
                </a:solidFill>
                <a:round/>
                <a:headEnd/>
                <a:tailEnd/>
              </a:ln>
            </p:spPr>
            <p:txBody>
              <a:bodyPr lIns="0" tIns="0" rIns="0" bIns="0"/>
              <a:lstStyle/>
              <a:p>
                <a:endParaRPr lang="en-US"/>
              </a:p>
            </p:txBody>
          </p:sp>
          <p:sp>
            <p:nvSpPr>
              <p:cNvPr id="50" name="Line 27"/>
              <p:cNvSpPr>
                <a:spLocks noChangeShapeType="1"/>
              </p:cNvSpPr>
              <p:nvPr/>
            </p:nvSpPr>
            <p:spPr bwMode="auto">
              <a:xfrm>
                <a:off x="4105" y="1750"/>
                <a:ext cx="0" cy="70"/>
              </a:xfrm>
              <a:prstGeom prst="line">
                <a:avLst/>
              </a:prstGeom>
              <a:noFill/>
              <a:ln w="9525">
                <a:solidFill>
                  <a:srgbClr val="000000"/>
                </a:solidFill>
                <a:round/>
                <a:headEnd/>
                <a:tailEnd/>
              </a:ln>
            </p:spPr>
            <p:txBody>
              <a:bodyPr lIns="0" tIns="0" rIns="0" bIns="0"/>
              <a:lstStyle/>
              <a:p>
                <a:endParaRPr lang="en-US"/>
              </a:p>
            </p:txBody>
          </p:sp>
          <p:sp>
            <p:nvSpPr>
              <p:cNvPr id="51" name="Line 28"/>
              <p:cNvSpPr>
                <a:spLocks noChangeShapeType="1"/>
              </p:cNvSpPr>
              <p:nvPr/>
            </p:nvSpPr>
            <p:spPr bwMode="auto">
              <a:xfrm>
                <a:off x="3094" y="1750"/>
                <a:ext cx="0" cy="70"/>
              </a:xfrm>
              <a:prstGeom prst="line">
                <a:avLst/>
              </a:prstGeom>
              <a:noFill/>
              <a:ln w="9525">
                <a:solidFill>
                  <a:srgbClr val="000000"/>
                </a:solidFill>
                <a:round/>
                <a:headEnd/>
                <a:tailEnd/>
              </a:ln>
            </p:spPr>
            <p:txBody>
              <a:bodyPr lIns="0" tIns="0" rIns="0" bIns="0"/>
              <a:lstStyle/>
              <a:p>
                <a:endParaRPr lang="en-US"/>
              </a:p>
            </p:txBody>
          </p:sp>
          <p:sp>
            <p:nvSpPr>
              <p:cNvPr id="52" name="Line 29"/>
              <p:cNvSpPr>
                <a:spLocks noChangeShapeType="1"/>
              </p:cNvSpPr>
              <p:nvPr/>
            </p:nvSpPr>
            <p:spPr bwMode="auto">
              <a:xfrm>
                <a:off x="2581" y="1750"/>
                <a:ext cx="0" cy="70"/>
              </a:xfrm>
              <a:prstGeom prst="line">
                <a:avLst/>
              </a:prstGeom>
              <a:noFill/>
              <a:ln w="9525">
                <a:solidFill>
                  <a:srgbClr val="000000"/>
                </a:solidFill>
                <a:round/>
                <a:headEnd/>
                <a:tailEnd/>
              </a:ln>
            </p:spPr>
            <p:txBody>
              <a:bodyPr lIns="0" tIns="0" rIns="0" bIns="0"/>
              <a:lstStyle/>
              <a:p>
                <a:endParaRPr lang="en-US"/>
              </a:p>
            </p:txBody>
          </p:sp>
          <p:sp>
            <p:nvSpPr>
              <p:cNvPr id="53" name="Line 30"/>
              <p:cNvSpPr>
                <a:spLocks noChangeShapeType="1"/>
              </p:cNvSpPr>
              <p:nvPr/>
            </p:nvSpPr>
            <p:spPr bwMode="auto">
              <a:xfrm flipV="1">
                <a:off x="3607" y="976"/>
                <a:ext cx="0" cy="765"/>
              </a:xfrm>
              <a:prstGeom prst="line">
                <a:avLst/>
              </a:prstGeom>
              <a:noFill/>
              <a:ln w="38100">
                <a:solidFill>
                  <a:srgbClr val="FFCC00"/>
                </a:solidFill>
                <a:round/>
                <a:headEnd/>
                <a:tailEnd/>
              </a:ln>
            </p:spPr>
            <p:txBody>
              <a:bodyPr lIns="0" tIns="0" rIns="0" bIns="0"/>
              <a:lstStyle/>
              <a:p>
                <a:endParaRPr lang="en-US"/>
              </a:p>
            </p:txBody>
          </p:sp>
          <p:sp>
            <p:nvSpPr>
              <p:cNvPr id="54" name="Line 31"/>
              <p:cNvSpPr>
                <a:spLocks noChangeShapeType="1"/>
              </p:cNvSpPr>
              <p:nvPr/>
            </p:nvSpPr>
            <p:spPr bwMode="auto">
              <a:xfrm>
                <a:off x="3607" y="1751"/>
                <a:ext cx="0" cy="69"/>
              </a:xfrm>
              <a:prstGeom prst="line">
                <a:avLst/>
              </a:prstGeom>
              <a:noFill/>
              <a:ln w="9525">
                <a:solidFill>
                  <a:srgbClr val="000000"/>
                </a:solidFill>
                <a:round/>
                <a:headEnd/>
                <a:tailEnd/>
              </a:ln>
            </p:spPr>
            <p:txBody>
              <a:bodyPr/>
              <a:lstStyle/>
              <a:p>
                <a:endParaRPr lang="en-US"/>
              </a:p>
            </p:txBody>
          </p:sp>
        </p:grpSp>
      </p:grpSp>
      <p:sp>
        <p:nvSpPr>
          <p:cNvPr id="55" name="Text Box 130"/>
          <p:cNvSpPr txBox="1">
            <a:spLocks noChangeArrowheads="1"/>
          </p:cNvSpPr>
          <p:nvPr/>
        </p:nvSpPr>
        <p:spPr bwMode="auto">
          <a:xfrm>
            <a:off x="6453275" y="1091625"/>
            <a:ext cx="2538325" cy="584775"/>
          </a:xfrm>
          <a:prstGeom prst="rect">
            <a:avLst/>
          </a:prstGeom>
          <a:noFill/>
          <a:ln w="9525">
            <a:noFill/>
            <a:miter lim="800000"/>
            <a:headEnd/>
            <a:tailEnd/>
          </a:ln>
        </p:spPr>
        <p:txBody>
          <a:bodyPr wrap="square">
            <a:spAutoFit/>
          </a:bodyPr>
          <a:lstStyle/>
          <a:p>
            <a:r>
              <a:rPr lang="en-US" sz="3200" b="1" dirty="0">
                <a:solidFill>
                  <a:srgbClr val="FF0000"/>
                </a:solidFill>
              </a:rPr>
              <a:t>Classical Set</a:t>
            </a:r>
          </a:p>
        </p:txBody>
      </p:sp>
      <p:sp>
        <p:nvSpPr>
          <p:cNvPr id="56" name="Text Box 131"/>
          <p:cNvSpPr txBox="1">
            <a:spLocks noChangeArrowheads="1"/>
          </p:cNvSpPr>
          <p:nvPr/>
        </p:nvSpPr>
        <p:spPr bwMode="auto">
          <a:xfrm>
            <a:off x="360098" y="4092922"/>
            <a:ext cx="2154502" cy="584775"/>
          </a:xfrm>
          <a:prstGeom prst="rect">
            <a:avLst/>
          </a:prstGeom>
          <a:noFill/>
          <a:ln w="9525">
            <a:noFill/>
            <a:miter lim="800000"/>
            <a:headEnd/>
            <a:tailEnd/>
          </a:ln>
        </p:spPr>
        <p:txBody>
          <a:bodyPr wrap="square">
            <a:spAutoFit/>
          </a:bodyPr>
          <a:lstStyle/>
          <a:p>
            <a:r>
              <a:rPr lang="en-US" sz="3200" b="1">
                <a:solidFill>
                  <a:srgbClr val="FF0000"/>
                </a:solidFill>
              </a:rPr>
              <a:t>Fuzzy Sets</a:t>
            </a:r>
          </a:p>
        </p:txBody>
      </p:sp>
      <p:sp>
        <p:nvSpPr>
          <p:cNvPr id="57" name="AutoShape 132"/>
          <p:cNvSpPr>
            <a:spLocks noChangeArrowheads="1"/>
          </p:cNvSpPr>
          <p:nvPr/>
        </p:nvSpPr>
        <p:spPr bwMode="auto">
          <a:xfrm rot="-3355547">
            <a:off x="1254395" y="4527574"/>
            <a:ext cx="670421" cy="1796167"/>
          </a:xfrm>
          <a:prstGeom prst="curvedRightArrow">
            <a:avLst>
              <a:gd name="adj1" fmla="val 61628"/>
              <a:gd name="adj2" fmla="val 1028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58" name="AutoShape 133"/>
          <p:cNvSpPr>
            <a:spLocks noChangeArrowheads="1"/>
          </p:cNvSpPr>
          <p:nvPr/>
        </p:nvSpPr>
        <p:spPr bwMode="auto">
          <a:xfrm rot="2707998" flipH="1">
            <a:off x="7043756" y="1737706"/>
            <a:ext cx="621506" cy="1635743"/>
          </a:xfrm>
          <a:prstGeom prst="curvedRightArrow">
            <a:avLst>
              <a:gd name="adj1" fmla="val 50509"/>
              <a:gd name="adj2" fmla="val 101019"/>
              <a:gd name="adj3" fmla="val 33333"/>
            </a:avLst>
          </a:prstGeom>
          <a:solidFill>
            <a:schemeClr val="accent1"/>
          </a:solidFill>
          <a:ln w="9525">
            <a:solidFill>
              <a:schemeClr val="tx1"/>
            </a:solidFill>
            <a:miter lim="800000"/>
            <a:headEnd/>
            <a:tailEnd/>
          </a:ln>
        </p:spPr>
        <p:txBody>
          <a:bodyPr wrap="none" anchor="ctr"/>
          <a:lstStyle/>
          <a:p>
            <a:endParaRPr lang="en-US"/>
          </a:p>
        </p:txBody>
      </p:sp>
      <p:grpSp>
        <p:nvGrpSpPr>
          <p:cNvPr id="59" name="Group 138"/>
          <p:cNvGrpSpPr>
            <a:grpSpLocks/>
          </p:cNvGrpSpPr>
          <p:nvPr/>
        </p:nvGrpSpPr>
        <p:grpSpPr bwMode="auto">
          <a:xfrm>
            <a:off x="3009900" y="4074319"/>
            <a:ext cx="5829300" cy="2555081"/>
            <a:chOff x="1680" y="2016"/>
            <a:chExt cx="3888" cy="1776"/>
          </a:xfrm>
        </p:grpSpPr>
        <p:sp>
          <p:nvSpPr>
            <p:cNvPr id="60" name="Rectangle 83"/>
            <p:cNvSpPr>
              <a:spLocks noChangeArrowheads="1"/>
            </p:cNvSpPr>
            <p:nvPr/>
          </p:nvSpPr>
          <p:spPr bwMode="auto">
            <a:xfrm>
              <a:off x="1867" y="2030"/>
              <a:ext cx="116" cy="288"/>
            </a:xfrm>
            <a:prstGeom prst="rect">
              <a:avLst/>
            </a:prstGeom>
            <a:noFill/>
            <a:ln w="12700">
              <a:noFill/>
              <a:miter lim="800000"/>
              <a:headEnd/>
              <a:tailEnd/>
            </a:ln>
          </p:spPr>
          <p:txBody>
            <a:bodyPr wrap="none" anchor="ctr"/>
            <a:lstStyle/>
            <a:p>
              <a:endParaRPr lang="en-US"/>
            </a:p>
          </p:txBody>
        </p:sp>
        <p:sp>
          <p:nvSpPr>
            <p:cNvPr id="61" name="Freeform 84"/>
            <p:cNvSpPr>
              <a:spLocks/>
            </p:cNvSpPr>
            <p:nvPr/>
          </p:nvSpPr>
          <p:spPr bwMode="auto">
            <a:xfrm>
              <a:off x="4930" y="3284"/>
              <a:ext cx="52" cy="88"/>
            </a:xfrm>
            <a:custGeom>
              <a:avLst/>
              <a:gdLst>
                <a:gd name="T0" fmla="*/ 0 w 52"/>
                <a:gd name="T1" fmla="*/ 88 h 89"/>
                <a:gd name="T2" fmla="*/ 51 w 52"/>
                <a:gd name="T3" fmla="*/ 88 h 89"/>
                <a:gd name="T4" fmla="*/ 27 w 52"/>
                <a:gd name="T5" fmla="*/ 0 h 89"/>
                <a:gd name="T6" fmla="*/ 0 w 52"/>
                <a:gd name="T7" fmla="*/ 88 h 89"/>
                <a:gd name="T8" fmla="*/ 0 60000 65536"/>
                <a:gd name="T9" fmla="*/ 0 60000 65536"/>
                <a:gd name="T10" fmla="*/ 0 60000 65536"/>
                <a:gd name="T11" fmla="*/ 0 60000 65536"/>
                <a:gd name="T12" fmla="*/ 0 w 52"/>
                <a:gd name="T13" fmla="*/ 0 h 89"/>
                <a:gd name="T14" fmla="*/ 52 w 52"/>
                <a:gd name="T15" fmla="*/ 89 h 89"/>
              </a:gdLst>
              <a:ahLst/>
              <a:cxnLst>
                <a:cxn ang="T8">
                  <a:pos x="T0" y="T1"/>
                </a:cxn>
                <a:cxn ang="T9">
                  <a:pos x="T2" y="T3"/>
                </a:cxn>
                <a:cxn ang="T10">
                  <a:pos x="T4" y="T5"/>
                </a:cxn>
                <a:cxn ang="T11">
                  <a:pos x="T6" y="T7"/>
                </a:cxn>
              </a:cxnLst>
              <a:rect l="T12" t="T13" r="T14" b="T15"/>
              <a:pathLst>
                <a:path w="52" h="89">
                  <a:moveTo>
                    <a:pt x="0" y="88"/>
                  </a:moveTo>
                  <a:lnTo>
                    <a:pt x="51" y="88"/>
                  </a:lnTo>
                  <a:lnTo>
                    <a:pt x="27" y="0"/>
                  </a:lnTo>
                  <a:lnTo>
                    <a:pt x="0" y="88"/>
                  </a:lnTo>
                </a:path>
              </a:pathLst>
            </a:custGeom>
            <a:solidFill>
              <a:srgbClr val="000000"/>
            </a:solidFill>
            <a:ln w="25400" cap="rnd">
              <a:solidFill>
                <a:srgbClr val="000000"/>
              </a:solidFill>
              <a:round/>
              <a:headEnd/>
              <a:tailEnd/>
            </a:ln>
          </p:spPr>
          <p:txBody>
            <a:bodyPr/>
            <a:lstStyle/>
            <a:p>
              <a:endParaRPr lang="en-US"/>
            </a:p>
          </p:txBody>
        </p:sp>
        <p:sp>
          <p:nvSpPr>
            <p:cNvPr id="62" name="Freeform 85"/>
            <p:cNvSpPr>
              <a:spLocks/>
            </p:cNvSpPr>
            <p:nvPr/>
          </p:nvSpPr>
          <p:spPr bwMode="auto">
            <a:xfrm>
              <a:off x="2213" y="3280"/>
              <a:ext cx="54" cy="92"/>
            </a:xfrm>
            <a:custGeom>
              <a:avLst/>
              <a:gdLst>
                <a:gd name="T0" fmla="*/ 0 w 54"/>
                <a:gd name="T1" fmla="*/ 91 h 92"/>
                <a:gd name="T2" fmla="*/ 53 w 54"/>
                <a:gd name="T3" fmla="*/ 91 h 92"/>
                <a:gd name="T4" fmla="*/ 27 w 54"/>
                <a:gd name="T5" fmla="*/ 0 h 92"/>
                <a:gd name="T6" fmla="*/ 0 w 54"/>
                <a:gd name="T7" fmla="*/ 91 h 92"/>
                <a:gd name="T8" fmla="*/ 0 60000 65536"/>
                <a:gd name="T9" fmla="*/ 0 60000 65536"/>
                <a:gd name="T10" fmla="*/ 0 60000 65536"/>
                <a:gd name="T11" fmla="*/ 0 60000 65536"/>
                <a:gd name="T12" fmla="*/ 0 w 54"/>
                <a:gd name="T13" fmla="*/ 0 h 92"/>
                <a:gd name="T14" fmla="*/ 54 w 54"/>
                <a:gd name="T15" fmla="*/ 92 h 92"/>
              </a:gdLst>
              <a:ahLst/>
              <a:cxnLst>
                <a:cxn ang="T8">
                  <a:pos x="T0" y="T1"/>
                </a:cxn>
                <a:cxn ang="T9">
                  <a:pos x="T2" y="T3"/>
                </a:cxn>
                <a:cxn ang="T10">
                  <a:pos x="T4" y="T5"/>
                </a:cxn>
                <a:cxn ang="T11">
                  <a:pos x="T6" y="T7"/>
                </a:cxn>
              </a:cxnLst>
              <a:rect l="T12" t="T13" r="T14" b="T15"/>
              <a:pathLst>
                <a:path w="54" h="92">
                  <a:moveTo>
                    <a:pt x="0" y="91"/>
                  </a:moveTo>
                  <a:lnTo>
                    <a:pt x="53" y="91"/>
                  </a:lnTo>
                  <a:lnTo>
                    <a:pt x="27" y="0"/>
                  </a:lnTo>
                  <a:lnTo>
                    <a:pt x="0" y="91"/>
                  </a:lnTo>
                </a:path>
              </a:pathLst>
            </a:custGeom>
            <a:solidFill>
              <a:srgbClr val="000000"/>
            </a:solidFill>
            <a:ln w="25400" cap="rnd">
              <a:solidFill>
                <a:srgbClr val="000000"/>
              </a:solidFill>
              <a:round/>
              <a:headEnd/>
              <a:tailEnd/>
            </a:ln>
          </p:spPr>
          <p:txBody>
            <a:bodyPr/>
            <a:lstStyle/>
            <a:p>
              <a:endParaRPr lang="en-US"/>
            </a:p>
          </p:txBody>
        </p:sp>
        <p:sp>
          <p:nvSpPr>
            <p:cNvPr id="63" name="Rectangle 86"/>
            <p:cNvSpPr>
              <a:spLocks noChangeArrowheads="1"/>
            </p:cNvSpPr>
            <p:nvPr/>
          </p:nvSpPr>
          <p:spPr bwMode="auto">
            <a:xfrm>
              <a:off x="1680" y="2016"/>
              <a:ext cx="3888" cy="1776"/>
            </a:xfrm>
            <a:prstGeom prst="rect">
              <a:avLst/>
            </a:prstGeom>
            <a:gradFill rotWithShape="1">
              <a:gsLst>
                <a:gs pos="0">
                  <a:srgbClr val="CCCCFF"/>
                </a:gs>
                <a:gs pos="50000">
                  <a:schemeClr val="hlink"/>
                </a:gs>
                <a:gs pos="100000">
                  <a:srgbClr val="CCCCFF"/>
                </a:gs>
              </a:gsLst>
              <a:lin ang="18900000" scaled="1"/>
            </a:gradFill>
            <a:ln w="9525">
              <a:solidFill>
                <a:schemeClr val="tx1"/>
              </a:solidFill>
              <a:miter lim="800000"/>
              <a:headEnd/>
              <a:tailEnd/>
            </a:ln>
            <a:effectLst/>
          </p:spPr>
          <p:txBody>
            <a:bodyPr wrap="none" anchor="ctr"/>
            <a:lstStyle/>
            <a:p>
              <a:pPr>
                <a:defRPr/>
              </a:pPr>
              <a:endParaRPr lang="en-US"/>
            </a:p>
          </p:txBody>
        </p:sp>
        <p:sp>
          <p:nvSpPr>
            <p:cNvPr id="64" name="Freeform 87"/>
            <p:cNvSpPr>
              <a:spLocks/>
            </p:cNvSpPr>
            <p:nvPr/>
          </p:nvSpPr>
          <p:spPr bwMode="auto">
            <a:xfrm>
              <a:off x="2210" y="2513"/>
              <a:ext cx="2500" cy="899"/>
            </a:xfrm>
            <a:custGeom>
              <a:avLst/>
              <a:gdLst>
                <a:gd name="T0" fmla="*/ 0 w 4875"/>
                <a:gd name="T1" fmla="*/ 1473 h 1473"/>
                <a:gd name="T2" fmla="*/ 1110 w 4875"/>
                <a:gd name="T3" fmla="*/ 1458 h 1473"/>
                <a:gd name="T4" fmla="*/ 2694 w 4875"/>
                <a:gd name="T5" fmla="*/ 0 h 1473"/>
                <a:gd name="T6" fmla="*/ 4335 w 4875"/>
                <a:gd name="T7" fmla="*/ 1473 h 1473"/>
                <a:gd name="T8" fmla="*/ 4875 w 4875"/>
                <a:gd name="T9" fmla="*/ 1473 h 1473"/>
                <a:gd name="T10" fmla="*/ 0 60000 65536"/>
                <a:gd name="T11" fmla="*/ 0 60000 65536"/>
                <a:gd name="T12" fmla="*/ 0 60000 65536"/>
                <a:gd name="T13" fmla="*/ 0 60000 65536"/>
                <a:gd name="T14" fmla="*/ 0 60000 65536"/>
                <a:gd name="T15" fmla="*/ 0 w 4875"/>
                <a:gd name="T16" fmla="*/ 0 h 1473"/>
                <a:gd name="T17" fmla="*/ 4875 w 4875"/>
                <a:gd name="T18" fmla="*/ 1473 h 1473"/>
              </a:gdLst>
              <a:ahLst/>
              <a:cxnLst>
                <a:cxn ang="T10">
                  <a:pos x="T0" y="T1"/>
                </a:cxn>
                <a:cxn ang="T11">
                  <a:pos x="T2" y="T3"/>
                </a:cxn>
                <a:cxn ang="T12">
                  <a:pos x="T4" y="T5"/>
                </a:cxn>
                <a:cxn ang="T13">
                  <a:pos x="T6" y="T7"/>
                </a:cxn>
                <a:cxn ang="T14">
                  <a:pos x="T8" y="T9"/>
                </a:cxn>
              </a:cxnLst>
              <a:rect l="T15" t="T16" r="T17" b="T18"/>
              <a:pathLst>
                <a:path w="4875" h="1473">
                  <a:moveTo>
                    <a:pt x="0" y="1473"/>
                  </a:moveTo>
                  <a:lnTo>
                    <a:pt x="1110" y="1458"/>
                  </a:lnTo>
                  <a:lnTo>
                    <a:pt x="2694" y="0"/>
                  </a:lnTo>
                  <a:lnTo>
                    <a:pt x="4335" y="1473"/>
                  </a:lnTo>
                  <a:lnTo>
                    <a:pt x="4875" y="1473"/>
                  </a:lnTo>
                </a:path>
              </a:pathLst>
            </a:custGeom>
            <a:noFill/>
            <a:ln w="38100">
              <a:solidFill>
                <a:srgbClr val="CC0066"/>
              </a:solidFill>
              <a:round/>
              <a:headEnd/>
              <a:tailEnd/>
            </a:ln>
          </p:spPr>
          <p:txBody>
            <a:bodyPr lIns="0" tIns="0" rIns="0" bIns="0"/>
            <a:lstStyle/>
            <a:p>
              <a:endParaRPr lang="en-US"/>
            </a:p>
          </p:txBody>
        </p:sp>
        <p:sp>
          <p:nvSpPr>
            <p:cNvPr id="65" name="Text Box 88"/>
            <p:cNvSpPr txBox="1">
              <a:spLocks noChangeArrowheads="1"/>
            </p:cNvSpPr>
            <p:nvPr/>
          </p:nvSpPr>
          <p:spPr bwMode="auto">
            <a:xfrm>
              <a:off x="1728" y="2065"/>
              <a:ext cx="512" cy="479"/>
            </a:xfrm>
            <a:prstGeom prst="rect">
              <a:avLst/>
            </a:prstGeom>
            <a:noFill/>
            <a:ln w="9525">
              <a:noFill/>
              <a:miter lim="800000"/>
              <a:headEnd/>
              <a:tailEnd/>
            </a:ln>
          </p:spPr>
          <p:txBody>
            <a:bodyPr lIns="0" tIns="0" rIns="0" bIns="0"/>
            <a:lstStyle/>
            <a:p>
              <a:pPr algn="ctr" rtl="1" eaLnBrk="0" hangingPunct="0"/>
              <a:r>
                <a:rPr lang="en-US" sz="2400" b="1">
                  <a:solidFill>
                    <a:srgbClr val="000000"/>
                  </a:solidFill>
                  <a:latin typeface="Traditional Arabic" pitchFamily="2" charset="-78"/>
                  <a:cs typeface="Traditional Arabic" pitchFamily="2" charset="-78"/>
                </a:rPr>
                <a:t>Mu</a:t>
              </a:r>
              <a:endParaRPr lang="ar-SA" sz="2400" b="1">
                <a:solidFill>
                  <a:srgbClr val="000000"/>
                </a:solidFill>
                <a:latin typeface="Traditional Arabic" pitchFamily="2" charset="-78"/>
                <a:cs typeface="Traditional Arabic" pitchFamily="2" charset="-78"/>
              </a:endParaRPr>
            </a:p>
          </p:txBody>
        </p:sp>
        <p:sp>
          <p:nvSpPr>
            <p:cNvPr id="66" name="Text Box 90"/>
            <p:cNvSpPr txBox="1">
              <a:spLocks noChangeArrowheads="1"/>
            </p:cNvSpPr>
            <p:nvPr/>
          </p:nvSpPr>
          <p:spPr bwMode="auto">
            <a:xfrm>
              <a:off x="2016" y="2459"/>
              <a:ext cx="185" cy="220"/>
            </a:xfrm>
            <a:prstGeom prst="rect">
              <a:avLst/>
            </a:prstGeom>
            <a:noFill/>
            <a:ln w="9525">
              <a:noFill/>
              <a:miter lim="800000"/>
              <a:headEnd/>
              <a:tailEnd/>
            </a:ln>
          </p:spPr>
          <p:txBody>
            <a:bodyPr lIns="0" tIns="0" rIns="0" bIns="0"/>
            <a:lstStyle/>
            <a:p>
              <a:pPr algn="ctr" rtl="1" eaLnBrk="0" hangingPunct="0"/>
              <a:r>
                <a:rPr lang="en-US" sz="2400" b="1" noProof="1">
                  <a:solidFill>
                    <a:srgbClr val="000000"/>
                  </a:solidFill>
                  <a:latin typeface="Traditional Arabic" pitchFamily="2" charset="-78"/>
                  <a:cs typeface="Traditional Arabic" pitchFamily="2" charset="-78"/>
                </a:rPr>
                <a:t>1</a:t>
              </a:r>
            </a:p>
          </p:txBody>
        </p:sp>
        <p:sp>
          <p:nvSpPr>
            <p:cNvPr id="67" name="Text Box 91"/>
            <p:cNvSpPr txBox="1">
              <a:spLocks noChangeArrowheads="1"/>
            </p:cNvSpPr>
            <p:nvPr/>
          </p:nvSpPr>
          <p:spPr bwMode="auto">
            <a:xfrm>
              <a:off x="1920" y="2726"/>
              <a:ext cx="269" cy="220"/>
            </a:xfrm>
            <a:prstGeom prst="rect">
              <a:avLst/>
            </a:prstGeom>
            <a:noFill/>
            <a:ln w="9525">
              <a:noFill/>
              <a:miter lim="800000"/>
              <a:headEnd/>
              <a:tailEnd/>
            </a:ln>
          </p:spPr>
          <p:txBody>
            <a:bodyPr lIns="0" tIns="0" rIns="0" bIns="0"/>
            <a:lstStyle/>
            <a:p>
              <a:pPr algn="ctr" rtl="1" eaLnBrk="0" hangingPunct="0"/>
              <a:r>
                <a:rPr lang="en-US" sz="2400" b="1" noProof="1">
                  <a:solidFill>
                    <a:srgbClr val="000000"/>
                  </a:solidFill>
                  <a:latin typeface="Traditional Arabic" pitchFamily="2" charset="-78"/>
                  <a:cs typeface="Traditional Arabic" pitchFamily="2" charset="-78"/>
                </a:rPr>
                <a:t>0.7</a:t>
              </a:r>
            </a:p>
          </p:txBody>
        </p:sp>
        <p:sp>
          <p:nvSpPr>
            <p:cNvPr id="68" name="Text Box 92"/>
            <p:cNvSpPr txBox="1">
              <a:spLocks noChangeArrowheads="1"/>
            </p:cNvSpPr>
            <p:nvPr/>
          </p:nvSpPr>
          <p:spPr bwMode="auto">
            <a:xfrm>
              <a:off x="1920" y="3120"/>
              <a:ext cx="269" cy="220"/>
            </a:xfrm>
            <a:prstGeom prst="rect">
              <a:avLst/>
            </a:prstGeom>
            <a:noFill/>
            <a:ln w="9525">
              <a:noFill/>
              <a:miter lim="800000"/>
              <a:headEnd/>
              <a:tailEnd/>
            </a:ln>
          </p:spPr>
          <p:txBody>
            <a:bodyPr lIns="0" tIns="0" rIns="0" bIns="0"/>
            <a:lstStyle/>
            <a:p>
              <a:pPr algn="ctr" rtl="1" eaLnBrk="0" hangingPunct="0"/>
              <a:r>
                <a:rPr lang="en-US" sz="2400" b="1" noProof="1">
                  <a:solidFill>
                    <a:srgbClr val="000000"/>
                  </a:solidFill>
                  <a:latin typeface="Traditional Arabic" pitchFamily="2" charset="-78"/>
                  <a:cs typeface="Traditional Arabic" pitchFamily="2" charset="-78"/>
                </a:rPr>
                <a:t>0.3</a:t>
              </a:r>
            </a:p>
          </p:txBody>
        </p:sp>
        <p:sp>
          <p:nvSpPr>
            <p:cNvPr id="69" name="Text Box 93"/>
            <p:cNvSpPr txBox="1">
              <a:spLocks noChangeArrowheads="1"/>
            </p:cNvSpPr>
            <p:nvPr/>
          </p:nvSpPr>
          <p:spPr bwMode="auto">
            <a:xfrm>
              <a:off x="3364" y="2276"/>
              <a:ext cx="461" cy="193"/>
            </a:xfrm>
            <a:prstGeom prst="rect">
              <a:avLst/>
            </a:prstGeom>
            <a:noFill/>
            <a:ln w="9525">
              <a:noFill/>
              <a:miter lim="800000"/>
              <a:headEnd/>
              <a:tailEnd/>
            </a:ln>
          </p:spPr>
          <p:txBody>
            <a:bodyPr lIns="0" tIns="0" rIns="0" bIns="0"/>
            <a:lstStyle/>
            <a:p>
              <a:pPr algn="ctr" rtl="1" eaLnBrk="0" hangingPunct="0"/>
              <a:r>
                <a:rPr lang="en-US" sz="2400" b="1">
                  <a:solidFill>
                    <a:srgbClr val="000000"/>
                  </a:solidFill>
                  <a:latin typeface="Traditional Arabic" pitchFamily="2" charset="-78"/>
                  <a:cs typeface="Traditional Arabic" pitchFamily="2" charset="-78"/>
                </a:rPr>
                <a:t>Med</a:t>
              </a:r>
              <a:endParaRPr lang="ar-SA" sz="2400" b="1">
                <a:solidFill>
                  <a:srgbClr val="000000"/>
                </a:solidFill>
                <a:latin typeface="Traditional Arabic" pitchFamily="2" charset="-78"/>
                <a:cs typeface="Traditional Arabic" pitchFamily="2" charset="-78"/>
              </a:endParaRPr>
            </a:p>
          </p:txBody>
        </p:sp>
        <p:sp>
          <p:nvSpPr>
            <p:cNvPr id="70" name="Text Box 94"/>
            <p:cNvSpPr txBox="1">
              <a:spLocks noChangeArrowheads="1"/>
            </p:cNvSpPr>
            <p:nvPr/>
          </p:nvSpPr>
          <p:spPr bwMode="auto">
            <a:xfrm>
              <a:off x="4479" y="2267"/>
              <a:ext cx="462" cy="202"/>
            </a:xfrm>
            <a:prstGeom prst="rect">
              <a:avLst/>
            </a:prstGeom>
            <a:noFill/>
            <a:ln w="9525">
              <a:noFill/>
              <a:miter lim="800000"/>
              <a:headEnd/>
              <a:tailEnd/>
            </a:ln>
          </p:spPr>
          <p:txBody>
            <a:bodyPr lIns="0" tIns="0" rIns="0" bIns="0"/>
            <a:lstStyle/>
            <a:p>
              <a:pPr algn="ctr" rtl="1" eaLnBrk="0" hangingPunct="0"/>
              <a:r>
                <a:rPr lang="en-US" sz="2400" b="1">
                  <a:solidFill>
                    <a:srgbClr val="000000"/>
                  </a:solidFill>
                  <a:latin typeface="Traditional Arabic" pitchFamily="2" charset="-78"/>
                  <a:cs typeface="Traditional Arabic" pitchFamily="2" charset="-78"/>
                </a:rPr>
                <a:t>Hot</a:t>
              </a:r>
              <a:endParaRPr lang="ar-SA" sz="2400" b="1">
                <a:solidFill>
                  <a:srgbClr val="000000"/>
                </a:solidFill>
                <a:latin typeface="Traditional Arabic" pitchFamily="2" charset="-78"/>
                <a:cs typeface="Traditional Arabic" pitchFamily="2" charset="-78"/>
              </a:endParaRPr>
            </a:p>
          </p:txBody>
        </p:sp>
        <p:sp>
          <p:nvSpPr>
            <p:cNvPr id="71" name="Line 96"/>
            <p:cNvSpPr>
              <a:spLocks noChangeShapeType="1"/>
            </p:cNvSpPr>
            <p:nvPr/>
          </p:nvSpPr>
          <p:spPr bwMode="auto">
            <a:xfrm>
              <a:off x="3024" y="2800"/>
              <a:ext cx="4" cy="603"/>
            </a:xfrm>
            <a:prstGeom prst="line">
              <a:avLst/>
            </a:prstGeom>
            <a:noFill/>
            <a:ln w="9525">
              <a:solidFill>
                <a:srgbClr val="000000"/>
              </a:solidFill>
              <a:prstDash val="dashDot"/>
              <a:round/>
              <a:headEnd/>
              <a:tailEnd/>
            </a:ln>
          </p:spPr>
          <p:txBody>
            <a:bodyPr lIns="0" tIns="0" rIns="0" bIns="0"/>
            <a:lstStyle/>
            <a:p>
              <a:endParaRPr lang="en-US"/>
            </a:p>
          </p:txBody>
        </p:sp>
        <p:sp>
          <p:nvSpPr>
            <p:cNvPr id="72" name="Line 97"/>
            <p:cNvSpPr>
              <a:spLocks noChangeShapeType="1"/>
            </p:cNvSpPr>
            <p:nvPr/>
          </p:nvSpPr>
          <p:spPr bwMode="auto">
            <a:xfrm flipH="1">
              <a:off x="2156" y="2795"/>
              <a:ext cx="892" cy="0"/>
            </a:xfrm>
            <a:prstGeom prst="line">
              <a:avLst/>
            </a:prstGeom>
            <a:noFill/>
            <a:ln w="9525">
              <a:solidFill>
                <a:srgbClr val="000000"/>
              </a:solidFill>
              <a:prstDash val="lgDash"/>
              <a:round/>
              <a:headEnd/>
              <a:tailEnd/>
            </a:ln>
          </p:spPr>
          <p:txBody>
            <a:bodyPr lIns="0" tIns="0" rIns="0" bIns="0"/>
            <a:lstStyle/>
            <a:p>
              <a:endParaRPr lang="en-US"/>
            </a:p>
          </p:txBody>
        </p:sp>
        <p:sp>
          <p:nvSpPr>
            <p:cNvPr id="73" name="Line 98"/>
            <p:cNvSpPr>
              <a:spLocks noChangeShapeType="1"/>
            </p:cNvSpPr>
            <p:nvPr/>
          </p:nvSpPr>
          <p:spPr bwMode="auto">
            <a:xfrm flipH="1">
              <a:off x="2171" y="3123"/>
              <a:ext cx="877" cy="0"/>
            </a:xfrm>
            <a:prstGeom prst="line">
              <a:avLst/>
            </a:prstGeom>
            <a:noFill/>
            <a:ln w="9525">
              <a:solidFill>
                <a:srgbClr val="000000"/>
              </a:solidFill>
              <a:prstDash val="lgDash"/>
              <a:round/>
              <a:headEnd/>
              <a:tailEnd/>
            </a:ln>
          </p:spPr>
          <p:txBody>
            <a:bodyPr lIns="0" tIns="0" rIns="0" bIns="0"/>
            <a:lstStyle/>
            <a:p>
              <a:endParaRPr lang="en-US"/>
            </a:p>
          </p:txBody>
        </p:sp>
        <p:sp>
          <p:nvSpPr>
            <p:cNvPr id="74" name="Freeform 99"/>
            <p:cNvSpPr>
              <a:spLocks/>
            </p:cNvSpPr>
            <p:nvPr/>
          </p:nvSpPr>
          <p:spPr bwMode="auto">
            <a:xfrm>
              <a:off x="2210" y="2513"/>
              <a:ext cx="2643" cy="896"/>
            </a:xfrm>
            <a:custGeom>
              <a:avLst/>
              <a:gdLst>
                <a:gd name="T0" fmla="*/ 5154 w 5154"/>
                <a:gd name="T1" fmla="*/ 0 h 1468"/>
                <a:gd name="T2" fmla="*/ 4314 w 5154"/>
                <a:gd name="T3" fmla="*/ 0 h 1468"/>
                <a:gd name="T4" fmla="*/ 2701 w 5154"/>
                <a:gd name="T5" fmla="*/ 1468 h 1468"/>
                <a:gd name="T6" fmla="*/ 1096 w 5154"/>
                <a:gd name="T7" fmla="*/ 9 h 1468"/>
                <a:gd name="T8" fmla="*/ 0 w 5154"/>
                <a:gd name="T9" fmla="*/ 3 h 1468"/>
                <a:gd name="T10" fmla="*/ 0 60000 65536"/>
                <a:gd name="T11" fmla="*/ 0 60000 65536"/>
                <a:gd name="T12" fmla="*/ 0 60000 65536"/>
                <a:gd name="T13" fmla="*/ 0 60000 65536"/>
                <a:gd name="T14" fmla="*/ 0 60000 65536"/>
                <a:gd name="T15" fmla="*/ 0 w 5154"/>
                <a:gd name="T16" fmla="*/ 0 h 1468"/>
                <a:gd name="T17" fmla="*/ 5154 w 5154"/>
                <a:gd name="T18" fmla="*/ 1468 h 1468"/>
              </a:gdLst>
              <a:ahLst/>
              <a:cxnLst>
                <a:cxn ang="T10">
                  <a:pos x="T0" y="T1"/>
                </a:cxn>
                <a:cxn ang="T11">
                  <a:pos x="T2" y="T3"/>
                </a:cxn>
                <a:cxn ang="T12">
                  <a:pos x="T4" y="T5"/>
                </a:cxn>
                <a:cxn ang="T13">
                  <a:pos x="T6" y="T7"/>
                </a:cxn>
                <a:cxn ang="T14">
                  <a:pos x="T8" y="T9"/>
                </a:cxn>
              </a:cxnLst>
              <a:rect l="T15" t="T16" r="T17" b="T18"/>
              <a:pathLst>
                <a:path w="5154" h="1468">
                  <a:moveTo>
                    <a:pt x="5154" y="0"/>
                  </a:moveTo>
                  <a:lnTo>
                    <a:pt x="4314" y="0"/>
                  </a:lnTo>
                  <a:lnTo>
                    <a:pt x="2701" y="1468"/>
                  </a:lnTo>
                  <a:lnTo>
                    <a:pt x="1096" y="9"/>
                  </a:lnTo>
                  <a:lnTo>
                    <a:pt x="0" y="3"/>
                  </a:lnTo>
                </a:path>
              </a:pathLst>
            </a:custGeom>
            <a:noFill/>
            <a:ln w="38100">
              <a:solidFill>
                <a:srgbClr val="CC0066"/>
              </a:solidFill>
              <a:round/>
              <a:headEnd/>
              <a:tailEnd/>
            </a:ln>
          </p:spPr>
          <p:txBody>
            <a:bodyPr lIns="0" tIns="0" rIns="0" bIns="0"/>
            <a:lstStyle/>
            <a:p>
              <a:endParaRPr lang="en-US"/>
            </a:p>
          </p:txBody>
        </p:sp>
        <p:sp>
          <p:nvSpPr>
            <p:cNvPr id="75" name="Text Box 101"/>
            <p:cNvSpPr txBox="1">
              <a:spLocks noChangeArrowheads="1"/>
            </p:cNvSpPr>
            <p:nvPr/>
          </p:nvSpPr>
          <p:spPr bwMode="auto">
            <a:xfrm>
              <a:off x="2318" y="2276"/>
              <a:ext cx="461" cy="193"/>
            </a:xfrm>
            <a:prstGeom prst="rect">
              <a:avLst/>
            </a:prstGeom>
            <a:noFill/>
            <a:ln w="9525">
              <a:noFill/>
              <a:miter lim="800000"/>
              <a:headEnd/>
              <a:tailEnd/>
            </a:ln>
          </p:spPr>
          <p:txBody>
            <a:bodyPr lIns="0" tIns="0" rIns="0" bIns="0"/>
            <a:lstStyle/>
            <a:p>
              <a:pPr algn="ctr" rtl="1" eaLnBrk="0" hangingPunct="0"/>
              <a:r>
                <a:rPr lang="en-US" sz="2400" b="1">
                  <a:solidFill>
                    <a:srgbClr val="000000"/>
                  </a:solidFill>
                  <a:latin typeface="Traditional Arabic" pitchFamily="2" charset="-78"/>
                  <a:cs typeface="Traditional Arabic" pitchFamily="2" charset="-78"/>
                </a:rPr>
                <a:t>Cold</a:t>
              </a:r>
              <a:endParaRPr lang="ar-SA" sz="2400" b="1">
                <a:solidFill>
                  <a:srgbClr val="000000"/>
                </a:solidFill>
                <a:latin typeface="Traditional Arabic" pitchFamily="2" charset="-78"/>
                <a:cs typeface="Traditional Arabic" pitchFamily="2" charset="-78"/>
              </a:endParaRPr>
            </a:p>
          </p:txBody>
        </p:sp>
        <p:sp>
          <p:nvSpPr>
            <p:cNvPr id="76" name="Oval 102"/>
            <p:cNvSpPr>
              <a:spLocks noChangeArrowheads="1"/>
            </p:cNvSpPr>
            <p:nvPr/>
          </p:nvSpPr>
          <p:spPr bwMode="auto">
            <a:xfrm>
              <a:off x="3013" y="2780"/>
              <a:ext cx="37" cy="44"/>
            </a:xfrm>
            <a:prstGeom prst="ellipse">
              <a:avLst/>
            </a:prstGeom>
            <a:solidFill>
              <a:srgbClr val="000000"/>
            </a:solidFill>
            <a:ln w="9525">
              <a:solidFill>
                <a:srgbClr val="000000"/>
              </a:solidFill>
              <a:round/>
              <a:headEnd/>
              <a:tailEnd/>
            </a:ln>
          </p:spPr>
          <p:txBody>
            <a:bodyPr/>
            <a:lstStyle/>
            <a:p>
              <a:endParaRPr lang="en-US"/>
            </a:p>
          </p:txBody>
        </p:sp>
        <p:sp>
          <p:nvSpPr>
            <p:cNvPr id="77" name="Line 103"/>
            <p:cNvSpPr>
              <a:spLocks noChangeShapeType="1"/>
            </p:cNvSpPr>
            <p:nvPr/>
          </p:nvSpPr>
          <p:spPr bwMode="auto">
            <a:xfrm flipV="1">
              <a:off x="2210" y="2093"/>
              <a:ext cx="0" cy="1319"/>
            </a:xfrm>
            <a:prstGeom prst="line">
              <a:avLst/>
            </a:prstGeom>
            <a:noFill/>
            <a:ln w="9525">
              <a:solidFill>
                <a:srgbClr val="000000"/>
              </a:solidFill>
              <a:round/>
              <a:headEnd/>
              <a:tailEnd type="triangle" w="med" len="med"/>
            </a:ln>
          </p:spPr>
          <p:txBody>
            <a:bodyPr/>
            <a:lstStyle/>
            <a:p>
              <a:endParaRPr lang="en-US"/>
            </a:p>
          </p:txBody>
        </p:sp>
        <p:grpSp>
          <p:nvGrpSpPr>
            <p:cNvPr id="78" name="Group 105"/>
            <p:cNvGrpSpPr>
              <a:grpSpLocks/>
            </p:cNvGrpSpPr>
            <p:nvPr/>
          </p:nvGrpSpPr>
          <p:grpSpPr bwMode="auto">
            <a:xfrm>
              <a:off x="2111" y="3467"/>
              <a:ext cx="3032" cy="229"/>
              <a:chOff x="3051" y="4204"/>
              <a:chExt cx="5916" cy="375"/>
            </a:xfrm>
          </p:grpSpPr>
          <p:sp>
            <p:nvSpPr>
              <p:cNvPr id="93" name="Text Box 106"/>
              <p:cNvSpPr txBox="1">
                <a:spLocks noChangeArrowheads="1"/>
              </p:cNvSpPr>
              <p:nvPr/>
            </p:nvSpPr>
            <p:spPr bwMode="auto">
              <a:xfrm>
                <a:off x="3051" y="4204"/>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0</a:t>
                </a:r>
              </a:p>
            </p:txBody>
          </p:sp>
          <p:sp>
            <p:nvSpPr>
              <p:cNvPr id="94" name="Text Box 107"/>
              <p:cNvSpPr txBox="1">
                <a:spLocks noChangeArrowheads="1"/>
              </p:cNvSpPr>
              <p:nvPr/>
            </p:nvSpPr>
            <p:spPr bwMode="auto">
              <a:xfrm>
                <a:off x="3576" y="4219"/>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5</a:t>
                </a:r>
              </a:p>
            </p:txBody>
          </p:sp>
          <p:sp>
            <p:nvSpPr>
              <p:cNvPr id="95" name="Text Box 108"/>
              <p:cNvSpPr txBox="1">
                <a:spLocks noChangeArrowheads="1"/>
              </p:cNvSpPr>
              <p:nvPr/>
            </p:nvSpPr>
            <p:spPr bwMode="auto">
              <a:xfrm>
                <a:off x="4130" y="4219"/>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10</a:t>
                </a:r>
              </a:p>
            </p:txBody>
          </p:sp>
          <p:sp>
            <p:nvSpPr>
              <p:cNvPr id="96" name="Text Box 109"/>
              <p:cNvSpPr txBox="1">
                <a:spLocks noChangeArrowheads="1"/>
              </p:cNvSpPr>
              <p:nvPr/>
            </p:nvSpPr>
            <p:spPr bwMode="auto">
              <a:xfrm>
                <a:off x="4631" y="4208"/>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15</a:t>
                </a:r>
              </a:p>
            </p:txBody>
          </p:sp>
          <p:sp>
            <p:nvSpPr>
              <p:cNvPr id="97" name="Text Box 110"/>
              <p:cNvSpPr txBox="1">
                <a:spLocks noChangeArrowheads="1"/>
              </p:cNvSpPr>
              <p:nvPr/>
            </p:nvSpPr>
            <p:spPr bwMode="auto">
              <a:xfrm>
                <a:off x="5187" y="4204"/>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20</a:t>
                </a:r>
              </a:p>
            </p:txBody>
          </p:sp>
          <p:sp>
            <p:nvSpPr>
              <p:cNvPr id="98" name="Text Box 111"/>
              <p:cNvSpPr txBox="1">
                <a:spLocks noChangeArrowheads="1"/>
              </p:cNvSpPr>
              <p:nvPr/>
            </p:nvSpPr>
            <p:spPr bwMode="auto">
              <a:xfrm>
                <a:off x="5742" y="4204"/>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25</a:t>
                </a:r>
              </a:p>
            </p:txBody>
          </p:sp>
          <p:sp>
            <p:nvSpPr>
              <p:cNvPr id="99" name="Text Box 112"/>
              <p:cNvSpPr txBox="1">
                <a:spLocks noChangeArrowheads="1"/>
              </p:cNvSpPr>
              <p:nvPr/>
            </p:nvSpPr>
            <p:spPr bwMode="auto">
              <a:xfrm>
                <a:off x="6282" y="4204"/>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30</a:t>
                </a:r>
              </a:p>
            </p:txBody>
          </p:sp>
          <p:sp>
            <p:nvSpPr>
              <p:cNvPr id="100" name="Text Box 113"/>
              <p:cNvSpPr txBox="1">
                <a:spLocks noChangeArrowheads="1"/>
              </p:cNvSpPr>
              <p:nvPr/>
            </p:nvSpPr>
            <p:spPr bwMode="auto">
              <a:xfrm>
                <a:off x="6822" y="4204"/>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35</a:t>
                </a:r>
              </a:p>
            </p:txBody>
          </p:sp>
          <p:sp>
            <p:nvSpPr>
              <p:cNvPr id="101" name="Text Box 114"/>
              <p:cNvSpPr txBox="1">
                <a:spLocks noChangeArrowheads="1"/>
              </p:cNvSpPr>
              <p:nvPr/>
            </p:nvSpPr>
            <p:spPr bwMode="auto">
              <a:xfrm>
                <a:off x="7362" y="4204"/>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40</a:t>
                </a:r>
              </a:p>
            </p:txBody>
          </p:sp>
          <p:sp>
            <p:nvSpPr>
              <p:cNvPr id="102" name="Text Box 115"/>
              <p:cNvSpPr txBox="1">
                <a:spLocks noChangeArrowheads="1"/>
              </p:cNvSpPr>
              <p:nvPr/>
            </p:nvSpPr>
            <p:spPr bwMode="auto">
              <a:xfrm>
                <a:off x="7887" y="4204"/>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45</a:t>
                </a:r>
              </a:p>
            </p:txBody>
          </p:sp>
          <p:sp>
            <p:nvSpPr>
              <p:cNvPr id="103" name="Text Box 116"/>
              <p:cNvSpPr txBox="1">
                <a:spLocks noChangeArrowheads="1"/>
              </p:cNvSpPr>
              <p:nvPr/>
            </p:nvSpPr>
            <p:spPr bwMode="auto">
              <a:xfrm>
                <a:off x="8442" y="4204"/>
                <a:ext cx="525" cy="360"/>
              </a:xfrm>
              <a:prstGeom prst="rect">
                <a:avLst/>
              </a:prstGeom>
              <a:noFill/>
              <a:ln w="9525">
                <a:noFill/>
                <a:miter lim="800000"/>
                <a:headEnd/>
                <a:tailEnd/>
              </a:ln>
            </p:spPr>
            <p:txBody>
              <a:bodyPr lIns="0" tIns="0" rIns="0" bIns="0"/>
              <a:lstStyle/>
              <a:p>
                <a:pPr algn="ctr" rtl="1" eaLnBrk="0" hangingPunct="0"/>
                <a:r>
                  <a:rPr lang="en-US" sz="2000" b="1" noProof="1">
                    <a:solidFill>
                      <a:srgbClr val="000000"/>
                    </a:solidFill>
                    <a:latin typeface="Traditional Arabic" pitchFamily="2" charset="-78"/>
                    <a:cs typeface="Traditional Arabic" pitchFamily="2" charset="-78"/>
                  </a:rPr>
                  <a:t>60</a:t>
                </a:r>
              </a:p>
            </p:txBody>
          </p:sp>
        </p:grpSp>
        <p:sp>
          <p:nvSpPr>
            <p:cNvPr id="79" name="Line 118"/>
            <p:cNvSpPr>
              <a:spLocks noChangeShapeType="1"/>
            </p:cNvSpPr>
            <p:nvPr/>
          </p:nvSpPr>
          <p:spPr bwMode="auto">
            <a:xfrm>
              <a:off x="2208" y="3412"/>
              <a:ext cx="2862" cy="0"/>
            </a:xfrm>
            <a:prstGeom prst="line">
              <a:avLst/>
            </a:prstGeom>
            <a:noFill/>
            <a:ln w="9525">
              <a:solidFill>
                <a:srgbClr val="000000"/>
              </a:solidFill>
              <a:round/>
              <a:headEnd/>
              <a:tailEnd type="triangle" w="med" len="med"/>
            </a:ln>
          </p:spPr>
          <p:txBody>
            <a:bodyPr lIns="0" tIns="0" rIns="0" bIns="0"/>
            <a:lstStyle/>
            <a:p>
              <a:endParaRPr lang="en-US"/>
            </a:p>
          </p:txBody>
        </p:sp>
        <p:sp>
          <p:nvSpPr>
            <p:cNvPr id="80" name="Line 119"/>
            <p:cNvSpPr>
              <a:spLocks noChangeShapeType="1"/>
            </p:cNvSpPr>
            <p:nvPr/>
          </p:nvSpPr>
          <p:spPr bwMode="auto">
            <a:xfrm>
              <a:off x="2485" y="3369"/>
              <a:ext cx="0" cy="70"/>
            </a:xfrm>
            <a:prstGeom prst="line">
              <a:avLst/>
            </a:prstGeom>
            <a:noFill/>
            <a:ln w="9525">
              <a:solidFill>
                <a:srgbClr val="000000"/>
              </a:solidFill>
              <a:round/>
              <a:headEnd/>
              <a:tailEnd/>
            </a:ln>
          </p:spPr>
          <p:txBody>
            <a:bodyPr lIns="0" tIns="0" rIns="0" bIns="0"/>
            <a:lstStyle/>
            <a:p>
              <a:endParaRPr lang="en-US"/>
            </a:p>
          </p:txBody>
        </p:sp>
        <p:sp>
          <p:nvSpPr>
            <p:cNvPr id="81" name="Line 120"/>
            <p:cNvSpPr>
              <a:spLocks noChangeShapeType="1"/>
            </p:cNvSpPr>
            <p:nvPr/>
          </p:nvSpPr>
          <p:spPr bwMode="auto">
            <a:xfrm>
              <a:off x="2762" y="3369"/>
              <a:ext cx="0" cy="70"/>
            </a:xfrm>
            <a:prstGeom prst="line">
              <a:avLst/>
            </a:prstGeom>
            <a:noFill/>
            <a:ln w="9525">
              <a:solidFill>
                <a:srgbClr val="000000"/>
              </a:solidFill>
              <a:round/>
              <a:headEnd/>
              <a:tailEnd/>
            </a:ln>
          </p:spPr>
          <p:txBody>
            <a:bodyPr lIns="0" tIns="0" rIns="0" bIns="0"/>
            <a:lstStyle/>
            <a:p>
              <a:endParaRPr lang="en-US"/>
            </a:p>
          </p:txBody>
        </p:sp>
        <p:sp>
          <p:nvSpPr>
            <p:cNvPr id="82" name="Line 121"/>
            <p:cNvSpPr>
              <a:spLocks noChangeShapeType="1"/>
            </p:cNvSpPr>
            <p:nvPr/>
          </p:nvSpPr>
          <p:spPr bwMode="auto">
            <a:xfrm>
              <a:off x="3027" y="3374"/>
              <a:ext cx="0" cy="71"/>
            </a:xfrm>
            <a:prstGeom prst="line">
              <a:avLst/>
            </a:prstGeom>
            <a:noFill/>
            <a:ln w="9525">
              <a:solidFill>
                <a:srgbClr val="000000"/>
              </a:solidFill>
              <a:round/>
              <a:headEnd/>
              <a:tailEnd/>
            </a:ln>
          </p:spPr>
          <p:txBody>
            <a:bodyPr lIns="0" tIns="0" rIns="0" bIns="0"/>
            <a:lstStyle/>
            <a:p>
              <a:endParaRPr lang="en-US"/>
            </a:p>
          </p:txBody>
        </p:sp>
        <p:sp>
          <p:nvSpPr>
            <p:cNvPr id="83" name="Line 122"/>
            <p:cNvSpPr>
              <a:spLocks noChangeShapeType="1"/>
            </p:cNvSpPr>
            <p:nvPr/>
          </p:nvSpPr>
          <p:spPr bwMode="auto">
            <a:xfrm>
              <a:off x="3308" y="3378"/>
              <a:ext cx="0" cy="71"/>
            </a:xfrm>
            <a:prstGeom prst="line">
              <a:avLst/>
            </a:prstGeom>
            <a:noFill/>
            <a:ln w="9525">
              <a:solidFill>
                <a:srgbClr val="000000"/>
              </a:solidFill>
              <a:round/>
              <a:headEnd/>
              <a:tailEnd/>
            </a:ln>
          </p:spPr>
          <p:txBody>
            <a:bodyPr lIns="0" tIns="0" rIns="0" bIns="0"/>
            <a:lstStyle/>
            <a:p>
              <a:endParaRPr lang="en-US"/>
            </a:p>
          </p:txBody>
        </p:sp>
        <p:sp>
          <p:nvSpPr>
            <p:cNvPr id="84" name="Line 123"/>
            <p:cNvSpPr>
              <a:spLocks noChangeShapeType="1"/>
            </p:cNvSpPr>
            <p:nvPr/>
          </p:nvSpPr>
          <p:spPr bwMode="auto">
            <a:xfrm>
              <a:off x="3593" y="3378"/>
              <a:ext cx="0" cy="71"/>
            </a:xfrm>
            <a:prstGeom prst="line">
              <a:avLst/>
            </a:prstGeom>
            <a:noFill/>
            <a:ln w="9525">
              <a:solidFill>
                <a:srgbClr val="000000"/>
              </a:solidFill>
              <a:round/>
              <a:headEnd/>
              <a:tailEnd/>
            </a:ln>
          </p:spPr>
          <p:txBody>
            <a:bodyPr lIns="0" tIns="0" rIns="0" bIns="0"/>
            <a:lstStyle/>
            <a:p>
              <a:endParaRPr lang="en-US"/>
            </a:p>
          </p:txBody>
        </p:sp>
        <p:sp>
          <p:nvSpPr>
            <p:cNvPr id="85" name="Line 124"/>
            <p:cNvSpPr>
              <a:spLocks noChangeShapeType="1"/>
            </p:cNvSpPr>
            <p:nvPr/>
          </p:nvSpPr>
          <p:spPr bwMode="auto">
            <a:xfrm>
              <a:off x="3870" y="3378"/>
              <a:ext cx="0" cy="71"/>
            </a:xfrm>
            <a:prstGeom prst="line">
              <a:avLst/>
            </a:prstGeom>
            <a:noFill/>
            <a:ln w="9525">
              <a:solidFill>
                <a:srgbClr val="000000"/>
              </a:solidFill>
              <a:round/>
              <a:headEnd/>
              <a:tailEnd/>
            </a:ln>
          </p:spPr>
          <p:txBody>
            <a:bodyPr lIns="0" tIns="0" rIns="0" bIns="0"/>
            <a:lstStyle/>
            <a:p>
              <a:endParaRPr lang="en-US"/>
            </a:p>
          </p:txBody>
        </p:sp>
        <p:sp>
          <p:nvSpPr>
            <p:cNvPr id="86" name="Line 125"/>
            <p:cNvSpPr>
              <a:spLocks noChangeShapeType="1"/>
            </p:cNvSpPr>
            <p:nvPr/>
          </p:nvSpPr>
          <p:spPr bwMode="auto">
            <a:xfrm>
              <a:off x="4147" y="3378"/>
              <a:ext cx="0" cy="71"/>
            </a:xfrm>
            <a:prstGeom prst="line">
              <a:avLst/>
            </a:prstGeom>
            <a:noFill/>
            <a:ln w="9525">
              <a:solidFill>
                <a:srgbClr val="000000"/>
              </a:solidFill>
              <a:round/>
              <a:headEnd/>
              <a:tailEnd/>
            </a:ln>
          </p:spPr>
          <p:txBody>
            <a:bodyPr lIns="0" tIns="0" rIns="0" bIns="0"/>
            <a:lstStyle/>
            <a:p>
              <a:endParaRPr lang="en-US"/>
            </a:p>
          </p:txBody>
        </p:sp>
        <p:sp>
          <p:nvSpPr>
            <p:cNvPr id="87" name="Line 126"/>
            <p:cNvSpPr>
              <a:spLocks noChangeShapeType="1"/>
            </p:cNvSpPr>
            <p:nvPr/>
          </p:nvSpPr>
          <p:spPr bwMode="auto">
            <a:xfrm>
              <a:off x="4423" y="3369"/>
              <a:ext cx="0" cy="70"/>
            </a:xfrm>
            <a:prstGeom prst="line">
              <a:avLst/>
            </a:prstGeom>
            <a:noFill/>
            <a:ln w="9525">
              <a:solidFill>
                <a:srgbClr val="000000"/>
              </a:solidFill>
              <a:round/>
              <a:headEnd/>
              <a:tailEnd/>
            </a:ln>
          </p:spPr>
          <p:txBody>
            <a:bodyPr lIns="0" tIns="0" rIns="0" bIns="0"/>
            <a:lstStyle/>
            <a:p>
              <a:endParaRPr lang="en-US"/>
            </a:p>
          </p:txBody>
        </p:sp>
        <p:sp>
          <p:nvSpPr>
            <p:cNvPr id="88" name="Line 127"/>
            <p:cNvSpPr>
              <a:spLocks noChangeShapeType="1"/>
            </p:cNvSpPr>
            <p:nvPr/>
          </p:nvSpPr>
          <p:spPr bwMode="auto">
            <a:xfrm>
              <a:off x="4700" y="3369"/>
              <a:ext cx="0" cy="70"/>
            </a:xfrm>
            <a:prstGeom prst="line">
              <a:avLst/>
            </a:prstGeom>
            <a:noFill/>
            <a:ln w="9525">
              <a:solidFill>
                <a:srgbClr val="000000"/>
              </a:solidFill>
              <a:round/>
              <a:headEnd/>
              <a:tailEnd/>
            </a:ln>
          </p:spPr>
          <p:txBody>
            <a:bodyPr lIns="0" tIns="0" rIns="0" bIns="0"/>
            <a:lstStyle/>
            <a:p>
              <a:endParaRPr lang="en-US"/>
            </a:p>
          </p:txBody>
        </p:sp>
        <p:sp>
          <p:nvSpPr>
            <p:cNvPr id="89" name="Text Box 128"/>
            <p:cNvSpPr txBox="1">
              <a:spLocks noChangeArrowheads="1"/>
            </p:cNvSpPr>
            <p:nvPr/>
          </p:nvSpPr>
          <p:spPr bwMode="auto">
            <a:xfrm>
              <a:off x="5000" y="3206"/>
              <a:ext cx="462" cy="202"/>
            </a:xfrm>
            <a:prstGeom prst="rect">
              <a:avLst/>
            </a:prstGeom>
            <a:noFill/>
            <a:ln w="9525">
              <a:noFill/>
              <a:miter lim="800000"/>
              <a:headEnd/>
              <a:tailEnd/>
            </a:ln>
          </p:spPr>
          <p:txBody>
            <a:bodyPr lIns="0" tIns="0" rIns="0" bIns="0"/>
            <a:lstStyle/>
            <a:p>
              <a:pPr algn="ctr" rtl="1" eaLnBrk="0" hangingPunct="0"/>
              <a:r>
                <a:rPr lang="en-US" sz="2000" b="1">
                  <a:solidFill>
                    <a:srgbClr val="000000"/>
                  </a:solidFill>
                  <a:latin typeface="Traditional Arabic" pitchFamily="2" charset="-78"/>
                  <a:cs typeface="Traditional Arabic" pitchFamily="2" charset="-78"/>
                </a:rPr>
                <a:t>Temp</a:t>
              </a:r>
              <a:endParaRPr lang="ar-SA" sz="2000" b="1">
                <a:solidFill>
                  <a:srgbClr val="000000"/>
                </a:solidFill>
                <a:latin typeface="Traditional Arabic" pitchFamily="2" charset="-78"/>
                <a:cs typeface="Traditional Arabic" pitchFamily="2" charset="-78"/>
              </a:endParaRPr>
            </a:p>
          </p:txBody>
        </p:sp>
        <p:sp>
          <p:nvSpPr>
            <p:cNvPr id="90" name="Line 129"/>
            <p:cNvSpPr>
              <a:spLocks noChangeShapeType="1"/>
            </p:cNvSpPr>
            <p:nvPr/>
          </p:nvSpPr>
          <p:spPr bwMode="auto">
            <a:xfrm>
              <a:off x="4977" y="3378"/>
              <a:ext cx="0" cy="71"/>
            </a:xfrm>
            <a:prstGeom prst="line">
              <a:avLst/>
            </a:prstGeom>
            <a:noFill/>
            <a:ln w="9525">
              <a:solidFill>
                <a:srgbClr val="000000"/>
              </a:solidFill>
              <a:round/>
              <a:headEnd/>
              <a:tailEnd/>
            </a:ln>
          </p:spPr>
          <p:txBody>
            <a:bodyPr lIns="0" tIns="0" rIns="0" bIns="0"/>
            <a:lstStyle/>
            <a:p>
              <a:endParaRPr lang="en-US"/>
            </a:p>
          </p:txBody>
        </p:sp>
        <p:sp>
          <p:nvSpPr>
            <p:cNvPr id="91" name="Oval 134"/>
            <p:cNvSpPr>
              <a:spLocks noChangeArrowheads="1"/>
            </p:cNvSpPr>
            <p:nvPr/>
          </p:nvSpPr>
          <p:spPr bwMode="auto">
            <a:xfrm>
              <a:off x="2976" y="2736"/>
              <a:ext cx="96" cy="96"/>
            </a:xfrm>
            <a:prstGeom prst="ellipse">
              <a:avLst/>
            </a:prstGeom>
            <a:solidFill>
              <a:srgbClr val="FFFF00"/>
            </a:solidFill>
            <a:ln w="9525">
              <a:solidFill>
                <a:schemeClr val="tx1"/>
              </a:solidFill>
              <a:round/>
              <a:headEnd/>
              <a:tailEnd/>
            </a:ln>
          </p:spPr>
          <p:txBody>
            <a:bodyPr wrap="none" anchor="ctr"/>
            <a:lstStyle/>
            <a:p>
              <a:endParaRPr lang="en-US"/>
            </a:p>
          </p:txBody>
        </p:sp>
        <p:sp>
          <p:nvSpPr>
            <p:cNvPr id="92" name="Oval 135"/>
            <p:cNvSpPr>
              <a:spLocks noChangeArrowheads="1"/>
            </p:cNvSpPr>
            <p:nvPr/>
          </p:nvSpPr>
          <p:spPr bwMode="auto">
            <a:xfrm>
              <a:off x="2976" y="3072"/>
              <a:ext cx="96" cy="96"/>
            </a:xfrm>
            <a:prstGeom prst="ellipse">
              <a:avLst/>
            </a:prstGeom>
            <a:solidFill>
              <a:srgbClr val="FFFF00"/>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1000" fill="hold"/>
                                        <p:tgtEl>
                                          <p:spTgt spid="58"/>
                                        </p:tgtEl>
                                        <p:attrNameLst>
                                          <p:attrName>ppt_w</p:attrName>
                                        </p:attrNameLst>
                                      </p:cBhvr>
                                      <p:tavLst>
                                        <p:tav tm="0">
                                          <p:val>
                                            <p:strVal val="#ppt_w*0.70"/>
                                          </p:val>
                                        </p:tav>
                                        <p:tav tm="100000">
                                          <p:val>
                                            <p:strVal val="#ppt_w"/>
                                          </p:val>
                                        </p:tav>
                                      </p:tavLst>
                                    </p:anim>
                                    <p:anim calcmode="lin" valueType="num">
                                      <p:cBhvr>
                                        <p:cTn id="11" dur="1000" fill="hold"/>
                                        <p:tgtEl>
                                          <p:spTgt spid="58"/>
                                        </p:tgtEl>
                                        <p:attrNameLst>
                                          <p:attrName>ppt_h</p:attrName>
                                        </p:attrNameLst>
                                      </p:cBhvr>
                                      <p:tavLst>
                                        <p:tav tm="0">
                                          <p:val>
                                            <p:strVal val="#ppt_h"/>
                                          </p:val>
                                        </p:tav>
                                        <p:tav tm="100000">
                                          <p:val>
                                            <p:strVal val="#ppt_h"/>
                                          </p:val>
                                        </p:tav>
                                      </p:tavLst>
                                    </p:anim>
                                    <p:animEffect transition="in" filter="fade">
                                      <p:cBhvr>
                                        <p:cTn id="12" dur="1000"/>
                                        <p:tgtEl>
                                          <p:spTgt spid="58"/>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1000" fill="hold"/>
                                        <p:tgtEl>
                                          <p:spTgt spid="56"/>
                                        </p:tgtEl>
                                        <p:attrNameLst>
                                          <p:attrName>ppt_w</p:attrName>
                                        </p:attrNameLst>
                                      </p:cBhvr>
                                      <p:tavLst>
                                        <p:tav tm="0">
                                          <p:val>
                                            <p:strVal val="#ppt_w*0.70"/>
                                          </p:val>
                                        </p:tav>
                                        <p:tav tm="100000">
                                          <p:val>
                                            <p:strVal val="#ppt_w"/>
                                          </p:val>
                                        </p:tav>
                                      </p:tavLst>
                                    </p:anim>
                                    <p:anim calcmode="lin" valueType="num">
                                      <p:cBhvr>
                                        <p:cTn id="22" dur="1000" fill="hold"/>
                                        <p:tgtEl>
                                          <p:spTgt spid="56"/>
                                        </p:tgtEl>
                                        <p:attrNameLst>
                                          <p:attrName>ppt_h</p:attrName>
                                        </p:attrNameLst>
                                      </p:cBhvr>
                                      <p:tavLst>
                                        <p:tav tm="0">
                                          <p:val>
                                            <p:strVal val="#ppt_h"/>
                                          </p:val>
                                        </p:tav>
                                        <p:tav tm="100000">
                                          <p:val>
                                            <p:strVal val="#ppt_h"/>
                                          </p:val>
                                        </p:tav>
                                      </p:tavLst>
                                    </p:anim>
                                    <p:animEffect transition="in" filter="fade">
                                      <p:cBhvr>
                                        <p:cTn id="23" dur="1000"/>
                                        <p:tgtEl>
                                          <p:spTgt spid="56"/>
                                        </p:tgtEl>
                                      </p:cBhvr>
                                    </p:animEffect>
                                  </p:childTnLst>
                                </p:cTn>
                              </p:par>
                              <p:par>
                                <p:cTn id="24" presetID="1" presetClass="entr" presetSubtype="0" fill="hold" grpId="0" nodeType="withEffect">
                                  <p:stCondLst>
                                    <p:cond delay="5000"/>
                                  </p:stCondLst>
                                  <p:childTnLst>
                                    <p:set>
                                      <p:cBhvr>
                                        <p:cTn id="25" dur="1" fill="hold">
                                          <p:stCondLst>
                                            <p:cond delay="0"/>
                                          </p:stCondLst>
                                        </p:cTn>
                                        <p:tgtEl>
                                          <p:spTgt spid="57"/>
                                        </p:tgtEl>
                                        <p:attrNameLst>
                                          <p:attrName>style.visibility</p:attrName>
                                        </p:attrNameLst>
                                      </p:cBhvr>
                                      <p:to>
                                        <p:strVal val="visible"/>
                                      </p:to>
                                    </p:set>
                                  </p:childTnLst>
                                </p:cTn>
                              </p:par>
                            </p:childTnLst>
                          </p:cTn>
                        </p:par>
                        <p:par>
                          <p:cTn id="26" fill="hold">
                            <p:stCondLst>
                              <p:cond delay="5000"/>
                            </p:stCondLst>
                            <p:childTnLst>
                              <p:par>
                                <p:cTn id="27" presetID="13" presetClass="entr" presetSubtype="16"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plus(in)">
                                      <p:cBhvr>
                                        <p:cTn id="2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Genetic Algorithm</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400" smtClean="0">
                <a:solidFill>
                  <a:srgbClr val="0070C0"/>
                </a:solidFill>
              </a:rPr>
              <a:pPr algn="l"/>
              <a:t>15</a:t>
            </a:fld>
            <a:endParaRPr lang="en-US" sz="14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1143000"/>
            <a:ext cx="7391400" cy="2616101"/>
          </a:xfrm>
          <a:prstGeom prst="rect">
            <a:avLst/>
          </a:prstGeom>
        </p:spPr>
        <p:txBody>
          <a:bodyPr wrap="square">
            <a:spAutoFit/>
          </a:bodyPr>
          <a:lstStyle/>
          <a:p>
            <a:pPr marL="342900" indent="-342900">
              <a:buFont typeface="Arial" pitchFamily="34" charset="0"/>
              <a:buChar char="•"/>
            </a:pPr>
            <a:r>
              <a:rPr lang="en-US" sz="2800" b="1" dirty="0">
                <a:cs typeface="Times New Roman" pitchFamily="18" charset="0"/>
              </a:rPr>
              <a:t>An Artificially Intelligent method used for intelligent optimization in complex search spaces</a:t>
            </a:r>
          </a:p>
          <a:p>
            <a:pPr marL="342900" indent="-342900">
              <a:buFont typeface="Arial" pitchFamily="34" charset="0"/>
              <a:buChar char="•"/>
            </a:pPr>
            <a:r>
              <a:rPr lang="en-US" sz="2800" b="1" dirty="0">
                <a:cs typeface="Times New Roman" pitchFamily="18" charset="0"/>
              </a:rPr>
              <a:t> Based on ‘survival of the fittest’ and ‘evolution’ concepts</a:t>
            </a:r>
          </a:p>
          <a:p>
            <a:endParaRPr lang="en-US" sz="2400" b="1" dirty="0">
              <a:solidFill>
                <a:srgbClr val="C00000"/>
              </a:solidFill>
              <a:cs typeface="Times New Roman" pitchFamily="18" charset="0"/>
            </a:endParaRPr>
          </a:p>
        </p:txBody>
      </p:sp>
      <p:sp>
        <p:nvSpPr>
          <p:cNvPr id="39" name="Text Box 5"/>
          <p:cNvSpPr txBox="1">
            <a:spLocks noChangeArrowheads="1"/>
          </p:cNvSpPr>
          <p:nvPr/>
        </p:nvSpPr>
        <p:spPr bwMode="auto">
          <a:xfrm>
            <a:off x="2971800" y="4281488"/>
            <a:ext cx="1066800" cy="823912"/>
          </a:xfrm>
          <a:prstGeom prst="rect">
            <a:avLst/>
          </a:prstGeom>
          <a:noFill/>
          <a:ln w="9525">
            <a:noFill/>
            <a:miter lim="800000"/>
            <a:headEnd/>
            <a:tailEnd/>
          </a:ln>
          <a:effectLst>
            <a:outerShdw dist="35921" dir="2700000" algn="ctr" rotWithShape="0">
              <a:srgbClr val="010199"/>
            </a:outerShdw>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4800" b="1" i="0" u="none" strike="noStrike" kern="0" cap="none" spc="0" normalizeH="0" baseline="0" noProof="0">
                <a:ln>
                  <a:noFill/>
                </a:ln>
                <a:solidFill>
                  <a:srgbClr val="FFCC66"/>
                </a:solidFill>
                <a:effectLst/>
                <a:uLnTx/>
                <a:uFillTx/>
              </a:rPr>
              <a:t>+</a:t>
            </a:r>
          </a:p>
        </p:txBody>
      </p:sp>
      <p:sp>
        <p:nvSpPr>
          <p:cNvPr id="40" name="Text Box 6"/>
          <p:cNvSpPr txBox="1">
            <a:spLocks noChangeArrowheads="1"/>
          </p:cNvSpPr>
          <p:nvPr/>
        </p:nvSpPr>
        <p:spPr bwMode="auto">
          <a:xfrm>
            <a:off x="5486400" y="4357688"/>
            <a:ext cx="1066800" cy="823912"/>
          </a:xfrm>
          <a:prstGeom prst="rect">
            <a:avLst/>
          </a:prstGeom>
          <a:noFill/>
          <a:ln w="9525">
            <a:noFill/>
            <a:miter lim="800000"/>
            <a:headEnd/>
            <a:tailEnd/>
          </a:ln>
          <a:effectLst>
            <a:outerShdw dist="35921" dir="2700000" algn="ctr" rotWithShape="0">
              <a:srgbClr val="010199"/>
            </a:outerShdw>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4800" b="1" i="0" u="none" strike="noStrike" kern="0" cap="none" spc="0" normalizeH="0" baseline="0" noProof="0">
                <a:ln>
                  <a:noFill/>
                </a:ln>
                <a:solidFill>
                  <a:srgbClr val="FFCC66"/>
                </a:solidFill>
                <a:effectLst/>
                <a:uLnTx/>
                <a:uFillTx/>
              </a:rPr>
              <a:t>=</a:t>
            </a:r>
          </a:p>
        </p:txBody>
      </p:sp>
      <p:grpSp>
        <p:nvGrpSpPr>
          <p:cNvPr id="42" name="Group 18"/>
          <p:cNvGrpSpPr>
            <a:grpSpLocks/>
          </p:cNvGrpSpPr>
          <p:nvPr/>
        </p:nvGrpSpPr>
        <p:grpSpPr bwMode="auto">
          <a:xfrm>
            <a:off x="6629400" y="3733800"/>
            <a:ext cx="1676400" cy="1981200"/>
            <a:chOff x="3984" y="2832"/>
            <a:chExt cx="1056" cy="1248"/>
          </a:xfrm>
        </p:grpSpPr>
        <p:sp>
          <p:nvSpPr>
            <p:cNvPr id="43" name="Oval 14"/>
            <p:cNvSpPr>
              <a:spLocks noChangeArrowheads="1"/>
            </p:cNvSpPr>
            <p:nvPr/>
          </p:nvSpPr>
          <p:spPr bwMode="auto">
            <a:xfrm>
              <a:off x="4080" y="2832"/>
              <a:ext cx="912" cy="1248"/>
            </a:xfrm>
            <a:prstGeom prst="ellipse">
              <a:avLst/>
            </a:prstGeom>
            <a:gradFill rotWithShape="1">
              <a:gsLst>
                <a:gs pos="0">
                  <a:srgbClr val="CCCCFF"/>
                </a:gs>
                <a:gs pos="50000">
                  <a:srgbClr val="010199"/>
                </a:gs>
                <a:gs pos="100000">
                  <a:srgbClr val="CCCCFF"/>
                </a:gs>
              </a:gsLst>
              <a:lin ang="18900000" scaled="1"/>
            </a:gradFill>
            <a:ln w="9525">
              <a:solidFill>
                <a:srgbClr val="010199"/>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Text Box 7"/>
            <p:cNvSpPr txBox="1">
              <a:spLocks noChangeArrowheads="1"/>
            </p:cNvSpPr>
            <p:nvPr/>
          </p:nvSpPr>
          <p:spPr bwMode="auto">
            <a:xfrm>
              <a:off x="3984" y="3120"/>
              <a:ext cx="1056" cy="576"/>
            </a:xfrm>
            <a:prstGeom prst="rect">
              <a:avLst/>
            </a:prstGeom>
            <a:noFill/>
            <a:ln w="9525">
              <a:noFill/>
              <a:miter lim="800000"/>
              <a:headEnd/>
              <a:tailEnd/>
            </a:ln>
            <a:effectLst>
              <a:outerShdw dist="107763" dir="2700000" algn="ctr" rotWithShape="0">
                <a:srgbClr val="010199"/>
              </a:outerShdw>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5400" b="1" i="0" u="none" strike="noStrike" kern="0" cap="none" spc="0" normalizeH="0" baseline="0" noProof="0" dirty="0">
                  <a:ln>
                    <a:noFill/>
                  </a:ln>
                  <a:solidFill>
                    <a:srgbClr val="FFFF00"/>
                  </a:solidFill>
                  <a:effectLst>
                    <a:outerShdw blurRad="38100" dist="38100" dir="2700000" algn="tl">
                      <a:srgbClr val="FFFFFF"/>
                    </a:outerShdw>
                  </a:effectLst>
                  <a:uLnTx/>
                  <a:uFillTx/>
                </a:rPr>
                <a:t>GA</a:t>
              </a:r>
            </a:p>
          </p:txBody>
        </p:sp>
      </p:grpSp>
      <p:grpSp>
        <p:nvGrpSpPr>
          <p:cNvPr id="45" name="Group 16"/>
          <p:cNvGrpSpPr>
            <a:grpSpLocks/>
          </p:cNvGrpSpPr>
          <p:nvPr/>
        </p:nvGrpSpPr>
        <p:grpSpPr bwMode="auto">
          <a:xfrm>
            <a:off x="1143000" y="3581400"/>
            <a:ext cx="1981200" cy="2209800"/>
            <a:chOff x="528" y="2736"/>
            <a:chExt cx="1248" cy="1392"/>
          </a:xfrm>
        </p:grpSpPr>
        <p:sp>
          <p:nvSpPr>
            <p:cNvPr id="46" name="Oval 13"/>
            <p:cNvSpPr>
              <a:spLocks noChangeArrowheads="1"/>
            </p:cNvSpPr>
            <p:nvPr/>
          </p:nvSpPr>
          <p:spPr bwMode="auto">
            <a:xfrm>
              <a:off x="528" y="2736"/>
              <a:ext cx="1248" cy="1392"/>
            </a:xfrm>
            <a:prstGeom prst="ellipse">
              <a:avLst/>
            </a:prstGeom>
            <a:gradFill rotWithShape="1">
              <a:gsLst>
                <a:gs pos="0">
                  <a:srgbClr val="FFCC66"/>
                </a:gs>
                <a:gs pos="100000">
                  <a:srgbClr val="FFFFCC"/>
                </a:gs>
              </a:gsLst>
              <a:lin ang="2700000" scaled="1"/>
            </a:gradFill>
            <a:ln w="9525">
              <a:solidFill>
                <a:srgbClr val="FFCC66"/>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8" name="Object 8"/>
            <p:cNvGraphicFramePr>
              <a:graphicFrameLocks noChangeAspect="1"/>
            </p:cNvGraphicFramePr>
            <p:nvPr/>
          </p:nvGraphicFramePr>
          <p:xfrm>
            <a:off x="768" y="2908"/>
            <a:ext cx="772" cy="1028"/>
          </p:xfrm>
          <a:graphic>
            <a:graphicData uri="http://schemas.openxmlformats.org/presentationml/2006/ole">
              <mc:AlternateContent xmlns:mc="http://schemas.openxmlformats.org/markup-compatibility/2006">
                <mc:Choice xmlns:v="urn:schemas-microsoft-com:vml" Requires="v">
                  <p:oleObj spid="_x0000_s26629" name="VISIO" r:id="rId5" imgW="6124320" imgH="4092480" progId="">
                    <p:embed/>
                  </p:oleObj>
                </mc:Choice>
                <mc:Fallback>
                  <p:oleObj name="VISIO" r:id="rId5" imgW="6124320" imgH="4092480"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l="52556" t="32175" r="24635" b="29494"/>
                        <a:stretch>
                          <a:fillRect/>
                        </a:stretch>
                      </p:blipFill>
                      <p:spPr bwMode="auto">
                        <a:xfrm>
                          <a:off x="768" y="2908"/>
                          <a:ext cx="772" cy="1028"/>
                        </a:xfrm>
                        <a:prstGeom prst="rect">
                          <a:avLst/>
                        </a:prstGeom>
                        <a:noFill/>
                        <a:extLst>
                          <a:ext uri="{909E8E84-426E-40DD-AFC4-6F175D3DCCD1}">
                            <a14:hiddenFill xmlns:a14="http://schemas.microsoft.com/office/drawing/2010/main">
                              <a:gradFill rotWithShape="1">
                                <a:gsLst>
                                  <a:gs pos="0">
                                    <a:schemeClr val="hlink"/>
                                  </a:gs>
                                  <a:gs pos="50000">
                                    <a:schemeClr val="folHlink"/>
                                  </a:gs>
                                  <a:gs pos="100000">
                                    <a:schemeClr val="hlink"/>
                                  </a:gs>
                                </a:gsLst>
                                <a:lin ang="2700000" scaled="1"/>
                              </a:gradFill>
                            </a14:hiddenFill>
                          </a:ext>
                        </a:extLst>
                      </p:spPr>
                    </p:pic>
                  </p:oleObj>
                </mc:Fallback>
              </mc:AlternateContent>
            </a:graphicData>
          </a:graphic>
        </p:graphicFrame>
      </p:grpSp>
      <p:grpSp>
        <p:nvGrpSpPr>
          <p:cNvPr id="49" name="Group 17"/>
          <p:cNvGrpSpPr>
            <a:grpSpLocks/>
          </p:cNvGrpSpPr>
          <p:nvPr/>
        </p:nvGrpSpPr>
        <p:grpSpPr bwMode="auto">
          <a:xfrm>
            <a:off x="3886200" y="3581400"/>
            <a:ext cx="1676400" cy="2209800"/>
            <a:chOff x="2256" y="2736"/>
            <a:chExt cx="1056" cy="1392"/>
          </a:xfrm>
        </p:grpSpPr>
        <p:sp>
          <p:nvSpPr>
            <p:cNvPr id="50" name="Oval 12"/>
            <p:cNvSpPr>
              <a:spLocks noChangeArrowheads="1"/>
            </p:cNvSpPr>
            <p:nvPr/>
          </p:nvSpPr>
          <p:spPr bwMode="auto">
            <a:xfrm>
              <a:off x="2256" y="2736"/>
              <a:ext cx="1056" cy="1392"/>
            </a:xfrm>
            <a:prstGeom prst="ellipse">
              <a:avLst/>
            </a:prstGeom>
            <a:gradFill rotWithShape="1">
              <a:gsLst>
                <a:gs pos="0">
                  <a:srgbClr val="4D0808"/>
                </a:gs>
                <a:gs pos="30000">
                  <a:srgbClr val="FF0300"/>
                </a:gs>
                <a:gs pos="55000">
                  <a:srgbClr val="FF7A00"/>
                </a:gs>
                <a:gs pos="100000">
                  <a:srgbClr val="FFF200"/>
                </a:gs>
              </a:gsLst>
              <a:lin ang="2700000" scaled="1"/>
            </a:gradFill>
            <a:ln w="9525">
              <a:solidFill>
                <a:srgbClr val="CC33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1" name="Picture 9" descr="j0280748"/>
            <p:cNvPicPr>
              <a:picLocks noChangeAspect="1" noChangeArrowheads="1"/>
            </p:cNvPicPr>
            <p:nvPr/>
          </p:nvPicPr>
          <p:blipFill>
            <a:blip r:embed="rId7"/>
            <a:srcRect/>
            <a:stretch>
              <a:fillRect/>
            </a:stretch>
          </p:blipFill>
          <p:spPr bwMode="auto">
            <a:xfrm>
              <a:off x="2414" y="2928"/>
              <a:ext cx="754" cy="100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amond(in)">
                                      <p:cBhvr>
                                        <p:cTn id="11" dur="20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000" fill="hold"/>
                                        <p:tgtEl>
                                          <p:spTgt spid="49"/>
                                        </p:tgtEl>
                                        <p:attrNameLst>
                                          <p:attrName>ppt_x</p:attrName>
                                        </p:attrNameLst>
                                      </p:cBhvr>
                                      <p:tavLst>
                                        <p:tav tm="0">
                                          <p:val>
                                            <p:strVal val="#ppt_x"/>
                                          </p:val>
                                        </p:tav>
                                        <p:tav tm="100000">
                                          <p:val>
                                            <p:strVal val="#ppt_x"/>
                                          </p:val>
                                        </p:tav>
                                      </p:tavLst>
                                    </p:anim>
                                    <p:anim calcmode="lin" valueType="num">
                                      <p:cBhvr additive="base">
                                        <p:cTn id="17" dur="100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edge">
                                      <p:cBhvr>
                                        <p:cTn id="21" dur="2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000"/>
                                        <p:tgtEl>
                                          <p:spTgt spid="42"/>
                                        </p:tgtEl>
                                      </p:cBhvr>
                                    </p:animEffect>
                                    <p:anim calcmode="lin" valueType="num">
                                      <p:cBhvr>
                                        <p:cTn id="27" dur="2000" fill="hold"/>
                                        <p:tgtEl>
                                          <p:spTgt spid="42"/>
                                        </p:tgtEl>
                                        <p:attrNameLst>
                                          <p:attrName>style.rotation</p:attrName>
                                        </p:attrNameLst>
                                      </p:cBhvr>
                                      <p:tavLst>
                                        <p:tav tm="0">
                                          <p:val>
                                            <p:fltVal val="720"/>
                                          </p:val>
                                        </p:tav>
                                        <p:tav tm="100000">
                                          <p:val>
                                            <p:fltVal val="0"/>
                                          </p:val>
                                        </p:tav>
                                      </p:tavLst>
                                    </p:anim>
                                    <p:anim calcmode="lin" valueType="num">
                                      <p:cBhvr>
                                        <p:cTn id="28" dur="2000" fill="hold"/>
                                        <p:tgtEl>
                                          <p:spTgt spid="42"/>
                                        </p:tgtEl>
                                        <p:attrNameLst>
                                          <p:attrName>ppt_h</p:attrName>
                                        </p:attrNameLst>
                                      </p:cBhvr>
                                      <p:tavLst>
                                        <p:tav tm="0">
                                          <p:val>
                                            <p:fltVal val="0"/>
                                          </p:val>
                                        </p:tav>
                                        <p:tav tm="100000">
                                          <p:val>
                                            <p:strVal val="#ppt_h"/>
                                          </p:val>
                                        </p:tav>
                                      </p:tavLst>
                                    </p:anim>
                                    <p:anim calcmode="lin" valueType="num">
                                      <p:cBhvr>
                                        <p:cTn id="29" dur="2000" fill="hold"/>
                                        <p:tgtEl>
                                          <p:spTgt spid="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Genetic Algorithm</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400" smtClean="0">
                <a:solidFill>
                  <a:srgbClr val="0070C0"/>
                </a:solidFill>
              </a:rPr>
              <a:pPr algn="l"/>
              <a:t>16</a:t>
            </a:fld>
            <a:endParaRPr lang="en-US" sz="14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1143000"/>
            <a:ext cx="7543800" cy="1569660"/>
          </a:xfrm>
          <a:prstGeom prst="rect">
            <a:avLst/>
          </a:prstGeom>
        </p:spPr>
        <p:txBody>
          <a:bodyPr wrap="square">
            <a:spAutoFit/>
          </a:bodyPr>
          <a:lstStyle/>
          <a:p>
            <a:r>
              <a:rPr lang="en-US" sz="2400" dirty="0">
                <a:solidFill>
                  <a:srgbClr val="C00000"/>
                </a:solidFill>
              </a:rPr>
              <a:t>GAs</a:t>
            </a:r>
            <a:r>
              <a:rPr lang="en-US" sz="2400" dirty="0"/>
              <a:t> belong to the larger class of </a:t>
            </a:r>
            <a:r>
              <a:rPr lang="en-US" sz="2400" dirty="0">
                <a:solidFill>
                  <a:srgbClr val="C00000"/>
                </a:solidFill>
              </a:rPr>
              <a:t>evolutionary algorithms (EA</a:t>
            </a:r>
            <a:r>
              <a:rPr lang="en-US" sz="2400" dirty="0"/>
              <a:t>), which generate solutions to optimization problems using techniques inspired by natural evolution, such as </a:t>
            </a:r>
            <a:r>
              <a:rPr lang="en-US" sz="2400" i="1" dirty="0"/>
              <a:t>inheritance</a:t>
            </a:r>
            <a:r>
              <a:rPr lang="en-US" sz="2400" dirty="0"/>
              <a:t>, </a:t>
            </a:r>
            <a:r>
              <a:rPr lang="en-US" sz="2400" i="1" dirty="0"/>
              <a:t>mutation</a:t>
            </a:r>
            <a:r>
              <a:rPr lang="en-US" sz="2400" dirty="0"/>
              <a:t>, </a:t>
            </a:r>
            <a:r>
              <a:rPr lang="en-US" sz="2400" i="1" dirty="0"/>
              <a:t>selection</a:t>
            </a:r>
            <a:r>
              <a:rPr lang="en-US" sz="2400" dirty="0"/>
              <a:t>, and </a:t>
            </a:r>
            <a:r>
              <a:rPr lang="en-US" sz="2400" i="1" dirty="0"/>
              <a:t>crossover</a:t>
            </a:r>
            <a:r>
              <a:rPr lang="en-US" sz="2400" dirty="0"/>
              <a:t> </a:t>
            </a:r>
            <a:endParaRPr lang="en-US" dirty="0">
              <a:cs typeface="Times New Roman" pitchFamily="18" charset="0"/>
            </a:endParaRPr>
          </a:p>
        </p:txBody>
      </p:sp>
      <p:pic>
        <p:nvPicPr>
          <p:cNvPr id="21" name="Picture 20" descr="C:\Documents and Settings\s457427\My Documents\Caltech\MSC\genalg\dna.gif"/>
          <p:cNvPicPr/>
          <p:nvPr/>
        </p:nvPicPr>
        <p:blipFill>
          <a:blip r:embed="rId4"/>
          <a:srcRect/>
          <a:stretch>
            <a:fillRect/>
          </a:stretch>
        </p:blipFill>
        <p:spPr bwMode="auto">
          <a:xfrm>
            <a:off x="838200" y="3048000"/>
            <a:ext cx="3581400" cy="2819400"/>
          </a:xfrm>
          <a:prstGeom prst="rect">
            <a:avLst/>
          </a:prstGeom>
          <a:noFill/>
          <a:ln w="9525">
            <a:noFill/>
            <a:miter lim="800000"/>
            <a:headEnd/>
            <a:tailEnd/>
          </a:ln>
        </p:spPr>
      </p:pic>
      <p:grpSp>
        <p:nvGrpSpPr>
          <p:cNvPr id="3" name="Group 2"/>
          <p:cNvGrpSpPr>
            <a:grpSpLocks/>
          </p:cNvGrpSpPr>
          <p:nvPr/>
        </p:nvGrpSpPr>
        <p:grpSpPr bwMode="auto">
          <a:xfrm>
            <a:off x="4724400" y="3124200"/>
            <a:ext cx="4067175" cy="2971800"/>
            <a:chOff x="1140" y="11865"/>
            <a:chExt cx="5070" cy="3180"/>
          </a:xfrm>
        </p:grpSpPr>
        <p:sp>
          <p:nvSpPr>
            <p:cNvPr id="24579" name="Text Box 3"/>
            <p:cNvSpPr txBox="1">
              <a:spLocks noChangeArrowheads="1"/>
            </p:cNvSpPr>
            <p:nvPr/>
          </p:nvSpPr>
          <p:spPr bwMode="auto">
            <a:xfrm>
              <a:off x="4890" y="13740"/>
              <a:ext cx="132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ea typeface="Arial" pitchFamily="34" charset="0"/>
                  <a:cs typeface="Arial" pitchFamily="34" charset="0"/>
                </a:rPr>
                <a:t>Crossover,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ea typeface="Arial" pitchFamily="34" charset="0"/>
                  <a:cs typeface="Arial" pitchFamily="34" charset="0"/>
                </a:rPr>
                <a:t>Mutation</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cxnSp>
          <p:nvCxnSpPr>
            <p:cNvPr id="24580" name="AutoShape 4"/>
            <p:cNvCxnSpPr>
              <a:cxnSpLocks noChangeShapeType="1"/>
            </p:cNvCxnSpPr>
            <p:nvPr/>
          </p:nvCxnSpPr>
          <p:spPr bwMode="auto">
            <a:xfrm>
              <a:off x="3060" y="12885"/>
              <a:ext cx="1" cy="195"/>
            </a:xfrm>
            <a:prstGeom prst="straightConnector1">
              <a:avLst/>
            </a:prstGeom>
            <a:noFill/>
            <a:ln w="9525">
              <a:solidFill>
                <a:srgbClr val="000000"/>
              </a:solidFill>
              <a:round/>
              <a:headEnd/>
              <a:tailEnd type="triangle" w="med" len="med"/>
            </a:ln>
          </p:spPr>
        </p:cxnSp>
        <p:cxnSp>
          <p:nvCxnSpPr>
            <p:cNvPr id="24581" name="AutoShape 5"/>
            <p:cNvCxnSpPr>
              <a:cxnSpLocks noChangeShapeType="1"/>
            </p:cNvCxnSpPr>
            <p:nvPr/>
          </p:nvCxnSpPr>
          <p:spPr bwMode="auto">
            <a:xfrm>
              <a:off x="3060" y="14415"/>
              <a:ext cx="1" cy="195"/>
            </a:xfrm>
            <a:prstGeom prst="straightConnector1">
              <a:avLst/>
            </a:prstGeom>
            <a:noFill/>
            <a:ln w="9525">
              <a:solidFill>
                <a:srgbClr val="000000"/>
              </a:solidFill>
              <a:round/>
              <a:headEnd/>
              <a:tailEnd type="triangle" w="med" len="med"/>
            </a:ln>
          </p:spPr>
        </p:cxnSp>
        <p:grpSp>
          <p:nvGrpSpPr>
            <p:cNvPr id="4" name="Group 6"/>
            <p:cNvGrpSpPr>
              <a:grpSpLocks/>
            </p:cNvGrpSpPr>
            <p:nvPr/>
          </p:nvGrpSpPr>
          <p:grpSpPr bwMode="auto">
            <a:xfrm>
              <a:off x="1140" y="11865"/>
              <a:ext cx="4965" cy="3180"/>
              <a:chOff x="1140" y="11865"/>
              <a:chExt cx="4965" cy="3180"/>
            </a:xfrm>
          </p:grpSpPr>
          <p:sp>
            <p:nvSpPr>
              <p:cNvPr id="24583" name="Text Box 7"/>
              <p:cNvSpPr txBox="1">
                <a:spLocks noChangeArrowheads="1"/>
              </p:cNvSpPr>
              <p:nvPr/>
            </p:nvSpPr>
            <p:spPr bwMode="auto">
              <a:xfrm>
                <a:off x="2070" y="11865"/>
                <a:ext cx="21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ea typeface="Arial" pitchFamily="34" charset="0"/>
                    <a:cs typeface="Arial" pitchFamily="34" charset="0"/>
                  </a:rPr>
                  <a:t>Initialize Population</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sp>
            <p:nvSpPr>
              <p:cNvPr id="24584" name="Text Box 8"/>
              <p:cNvSpPr txBox="1">
                <a:spLocks noChangeArrowheads="1"/>
              </p:cNvSpPr>
              <p:nvPr/>
            </p:nvSpPr>
            <p:spPr bwMode="auto">
              <a:xfrm>
                <a:off x="2070" y="12495"/>
                <a:ext cx="21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ea typeface="Arial" pitchFamily="34" charset="0"/>
                    <a:cs typeface="Arial" pitchFamily="34" charset="0"/>
                  </a:rPr>
                  <a:t>Evaluate Fitness</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sp>
            <p:nvSpPr>
              <p:cNvPr id="24585" name="Text Box 9"/>
              <p:cNvSpPr txBox="1">
                <a:spLocks noChangeArrowheads="1"/>
              </p:cNvSpPr>
              <p:nvPr/>
            </p:nvSpPr>
            <p:spPr bwMode="auto">
              <a:xfrm>
                <a:off x="2070" y="14010"/>
                <a:ext cx="21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ea typeface="Arial" pitchFamily="34" charset="0"/>
                    <a:cs typeface="Arial" pitchFamily="34" charset="0"/>
                  </a:rPr>
                  <a:t>Selection</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sp>
            <p:nvSpPr>
              <p:cNvPr id="24586" name="Text Box 10"/>
              <p:cNvSpPr txBox="1">
                <a:spLocks noChangeArrowheads="1"/>
              </p:cNvSpPr>
              <p:nvPr/>
            </p:nvSpPr>
            <p:spPr bwMode="auto">
              <a:xfrm>
                <a:off x="2070" y="14610"/>
                <a:ext cx="21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ea typeface="Arial" pitchFamily="34" charset="0"/>
                    <a:cs typeface="Arial" pitchFamily="34" charset="0"/>
                  </a:rPr>
                  <a:t>Output result</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sp>
            <p:nvSpPr>
              <p:cNvPr id="24587" name="AutoShape 11"/>
              <p:cNvSpPr>
                <a:spLocks noChangeArrowheads="1"/>
              </p:cNvSpPr>
              <p:nvPr/>
            </p:nvSpPr>
            <p:spPr bwMode="auto">
              <a:xfrm>
                <a:off x="1140" y="13095"/>
                <a:ext cx="3825" cy="76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ea typeface="Arial" pitchFamily="34" charset="0"/>
                    <a:cs typeface="Arial" pitchFamily="34" charset="0"/>
                  </a:rPr>
                  <a:t>Satisty Constraint?</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cxnSp>
            <p:nvCxnSpPr>
              <p:cNvPr id="24588" name="AutoShape 12"/>
              <p:cNvCxnSpPr>
                <a:cxnSpLocks noChangeShapeType="1"/>
              </p:cNvCxnSpPr>
              <p:nvPr/>
            </p:nvCxnSpPr>
            <p:spPr bwMode="auto">
              <a:xfrm>
                <a:off x="3060" y="12300"/>
                <a:ext cx="1" cy="195"/>
              </a:xfrm>
              <a:prstGeom prst="straightConnector1">
                <a:avLst/>
              </a:prstGeom>
              <a:noFill/>
              <a:ln w="9525">
                <a:solidFill>
                  <a:srgbClr val="000000"/>
                </a:solidFill>
                <a:round/>
                <a:headEnd/>
                <a:tailEnd type="triangle" w="med" len="med"/>
              </a:ln>
            </p:spPr>
          </p:cxnSp>
          <p:cxnSp>
            <p:nvCxnSpPr>
              <p:cNvPr id="24589" name="AutoShape 13"/>
              <p:cNvCxnSpPr>
                <a:cxnSpLocks noChangeShapeType="1"/>
              </p:cNvCxnSpPr>
              <p:nvPr/>
            </p:nvCxnSpPr>
            <p:spPr bwMode="auto">
              <a:xfrm>
                <a:off x="3060" y="13830"/>
                <a:ext cx="1" cy="195"/>
              </a:xfrm>
              <a:prstGeom prst="straightConnector1">
                <a:avLst/>
              </a:prstGeom>
              <a:noFill/>
              <a:ln w="9525">
                <a:solidFill>
                  <a:srgbClr val="000000"/>
                </a:solidFill>
                <a:round/>
                <a:headEnd/>
                <a:tailEnd type="triangle" w="med" len="med"/>
              </a:ln>
            </p:spPr>
          </p:cxnSp>
          <p:cxnSp>
            <p:nvCxnSpPr>
              <p:cNvPr id="24590" name="AutoShape 14"/>
              <p:cNvCxnSpPr>
                <a:cxnSpLocks noChangeShapeType="1"/>
              </p:cNvCxnSpPr>
              <p:nvPr/>
            </p:nvCxnSpPr>
            <p:spPr bwMode="auto">
              <a:xfrm rot="10800000">
                <a:off x="4965" y="13485"/>
                <a:ext cx="1140" cy="255"/>
              </a:xfrm>
              <a:prstGeom prst="bentConnector3">
                <a:avLst>
                  <a:gd name="adj1" fmla="val 50000"/>
                </a:avLst>
              </a:prstGeom>
              <a:noFill/>
              <a:ln w="9525">
                <a:solidFill>
                  <a:srgbClr val="000000"/>
                </a:solidFill>
                <a:miter lim="800000"/>
                <a:headEnd/>
                <a:tailEnd type="triangle" w="med" len="med"/>
              </a:ln>
            </p:spPr>
          </p:cxnSp>
          <p:cxnSp>
            <p:nvCxnSpPr>
              <p:cNvPr id="24591" name="AutoShape 15"/>
              <p:cNvCxnSpPr>
                <a:cxnSpLocks noChangeShapeType="1"/>
              </p:cNvCxnSpPr>
              <p:nvPr/>
            </p:nvCxnSpPr>
            <p:spPr bwMode="auto">
              <a:xfrm>
                <a:off x="4170" y="14235"/>
                <a:ext cx="720" cy="0"/>
              </a:xfrm>
              <a:prstGeom prst="straightConnector1">
                <a:avLst/>
              </a:prstGeom>
              <a:noFill/>
              <a:ln w="9525">
                <a:solidFill>
                  <a:srgbClr val="000000"/>
                </a:solidFill>
                <a:round/>
                <a:headEnd/>
                <a:tailEnd type="triangle" w="med" len="med"/>
              </a:ln>
            </p:spPr>
          </p:cxnSp>
          <p:cxnSp>
            <p:nvCxnSpPr>
              <p:cNvPr id="24592" name="AutoShape 16"/>
              <p:cNvCxnSpPr>
                <a:cxnSpLocks noChangeShapeType="1"/>
              </p:cNvCxnSpPr>
              <p:nvPr/>
            </p:nvCxnSpPr>
            <p:spPr bwMode="auto">
              <a:xfrm rot="16200000" flipH="1">
                <a:off x="930" y="13695"/>
                <a:ext cx="1350" cy="930"/>
              </a:xfrm>
              <a:prstGeom prst="bentConnector3">
                <a:avLst>
                  <a:gd name="adj1" fmla="val 101106"/>
                </a:avLst>
              </a:prstGeom>
              <a:noFill/>
              <a:ln w="9525">
                <a:solidFill>
                  <a:srgbClr val="000000"/>
                </a:solidFill>
                <a:miter lim="800000"/>
                <a:headEnd/>
                <a:tailEnd type="triangle" w="med" len="med"/>
              </a:ln>
            </p:spPr>
          </p:cxnSp>
          <p:sp>
            <p:nvSpPr>
              <p:cNvPr id="24593" name="Text Box 17"/>
              <p:cNvSpPr txBox="1">
                <a:spLocks noChangeArrowheads="1"/>
              </p:cNvSpPr>
              <p:nvPr/>
            </p:nvSpPr>
            <p:spPr bwMode="auto">
              <a:xfrm>
                <a:off x="1260" y="12885"/>
                <a:ext cx="330" cy="5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Calibri" pitchFamily="34" charset="0"/>
                    <a:ea typeface="Arial" pitchFamily="34" charset="0"/>
                    <a:cs typeface="Arial" pitchFamily="34" charset="0"/>
                  </a:rPr>
                  <a:t>y</a:t>
                </a:r>
                <a:endParaRPr kumimoji="0" lang="en-US" sz="1400" b="0" i="0" u="none" strike="noStrike" cap="none" normalizeH="0" baseline="0">
                  <a:ln>
                    <a:noFill/>
                  </a:ln>
                  <a:solidFill>
                    <a:schemeClr val="tx1"/>
                  </a:solidFill>
                  <a:effectLst/>
                  <a:latin typeface="Arial" pitchFamily="34" charset="0"/>
                  <a:cs typeface="Arial" pitchFamily="34" charset="0"/>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Ant Colony Optimization (ACO)</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400" smtClean="0">
                <a:solidFill>
                  <a:srgbClr val="0070C0"/>
                </a:solidFill>
              </a:rPr>
              <a:pPr algn="l"/>
              <a:t>17</a:t>
            </a:fld>
            <a:endParaRPr lang="en-US" sz="14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1143000"/>
            <a:ext cx="7543800" cy="1569660"/>
          </a:xfrm>
          <a:prstGeom prst="rect">
            <a:avLst/>
          </a:prstGeom>
        </p:spPr>
        <p:txBody>
          <a:bodyPr wrap="square">
            <a:spAutoFit/>
          </a:bodyPr>
          <a:lstStyle/>
          <a:p>
            <a:r>
              <a:rPr lang="en-US" sz="2400" dirty="0">
                <a:cs typeface="Times New Roman" pitchFamily="18" charset="0"/>
              </a:rPr>
              <a:t>ACO takes inspiration from the foraging behavior of some ant species. These ants deposit pheromone on the ground in order to mark some favorable path that should be followed by other members of the colony</a:t>
            </a:r>
            <a:endParaRPr lang="en-US" dirty="0">
              <a:cs typeface="Times New Roman" pitchFamily="18" charset="0"/>
            </a:endParaRPr>
          </a:p>
        </p:txBody>
      </p:sp>
      <p:sp>
        <p:nvSpPr>
          <p:cNvPr id="47106" name="AutoShape 2" descr="https://upload.wikimedia.org/wikipedia/commons/thumb/3/34/Safari_ants.jpg/800px-Safari_an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7107" name="Group 3"/>
          <p:cNvGrpSpPr>
            <a:grpSpLocks/>
          </p:cNvGrpSpPr>
          <p:nvPr/>
        </p:nvGrpSpPr>
        <p:grpSpPr bwMode="auto">
          <a:xfrm>
            <a:off x="838200" y="3810000"/>
            <a:ext cx="2895600" cy="990600"/>
            <a:chOff x="6135" y="13320"/>
            <a:chExt cx="3765" cy="1560"/>
          </a:xfrm>
        </p:grpSpPr>
        <p:sp>
          <p:nvSpPr>
            <p:cNvPr id="47108" name="AutoShape 4"/>
            <p:cNvSpPr>
              <a:spLocks noChangeArrowheads="1"/>
            </p:cNvSpPr>
            <p:nvPr/>
          </p:nvSpPr>
          <p:spPr bwMode="auto">
            <a:xfrm>
              <a:off x="7380" y="13320"/>
              <a:ext cx="1320" cy="100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7109" name="AutoShape 5"/>
            <p:cNvSpPr>
              <a:spLocks noChangeArrowheads="1"/>
            </p:cNvSpPr>
            <p:nvPr/>
          </p:nvSpPr>
          <p:spPr bwMode="auto">
            <a:xfrm rot="10800000">
              <a:off x="7381" y="13817"/>
              <a:ext cx="1320" cy="106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cxnSp>
          <p:nvCxnSpPr>
            <p:cNvPr id="47110" name="AutoShape 6"/>
            <p:cNvCxnSpPr>
              <a:cxnSpLocks noChangeShapeType="1"/>
            </p:cNvCxnSpPr>
            <p:nvPr/>
          </p:nvCxnSpPr>
          <p:spPr bwMode="auto">
            <a:xfrm>
              <a:off x="6615" y="13816"/>
              <a:ext cx="766" cy="1"/>
            </a:xfrm>
            <a:prstGeom prst="straightConnector1">
              <a:avLst/>
            </a:prstGeom>
            <a:noFill/>
            <a:ln w="9525">
              <a:solidFill>
                <a:srgbClr val="000000"/>
              </a:solidFill>
              <a:round/>
              <a:headEnd/>
              <a:tailEnd/>
            </a:ln>
          </p:spPr>
        </p:cxnSp>
        <p:cxnSp>
          <p:nvCxnSpPr>
            <p:cNvPr id="47111" name="AutoShape 7"/>
            <p:cNvCxnSpPr>
              <a:cxnSpLocks noChangeShapeType="1"/>
            </p:cNvCxnSpPr>
            <p:nvPr/>
          </p:nvCxnSpPr>
          <p:spPr bwMode="auto">
            <a:xfrm>
              <a:off x="8700" y="13816"/>
              <a:ext cx="705" cy="0"/>
            </a:xfrm>
            <a:prstGeom prst="straightConnector1">
              <a:avLst/>
            </a:prstGeom>
            <a:noFill/>
            <a:ln w="9525">
              <a:solidFill>
                <a:srgbClr val="000000"/>
              </a:solidFill>
              <a:round/>
              <a:headEnd/>
              <a:tailEnd/>
            </a:ln>
          </p:spPr>
        </p:cxnSp>
        <p:sp>
          <p:nvSpPr>
            <p:cNvPr id="47112" name="Rectangle 8"/>
            <p:cNvSpPr>
              <a:spLocks noChangeArrowheads="1"/>
            </p:cNvSpPr>
            <p:nvPr/>
          </p:nvSpPr>
          <p:spPr bwMode="auto">
            <a:xfrm>
              <a:off x="7972" y="13470"/>
              <a:ext cx="143" cy="1185"/>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sp>
          <p:nvSpPr>
            <p:cNvPr id="47113" name="Rectangle 9"/>
            <p:cNvSpPr>
              <a:spLocks noChangeArrowheads="1"/>
            </p:cNvSpPr>
            <p:nvPr/>
          </p:nvSpPr>
          <p:spPr bwMode="auto">
            <a:xfrm>
              <a:off x="6135" y="13320"/>
              <a:ext cx="840" cy="4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ea typeface="Arial" pitchFamily="34" charset="0"/>
                  <a:cs typeface="Arial" pitchFamily="34" charset="0"/>
                </a:rPr>
                <a:t>nest</a:t>
              </a: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7114" name="Rectangle 10"/>
            <p:cNvSpPr>
              <a:spLocks noChangeArrowheads="1"/>
            </p:cNvSpPr>
            <p:nvPr/>
          </p:nvSpPr>
          <p:spPr bwMode="auto">
            <a:xfrm>
              <a:off x="9060" y="13320"/>
              <a:ext cx="840" cy="4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a:ln>
                    <a:noFill/>
                  </a:ln>
                  <a:solidFill>
                    <a:schemeClr val="tx1"/>
                  </a:solidFill>
                  <a:effectLst/>
                  <a:latin typeface="Calibri" pitchFamily="34" charset="0"/>
                  <a:ea typeface="Arial" pitchFamily="34" charset="0"/>
                  <a:cs typeface="Arial" pitchFamily="34" charset="0"/>
                </a:rPr>
                <a:t>food</a:t>
              </a: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pic>
        <p:nvPicPr>
          <p:cNvPr id="47115" name="Picture 11" descr="C:\Users\user\Desktop\800px-Safari_ants.jpg"/>
          <p:cNvPicPr>
            <a:picLocks noChangeAspect="1" noChangeArrowheads="1"/>
          </p:cNvPicPr>
          <p:nvPr/>
        </p:nvPicPr>
        <p:blipFill>
          <a:blip r:embed="rId4"/>
          <a:srcRect/>
          <a:stretch>
            <a:fillRect/>
          </a:stretch>
        </p:blipFill>
        <p:spPr bwMode="auto">
          <a:xfrm>
            <a:off x="4038600" y="2971800"/>
            <a:ext cx="4491782" cy="298142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Support Vector Machine (SVM)</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400" smtClean="0">
                <a:solidFill>
                  <a:srgbClr val="0070C0"/>
                </a:solidFill>
              </a:rPr>
              <a:pPr algn="l"/>
              <a:t>18</a:t>
            </a:fld>
            <a:endParaRPr lang="en-US" sz="14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0" y="1143000"/>
            <a:ext cx="7696200" cy="1938992"/>
          </a:xfrm>
          <a:prstGeom prst="rect">
            <a:avLst/>
          </a:prstGeom>
        </p:spPr>
        <p:txBody>
          <a:bodyPr wrap="square">
            <a:spAutoFit/>
          </a:bodyPr>
          <a:lstStyle/>
          <a:p>
            <a:r>
              <a:rPr lang="en-US" sz="2400" dirty="0">
                <a:solidFill>
                  <a:srgbClr val="C00000"/>
                </a:solidFill>
              </a:rPr>
              <a:t>SVM</a:t>
            </a:r>
            <a:r>
              <a:rPr lang="en-US" sz="2400" dirty="0"/>
              <a:t> is a supervised learning method that analyzes data and recognizes patterns, used for classification and regression analysis. Given a set of training examples, an SVM training algorithm builds a model (separating hyper-plane) that assigns new examples into one category or the other</a:t>
            </a:r>
            <a:endParaRPr lang="en-US" dirty="0">
              <a:cs typeface="Times New Roman" pitchFamily="18" charset="0"/>
            </a:endParaRPr>
          </a:p>
        </p:txBody>
      </p:sp>
      <p:pic>
        <p:nvPicPr>
          <p:cNvPr id="43009" name="Picture 1" descr="C:\Users\user\Desktop\Svm_max_sep_hyperplane_with_margin.png"/>
          <p:cNvPicPr>
            <a:picLocks noChangeAspect="1" noChangeArrowheads="1"/>
          </p:cNvPicPr>
          <p:nvPr/>
        </p:nvPicPr>
        <p:blipFill>
          <a:blip r:embed="rId4" cstate="print"/>
          <a:srcRect/>
          <a:stretch>
            <a:fillRect/>
          </a:stretch>
        </p:blipFill>
        <p:spPr bwMode="auto">
          <a:xfrm>
            <a:off x="4878392" y="3352800"/>
            <a:ext cx="2970208" cy="3200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a:t>TERIMA KASIH</a:t>
            </a:r>
          </a:p>
        </p:txBody>
      </p:sp>
      <p:pic>
        <p:nvPicPr>
          <p:cNvPr id="4" name="Picture 4" descr="https://uns.ac.id/en/wp-content/uploads/2017/06/un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124200"/>
            <a:ext cx="1600200" cy="1659468"/>
          </a:xfrm>
          <a:prstGeom prst="rect">
            <a:avLst/>
          </a:prstGeom>
          <a:solidFill>
            <a:schemeClr val="bg1"/>
          </a:solidFill>
          <a:extLst/>
        </p:spPr>
      </p:pic>
      <p:sp>
        <p:nvSpPr>
          <p:cNvPr id="6" name="Footer Placeholder 5"/>
          <p:cNvSpPr>
            <a:spLocks noGrp="1"/>
          </p:cNvSpPr>
          <p:nvPr>
            <p:ph type="ftr" sz="quarter" idx="11"/>
          </p:nvPr>
        </p:nvSpPr>
        <p:spPr/>
        <p:txBody>
          <a:bodyPr/>
          <a:lstStyle/>
          <a:p>
            <a:r>
              <a:rPr lang="en-US" dirty="0"/>
              <a:t>EL0703-Kecerdasan </a:t>
            </a:r>
            <a:r>
              <a:rPr lang="en-US" dirty="0" err="1"/>
              <a:t>Buatan</a:t>
            </a:r>
            <a:r>
              <a:rPr lang="en-US" dirty="0"/>
              <a:t> </a:t>
            </a:r>
            <a:r>
              <a:rPr lang="en-US" dirty="0" err="1"/>
              <a:t>Prodi</a:t>
            </a:r>
            <a:r>
              <a:rPr lang="en-US" dirty="0"/>
              <a:t> </a:t>
            </a:r>
            <a:r>
              <a:rPr lang="en-US" dirty="0" err="1"/>
              <a:t>Teknik</a:t>
            </a:r>
            <a:r>
              <a:rPr lang="en-US" dirty="0"/>
              <a:t> </a:t>
            </a:r>
            <a:r>
              <a:rPr lang="en-US" dirty="0" err="1"/>
              <a:t>Elektro</a:t>
            </a:r>
            <a:r>
              <a:rPr lang="en-US" dirty="0"/>
              <a:t>  UNS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Course Description</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57"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2</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8"/>
          <p:cNvSpPr>
            <a:spLocks noChangeArrowheads="1"/>
          </p:cNvSpPr>
          <p:nvPr/>
        </p:nvSpPr>
        <p:spPr bwMode="auto">
          <a:xfrm>
            <a:off x="928662" y="972264"/>
            <a:ext cx="8001056" cy="4970591"/>
          </a:xfrm>
          <a:prstGeom prst="rect">
            <a:avLst/>
          </a:prstGeom>
          <a:noFill/>
          <a:ln w="9525">
            <a:noFill/>
            <a:miter lim="800000"/>
            <a:headEnd/>
            <a:tailEnd/>
          </a:ln>
        </p:spPr>
        <p:txBody>
          <a:bodyPr wrap="square">
            <a:spAutoFit/>
          </a:bodyPr>
          <a:lstStyle/>
          <a:p>
            <a:r>
              <a:rPr lang="es-ES" sz="2800" b="1" dirty="0"/>
              <a:t>EL 0703 – Artificial </a:t>
            </a:r>
            <a:r>
              <a:rPr lang="es-ES" sz="2800" b="1" dirty="0" err="1"/>
              <a:t>Intelligence</a:t>
            </a:r>
            <a:r>
              <a:rPr lang="es-ES" sz="2800" b="1" dirty="0"/>
              <a:t> </a:t>
            </a:r>
            <a:r>
              <a:rPr lang="es-ES" sz="2000" b="1" i="1" dirty="0"/>
              <a:t>2(2-0) </a:t>
            </a:r>
          </a:p>
          <a:p>
            <a:endParaRPr lang="es-ES" sz="1100" b="1" i="1" dirty="0"/>
          </a:p>
          <a:p>
            <a:r>
              <a:rPr lang="es-ES" sz="2400" b="1" dirty="0">
                <a:solidFill>
                  <a:srgbClr val="C00000"/>
                </a:solidFill>
              </a:rPr>
              <a:t>Instructor: </a:t>
            </a:r>
          </a:p>
          <a:p>
            <a:pPr lvl="1"/>
            <a:r>
              <a:rPr lang="es-ES" sz="2000" dirty="0"/>
              <a:t>1. Prof.  M. </a:t>
            </a:r>
            <a:r>
              <a:rPr lang="es-ES" sz="2000" dirty="0" err="1"/>
              <a:t>Nizam</a:t>
            </a:r>
            <a:r>
              <a:rPr lang="es-ES" sz="2000" dirty="0"/>
              <a:t>, ST, MT, </a:t>
            </a:r>
            <a:r>
              <a:rPr lang="es-ES" sz="2000" dirty="0" err="1"/>
              <a:t>PhD</a:t>
            </a:r>
            <a:endParaRPr lang="es-ES" sz="2000" dirty="0"/>
          </a:p>
          <a:p>
            <a:pPr lvl="1"/>
            <a:r>
              <a:rPr lang="es-ES" sz="2000" dirty="0"/>
              <a:t>2. </a:t>
            </a:r>
            <a:r>
              <a:rPr lang="es-ES" sz="2000" dirty="0" err="1"/>
              <a:t>Sutrisno</a:t>
            </a:r>
            <a:r>
              <a:rPr lang="es-ES" sz="2000" dirty="0"/>
              <a:t>, ST, </a:t>
            </a:r>
            <a:r>
              <a:rPr lang="es-ES" sz="2000" dirty="0" err="1"/>
              <a:t>MSc</a:t>
            </a:r>
            <a:r>
              <a:rPr lang="es-ES" sz="2000" dirty="0"/>
              <a:t>, </a:t>
            </a:r>
            <a:r>
              <a:rPr lang="es-ES" sz="2000" dirty="0" err="1"/>
              <a:t>PhD</a:t>
            </a:r>
            <a:endParaRPr lang="es-ES" sz="2000" dirty="0"/>
          </a:p>
          <a:p>
            <a:pPr lvl="1"/>
            <a:r>
              <a:rPr lang="en-US" sz="2000" dirty="0"/>
              <a:t>Office: </a:t>
            </a:r>
            <a:r>
              <a:rPr lang="en-US" sz="2000" dirty="0" err="1"/>
              <a:t>Ruang</a:t>
            </a:r>
            <a:r>
              <a:rPr lang="en-US" sz="2000" dirty="0"/>
              <a:t> </a:t>
            </a:r>
            <a:r>
              <a:rPr lang="en-US" sz="2000" dirty="0" err="1"/>
              <a:t>Prodi</a:t>
            </a:r>
            <a:r>
              <a:rPr lang="en-US" sz="2000" dirty="0"/>
              <a:t> TE, email: </a:t>
            </a:r>
            <a:r>
              <a:rPr lang="en-US" sz="2000" dirty="0">
                <a:hlinkClick r:id="rId4"/>
              </a:rPr>
              <a:t>sutrisno@staff.uns.ac.id</a:t>
            </a:r>
            <a:endParaRPr lang="en-US" sz="2000" dirty="0"/>
          </a:p>
          <a:p>
            <a:pPr lvl="1"/>
            <a:r>
              <a:rPr lang="en-US" sz="2000" dirty="0"/>
              <a:t>Website: </a:t>
            </a:r>
            <a:r>
              <a:rPr lang="en-US" sz="2000" dirty="0">
                <a:hlinkClick r:id="rId5"/>
              </a:rPr>
              <a:t>http://sutrisnolink.wordpress.com</a:t>
            </a:r>
            <a:r>
              <a:rPr lang="en-US" sz="2000" dirty="0"/>
              <a:t>  </a:t>
            </a:r>
            <a:endParaRPr lang="es-ES" sz="1100" b="1" i="1" dirty="0"/>
          </a:p>
          <a:p>
            <a:r>
              <a:rPr lang="es-ES" sz="2400" b="1" dirty="0" err="1">
                <a:solidFill>
                  <a:srgbClr val="C00000"/>
                </a:solidFill>
              </a:rPr>
              <a:t>Topics</a:t>
            </a:r>
            <a:r>
              <a:rPr lang="es-ES" sz="2400" b="1" dirty="0">
                <a:solidFill>
                  <a:srgbClr val="C00000"/>
                </a:solidFill>
              </a:rPr>
              <a:t>: </a:t>
            </a:r>
            <a:r>
              <a:rPr lang="es-ES" dirty="0">
                <a:cs typeface="Times New Roman" pitchFamily="18" charset="0"/>
              </a:rPr>
              <a:t>artificial </a:t>
            </a:r>
            <a:r>
              <a:rPr lang="es-ES" dirty="0" err="1">
                <a:cs typeface="Times New Roman" pitchFamily="18" charset="0"/>
              </a:rPr>
              <a:t>intelligence</a:t>
            </a:r>
            <a:r>
              <a:rPr lang="es-ES" dirty="0">
                <a:cs typeface="Times New Roman" pitchFamily="18" charset="0"/>
              </a:rPr>
              <a:t> (AI), machine </a:t>
            </a:r>
            <a:r>
              <a:rPr lang="es-ES" dirty="0" err="1">
                <a:cs typeface="Times New Roman" pitchFamily="18" charset="0"/>
              </a:rPr>
              <a:t>learning</a:t>
            </a:r>
            <a:r>
              <a:rPr lang="es-ES" dirty="0">
                <a:cs typeface="Times New Roman" pitchFamily="18" charset="0"/>
              </a:rPr>
              <a:t> (ML), </a:t>
            </a:r>
            <a:r>
              <a:rPr lang="es-ES" dirty="0" err="1">
                <a:cs typeface="Times New Roman" pitchFamily="18" charset="0"/>
              </a:rPr>
              <a:t>computational</a:t>
            </a:r>
            <a:r>
              <a:rPr lang="es-ES" dirty="0">
                <a:cs typeface="Times New Roman" pitchFamily="18" charset="0"/>
              </a:rPr>
              <a:t> </a:t>
            </a:r>
            <a:r>
              <a:rPr lang="es-ES" dirty="0" err="1">
                <a:cs typeface="Times New Roman" pitchFamily="18" charset="0"/>
              </a:rPr>
              <a:t>intelligence</a:t>
            </a:r>
            <a:r>
              <a:rPr lang="es-ES" dirty="0">
                <a:cs typeface="Times New Roman" pitchFamily="18" charset="0"/>
              </a:rPr>
              <a:t> , artificial neural </a:t>
            </a:r>
            <a:r>
              <a:rPr lang="es-ES" dirty="0" err="1">
                <a:cs typeface="Times New Roman" pitchFamily="18" charset="0"/>
              </a:rPr>
              <a:t>network</a:t>
            </a:r>
            <a:r>
              <a:rPr lang="es-ES" dirty="0">
                <a:cs typeface="Times New Roman" pitchFamily="18" charset="0"/>
              </a:rPr>
              <a:t> (ANN), </a:t>
            </a:r>
            <a:r>
              <a:rPr lang="es-ES" dirty="0" err="1">
                <a:cs typeface="Times New Roman" pitchFamily="18" charset="0"/>
              </a:rPr>
              <a:t>fuzzy</a:t>
            </a:r>
            <a:r>
              <a:rPr lang="es-ES" dirty="0">
                <a:cs typeface="Times New Roman" pitchFamily="18" charset="0"/>
              </a:rPr>
              <a:t> </a:t>
            </a:r>
            <a:r>
              <a:rPr lang="es-ES" dirty="0" err="1">
                <a:cs typeface="Times New Roman" pitchFamily="18" charset="0"/>
              </a:rPr>
              <a:t>logic</a:t>
            </a:r>
            <a:r>
              <a:rPr lang="es-ES" dirty="0">
                <a:cs typeface="Times New Roman" pitchFamily="18" charset="0"/>
              </a:rPr>
              <a:t>, </a:t>
            </a:r>
            <a:r>
              <a:rPr lang="es-ES" dirty="0" err="1">
                <a:cs typeface="Times New Roman" pitchFamily="18" charset="0"/>
              </a:rPr>
              <a:t>genetic</a:t>
            </a:r>
            <a:r>
              <a:rPr lang="es-ES" dirty="0">
                <a:cs typeface="Times New Roman" pitchFamily="18" charset="0"/>
              </a:rPr>
              <a:t> </a:t>
            </a:r>
            <a:r>
              <a:rPr lang="es-ES" dirty="0" err="1">
                <a:cs typeface="Times New Roman" pitchFamily="18" charset="0"/>
              </a:rPr>
              <a:t>algorithm</a:t>
            </a:r>
            <a:r>
              <a:rPr lang="es-ES" dirty="0">
                <a:cs typeface="Times New Roman" pitchFamily="18" charset="0"/>
              </a:rPr>
              <a:t> (GA), </a:t>
            </a:r>
            <a:r>
              <a:rPr lang="es-ES" dirty="0" err="1">
                <a:cs typeface="Times New Roman" pitchFamily="18" charset="0"/>
              </a:rPr>
              <a:t>ant</a:t>
            </a:r>
            <a:r>
              <a:rPr lang="es-ES" dirty="0">
                <a:cs typeface="Times New Roman" pitchFamily="18" charset="0"/>
              </a:rPr>
              <a:t> </a:t>
            </a:r>
            <a:r>
              <a:rPr lang="es-ES" dirty="0" err="1">
                <a:cs typeface="Times New Roman" pitchFamily="18" charset="0"/>
              </a:rPr>
              <a:t>colony</a:t>
            </a:r>
            <a:r>
              <a:rPr lang="es-ES" dirty="0">
                <a:cs typeface="Times New Roman" pitchFamily="18" charset="0"/>
              </a:rPr>
              <a:t> </a:t>
            </a:r>
            <a:r>
              <a:rPr lang="es-ES" dirty="0" err="1">
                <a:cs typeface="Times New Roman" pitchFamily="18" charset="0"/>
              </a:rPr>
              <a:t>optimization</a:t>
            </a:r>
            <a:r>
              <a:rPr lang="es-ES" dirty="0">
                <a:cs typeface="Times New Roman" pitchFamily="18" charset="0"/>
              </a:rPr>
              <a:t> (ACO), </a:t>
            </a:r>
            <a:r>
              <a:rPr lang="es-ES" dirty="0" err="1">
                <a:cs typeface="Times New Roman" pitchFamily="18" charset="0"/>
              </a:rPr>
              <a:t>support</a:t>
            </a:r>
            <a:r>
              <a:rPr lang="es-ES" dirty="0">
                <a:cs typeface="Times New Roman" pitchFamily="18" charset="0"/>
              </a:rPr>
              <a:t> vector machine (SVM), </a:t>
            </a:r>
            <a:r>
              <a:rPr lang="es-ES" dirty="0" err="1">
                <a:cs typeface="Times New Roman" pitchFamily="18" charset="0"/>
              </a:rPr>
              <a:t>etc</a:t>
            </a:r>
            <a:r>
              <a:rPr lang="es-ES" dirty="0">
                <a:cs typeface="Times New Roman" pitchFamily="18" charset="0"/>
              </a:rPr>
              <a:t> </a:t>
            </a:r>
            <a:r>
              <a:rPr lang="en-US" dirty="0">
                <a:cs typeface="Times New Roman" pitchFamily="18" charset="0"/>
              </a:rPr>
              <a:t>. </a:t>
            </a:r>
          </a:p>
          <a:p>
            <a:endParaRPr lang="en-US" sz="2400" b="1" dirty="0"/>
          </a:p>
          <a:p>
            <a:r>
              <a:rPr lang="en-US" sz="2400" b="1" dirty="0">
                <a:solidFill>
                  <a:srgbClr val="C00000"/>
                </a:solidFill>
              </a:rPr>
              <a:t>Textbook: </a:t>
            </a:r>
          </a:p>
          <a:p>
            <a:r>
              <a:rPr lang="en-US" dirty="0"/>
              <a:t>“</a:t>
            </a:r>
            <a:r>
              <a:rPr lang="en-US" b="1" dirty="0"/>
              <a:t>Computational Intelligence</a:t>
            </a:r>
            <a:r>
              <a:rPr lang="en-US" dirty="0"/>
              <a:t>” by A. P. </a:t>
            </a:r>
            <a:r>
              <a:rPr lang="en-US" dirty="0" err="1"/>
              <a:t>Engelbrecht</a:t>
            </a:r>
            <a:r>
              <a:rPr lang="en-US" dirty="0"/>
              <a:t> </a:t>
            </a:r>
          </a:p>
          <a:p>
            <a:endParaRPr lang="en-US" sz="2400" b="1" dirty="0">
              <a:solidFill>
                <a:srgbClr val="C00000"/>
              </a:solidFill>
            </a:endParaRPr>
          </a:p>
          <a:p>
            <a:r>
              <a:rPr lang="en-US" sz="2400" b="1" dirty="0">
                <a:solidFill>
                  <a:srgbClr val="C00000"/>
                </a:solidFill>
              </a:rPr>
              <a:t>Pre-requisite: </a:t>
            </a:r>
            <a:r>
              <a:rPr lang="en-US" sz="2000" dirty="0"/>
              <a:t>None. </a:t>
            </a:r>
          </a:p>
        </p:txBody>
      </p:sp>
      <p:pic>
        <p:nvPicPr>
          <p:cNvPr id="7169" name="Picture 1"/>
          <p:cNvPicPr>
            <a:picLocks noChangeAspect="1" noChangeArrowheads="1"/>
          </p:cNvPicPr>
          <p:nvPr/>
        </p:nvPicPr>
        <p:blipFill>
          <a:blip r:embed="rId6" cstate="print"/>
          <a:srcRect/>
          <a:stretch>
            <a:fillRect/>
          </a:stretch>
        </p:blipFill>
        <p:spPr bwMode="auto">
          <a:xfrm>
            <a:off x="5962650" y="4150477"/>
            <a:ext cx="1657350" cy="247892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Teaching Plan</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3</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2410639842"/>
              </p:ext>
            </p:extLst>
          </p:nvPr>
        </p:nvGraphicFramePr>
        <p:xfrm>
          <a:off x="1066799" y="914400"/>
          <a:ext cx="7543801" cy="4719211"/>
        </p:xfrm>
        <a:graphic>
          <a:graphicData uri="http://schemas.openxmlformats.org/drawingml/2006/table">
            <a:tbl>
              <a:tblPr/>
              <a:tblGrid>
                <a:gridCol w="443247">
                  <a:extLst>
                    <a:ext uri="{9D8B030D-6E8A-4147-A177-3AD203B41FA5}">
                      <a16:colId xmlns:a16="http://schemas.microsoft.com/office/drawing/2014/main" val="20000"/>
                    </a:ext>
                  </a:extLst>
                </a:gridCol>
                <a:gridCol w="1129674">
                  <a:extLst>
                    <a:ext uri="{9D8B030D-6E8A-4147-A177-3AD203B41FA5}">
                      <a16:colId xmlns:a16="http://schemas.microsoft.com/office/drawing/2014/main" val="20001"/>
                    </a:ext>
                  </a:extLst>
                </a:gridCol>
                <a:gridCol w="4494919">
                  <a:extLst>
                    <a:ext uri="{9D8B030D-6E8A-4147-A177-3AD203B41FA5}">
                      <a16:colId xmlns:a16="http://schemas.microsoft.com/office/drawing/2014/main" val="20002"/>
                    </a:ext>
                  </a:extLst>
                </a:gridCol>
                <a:gridCol w="1475961">
                  <a:extLst>
                    <a:ext uri="{9D8B030D-6E8A-4147-A177-3AD203B41FA5}">
                      <a16:colId xmlns:a16="http://schemas.microsoft.com/office/drawing/2014/main" val="20003"/>
                    </a:ext>
                  </a:extLst>
                </a:gridCol>
              </a:tblGrid>
              <a:tr h="365789">
                <a:tc>
                  <a:txBody>
                    <a:bodyPr/>
                    <a:lstStyle/>
                    <a:p>
                      <a:pPr marL="0" marR="0">
                        <a:lnSpc>
                          <a:spcPct val="115000"/>
                        </a:lnSpc>
                        <a:spcBef>
                          <a:spcPts val="0"/>
                        </a:spcBef>
                        <a:spcAft>
                          <a:spcPts val="0"/>
                        </a:spcAft>
                      </a:pPr>
                      <a:r>
                        <a:rPr lang="en-US" sz="1500" b="1" dirty="0">
                          <a:latin typeface="Times New Roman"/>
                          <a:ea typeface="Times New Roman"/>
                          <a:cs typeface="Arial"/>
                        </a:rPr>
                        <a:t>No</a:t>
                      </a:r>
                      <a:endParaRPr lang="en-US" sz="1500" dirty="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15000"/>
                        </a:lnSpc>
                        <a:spcBef>
                          <a:spcPts val="0"/>
                        </a:spcBef>
                        <a:spcAft>
                          <a:spcPts val="0"/>
                        </a:spcAft>
                      </a:pPr>
                      <a:r>
                        <a:rPr lang="en-US" sz="1500" b="1">
                          <a:latin typeface="Times New Roman"/>
                          <a:ea typeface="Times New Roman"/>
                          <a:cs typeface="Arial"/>
                        </a:rPr>
                        <a:t>Tgl</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15000"/>
                        </a:lnSpc>
                        <a:spcBef>
                          <a:spcPts val="0"/>
                        </a:spcBef>
                        <a:spcAft>
                          <a:spcPts val="0"/>
                        </a:spcAft>
                      </a:pPr>
                      <a:r>
                        <a:rPr lang="en-US" sz="1500" b="1">
                          <a:latin typeface="Times New Roman"/>
                          <a:ea typeface="Times New Roman"/>
                          <a:cs typeface="Arial"/>
                        </a:rPr>
                        <a:t>Materi</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15000"/>
                        </a:lnSpc>
                        <a:spcBef>
                          <a:spcPts val="0"/>
                        </a:spcBef>
                        <a:spcAft>
                          <a:spcPts val="0"/>
                        </a:spcAft>
                      </a:pPr>
                      <a:r>
                        <a:rPr lang="en-US" sz="1500" b="1">
                          <a:latin typeface="Times New Roman"/>
                          <a:ea typeface="Times New Roman"/>
                          <a:cs typeface="Arial"/>
                        </a:rPr>
                        <a:t>Pe</a:t>
                      </a:r>
                      <a:r>
                        <a:rPr lang="id-ID" sz="1500" b="1">
                          <a:latin typeface="Times New Roman"/>
                          <a:ea typeface="Times New Roman"/>
                          <a:cs typeface="Arial"/>
                        </a:rPr>
                        <a:t>ngampu</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0"/>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1</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3</a:t>
                      </a:r>
                      <a:r>
                        <a:rPr lang="en-US" sz="1500">
                          <a:latin typeface="Times New Roman"/>
                          <a:ea typeface="Times New Roman"/>
                          <a:cs typeface="Arial"/>
                        </a:rPr>
                        <a:t>/9/2018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Perkenalan dan Pendahuluan</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b="1">
                          <a:latin typeface="Times New Roman"/>
                          <a:ea typeface="Times New Roman"/>
                          <a:cs typeface="Arial"/>
                        </a:rPr>
                        <a:t>Nizam</a:t>
                      </a:r>
                      <a:r>
                        <a:rPr lang="id-ID" sz="1500">
                          <a:latin typeface="Times New Roman"/>
                          <a:ea typeface="Times New Roman"/>
                          <a:cs typeface="Arial"/>
                        </a:rPr>
                        <a:t>, 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7907">
                <a:tc>
                  <a:txBody>
                    <a:bodyPr/>
                    <a:lstStyle/>
                    <a:p>
                      <a:pPr marL="0" marR="0">
                        <a:lnSpc>
                          <a:spcPct val="115000"/>
                        </a:lnSpc>
                        <a:spcBef>
                          <a:spcPts val="0"/>
                        </a:spcBef>
                        <a:spcAft>
                          <a:spcPts val="0"/>
                        </a:spcAft>
                      </a:pPr>
                      <a:r>
                        <a:rPr lang="en-US" sz="1500">
                          <a:latin typeface="Times New Roman"/>
                          <a:ea typeface="Times New Roman"/>
                          <a:cs typeface="Arial"/>
                        </a:rPr>
                        <a:t>2</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10</a:t>
                      </a:r>
                      <a:r>
                        <a:rPr lang="en-US" sz="1500">
                          <a:latin typeface="Times New Roman"/>
                          <a:ea typeface="Times New Roman"/>
                          <a:cs typeface="Arial"/>
                        </a:rPr>
                        <a:t>/9/2018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dirty="0">
                          <a:latin typeface="Times New Roman"/>
                          <a:ea typeface="Times New Roman"/>
                          <a:cs typeface="Arial"/>
                        </a:rPr>
                        <a:t>Pemaparan AI secara umum (JST, Fuzzy, GA, ACO, SVM, dll) + Pembagian Tugas</a:t>
                      </a:r>
                      <a:endParaRPr lang="en-US" sz="1500" dirty="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dirty="0">
                          <a:latin typeface="Times New Roman"/>
                          <a:ea typeface="Times New Roman"/>
                          <a:cs typeface="Arial"/>
                        </a:rPr>
                        <a:t>Sutrisno</a:t>
                      </a:r>
                      <a:endParaRPr lang="en-US" sz="1500" dirty="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3</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17</a:t>
                      </a:r>
                      <a:r>
                        <a:rPr lang="en-US" sz="1500">
                          <a:latin typeface="Times New Roman"/>
                          <a:ea typeface="Times New Roman"/>
                          <a:cs typeface="Arial"/>
                        </a:rPr>
                        <a:t>/9/2018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dirty="0">
                          <a:latin typeface="Times New Roman"/>
                          <a:ea typeface="Times New Roman"/>
                          <a:cs typeface="Arial"/>
                        </a:rPr>
                        <a:t>JST </a:t>
                      </a:r>
                      <a:endParaRPr lang="en-US" sz="1500" dirty="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4</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24</a:t>
                      </a:r>
                      <a:r>
                        <a:rPr lang="en-US" sz="1500">
                          <a:latin typeface="Times New Roman"/>
                          <a:ea typeface="Times New Roman"/>
                          <a:cs typeface="Arial"/>
                        </a:rPr>
                        <a:t>/9/2018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JST – lanjutan</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5</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1</a:t>
                      </a:r>
                      <a:r>
                        <a:rPr lang="en-US" sz="1500">
                          <a:latin typeface="Times New Roman"/>
                          <a:ea typeface="Times New Roman"/>
                          <a:cs typeface="Arial"/>
                        </a:rPr>
                        <a:t>/10/2018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Fuzzy Logic</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6</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8</a:t>
                      </a:r>
                      <a:r>
                        <a:rPr lang="en-US" sz="1500">
                          <a:latin typeface="Times New Roman"/>
                          <a:ea typeface="Times New Roman"/>
                          <a:cs typeface="Arial"/>
                        </a:rPr>
                        <a:t>/10/2018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Fuzzy Logic – lanjutan</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7</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15</a:t>
                      </a:r>
                      <a:r>
                        <a:rPr lang="en-US" sz="1500">
                          <a:latin typeface="Times New Roman"/>
                          <a:ea typeface="Times New Roman"/>
                          <a:cs typeface="Arial"/>
                        </a:rPr>
                        <a:t>/10/2018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Tematik (Kuliah Online?)</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b="1">
                          <a:latin typeface="Times New Roman"/>
                          <a:ea typeface="Times New Roman"/>
                          <a:cs typeface="Arial"/>
                        </a:rPr>
                        <a:t>Nizam</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6847">
                <a:tc>
                  <a:txBody>
                    <a:bodyPr/>
                    <a:lstStyle/>
                    <a:p>
                      <a:pPr marL="0" marR="0">
                        <a:lnSpc>
                          <a:spcPct val="115000"/>
                        </a:lnSpc>
                        <a:spcBef>
                          <a:spcPts val="0"/>
                        </a:spcBef>
                        <a:spcAft>
                          <a:spcPts val="0"/>
                        </a:spcAft>
                      </a:pPr>
                      <a:r>
                        <a:rPr lang="en-US" sz="1500">
                          <a:latin typeface="Times New Roman"/>
                          <a:ea typeface="Times New Roman"/>
                          <a:cs typeface="Arial"/>
                        </a:rPr>
                        <a:t>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dirty="0">
                          <a:latin typeface="Times New Roman"/>
                          <a:ea typeface="Times New Roman"/>
                          <a:cs typeface="Arial"/>
                        </a:rPr>
                        <a:t>22</a:t>
                      </a:r>
                      <a:r>
                        <a:rPr lang="en-US" sz="1500" dirty="0">
                          <a:latin typeface="Times New Roman"/>
                          <a:ea typeface="Times New Roman"/>
                          <a:cs typeface="Arial"/>
                        </a:rPr>
                        <a:t>/10/2018</a:t>
                      </a:r>
                      <a:endParaRPr lang="en-US" sz="1500" dirty="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latin typeface="Times New Roman"/>
                          <a:ea typeface="Times New Roman"/>
                          <a:cs typeface="Arial"/>
                        </a:rPr>
                        <a:t>UTS</a:t>
                      </a:r>
                      <a:r>
                        <a:rPr lang="id-ID" sz="1500" dirty="0">
                          <a:latin typeface="Times New Roman"/>
                          <a:ea typeface="Times New Roman"/>
                          <a:cs typeface="Arial"/>
                        </a:rPr>
                        <a:t> + Presentasi I</a:t>
                      </a:r>
                      <a:endParaRPr lang="en-US" sz="1500" dirty="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b="1">
                          <a:latin typeface="Times New Roman"/>
                          <a:ea typeface="Times New Roman"/>
                          <a:cs typeface="Arial"/>
                        </a:rPr>
                        <a:t>Nizam</a:t>
                      </a:r>
                      <a:r>
                        <a:rPr lang="id-ID" sz="1500">
                          <a:latin typeface="Times New Roman"/>
                          <a:ea typeface="Times New Roman"/>
                          <a:cs typeface="Arial"/>
                        </a:rPr>
                        <a:t>, 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8319">
                <a:tc>
                  <a:txBody>
                    <a:bodyPr/>
                    <a:lstStyle/>
                    <a:p>
                      <a:pPr marL="0" marR="0">
                        <a:lnSpc>
                          <a:spcPct val="115000"/>
                        </a:lnSpc>
                        <a:spcBef>
                          <a:spcPts val="0"/>
                        </a:spcBef>
                        <a:spcAft>
                          <a:spcPts val="0"/>
                        </a:spcAft>
                      </a:pPr>
                      <a:r>
                        <a:rPr lang="en-US" sz="1500">
                          <a:latin typeface="Times New Roman"/>
                          <a:ea typeface="Times New Roman"/>
                          <a:cs typeface="Arial"/>
                        </a:rPr>
                        <a:t>9</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29</a:t>
                      </a:r>
                      <a:r>
                        <a:rPr lang="en-US" sz="1500">
                          <a:latin typeface="Times New Roman"/>
                          <a:ea typeface="Times New Roman"/>
                          <a:cs typeface="Arial"/>
                        </a:rPr>
                        <a:t>/1</a:t>
                      </a:r>
                      <a:r>
                        <a:rPr lang="id-ID" sz="1500">
                          <a:latin typeface="Times New Roman"/>
                          <a:ea typeface="Times New Roman"/>
                          <a:cs typeface="Arial"/>
                        </a:rPr>
                        <a:t>0</a:t>
                      </a:r>
                      <a:r>
                        <a:rPr lang="en-US" sz="1500">
                          <a:latin typeface="Times New Roman"/>
                          <a:ea typeface="Times New Roman"/>
                          <a:cs typeface="Arial"/>
                        </a:rPr>
                        <a:t>/2018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GA</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10</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5</a:t>
                      </a:r>
                      <a:r>
                        <a:rPr lang="en-US" sz="1500">
                          <a:latin typeface="Times New Roman"/>
                          <a:ea typeface="Times New Roman"/>
                          <a:cs typeface="Arial"/>
                        </a:rPr>
                        <a:t>/11/2018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GA-lanjutan</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11</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12</a:t>
                      </a:r>
                      <a:r>
                        <a:rPr lang="en-US" sz="1500">
                          <a:latin typeface="Times New Roman"/>
                          <a:ea typeface="Times New Roman"/>
                          <a:cs typeface="Arial"/>
                        </a:rPr>
                        <a:t>/11/2018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ACO </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12</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19</a:t>
                      </a:r>
                      <a:r>
                        <a:rPr lang="en-US" sz="1500">
                          <a:latin typeface="Times New Roman"/>
                          <a:ea typeface="Times New Roman"/>
                          <a:cs typeface="Arial"/>
                        </a:rPr>
                        <a:t>/11/2018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SVM</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13</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26</a:t>
                      </a:r>
                      <a:r>
                        <a:rPr lang="en-US" sz="1500">
                          <a:latin typeface="Times New Roman"/>
                          <a:ea typeface="Times New Roman"/>
                          <a:cs typeface="Arial"/>
                        </a:rPr>
                        <a:t>/11/2018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Materi tambahan</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0819">
                <a:tc>
                  <a:txBody>
                    <a:bodyPr/>
                    <a:lstStyle/>
                    <a:p>
                      <a:pPr marL="0" marR="0">
                        <a:lnSpc>
                          <a:spcPct val="115000"/>
                        </a:lnSpc>
                        <a:spcBef>
                          <a:spcPts val="0"/>
                        </a:spcBef>
                        <a:spcAft>
                          <a:spcPts val="0"/>
                        </a:spcAft>
                      </a:pPr>
                      <a:r>
                        <a:rPr lang="en-US" sz="1500">
                          <a:latin typeface="Times New Roman"/>
                          <a:ea typeface="Times New Roman"/>
                          <a:cs typeface="Arial"/>
                        </a:rPr>
                        <a:t>14</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3</a:t>
                      </a:r>
                      <a:r>
                        <a:rPr lang="en-US" sz="1500">
                          <a:latin typeface="Times New Roman"/>
                          <a:ea typeface="Times New Roman"/>
                          <a:cs typeface="Arial"/>
                        </a:rPr>
                        <a:t>/12/2018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Materi tambahan</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1048">
                <a:tc>
                  <a:txBody>
                    <a:bodyPr/>
                    <a:lstStyle/>
                    <a:p>
                      <a:pPr marL="0" marR="0">
                        <a:lnSpc>
                          <a:spcPct val="115000"/>
                        </a:lnSpc>
                        <a:spcBef>
                          <a:spcPts val="0"/>
                        </a:spcBef>
                        <a:spcAft>
                          <a:spcPts val="0"/>
                        </a:spcAft>
                      </a:pPr>
                      <a:r>
                        <a:rPr lang="en-US" sz="1500">
                          <a:latin typeface="Times New Roman"/>
                          <a:ea typeface="Times New Roman"/>
                          <a:cs typeface="Arial"/>
                        </a:rPr>
                        <a:t>15</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10/12/2018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Presentasi II (laporan tugas)</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b="1">
                          <a:latin typeface="Times New Roman"/>
                          <a:ea typeface="Times New Roman"/>
                          <a:cs typeface="Arial"/>
                        </a:rPr>
                        <a:t>Nizam</a:t>
                      </a:r>
                      <a:r>
                        <a:rPr lang="id-ID" sz="1500">
                          <a:latin typeface="Times New Roman"/>
                          <a:ea typeface="Times New Roman"/>
                          <a:cs typeface="Arial"/>
                        </a:rPr>
                        <a:t>, Sutrisno</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39282">
                <a:tc>
                  <a:txBody>
                    <a:bodyPr/>
                    <a:lstStyle/>
                    <a:p>
                      <a:pPr marL="0" marR="0">
                        <a:lnSpc>
                          <a:spcPct val="115000"/>
                        </a:lnSpc>
                        <a:spcBef>
                          <a:spcPts val="0"/>
                        </a:spcBef>
                        <a:spcAft>
                          <a:spcPts val="0"/>
                        </a:spcAft>
                      </a:pPr>
                      <a:r>
                        <a:rPr lang="en-US" sz="1500">
                          <a:latin typeface="Times New Roman"/>
                          <a:ea typeface="Times New Roman"/>
                          <a:cs typeface="Arial"/>
                        </a:rPr>
                        <a:t>16</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17/12/2018</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a:latin typeface="Times New Roman"/>
                          <a:ea typeface="Times New Roman"/>
                          <a:cs typeface="Arial"/>
                        </a:rPr>
                        <a:t>UAS</a:t>
                      </a:r>
                      <a:endParaRPr lang="en-US" sz="150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d-ID" sz="1500" b="1" dirty="0">
                          <a:latin typeface="Times New Roman"/>
                          <a:ea typeface="Times New Roman"/>
                          <a:cs typeface="Arial"/>
                        </a:rPr>
                        <a:t>Nizam</a:t>
                      </a:r>
                      <a:r>
                        <a:rPr lang="id-ID" sz="1500" dirty="0">
                          <a:latin typeface="Times New Roman"/>
                          <a:ea typeface="Times New Roman"/>
                          <a:cs typeface="Arial"/>
                        </a:rPr>
                        <a:t>, Sutrisno</a:t>
                      </a:r>
                      <a:endParaRPr lang="en-US" sz="1500" dirty="0">
                        <a:latin typeface="Calibri"/>
                        <a:ea typeface="Times New Roman"/>
                        <a:cs typeface="Arial"/>
                      </a:endParaRPr>
                    </a:p>
                  </a:txBody>
                  <a:tcPr marL="57618" marR="576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21" name="TextBox 20"/>
          <p:cNvSpPr txBox="1"/>
          <p:nvPr/>
        </p:nvSpPr>
        <p:spPr>
          <a:xfrm>
            <a:off x="914400" y="5715000"/>
            <a:ext cx="7620000" cy="677108"/>
          </a:xfrm>
          <a:prstGeom prst="rect">
            <a:avLst/>
          </a:prstGeom>
          <a:noFill/>
        </p:spPr>
        <p:txBody>
          <a:bodyPr wrap="square" rtlCol="0">
            <a:spAutoFit/>
          </a:bodyPr>
          <a:lstStyle/>
          <a:p>
            <a:r>
              <a:rPr lang="es-ES" sz="2000" b="1" dirty="0" err="1"/>
              <a:t>Course</a:t>
            </a:r>
            <a:r>
              <a:rPr lang="es-ES" sz="2000" b="1" dirty="0"/>
              <a:t> </a:t>
            </a:r>
            <a:r>
              <a:rPr lang="es-ES" sz="2000" b="1" dirty="0" err="1"/>
              <a:t>schedule</a:t>
            </a:r>
            <a:r>
              <a:rPr lang="es-ES" sz="2000" b="1" dirty="0"/>
              <a:t>: </a:t>
            </a:r>
            <a:r>
              <a:rPr lang="id-ID" dirty="0"/>
              <a:t>Senin 08.20 di FT Gedung III lantai 2 (Ruang Kuliah 1)</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T</a:t>
            </a:r>
            <a:r>
              <a:rPr lang="id-ID" sz="3600" b="1" dirty="0">
                <a:solidFill>
                  <a:srgbClr val="C00000"/>
                </a:solidFill>
                <a:latin typeface="Arial" pitchFamily="34" charset="0"/>
              </a:rPr>
              <a:t>ugas Presentasi</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4</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8DA47B6-02B2-4661-AF2C-730E68E3ED3C}"/>
              </a:ext>
            </a:extLst>
          </p:cNvPr>
          <p:cNvSpPr txBox="1"/>
          <p:nvPr/>
        </p:nvSpPr>
        <p:spPr>
          <a:xfrm>
            <a:off x="1394433" y="1600200"/>
            <a:ext cx="6018212" cy="2554545"/>
          </a:xfrm>
          <a:prstGeom prst="rect">
            <a:avLst/>
          </a:prstGeom>
          <a:noFill/>
        </p:spPr>
        <p:txBody>
          <a:bodyPr wrap="square" rtlCol="0">
            <a:spAutoFit/>
          </a:bodyPr>
          <a:lstStyle/>
          <a:p>
            <a:pPr marL="342900" indent="-342900">
              <a:buAutoNum type="arabicPeriod"/>
            </a:pPr>
            <a:r>
              <a:rPr lang="id-ID" sz="3200" dirty="0"/>
              <a:t> ANN 	: Arif, Aris </a:t>
            </a:r>
          </a:p>
          <a:p>
            <a:pPr marL="342900" indent="-342900">
              <a:buAutoNum type="arabicPeriod"/>
            </a:pPr>
            <a:r>
              <a:rPr lang="id-ID" sz="3200" dirty="0"/>
              <a:t> Fuzzy 	: Faris, Febri</a:t>
            </a:r>
          </a:p>
          <a:p>
            <a:pPr marL="342900" indent="-342900">
              <a:buAutoNum type="arabicPeriod"/>
            </a:pPr>
            <a:r>
              <a:rPr lang="id-ID" sz="3200" dirty="0"/>
              <a:t> GA 	: Akmal, Wahid</a:t>
            </a:r>
          </a:p>
          <a:p>
            <a:pPr marL="342900" indent="-342900">
              <a:buAutoNum type="arabicPeriod"/>
            </a:pPr>
            <a:r>
              <a:rPr lang="id-ID" sz="3200" dirty="0"/>
              <a:t> ACO 	: Ramanda, Wahyu</a:t>
            </a:r>
          </a:p>
          <a:p>
            <a:pPr marL="342900" indent="-342900">
              <a:buAutoNum type="arabicPeriod"/>
            </a:pPr>
            <a:r>
              <a:rPr lang="id-ID" sz="3200" dirty="0"/>
              <a:t> SVM	: Arthur, Cesarius, Hilga</a:t>
            </a:r>
          </a:p>
        </p:txBody>
      </p:sp>
    </p:spTree>
    <p:extLst>
      <p:ext uri="{BB962C8B-B14F-4D97-AF65-F5344CB8AC3E}">
        <p14:creationId xmlns:p14="http://schemas.microsoft.com/office/powerpoint/2010/main" val="295358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Policies</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5</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1143000"/>
            <a:ext cx="6781800" cy="4524315"/>
          </a:xfrm>
          <a:prstGeom prst="rect">
            <a:avLst/>
          </a:prstGeom>
        </p:spPr>
        <p:txBody>
          <a:bodyPr wrap="square">
            <a:spAutoFit/>
          </a:bodyPr>
          <a:lstStyle/>
          <a:p>
            <a:r>
              <a:rPr lang="es-ES" sz="2400" b="1" dirty="0" err="1">
                <a:solidFill>
                  <a:srgbClr val="C00000"/>
                </a:solidFill>
                <a:cs typeface="Times New Roman" pitchFamily="18" charset="0"/>
              </a:rPr>
              <a:t>Attendance</a:t>
            </a:r>
            <a:r>
              <a:rPr lang="es-ES" sz="2400" b="1" dirty="0">
                <a:solidFill>
                  <a:srgbClr val="C00000"/>
                </a:solidFill>
                <a:cs typeface="Times New Roman" pitchFamily="18" charset="0"/>
              </a:rPr>
              <a:t> </a:t>
            </a:r>
            <a:r>
              <a:rPr lang="es-ES" sz="2400" b="1" dirty="0" err="1">
                <a:solidFill>
                  <a:srgbClr val="C00000"/>
                </a:solidFill>
                <a:cs typeface="Times New Roman" pitchFamily="18" charset="0"/>
              </a:rPr>
              <a:t>Policy</a:t>
            </a:r>
            <a:r>
              <a:rPr lang="es-ES" sz="2400" b="1" dirty="0">
                <a:solidFill>
                  <a:srgbClr val="C00000"/>
                </a:solidFill>
                <a:cs typeface="Times New Roman" pitchFamily="18" charset="0"/>
              </a:rPr>
              <a:t>:</a:t>
            </a:r>
          </a:p>
          <a:p>
            <a:r>
              <a:rPr lang="en-US" sz="2400" dirty="0"/>
              <a:t>According to UNS policy, every student should attend at least 75% of the course classes. Those who fail to fulfill this condition will fail in the course.</a:t>
            </a:r>
          </a:p>
          <a:p>
            <a:endParaRPr lang="es-ES" sz="2400" b="1" dirty="0">
              <a:solidFill>
                <a:srgbClr val="C00000"/>
              </a:solidFill>
              <a:cs typeface="Times New Roman" pitchFamily="18" charset="0"/>
            </a:endParaRPr>
          </a:p>
          <a:p>
            <a:r>
              <a:rPr lang="es-ES" sz="2400" b="1" dirty="0" err="1">
                <a:solidFill>
                  <a:srgbClr val="C00000"/>
                </a:solidFill>
                <a:cs typeface="Times New Roman" pitchFamily="18" charset="0"/>
              </a:rPr>
              <a:t>Grading</a:t>
            </a:r>
            <a:r>
              <a:rPr lang="es-ES" sz="2400" b="1" dirty="0">
                <a:solidFill>
                  <a:srgbClr val="C00000"/>
                </a:solidFill>
                <a:cs typeface="Times New Roman" pitchFamily="18" charset="0"/>
              </a:rPr>
              <a:t> </a:t>
            </a:r>
            <a:r>
              <a:rPr lang="es-ES" sz="2400" b="1" dirty="0" err="1">
                <a:solidFill>
                  <a:srgbClr val="C00000"/>
                </a:solidFill>
                <a:cs typeface="Times New Roman" pitchFamily="18" charset="0"/>
              </a:rPr>
              <a:t>Policy</a:t>
            </a:r>
            <a:r>
              <a:rPr lang="es-ES" sz="2400" b="1" dirty="0">
                <a:solidFill>
                  <a:srgbClr val="C00000"/>
                </a:solidFill>
                <a:cs typeface="Times New Roman" pitchFamily="18" charset="0"/>
              </a:rPr>
              <a:t>:</a:t>
            </a:r>
          </a:p>
          <a:p>
            <a:r>
              <a:rPr lang="es-ES" sz="2400" dirty="0">
                <a:solidFill>
                  <a:schemeClr val="tx1">
                    <a:lumMod val="85000"/>
                    <a:lumOff val="15000"/>
                  </a:schemeClr>
                </a:solidFill>
                <a:cs typeface="Times New Roman" pitchFamily="18" charset="0"/>
              </a:rPr>
              <a:t>- </a:t>
            </a:r>
            <a:r>
              <a:rPr lang="es-ES" sz="2400" dirty="0" err="1">
                <a:solidFill>
                  <a:schemeClr val="tx1">
                    <a:lumMod val="85000"/>
                    <a:lumOff val="15000"/>
                  </a:schemeClr>
                </a:solidFill>
                <a:cs typeface="Times New Roman" pitchFamily="18" charset="0"/>
              </a:rPr>
              <a:t>Homework</a:t>
            </a:r>
            <a:r>
              <a:rPr lang="es-ES" sz="2400" dirty="0">
                <a:solidFill>
                  <a:schemeClr val="tx1">
                    <a:lumMod val="85000"/>
                    <a:lumOff val="15000"/>
                  </a:schemeClr>
                </a:solidFill>
                <a:cs typeface="Times New Roman" pitchFamily="18" charset="0"/>
              </a:rPr>
              <a:t>, </a:t>
            </a:r>
            <a:r>
              <a:rPr lang="es-ES" sz="2400" dirty="0" err="1">
                <a:solidFill>
                  <a:schemeClr val="tx1">
                    <a:lumMod val="85000"/>
                    <a:lumOff val="15000"/>
                  </a:schemeClr>
                </a:solidFill>
                <a:cs typeface="Times New Roman" pitchFamily="18" charset="0"/>
              </a:rPr>
              <a:t>attendances</a:t>
            </a:r>
            <a:r>
              <a:rPr lang="es-ES" sz="2400" dirty="0">
                <a:solidFill>
                  <a:schemeClr val="tx1">
                    <a:lumMod val="85000"/>
                    <a:lumOff val="15000"/>
                  </a:schemeClr>
                </a:solidFill>
                <a:cs typeface="Times New Roman" pitchFamily="18" charset="0"/>
              </a:rPr>
              <a:t>, </a:t>
            </a:r>
            <a:r>
              <a:rPr lang="es-ES" sz="2400" dirty="0" err="1">
                <a:solidFill>
                  <a:schemeClr val="tx1">
                    <a:lumMod val="85000"/>
                    <a:lumOff val="15000"/>
                  </a:schemeClr>
                </a:solidFill>
                <a:cs typeface="Times New Roman" pitchFamily="18" charset="0"/>
              </a:rPr>
              <a:t>etc</a:t>
            </a:r>
            <a:r>
              <a:rPr lang="es-ES" sz="2400" dirty="0">
                <a:solidFill>
                  <a:schemeClr val="tx1">
                    <a:lumMod val="85000"/>
                    <a:lumOff val="15000"/>
                  </a:schemeClr>
                </a:solidFill>
                <a:cs typeface="Times New Roman" pitchFamily="18" charset="0"/>
              </a:rPr>
              <a:t>	30 %</a:t>
            </a:r>
          </a:p>
          <a:p>
            <a:pPr>
              <a:buFontTx/>
              <a:buChar char="-"/>
            </a:pPr>
            <a:r>
              <a:rPr lang="es-ES" sz="2400" dirty="0">
                <a:solidFill>
                  <a:schemeClr val="tx1">
                    <a:lumMod val="85000"/>
                    <a:lumOff val="15000"/>
                  </a:schemeClr>
                </a:solidFill>
                <a:cs typeface="Times New Roman" pitchFamily="18" charset="0"/>
              </a:rPr>
              <a:t> </a:t>
            </a:r>
            <a:r>
              <a:rPr lang="es-ES" sz="2400" dirty="0" err="1">
                <a:solidFill>
                  <a:schemeClr val="tx1">
                    <a:lumMod val="85000"/>
                    <a:lumOff val="15000"/>
                  </a:schemeClr>
                </a:solidFill>
                <a:cs typeface="Times New Roman" pitchFamily="18" charset="0"/>
              </a:rPr>
              <a:t>Midterm</a:t>
            </a:r>
            <a:r>
              <a:rPr lang="es-ES" sz="2400" dirty="0">
                <a:solidFill>
                  <a:schemeClr val="tx1">
                    <a:lumMod val="85000"/>
                    <a:lumOff val="15000"/>
                  </a:schemeClr>
                </a:solidFill>
                <a:cs typeface="Times New Roman" pitchFamily="18" charset="0"/>
              </a:rPr>
              <a:t>/UTS (+</a:t>
            </a:r>
            <a:r>
              <a:rPr lang="es-ES" sz="2400" dirty="0" err="1">
                <a:solidFill>
                  <a:schemeClr val="tx1">
                    <a:lumMod val="85000"/>
                    <a:lumOff val="15000"/>
                  </a:schemeClr>
                </a:solidFill>
                <a:cs typeface="Times New Roman" pitchFamily="18" charset="0"/>
              </a:rPr>
              <a:t>presentation</a:t>
            </a:r>
            <a:r>
              <a:rPr lang="es-ES" sz="2400" dirty="0">
                <a:solidFill>
                  <a:schemeClr val="tx1">
                    <a:lumMod val="85000"/>
                    <a:lumOff val="15000"/>
                  </a:schemeClr>
                </a:solidFill>
                <a:cs typeface="Times New Roman" pitchFamily="18" charset="0"/>
              </a:rPr>
              <a:t>)	30 %</a:t>
            </a:r>
          </a:p>
          <a:p>
            <a:pPr>
              <a:buFontTx/>
              <a:buChar char="-"/>
            </a:pPr>
            <a:r>
              <a:rPr lang="es-ES" sz="2400" dirty="0">
                <a:solidFill>
                  <a:schemeClr val="tx1">
                    <a:lumMod val="85000"/>
                    <a:lumOff val="15000"/>
                  </a:schemeClr>
                </a:solidFill>
                <a:cs typeface="Times New Roman" pitchFamily="18" charset="0"/>
              </a:rPr>
              <a:t> Final </a:t>
            </a:r>
            <a:r>
              <a:rPr lang="es-ES" sz="2400" dirty="0" err="1">
                <a:solidFill>
                  <a:schemeClr val="tx1">
                    <a:lumMod val="85000"/>
                    <a:lumOff val="15000"/>
                  </a:schemeClr>
                </a:solidFill>
                <a:cs typeface="Times New Roman" pitchFamily="18" charset="0"/>
              </a:rPr>
              <a:t>Exam</a:t>
            </a:r>
            <a:r>
              <a:rPr lang="es-ES" sz="2400" dirty="0">
                <a:solidFill>
                  <a:schemeClr val="tx1">
                    <a:lumMod val="85000"/>
                    <a:lumOff val="15000"/>
                  </a:schemeClr>
                </a:solidFill>
                <a:cs typeface="Times New Roman" pitchFamily="18" charset="0"/>
              </a:rPr>
              <a:t>/UAS(Final Project)	40 %</a:t>
            </a:r>
          </a:p>
          <a:p>
            <a:endParaRPr lang="es-ES" sz="2400" b="1" dirty="0">
              <a:solidFill>
                <a:srgbClr val="C00000"/>
              </a:solidFill>
              <a:cs typeface="Times New Roman" pitchFamily="18" charset="0"/>
            </a:endParaRPr>
          </a:p>
          <a:p>
            <a:r>
              <a:rPr lang="es-ES" sz="2400" b="1" dirty="0">
                <a:solidFill>
                  <a:srgbClr val="C00000"/>
                </a:solidFill>
                <a:cs typeface="Times New Roman" pitchFamily="18" charset="0"/>
              </a:rPr>
              <a:t>General </a:t>
            </a:r>
            <a:r>
              <a:rPr lang="es-ES" sz="2400" b="1" dirty="0" err="1">
                <a:solidFill>
                  <a:srgbClr val="C00000"/>
                </a:solidFill>
                <a:cs typeface="Times New Roman" pitchFamily="18" charset="0"/>
              </a:rPr>
              <a:t>Policy</a:t>
            </a:r>
            <a:r>
              <a:rPr lang="es-ES" sz="2400" b="1" dirty="0">
                <a:solidFill>
                  <a:srgbClr val="C00000"/>
                </a:solidFill>
                <a:cs typeface="Times New Roman" pitchFamily="18" charset="0"/>
              </a:rPr>
              <a:t>:</a:t>
            </a:r>
          </a:p>
          <a:p>
            <a:r>
              <a:rPr lang="es-ES" sz="2400" dirty="0">
                <a:cs typeface="Times New Roman" pitchFamily="18" charset="0"/>
              </a:rPr>
              <a:t>(TBD)</a:t>
            </a:r>
            <a:endParaRPr lang="en-US" dirty="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Introduction to AI</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6</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1143000"/>
            <a:ext cx="6781800" cy="4893647"/>
          </a:xfrm>
          <a:prstGeom prst="rect">
            <a:avLst/>
          </a:prstGeom>
        </p:spPr>
        <p:txBody>
          <a:bodyPr wrap="square">
            <a:spAutoFit/>
          </a:bodyPr>
          <a:lstStyle/>
          <a:p>
            <a:pPr>
              <a:buFont typeface="Wingdings" pitchFamily="2" charset="2"/>
              <a:buChar char="q"/>
            </a:pPr>
            <a:r>
              <a:rPr lang="en-US" sz="3200" b="1" dirty="0">
                <a:cs typeface="Times New Roman" pitchFamily="18" charset="0"/>
              </a:rPr>
              <a:t> What is AI?</a:t>
            </a:r>
          </a:p>
          <a:p>
            <a:pPr>
              <a:buFont typeface="Wingdings" pitchFamily="2" charset="2"/>
              <a:buChar char="q"/>
            </a:pPr>
            <a:r>
              <a:rPr lang="en-US" sz="3200" b="1" dirty="0">
                <a:cs typeface="Times New Roman" pitchFamily="18" charset="0"/>
              </a:rPr>
              <a:t> History</a:t>
            </a:r>
          </a:p>
          <a:p>
            <a:pPr>
              <a:buFont typeface="Wingdings" pitchFamily="2" charset="2"/>
              <a:buChar char="q"/>
            </a:pPr>
            <a:r>
              <a:rPr lang="en-US" sz="3200" b="1" dirty="0">
                <a:cs typeface="Times New Roman" pitchFamily="18" charset="0"/>
              </a:rPr>
              <a:t> Applications</a:t>
            </a:r>
          </a:p>
          <a:p>
            <a:pPr>
              <a:buFont typeface="Wingdings" pitchFamily="2" charset="2"/>
              <a:buChar char="q"/>
            </a:pPr>
            <a:r>
              <a:rPr lang="en-US" sz="3200" b="1" dirty="0">
                <a:cs typeface="Times New Roman" pitchFamily="18" charset="0"/>
              </a:rPr>
              <a:t> Approaches</a:t>
            </a:r>
          </a:p>
          <a:p>
            <a:pPr lvl="1">
              <a:buFontTx/>
              <a:buChar char="-"/>
            </a:pPr>
            <a:r>
              <a:rPr lang="en-US" sz="3200" b="1" dirty="0">
                <a:solidFill>
                  <a:srgbClr val="C00000"/>
                </a:solidFill>
                <a:cs typeface="Times New Roman" pitchFamily="18" charset="0"/>
              </a:rPr>
              <a:t> ANN</a:t>
            </a:r>
          </a:p>
          <a:p>
            <a:pPr lvl="1">
              <a:buFontTx/>
              <a:buChar char="-"/>
            </a:pPr>
            <a:r>
              <a:rPr lang="en-US" sz="3200" b="1" dirty="0">
                <a:solidFill>
                  <a:srgbClr val="C00000"/>
                </a:solidFill>
                <a:cs typeface="Times New Roman" pitchFamily="18" charset="0"/>
              </a:rPr>
              <a:t> Fuzzy Logic</a:t>
            </a:r>
          </a:p>
          <a:p>
            <a:pPr lvl="1">
              <a:buFontTx/>
              <a:buChar char="-"/>
            </a:pPr>
            <a:r>
              <a:rPr lang="en-US" sz="3200" b="1" dirty="0">
                <a:solidFill>
                  <a:srgbClr val="C00000"/>
                </a:solidFill>
                <a:cs typeface="Times New Roman" pitchFamily="18" charset="0"/>
              </a:rPr>
              <a:t> GA</a:t>
            </a:r>
          </a:p>
          <a:p>
            <a:pPr lvl="1">
              <a:buFontTx/>
              <a:buChar char="-"/>
            </a:pPr>
            <a:r>
              <a:rPr lang="en-US" sz="3200" b="1" dirty="0">
                <a:solidFill>
                  <a:srgbClr val="C00000"/>
                </a:solidFill>
                <a:cs typeface="Times New Roman" pitchFamily="18" charset="0"/>
              </a:rPr>
              <a:t> ACO</a:t>
            </a:r>
          </a:p>
          <a:p>
            <a:pPr lvl="1">
              <a:buFontTx/>
              <a:buChar char="-"/>
            </a:pPr>
            <a:r>
              <a:rPr lang="en-US" sz="3200" b="1" dirty="0">
                <a:solidFill>
                  <a:srgbClr val="C00000"/>
                </a:solidFill>
                <a:cs typeface="Times New Roman" pitchFamily="18" charset="0"/>
              </a:rPr>
              <a:t> SVM</a:t>
            </a:r>
          </a:p>
          <a:p>
            <a:endParaRPr lang="en-US" sz="2400" dirty="0">
              <a:cs typeface="Times New Roman" pitchFamily="18" charset="0"/>
            </a:endParaRPr>
          </a:p>
        </p:txBody>
      </p:sp>
      <p:pic>
        <p:nvPicPr>
          <p:cNvPr id="57345" name="Picture 1" descr="C:\Users\user\Desktop\shutterstock_680929729-1635x1090.jpg"/>
          <p:cNvPicPr>
            <a:picLocks noChangeAspect="1" noChangeArrowheads="1"/>
          </p:cNvPicPr>
          <p:nvPr/>
        </p:nvPicPr>
        <p:blipFill>
          <a:blip r:embed="rId4" cstate="print"/>
          <a:srcRect/>
          <a:stretch>
            <a:fillRect/>
          </a:stretch>
        </p:blipFill>
        <p:spPr bwMode="auto">
          <a:xfrm>
            <a:off x="3962400" y="3276600"/>
            <a:ext cx="4800600" cy="3200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What is AI?</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7</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1143000"/>
            <a:ext cx="6781800" cy="5016758"/>
          </a:xfrm>
          <a:prstGeom prst="rect">
            <a:avLst/>
          </a:prstGeom>
        </p:spPr>
        <p:txBody>
          <a:bodyPr wrap="square">
            <a:spAutoFit/>
          </a:bodyPr>
          <a:lstStyle/>
          <a:p>
            <a:pPr marL="457200" indent="-457200">
              <a:buFont typeface="Wingdings" pitchFamily="2" charset="2"/>
              <a:buChar char="§"/>
            </a:pPr>
            <a:r>
              <a:rPr lang="en-US" sz="3200" dirty="0"/>
              <a:t>There are no clear consensus on the definition of AI</a:t>
            </a:r>
          </a:p>
          <a:p>
            <a:pPr marL="457200" indent="-457200"/>
            <a:endParaRPr lang="en-US" sz="3200" dirty="0"/>
          </a:p>
          <a:p>
            <a:pPr marL="457200" indent="-457200">
              <a:buFont typeface="Wingdings" pitchFamily="2" charset="2"/>
              <a:buChar char="§"/>
            </a:pPr>
            <a:r>
              <a:rPr lang="en-US" sz="3200" dirty="0"/>
              <a:t>The study of how to make computers do things at which, at the moment, people are better.</a:t>
            </a:r>
            <a:br>
              <a:rPr lang="en-US" sz="3200" dirty="0"/>
            </a:br>
            <a:endParaRPr lang="en-US" sz="3200" dirty="0"/>
          </a:p>
          <a:p>
            <a:pPr marL="457200" indent="-457200">
              <a:buFont typeface="Wingdings" pitchFamily="2" charset="2"/>
              <a:buChar char="§"/>
            </a:pPr>
            <a:r>
              <a:rPr lang="en-US" sz="3200" dirty="0"/>
              <a:t>A man-made intelligence that makes real machines behave like those in science-fiction movies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History</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8</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66800" y="1143000"/>
            <a:ext cx="6781800" cy="461665"/>
          </a:xfrm>
          <a:prstGeom prst="rect">
            <a:avLst/>
          </a:prstGeom>
        </p:spPr>
        <p:txBody>
          <a:bodyPr wrap="square">
            <a:spAutoFit/>
          </a:bodyPr>
          <a:lstStyle/>
          <a:p>
            <a:r>
              <a:rPr lang="en-US" sz="2400" b="1" dirty="0">
                <a:solidFill>
                  <a:srgbClr val="C00000"/>
                </a:solidFill>
                <a:cs typeface="Times New Roman" pitchFamily="18" charset="0"/>
              </a:rPr>
              <a:t>Text</a:t>
            </a:r>
            <a:endParaRPr lang="en-US" dirty="0">
              <a:cs typeface="Times New Roman" pitchFamily="18" charset="0"/>
            </a:endParaRPr>
          </a:p>
        </p:txBody>
      </p:sp>
      <p:pic>
        <p:nvPicPr>
          <p:cNvPr id="21" name="Picture 20"/>
          <p:cNvPicPr/>
          <p:nvPr/>
        </p:nvPicPr>
        <p:blipFill>
          <a:blip r:embed="rId4"/>
          <a:srcRect l="5620" r="6942" b="31780"/>
          <a:stretch>
            <a:fillRect/>
          </a:stretch>
        </p:blipFill>
        <p:spPr bwMode="auto">
          <a:xfrm>
            <a:off x="1133475" y="962025"/>
            <a:ext cx="5038725" cy="5438775"/>
          </a:xfrm>
          <a:prstGeom prst="rect">
            <a:avLst/>
          </a:prstGeom>
          <a:noFill/>
          <a:ln w="9525">
            <a:noFill/>
            <a:miter lim="800000"/>
            <a:headEnd/>
            <a:tailEnd/>
          </a:ln>
        </p:spPr>
      </p:pic>
      <p:pic>
        <p:nvPicPr>
          <p:cNvPr id="22" name="Picture 2" descr="https://encrypted-tbn1.gstatic.com/images?q=tbn:ANd9GcSSu6naWgfIixSYkLNvotGNyTemHZ1xTztAXoryYUgwWMOpr_mD"/>
          <p:cNvPicPr>
            <a:picLocks noChangeAspect="1" noChangeArrowheads="1"/>
          </p:cNvPicPr>
          <p:nvPr/>
        </p:nvPicPr>
        <p:blipFill>
          <a:blip r:embed="rId5" cstate="print"/>
          <a:srcRect/>
          <a:stretch>
            <a:fillRect/>
          </a:stretch>
        </p:blipFill>
        <p:spPr bwMode="auto">
          <a:xfrm>
            <a:off x="6589889" y="4648200"/>
            <a:ext cx="2325511" cy="182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45"/>
          <p:cNvSpPr txBox="1">
            <a:spLocks noChangeArrowheads="1"/>
          </p:cNvSpPr>
          <p:nvPr/>
        </p:nvSpPr>
        <p:spPr bwMode="auto">
          <a:xfrm>
            <a:off x="615950" y="238780"/>
            <a:ext cx="8223250" cy="646331"/>
          </a:xfrm>
          <a:prstGeom prst="rect">
            <a:avLst/>
          </a:prstGeom>
          <a:noFill/>
          <a:ln w="9525">
            <a:noFill/>
            <a:miter lim="800000"/>
            <a:headEnd/>
            <a:tailEnd/>
          </a:ln>
        </p:spPr>
        <p:txBody>
          <a:bodyPr wrap="square">
            <a:spAutoFit/>
          </a:bodyPr>
          <a:lstStyle/>
          <a:p>
            <a:pPr algn="ctr"/>
            <a:r>
              <a:rPr lang="en-US" sz="3600" b="1" dirty="0">
                <a:solidFill>
                  <a:srgbClr val="C00000"/>
                </a:solidFill>
                <a:latin typeface="Arial" pitchFamily="34" charset="0"/>
              </a:rPr>
              <a:t>History</a:t>
            </a:r>
            <a:endParaRPr lang="en-US" sz="4000" dirty="0">
              <a:solidFill>
                <a:srgbClr val="C00000"/>
              </a:solidFill>
            </a:endParaRPr>
          </a:p>
        </p:txBody>
      </p:sp>
      <p:sp>
        <p:nvSpPr>
          <p:cNvPr id="27656" name="AutoShape 8"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8" name="AutoShape 10"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60" name="AutoShape 12" descr="data:image/jpeg;base64,/9j/4AAQSkZJRgABAQAAAQABAAD/2wCEAAkGBhQQERUUExQWFRUWGCAaGBgYGB4bHRsbHxkfHR8aGyAXHCYfHB0jHBocHy8iJCcpLCwsFx4xNTAqNSYrLCkBCQoKDgwOGg8PGiklHSUsLCopKS8pLCwpLSksKSopLCkpKSwsKSwsLCwpLSkpKSwpLS4sNSkpKSwsLCwtLCwsKf/AABEIAJwA0AMBIgACEQEDEQH/xAAcAAAABwEBAAAAAAAAAAAAAAACAwQFBgcIAQD/xABREAABAwIEAgUFCgoHBwUBAAABAgMRBCEABRIxQVEGBxMiYRQjcYGRFRcyM0JSk6HR0iQ0U1RicpSxwdMlQ3OCkqLwFjVVY7LC8USDo7PjdP/EABoBAQEAAwEBAAAAAAAAAAAAAAABAgMEBQb/xAA3EQACAQIDBgIHBgcAAAAAAAAAAQIDEQQSIQUTMUFRcZGhMmGBwdHh8AYVFiIjsRRCUoKy0vH/2gAMAwEAAhEDEQA/AAjMWSAQxU7C4Zdg23+L4m/owje6S0hCtGtJCoJIVAiNSSCmxk+qcTlXSwt1uXUaCR2jfaOfqBohKfWoSf1RzxRebtAuVhStQV27sgqCUnvn/EY9G2OhVGY2LKaoHlpCksPlKgCCGlQQdiLbEYF7lv8A5tUfQr+zFk5HlKFMMLJc1Fps2Jj4CDb/AAjC5OVJknW8JKiQFqi54coi0eOJvmSxVHuW/wDm1R9Cv7MFVOU1BSoCmqCY/JK+zFtNZMgTC39/yiuQk+vAxliO1DhU6Sm6RqOkXVwFuJ3xJVW00Z05ZJKS5O/gUxT5C6CSugqDtACVjnIJPP8AhgZyJyR/R9SNraVXjhPji8y7cb8eBx5bm2+/I44P4aP1b4Huvbtdu9l4z/2KLRkLo3oKkx+ioT6cepcieS6kmhqNAXN0LnT80xbwnF6OOW48OB546p2x39hxY4eMWn07fAwntuvOEoNLVNcZc/7iol0SptR1IEfk1EzzmPq9eEnuW/8Am9R9Cv7MXQlyw39mONOWG/sOO5VmjwrFMe5b/wCbVH0K/swD3MqJ/FqiP7FV/qti6kOb778seS5c78OGDrMyWhUjlGokRRVIvfzarjltbHPI1T+J1MWt2a+G49eLc7TvcduXjjynLjf2eGG9ZLFQGhcj8UqZtfs18xNo43GOihXN6Opj+zWPlTYx82B6sW8tzbfccMcdc7p325Yb1ixTtRlzpVKKWpSIFi0o3i/DBfuW/wDm9R9Cv7MXQpy3H2Y8hyw325Yu+ZLFNsZc6D3qWoUCIs0oEX329WDXqBZSdNHVA8CW1ED6uP8AHFvNuW48eHjjyXN99+Xhib5ixUJoVz+J1Pj5pe0fvn+FsFVGXOlXdpahI5FpZ9PDFx9pc77Dh6ceLlxvseHow3rFikMwSqnQXHmnm0CAVKaUBJMAbcSYw6UfSRpCWJLyQ2lwOJ8mdhUzE+bvuDqmwTaJJxJuuRc5Wr+2Z/8AtThO70tPujV0SyY8m7Vrw82QtPrsoevmMSVRyLYZVZ7QLdpH/K2AunTF1i6VN6Sn1Kg+3FI5shLtVUkLSE9o4oEmyhrMR6QZ9WGvCpilQpBJcCSNkkb/AGezGBkauyHNj2FPpgtJYb7QwdSVFG/gBFwdgQcKvdNboAZSQsHWdQsUGdMn9LeN+6eWDOj7CfI2U6LKZRqFoMtiZ9OHJr9U/Vz9OIQRN5qE6g4ClaRJtZUD5E/C224ThLlNd2KdDwKCkQCr5V7xzIJiBOF7tChxYWpBJRttF9JnfeUj68KCZV8HYeHjgQbvLllzWhKltxpAECVfO70W+TPhOBe7EgDQpLhUnShVpCpIMgcgSeUEYXqUZHdPHl9uCXKfzqXIMgaYkRcz7bEes4AQVNf26SG1LQUpKlFIuFWhEkaSZJt4DBlLnMjS6koWUlfwSAEkSASeIFjxlJwtQ0G0wlJAmfWVSePM4FUNhYhSNQF7wb874Ab6bpAFKALa0JgSViIUdgeEWN53GOe7StWhLStzB3CkpPeiL6gOHPDktsLTCkahaxg4DSNBtCUpRCUiALW+vACVGZrUe40sie8FDSRa0arHbnxGC6CsW2dLyVd4khZIIuSQk3sRtF9hfDihRv3Tv4fbgDjQXIUjULGCARbbfACI5153uo1NwmXEkEAk3B9Ep25nlgquzd2R2LetJUUhUzfYmBbSO9xuRww6KEmCmRG1o3xxKQnSEogDYCANsAJfdXuoGkqcJulI4gkHew2JudsFnMlpbPaJhZHc/SJ2T+sLAgTa/OFobCZhMalSdrk8d8DdNj3T9X24AQmteSo9o2nQIBUknc7KE8JIBG48ccqcwcCVBttSiEwFWjXFgRIJAJufT6cLqhGpJSUmCIO2AUbWhAACjxlRBJJvc4AS0mchSAdC5VdIAnUDsQRYW5xEYCjM3Naj2RDYgyQQojY25gyY4gYcWlGPgnjy5+nHkq3sd/Dl6cAN72alSh2SFLuNRAsUiZgkxIMe3AnM7R3SAoiFSYjTEbg3uSB68LgoybHYcvHxwV2Q7TVo7xTBNrgGw38cAQLrcr1HK1do2W5cZVvMQ4JCiBAIj1gjxAaFdI8vFRU1PlbBW80Gx3tkpSbbbqVf1DE76a1gaZbWoGE1DRMJKj8LgEyT6hiPDpm3KpLxBBgeSvCPX2d8VFMy4cKSjStsk9pqvBCZTsNz4Tf0+1vw7UTU069K1A3lMgJ+vcwfq8cRFNF5J1jNIp2UeSV6ilpudNIsj4EAjmk6TB4xhX75jSYmkzASYH4Gu5PD0470coAopOtYJpmDYngkW22Ef5sLsyy4BTRDr139tRgTO0i0Rb0nCxBEnrHbk/gWY/sbnLAGusxpXeTSZgQRYikWQbm9sPjWUhM+ef3n4Z3geF5w25FkwLDfnXkjSTAUdyo3HKOX2YATHrMa1R5JmEgSR5IuYNgY9R9mPO9ZjQAJo8wAkb0ixuYA9ZOHtlyKtQk/FJF+MEn2944F0gc80P7Vr6nUnl4YAY19ZDZH4nmP7G5zxwdZrShIpMwIuJFIs7WPsM+zEuccEcdxwPPDdka4Y4/DcOx4uKP8cAMSes1qdPkmYSBMeSLmNp9EjHvfMaSBNJmAvF6Re5Nhh9ZX+Fn+xSNjwWT/AN2PZs55tvf45vgfn4AY09ZDd/wPMd/zNzAWusxpXeFJmBB5UiztbEuQ5vvvyOG7o6uGE+s7HitR/jgBjHWW1qI8jzCQBI8kXMGYPrg+w4451mNApmkzASYE0i7kjYeOH+nc/C3t/i2uB4Fz731Y5nDnep9/jgdj81WAGNXWQ2f/AEeY7/mbmOe+Y0tNqTMCDxFIvEtW7tvuOBw3ZGv8FTvsrgfnHADIestrbyPMZjbyNz2/v9mOK6zGkJlVJmAAFyaRYAHOcPwX+Fr/ALFI47havvY5nqwaR0c2iNjyjADGjrIbA/E8x/Y3OeOI6zGpUBSZgSDceSLtI4+rEtadtx9h54QZe4O3qf1k8P0MQDCesxoG9HmAmAPwRdzc2x1XWU1uaPMbA/8Ao3MPmaOecY5dqOB+Y5g/M3fNriZ7NfA76cUEJz3rBQ6hnRS1wh5tQKqVYBgzY8SeGEzfTBaSolnMFBQV3VU6oE8r2jbEh6SVQboqZUKUEuMGEpKlHbYAST6MMjGfpE92tMJJ71M4Ae7HEb8fbjycdja2Hko04p6X58ddNPf1NkYp8SoaTqjqnANL1NqLYc0lw6tJTqFtG8T7DyxDKen16u8lMJm5ifAeN8XjRZpV9m2pGWvaksp7yX2u8jsouk8CDq5jVPG9JM0iVJJLiUkbJPHHrmBqfo/UlBp7dxTCEqVFgQ01pEzEkzbwws6RvkpQlOoK1g6gPgyrQkzz1K+o4NyKkSqhZQpJUFNIJmDctpv6RwwpYoJT52VqJSSYAEoVqEDlqvgYhtNWyF60lBSYUCRA7ovIMQcNnRSoIbIVNjCQfm+HhP78OVRQIdJ1IJmxvEiNjBuOOCBlSC6VKRKdCQkETpIJk77xp25YgEFcFeVhxKZ7NKlGbbJRbY3KVr9mFHSCtC6XW3KhqSoGDeFT/DC2kpyhSpKlalSJ3A0gQb3uDgmso1FxBT8WXJWggfNImZ8BbxwB1nNSU6VIV2mop0gblJEqmYSkyCJ+cMFZBWS2tBSoKQTqkbFUqix4TB8RhWaaHFLvBAERxkSd+ISn2HHFZekalICkrJJ1C5vvvYjwwAgezNLVWNVgUaSfmwAqT7QPWMDz6sCWkbkhaVwNyEqn6zafHC1ugQChWkkpBF4M6tMk8z3RgJy9KmijSYVEzcwDYXOwiMUAaHNtTZWUkErICYMnimx4kQfDCXo9UqTqaWIIukRciSCfEauPiMOaGU6ivSdU7+rlMTFp5Y4+1rNtSSNiIkWg722xANLmZButMwErSEknhpFvaVpGB9JaohKNHxgUCkHgT3QojlJ9GFyKFIWCE7IKYjfUQSTe5OnAk0iUgCFGTMkybXF+QgezFALy5JQFmQJvINiDBHpm2Gno86pCFNrCpMlFjECxT4Eb6cOi6UagrvRq1abRq2nn6tsDrGQtNwoReRY7EEb8QSPXiAaHszAqtQB0KSUFRBiBEqTzAKkidt8LM5elhSIUSpGwHC0k8hhU7SIUQSg91Kkj9VUSLHkkDAaGnKU9+VlQgmNwBAFzy+snABWTZgVsJK7LCZXaAJE8dhB/fhvoswKatyx0LAM6TuSoJJ5A6VC/PDuKVJIOk2tHAgExImDHDA1tBWoFJ71j6PTPjgBq6R1hQW1JElKwqCP7v/dhVXZg2pskKspKgnxMcP8AXEYMFAnUT3ye6ZJn4JJ47X5cscDChUao7hbNv09Sbx+qB7MARavzX8CZKgtRQ+yYSgqOgq7oSEiVW5YTt5+nvHTWkQowqldA2PNHj9WHnpm4hhhlzSoBp5uNKSoxq2CUSVeiDiPo6ZIJUdVURCjpNK6ABB4lEkjHn4vZtLFyzzb4W0t35pmyM3HgQ+k6z6FCGyFuhaWwhQLcg+aCFReRe4P1cqlZaaKDqWoL4CLeH8ZwWKBwiezXH6p+zBSEkkRc8Ix6FzE0dlnXZlrDDTS1uhSG0JV5pW4QBbmLb4Ve/tlY+W7z+KPG+M6Ly+ocIUWnVGBfs1bAQNhywD3Ie/IufRq+zAWNG+/rlYvrdv8A8o+jHvf2yvfW7y+KPD/zjOzlDUFASW3dKSSB2aoEgSduSR7MFN5S8oSlpwg8QhRHtAwsLGj/AH9csNwt22/mjxxw9e2Vn5btr/FHGd28rqUggMuwoQfNq2/w+GC/cR/8g79Gr7MCWNG+/rlirBb0/wBkrhfHD175Wba3b2+KOM7M5VUIUCGXZBn4tX8U4CrJqg7su/Rq+zAWNFjr4ysW1u/RHHff1yxNit76I8b4zl7iv/kXfo1fZg1zKKlcEsuGBHwCNvViFUW+Bocde2Vj5bt7/FHAvfyywDWVvQqw80eG/wC/GdPcCo/Iuf4D9mDHclf0JHYuyCqfNq8PDAzyWTbRoX39sr31u8vij6ce9/XLDcLetc+aPoxnP3Ef/IO/Rq+zBzVBVIBSGnQDuOyVyI+byJ9uKa7Ghvf2ys/Ldtf4o8Md9/XK1WC3b/8AKOM5e4j/AOQd+jV9mDGcrqUGUsvAwR8WrYiD8nlgU0Svr3yvYreH/sqx7398rTbW7a3xRxnV7Kqhaiosuyd/Nq+zABkr/wCRd+jV9mBLGjff1yxO63efxR4457+2Vj5bt7/FH/XDGeaigqnLraeO/wDVq4mTsniTOCfcR/8AIO/Rq+zAWNG+/tle+t2Db4o8P/OOHr2yvfW7a3xR4/8AjGevI6vR2fZPaLW7NXAkj5M7kn14KbyN4kAsugTc9muw52F8C2L9zTriy+p7JLbjgKXkLJU2oAJSqSbSfZjlP1jUxk+XawEmR2aogJPGLc/UcUmnLlsJJ7RaEEd4lhYExAB1DkojBD+cLap/JmngppStagEwdWnSRJvBHDw9ODuloC98v6cUyadtPljPxCUlJdAg9kBtO82jFDtoT2GssjaNZXBKhyHs9uL/AMuyyl8mammpzLCZPYtkz2QuTEzPHGc2MvU4kqEQJmTHAH+OKQ0l0UaUtltfbrSBTpJA2ENpkc/HENb6bE07S1vKEkpIFpKEm8jaSE/4jviTdXdUV0Tur5Da0C3ANpj9+KYp6IuwkGAhBV69Clx/lOPd2Vs+liN4q38rXhZ++xnWrSi0480W1lue+VUlQ6mQnWtKb/J0+POcOXVDmU0zTQVZLSiR4hadvUvFW9HOkJZaXSrBAWF8dlFKYniI0n1qwT0R6YOZe8lwTp0xEbgxMTa+kX8Md89jTca1OmualH1q0kjXOvmy36a+JopGftl1DfaXdQlaLfCCto9UH14cgDPwuA4enGY6PpZUJqGaoyoUwbSEyQISkpA8JAM+OHSq64MwUXCFpRrjTCfgAKkBPDwkzIxzT+zuIulBp9deD6eGpq3qNAtA9qvvHYY7B7bf5H8T9mM4U3WfXI1kOyVq1KJuZ0BA9QAkDmcGUvWpXtp09rNgJIkwLwPSdz4nEf2bxa4OPiN7E0ioGR3v9RghqdS7/LH/AEjFR0vXgohZWLk9wQO73ki5/VKz7MByrro0J842PlqJB3UQSiBFhIA/vHljgex8Ytd2zNVI9S5HSRHe3IAx1wGDfFD57101DphgBCRBGoSoKAgkR7cCyDrofaaeTUS6pV0KFiCeHIJETtzxv+4caqefL7L6k3kS9XpCSdWwP7sIc9zHsKdbpUYGm4jisD+OKmY681uFSXWoSpUd2LIIIIM34gz4YI6TdZpzKm8kYbWFrtAg6gmCPGSUkwOYxhHY2KVRRqQsrq75Jc2N5G2hdVLUhxKVJXIUkKFtweP14MbBgd7hjNFL0+rQ2lhCyYSUJESrvEQBxMQIHpxJaLryqEoQHGwpSVSVAxKbQnTHKbzxxvq/Z7Fx9G0uz5cnr1IqsS82wY+F/qceQDfvcTijk9eD2sHs7DhI4iOUWMR68F1HXZUSShCZK9QMmyQswgjb4Bid5g40rYWObtk818S7yPUvMr0hRKoAuTyAGPMq1SQqRzF/9XxnLPOtWtqhGsNpvIRxBCbGb/J+s4VdH+tqopGktBKVJCSCSTJJKjq8DKr+Ax0S+zuLVPNo30v9Im9iaFAMnvcB/HHIM/C4Ypam68XGyJbCkwoEbKme4ZNuJnfhhi6QdbVXUqSptRZARCkpMgm99p2Ptxqp7Bxs5WcbLq39PyDqRRY/Xk5/RDw1TC2xHjrSf3YzNiTZnnTz7bvaOFU94zzKhw2GIzjhx+Blgqu6k7u1zZGWZXBdoeZ9uB06UHVrJHdsRfvTx8InBWHCipXUgqDZUhSYNpseV97Y4TIt3or00p6ClcQ6VanNYSEpJ3bQL8sR/o6geRvmLykTxjyddvbh4yLKnmUgoq2QpbYSoKpdZAUAqJLlj4+GCcjyArb0IrWkJcV8E0yiTpQUyPOfNMR+kMe7SxdGEJZYyu3G75aO/qtw6v2CUZXTfQ4aJvscxdUga0vLIURcDUnb1E+3Dh1f9X7Vewy46e7pMp5lK1pF+V/XfDxl/QGpdbcLdfTlDx1KPkx708RLsjbDlkPQivomw0xmFOlKZAmlnc6ty7zONUtoyVKUYNqTcdfUo2t46kaTt294/Zd0CpmkJQWkrKABKvlbmVCIJkzhozTqmpXEsobbCS1HekmUwr4U73g+gRg8UOa69PulTTE/ig2Ef8zxGDBlWbT/ALyptvzQfzcefHE1ovMpu/fv8WSyIXU9RsqUEOGQqwMAaNO+25OFmY9SyClhpo95K9TjivyZmUwNzIEek8MSRGV5rrV/SNNMCT5IL/8AyY97l5r2ke6NPOnfyQbT/aY6/vbGafqPT/hjkj0K/repCoQsJQQsFI70xCjNjz0wPTM4c816oFP6i2ENKS0ykCbdoG/OTp3O1+eJicqzW39JU37IP5uC0ZVmupX9I03whP4IN9Iv8ZyxnLbOMbTc9UFTiMVH1IsCnAcKi8FTqCoChNgRHIxIIwRWdSKQyshUup1FMEjUOzAQg8BCwSTxnEoVlWa/8Spv2QfzceVlWbR/vKm/ZB/MxrW1cZmzbxjJHoR+r6mk+TtIGlTjaHUlewJUFKbURxKVECfRywPop1TqpKpFQopAaG25VLKUqngIVrM+OH1WVZtB/pKm/ZB/Nx5zLM1AJOZU0f8A8n/6Yj2ninFwc9He/t4jJEXZZ0Gp6d/t2mkJJmRymPg28B6ItiHZ31LoedUtnuBcWJsgmSSkDe8WPjzw8P8AukhKlHNKUBG48lHEwP620kED0HBtNR5qskDMacQEm9INlCR/W400sZiKMnOE2naxXFPiRxPUO3oQe2UVSNc2ESNUW9Ptw4Zb1KU7akqWe1AKgpJsFJIIG15FrjjOHlOVZr/xKm/ZB/Nx5OU5t/xKm/ZB/NxuntTGTVnVZMkeglc6pqVTLyNCQtRXpUPklQGkgR8nSLCN1c8Ram6kVK1DWEpVF5JKRCTtFySD6J44macqza/9JU2/5oP5uPDKs1k/0lTfsg/m4lPaWKpq0ZsOEWQmk6klyNShBT3tpBCibfrBIE8NWH+n6nmUJWkDvBctrKr6S2lJ1QPnCY9PPDv7lZrP+8qbb80H83HvcrNZ/wB5U37IP5uLU2ni6npVGFCKK66a9WnkdIuoUoEqdSCjkFvDj8q0ctziUv8ARzLi8+x5AyChorCwi10mxvYztzwh6zsvzBFAov1rDyO0b7iabQZ7RMHV2hsDB8Yw61mWVw1pNXSaihSinyZYJSBBPxvjEnnjkr16leWacrv3dDdTypNWvpp6nda+FzOyMmfIBDLpB282r7MdNSEtlCgvtLi6iAkDhp572PIY1BkWZFNPRIBuplub7ANJ/ecZtzpxvymq1IUpXbOQQYgazv6/340oxLUy3pQhplDarFDUA85ZBF+eqB68NmQdMk0KafVCiipUVCJhsoQCof5vZiNV9E+WwpKFls/KAJA0oE7bRvPhhuNOt9yEgkmIAE3KZgDxg4+2wOysPKlmm1Zq714WXzZpqVpvQs/JenRNFUIbCi9VVDrbMEJIJaToI8bgek4dMy6w1DKW9C9NYtuYHwgW1hKlcoJQrFf9GOjjrWZ0aFT8aF+hKV778dOH+j6LKcz51paVlkOOSTwCpcAtwJVP97GmvhcHGbcWmkt53s2svtsvPqYqUvcL+lHTEt19NUIKnEtAOO6duzcaaSNUfpajfjiY1PWlSouJV+D9vH6I1d2eCiQN+eKy6HZUt1GY9oNQNGtCeHeZ7Mgf3e5iFs0roQ6tAlCUJDh5JWRpF+Zj2YzhsrDV7U3LWFlfrfX9214ImdrUu9jrZa8pEoKWnKbttRPeTpSTpIAgyRp9U8cF5X1phyrClNlNM4wSgndKm0qW4ORtFuYGKSWy6CfhHSkAxeEkWBj07YmeY5U4jJqYwUuIecCuEIWFap9ICcSvsfCUsiv6Ty8eF02n/j7O4U5Mtp/p6ykJWbI7Bt/x0LcKDPolPpk4ivQPp0G2akVBJLVRN1XPauKEJm5CSPHcYqis7dkONqJKVBLUq+alcp08kgoxLus/KlhVI8hIAdaQ2SBA7QJSvhtOqZ8DjT910IuNHMmpu6l0ypPzvJeBlnfHoW2/02YDyWZJWqp8nsPlpSlR9AGoD28sMdR1mNqY1AgKK1FB2SpDb6UH1lKpxRiax8LS9JJJU4kzxk6lc5kHfkMHZLSLWpSTOkMuKvcAFsmfSSB64xt/D9KnHNOfDV+d1+3mY71vgXjm3WvTMNpUe8pTKXChJGrvFFhNtlqO/wAg4cc36c0qUpQV95zsSlIufOq7sgbWE+jFHdCMpNRWFpxJWewcgb3DRKBfxgR6sN7bD9T5zVcA+BHYMgz4QmB6cYy2Hh1LJn4JNvrfgrdky7xjxV9OVqbrUKk9utIEmSEBxxZE/wB6Biwcg626dKElwEHQhKiSJOhB1KgbAn94xTbuWLDQdIPeWUm19kkH1yfZglOXuEkaFTYRF5O2/PHrVtk4OvGydrPl2S9yNanJF6s9d1HonSsEJ1QY31Du+m5PjpOGvNuuVkhOgKGpt0GN0qMJRcW4FU+jbFQs5U6sBSUKINgQNzIEemSPbhSejj6S6FNqSWjC5FkmQDJ4WM+OOX7k2fB6zfbMu37sy3ki5R120oTYEm5uIAEkAc5gA+vDtlnWxQOhuXQhbnyVfIsfhHbh9YxRz3QmrTUdh2RK4BHIpUYCpPAm2GhdCsfJJ8RcWMcPH+GNa2HgKq/TqPrxT48NBvJLijSXvj0YbKy4JAAKZAvCiYk7WMc4wmrOtnL2yk9qVBVgUpMRqjVeLWPjjOYYUfknhw57b4VDJXiSns1SE6yIvpmJ9eMfw7hYv89V+S+uRd6+SLL6w+s6mrqNbDYVIW2rVFiEuJKgOJ4xzwvqOllJ2rr4TUha2lIP4M7BHA3TYjblioxTKbMKEE6T/wDIkfvBxfjvS6a6rolquKftWr7js1a0+MGFDwnlj5/a2DpYWsoUtVZPX2m+lVkk7Pjo+wHJUSxSKi6Wm+HDsx/HGesy1eV1ehQSdbkyR3h2mwnczB9WGjtjzPtOF9FTlMHzS9YESZ0kkGSPVf048tFLZ6OZqymlQFOtJPnbKcSDdmBIJkSbYL6v3adAY7ZxlpQdd1FS0JIHk4CSqVfBkkD04rF2jU6AgJaSoG51AKNk3OrgdQ9h5HDOve+/px1rFSjCUEvS+fxMpPNb1fL4GqPL8uL63PKqZKgUaT2zfwRJMd7iVGY3gcsOSOkGWpWpflNIFKIJV2yJMCAZ1XgWxkQnHirHI2yWNMUlRl7VQppNSwGFsPJKu3RcuKanvat/hf4cOLQydKVp7ak0LUlavPN3Unb5XDf14ysVY9PDGx1ZPm/H2ksacVSZSpb+qpp9LxQpXn0ASkpMDvfoDx3w4VNfly5QKqmCCUqPnkROq4+FAkCPXjMvuumR5hu3C8HxI/1vhu1ezliSqSdrt6fJe5eAsadzbLsmqSjU/SgJUVHS8gTKtV+9zn/EcK8yq8sqk6HammKEOJWkB9AHdQAPlbDGVgceCsN7PT8z04a8OwsjTTmV5QW0oFVTDSADDzZkBBSflbQpR9Zwa3SZSG3ECppR2h+Q82CAJASO9MCTjMAMY8DGK61R8ZPxFkauy+pypiC3UUusJKZ7ZEqm5JhVySPrOCGG8nQ2tAfpYXr1Q+gE9p8LZW8WB4AYzFSVwbSR2aFTxO4tFo254DV1YWQQhKI+b6Zk+OJvJf1PxFi4OmVWwpDqWnGlEPJ0Q4k2CiJ+FtEXxOKNWVFUuPUoUOyXJeQDrTJk97cHgcZfnHVGbnfxxulipypqn0v52+BMprKgzLK2WUsiopdCdgXkH5Wq8q53wkzvM8vVT1f4TTKW6hRjtkSSEd0DvTuBjK5OPFWNGd5s19S2NZM51l6gFLqqYLLaUT26J0iFQO986cIcvaylpAQaikOnZXbNgnv6uCuBxl5pwBSSQFAEGDsQDMej7cLFZkkgjskXEei0SOR44KTta4safW9lBEdtSRBAPbIm5lQkq4mJwTULytZBNXTarDV2zfwQoK0/C8OM7nGVycenhiZn1YsXt1lUNAqm7Zh9hx5K0JIbcQowp9KphJ8T7cSBeVJFXVVZ0lbjIbR+ikJOr1qMepPjjO7OZhKdPZoNoJPGxH8Z9WErz+pRIsCSYB2nhiym5cXcWL06ockpXcsQp6mZcX2jg1LbSoxO0kTiYK6OUWqPIqb09giJ9mKs6vulDlPQpbSlBAWo97VNz4KAxJD05e+Y17F/fxjYEsHRuj/M6P6FH3cHN9GaG34HS/Qo+7iFnpq7+Ta5bL+/gSenT1u417F/fwsCMdXGWMOZ1WocZbW2kPaUKQCkQ8AIBECBYYtZ/o9QpST5FTGOHYo5/q4pPodna2cyqnUpSVL7SQZi7oNoIO/jieHpw8d22vYv7+FgS9zo3Rz3aSkjiCyj7PRgbfRqii9JSz4Mo+7iGnpu7+Ta9i/v47/tw8P6tr2L+/hYEX63MtYazCjS0y02lSU6koQlIPniLhIg2ti1q3o/RI+DR0pJVAlpAE3ue7tbFJ9YWdrfqqZxSUgoAAAmLOTeSTievdN3VbttG87L3n9fCwJBT5TTOSRRUadKtJCmUXO8cYMWsTcHgcdGRMmAKGgJO8NpgQdjbf1c+WIy50uWUhJZZKQZAhcD/P44La6TqQdSWWQecL8R+U5HFIOPWpklK1lb6mqZhtYKIUhpKVDvjiBNxhr6F09KzkSap6mZdUjWSVNoKlecIA1KHow3dOelTj9C62pLYB03AVNlA8VEYF0C6UuM5e2yG2loBVZaSZlZN+8B9WPI2tSnUpRUOUk2r2utbq5tp8SX9Ffc+vYU8KFhoJcKCFtNzaIJtaZ2w5f7L08/ilHGrfskfBm0QN4+vEeV00cII7FiFGT3VXPM9+58cEjpMRHmGbG1l/zPE4+c/g6zlKSuk3or5rK3XMuZuuiZJ6J0f5pT/Qo+7iqeqnLGHMzrUustuISlelK0BQHnwLAiBa2JYx04dQkJS2yANgAv7+K86DZ2tiuqlpSklYUCFTF3QbQQcersPDV6Mqm9d1pbXua6rTSsW9nGX0VONXkNKoW/qmxcmOIGFDmT0KEpUqip7zJDCDEc7Yiiumzp/q2v8/8ABzHR05eAshoepf38fSWNBK6TKcvcJCaOntzp0i3rTires7LWW83o0NstobUlrUhCAlJl8gyAIMi2JQenL3zGvYv7+ID03ztb2YUzqkpCkBEATFnSbySfrwZUWp0ieoKR0NnL6dRUhTk9igd1JII+Ab7QOM4cXMuy9O9EwO6Ffi6TYieCd+HpxGT05e+Y1z2X9/Hv9unvmNf5/v4tiEjTS5aYijYI5+TJj/p52xGetTK6VOUrcZpmWla0QpLKUKA1wRYSJjAv9unvmNexf38R3rA6UuVFCttSUAFSDKQqbKHNRG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Footer Placeholder 16"/>
          <p:cNvSpPr>
            <a:spLocks noGrp="1"/>
          </p:cNvSpPr>
          <p:nvPr>
            <p:ph type="ftr" sz="quarter" idx="11"/>
          </p:nvPr>
        </p:nvSpPr>
        <p:spPr>
          <a:xfrm>
            <a:off x="438120" y="6324600"/>
            <a:ext cx="2305080" cy="579439"/>
          </a:xfrm>
        </p:spPr>
        <p:txBody>
          <a:bodyPr/>
          <a:lstStyle/>
          <a:p>
            <a:pPr algn="l"/>
            <a:r>
              <a:rPr lang="en-US" sz="1400" dirty="0">
                <a:solidFill>
                  <a:srgbClr val="0070C0"/>
                </a:solidFill>
              </a:rPr>
              <a:t>EL0703-Kecerdasan </a:t>
            </a:r>
            <a:r>
              <a:rPr lang="en-US" sz="1400" dirty="0" err="1">
                <a:solidFill>
                  <a:srgbClr val="0070C0"/>
                </a:solidFill>
              </a:rPr>
              <a:t>Buatan</a:t>
            </a:r>
            <a:endParaRPr lang="en-US" sz="1400" dirty="0">
              <a:solidFill>
                <a:srgbClr val="0070C0"/>
              </a:solidFill>
            </a:endParaRPr>
          </a:p>
          <a:p>
            <a:pPr algn="l"/>
            <a:r>
              <a:rPr lang="en-US" sz="1400" dirty="0" err="1">
                <a:solidFill>
                  <a:srgbClr val="0070C0"/>
                </a:solidFill>
              </a:rPr>
              <a:t>Prodi</a:t>
            </a:r>
            <a:r>
              <a:rPr lang="en-US" sz="1400" dirty="0">
                <a:solidFill>
                  <a:srgbClr val="0070C0"/>
                </a:solidFill>
              </a:rPr>
              <a:t> </a:t>
            </a:r>
            <a:r>
              <a:rPr lang="en-US" sz="1400" dirty="0" err="1">
                <a:solidFill>
                  <a:srgbClr val="0070C0"/>
                </a:solidFill>
              </a:rPr>
              <a:t>Teknik</a:t>
            </a:r>
            <a:r>
              <a:rPr lang="en-US" sz="1400" dirty="0">
                <a:solidFill>
                  <a:srgbClr val="0070C0"/>
                </a:solidFill>
              </a:rPr>
              <a:t> </a:t>
            </a:r>
            <a:r>
              <a:rPr lang="en-US" sz="1400" dirty="0" err="1">
                <a:solidFill>
                  <a:srgbClr val="0070C0"/>
                </a:solidFill>
              </a:rPr>
              <a:t>Elektro</a:t>
            </a:r>
            <a:r>
              <a:rPr lang="en-US" sz="1400" dirty="0">
                <a:solidFill>
                  <a:srgbClr val="0070C0"/>
                </a:solidFill>
              </a:rPr>
              <a:t> - UNS</a:t>
            </a:r>
          </a:p>
          <a:p>
            <a:pPr algn="l"/>
            <a:r>
              <a:rPr lang="en-US" sz="1400" dirty="0">
                <a:solidFill>
                  <a:srgbClr val="0070C0"/>
                </a:solidFill>
              </a:rPr>
              <a:t> </a:t>
            </a:r>
          </a:p>
        </p:txBody>
      </p:sp>
      <p:grpSp>
        <p:nvGrpSpPr>
          <p:cNvPr id="2" name="Group 56"/>
          <p:cNvGrpSpPr/>
          <p:nvPr/>
        </p:nvGrpSpPr>
        <p:grpSpPr>
          <a:xfrm>
            <a:off x="0" y="0"/>
            <a:ext cx="9144000" cy="6858024"/>
            <a:chOff x="0" y="0"/>
            <a:chExt cx="9144000" cy="6858024"/>
          </a:xfrm>
        </p:grpSpPr>
        <p:sp>
          <p:nvSpPr>
            <p:cNvPr id="41" name="Rectangle 40"/>
            <p:cNvSpPr/>
            <p:nvPr/>
          </p:nvSpPr>
          <p:spPr>
            <a:xfrm>
              <a:off x="0" y="24"/>
              <a:ext cx="9144000" cy="6858000"/>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26" name="Straight Connector 25"/>
            <p:cNvCxnSpPr/>
            <p:nvPr/>
          </p:nvCxnSpPr>
          <p:spPr>
            <a:xfrm>
              <a:off x="142844" y="857232"/>
              <a:ext cx="857256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9981" y="926309"/>
              <a:ext cx="1309710" cy="38072"/>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3" name="Right Triangle 22"/>
            <p:cNvSpPr/>
            <p:nvPr/>
          </p:nvSpPr>
          <p:spPr>
            <a:xfrm flipH="1" flipV="1">
              <a:off x="8715404" y="0"/>
              <a:ext cx="428596" cy="357166"/>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pic>
        <p:nvPicPr>
          <p:cNvPr id="28" name="Picture 4" descr="https://uns.ac.id/en/wp-content/uploads/2017/06/un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355"/>
            <a:ext cx="838200" cy="793045"/>
          </a:xfrm>
          <a:prstGeom prst="rect">
            <a:avLst/>
          </a:prstGeom>
          <a:solidFill>
            <a:schemeClr val="bg1"/>
          </a:solidFill>
          <a:extLst/>
        </p:spPr>
      </p:pic>
      <p:sp>
        <p:nvSpPr>
          <p:cNvPr id="18" name="Slide Number Placeholder 17"/>
          <p:cNvSpPr>
            <a:spLocks noGrp="1"/>
          </p:cNvSpPr>
          <p:nvPr>
            <p:ph type="sldNum" sz="quarter" idx="12"/>
          </p:nvPr>
        </p:nvSpPr>
        <p:spPr>
          <a:xfrm>
            <a:off x="76200" y="6248400"/>
            <a:ext cx="381000" cy="457200"/>
          </a:xfrm>
          <a:ln>
            <a:noFill/>
          </a:ln>
        </p:spPr>
        <p:txBody>
          <a:bodyPr/>
          <a:lstStyle/>
          <a:p>
            <a:pPr algn="l"/>
            <a:fld id="{B6F15528-21DE-4FAA-801E-634DDDAF4B2B}" type="slidenum">
              <a:rPr lang="en-US" sz="1600" smtClean="0">
                <a:solidFill>
                  <a:srgbClr val="0070C0"/>
                </a:solidFill>
              </a:rPr>
              <a:pPr algn="l"/>
              <a:t>9</a:t>
            </a:fld>
            <a:endParaRPr lang="en-US" sz="1600" dirty="0">
              <a:solidFill>
                <a:srgbClr val="0070C0"/>
              </a:solidFill>
            </a:endParaRPr>
          </a:p>
        </p:txBody>
      </p:sp>
      <p:cxnSp>
        <p:nvCxnSpPr>
          <p:cNvPr id="27" name="Straight Connector 26"/>
          <p:cNvCxnSpPr/>
          <p:nvPr/>
        </p:nvCxnSpPr>
        <p:spPr>
          <a:xfrm>
            <a:off x="152400" y="6248400"/>
            <a:ext cx="2362200" cy="1588"/>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6597" y="6400403"/>
            <a:ext cx="609600" cy="794"/>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85800" y="1143000"/>
            <a:ext cx="5257800" cy="4154984"/>
          </a:xfrm>
          <a:prstGeom prst="rect">
            <a:avLst/>
          </a:prstGeom>
        </p:spPr>
        <p:txBody>
          <a:bodyPr wrap="square">
            <a:spAutoFit/>
          </a:bodyPr>
          <a:lstStyle/>
          <a:p>
            <a:pPr marL="341313" indent="-341313">
              <a:buFont typeface="Wingdings" pitchFamily="2" charset="2"/>
              <a:buChar char="§"/>
            </a:pPr>
            <a:r>
              <a:rPr lang="en-US" sz="2400" b="1" dirty="0">
                <a:cs typeface="Times New Roman" pitchFamily="18" charset="0"/>
              </a:rPr>
              <a:t> In 1991 USA used AI in the Gulf war to manage war missions and automatically refuel airplanes</a:t>
            </a:r>
          </a:p>
          <a:p>
            <a:pPr marL="341313" indent="-341313"/>
            <a:endParaRPr lang="en-US" sz="2400" b="1" dirty="0">
              <a:cs typeface="Times New Roman" pitchFamily="18" charset="0"/>
            </a:endParaRPr>
          </a:p>
          <a:p>
            <a:pPr marL="341313" indent="-341313">
              <a:buFont typeface="Wingdings" pitchFamily="2" charset="2"/>
              <a:buChar char="§"/>
            </a:pPr>
            <a:r>
              <a:rPr lang="en-US" sz="2400" b="1" dirty="0">
                <a:cs typeface="Times New Roman" pitchFamily="18" charset="0"/>
              </a:rPr>
              <a:t> In 1996 an AI system (Ralph) drove a car across USA (2800 miles) at an average speed of 63 miles/hour</a:t>
            </a:r>
          </a:p>
          <a:p>
            <a:pPr marL="341313" indent="-341313"/>
            <a:endParaRPr lang="en-US" sz="2400" b="1" dirty="0">
              <a:cs typeface="Times New Roman" pitchFamily="18" charset="0"/>
            </a:endParaRPr>
          </a:p>
          <a:p>
            <a:pPr marL="341313" indent="-341313">
              <a:buFont typeface="Wingdings" pitchFamily="2" charset="2"/>
              <a:buChar char="§"/>
            </a:pPr>
            <a:r>
              <a:rPr lang="en-US" sz="2400" b="1" dirty="0">
                <a:cs typeface="Times New Roman" pitchFamily="18" charset="0"/>
              </a:rPr>
              <a:t> In 1997 Garry Kasparov the world chess champion for 12 years lost against an IBM AI system (Deep Blue)</a:t>
            </a:r>
          </a:p>
        </p:txBody>
      </p:sp>
      <p:sp>
        <p:nvSpPr>
          <p:cNvPr id="39" name="Rectangle 3"/>
          <p:cNvSpPr txBox="1">
            <a:spLocks noChangeArrowheads="1"/>
          </p:cNvSpPr>
          <p:nvPr/>
        </p:nvSpPr>
        <p:spPr>
          <a:xfrm>
            <a:off x="457200" y="2743200"/>
            <a:ext cx="6096000" cy="2016125"/>
          </a:xfrm>
          <a:prstGeom prst="rect">
            <a:avLst/>
          </a:prstGeom>
          <a:no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0" name="Picture 4" descr="New Picture (5)"/>
          <p:cNvPicPr>
            <a:picLocks noChangeAspect="1" noChangeArrowheads="1"/>
          </p:cNvPicPr>
          <p:nvPr/>
        </p:nvPicPr>
        <p:blipFill>
          <a:blip r:embed="rId4"/>
          <a:srcRect/>
          <a:stretch>
            <a:fillRect/>
          </a:stretch>
        </p:blipFill>
        <p:spPr>
          <a:xfrm>
            <a:off x="6477000" y="4862513"/>
            <a:ext cx="2362200" cy="1766887"/>
          </a:xfrm>
          <a:prstGeom prst="rect">
            <a:avLst/>
          </a:prstGeom>
          <a:noFill/>
        </p:spPr>
      </p:pic>
      <p:pic>
        <p:nvPicPr>
          <p:cNvPr id="42" name="photo5" descr="030324_war_5pm03"/>
          <p:cNvPicPr>
            <a:picLocks noChangeAspect="1" noChangeArrowheads="1"/>
          </p:cNvPicPr>
          <p:nvPr/>
        </p:nvPicPr>
        <p:blipFill>
          <a:blip r:embed="rId5"/>
          <a:srcRect/>
          <a:stretch>
            <a:fillRect/>
          </a:stretch>
        </p:blipFill>
        <p:spPr bwMode="auto">
          <a:xfrm>
            <a:off x="6477000" y="2982913"/>
            <a:ext cx="2514600" cy="1665287"/>
          </a:xfrm>
          <a:prstGeom prst="rect">
            <a:avLst/>
          </a:prstGeom>
          <a:noFill/>
          <a:ln w="9525">
            <a:noFill/>
            <a:miter lim="800000"/>
            <a:headEnd/>
            <a:tailEnd/>
          </a:ln>
        </p:spPr>
      </p:pic>
      <p:pic>
        <p:nvPicPr>
          <p:cNvPr id="43" name="Picture 10" descr="559345412@08042005-1369"/>
          <p:cNvPicPr>
            <a:picLocks noChangeAspect="1" noChangeArrowheads="1"/>
          </p:cNvPicPr>
          <p:nvPr/>
        </p:nvPicPr>
        <p:blipFill>
          <a:blip r:embed="rId6"/>
          <a:srcRect/>
          <a:stretch>
            <a:fillRect/>
          </a:stretch>
        </p:blipFill>
        <p:spPr bwMode="auto">
          <a:xfrm>
            <a:off x="6477000" y="990600"/>
            <a:ext cx="2438400" cy="1828800"/>
          </a:xfrm>
          <a:prstGeom prst="rect">
            <a:avLst/>
          </a:prstGeom>
          <a:noFill/>
          <a:ln w="9525">
            <a:noFill/>
            <a:miter lim="800000"/>
            <a:headEnd/>
            <a:tailEnd/>
          </a:ln>
        </p:spPr>
      </p:pic>
      <p:sp>
        <p:nvSpPr>
          <p:cNvPr id="44" name="Rectangle 13"/>
          <p:cNvSpPr>
            <a:spLocks noChangeArrowheads="1"/>
          </p:cNvSpPr>
          <p:nvPr/>
        </p:nvSpPr>
        <p:spPr bwMode="auto">
          <a:xfrm>
            <a:off x="381000" y="2590800"/>
            <a:ext cx="6096000" cy="190500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5000"/>
              <a:buFont typeface="Wingdings" pitchFamily="2" charset="2"/>
              <a:buChar char="l"/>
            </a:pPr>
            <a:endParaRPr lang="en-US" sz="2600" b="1" dirty="0"/>
          </a:p>
        </p:txBody>
      </p:sp>
      <p:sp>
        <p:nvSpPr>
          <p:cNvPr id="45" name="Rectangle 14"/>
          <p:cNvSpPr>
            <a:spLocks noChangeArrowheads="1"/>
          </p:cNvSpPr>
          <p:nvPr/>
        </p:nvSpPr>
        <p:spPr bwMode="auto">
          <a:xfrm>
            <a:off x="533400" y="4495800"/>
            <a:ext cx="6096000" cy="182880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5000"/>
              <a:buFont typeface="Wingdings" pitchFamily="2" charset="2"/>
              <a:buChar char="l"/>
            </a:pPr>
            <a:endParaRPr lang="en-US"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nodePh="1">
                                  <p:stCondLst>
                                    <p:cond delay="0"/>
                                  </p:stCondLst>
                                  <p:endCondLst>
                                    <p:cond evt="begin" delay="0">
                                      <p:tn val="5"/>
                                    </p:cond>
                                  </p:end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ox(in)">
                                      <p:cBhvr>
                                        <p:cTn id="7" dur="1000"/>
                                        <p:tgtEl>
                                          <p:spTgt spid="39">
                                            <p:txEl>
                                              <p:pRg st="0" end="0"/>
                                            </p:txEl>
                                          </p:spTgt>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1000" fill="hold"/>
                                        <p:tgtEl>
                                          <p:spTgt spid="43"/>
                                        </p:tgtEl>
                                        <p:attrNameLst>
                                          <p:attrName>ppt_w</p:attrName>
                                        </p:attrNameLst>
                                      </p:cBhvr>
                                      <p:tavLst>
                                        <p:tav tm="0">
                                          <p:val>
                                            <p:strVal val="#ppt_w*0.70"/>
                                          </p:val>
                                        </p:tav>
                                        <p:tav tm="100000">
                                          <p:val>
                                            <p:strVal val="#ppt_w"/>
                                          </p:val>
                                        </p:tav>
                                      </p:tavLst>
                                    </p:anim>
                                    <p:anim calcmode="lin" valueType="num">
                                      <p:cBhvr>
                                        <p:cTn id="12" dur="1000" fill="hold"/>
                                        <p:tgtEl>
                                          <p:spTgt spid="43"/>
                                        </p:tgtEl>
                                        <p:attrNameLst>
                                          <p:attrName>ppt_h</p:attrName>
                                        </p:attrNameLst>
                                      </p:cBhvr>
                                      <p:tavLst>
                                        <p:tav tm="0">
                                          <p:val>
                                            <p:strVal val="#ppt_h"/>
                                          </p:val>
                                        </p:tav>
                                        <p:tav tm="100000">
                                          <p:val>
                                            <p:strVal val="#ppt_h"/>
                                          </p:val>
                                        </p:tav>
                                      </p:tavLst>
                                    </p:anim>
                                    <p:animEffect transition="in" filter="fade">
                                      <p:cBhvr>
                                        <p:cTn id="13" dur="1000"/>
                                        <p:tgtEl>
                                          <p:spTgt spid="43"/>
                                        </p:tgtEl>
                                      </p:cBhvr>
                                    </p:animEffect>
                                  </p:childTnLst>
                                </p:cTn>
                              </p:par>
                            </p:childTnLst>
                          </p:cTn>
                        </p:par>
                        <p:par>
                          <p:cTn id="14" fill="hold">
                            <p:stCondLst>
                              <p:cond delay="2000"/>
                            </p:stCondLst>
                            <p:childTnLst>
                              <p:par>
                                <p:cTn id="15" presetID="4" presetClass="entr" presetSubtype="16"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ox(in)">
                                      <p:cBhvr>
                                        <p:cTn id="17" dur="2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nodePh="1">
                                  <p:stCondLst>
                                    <p:cond delay="0"/>
                                  </p:stCondLst>
                                  <p:endCondLst>
                                    <p:cond evt="begin" delay="0">
                                      <p:tn val="20"/>
                                    </p:cond>
                                  </p:end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box(in)">
                                      <p:cBhvr>
                                        <p:cTn id="22" dur="10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nodePh="1">
                                  <p:stCondLst>
                                    <p:cond delay="0"/>
                                  </p:stCondLst>
                                  <p:endCondLst>
                                    <p:cond evt="begin" delay="0">
                                      <p:tn val="25"/>
                                    </p:cond>
                                  </p:endCondLst>
                                  <p:childTnLst>
                                    <p:set>
                                      <p:cBhvr>
                                        <p:cTn id="26" dur="1" fill="hold">
                                          <p:stCondLst>
                                            <p:cond delay="0"/>
                                          </p:stCondLst>
                                        </p:cTn>
                                        <p:tgtEl>
                                          <p:spTgt spid="45">
                                            <p:txEl>
                                              <p:pRg st="0" end="0"/>
                                            </p:txEl>
                                          </p:spTgt>
                                        </p:tgtEl>
                                        <p:attrNameLst>
                                          <p:attrName>style.visibility</p:attrName>
                                        </p:attrNameLst>
                                      </p:cBhvr>
                                      <p:to>
                                        <p:strVal val="visible"/>
                                      </p:to>
                                    </p:set>
                                    <p:animEffect transition="in" filter="box(in)">
                                      <p:cBhvr>
                                        <p:cTn id="27" dur="1000"/>
                                        <p:tgtEl>
                                          <p:spTgt spid="45">
                                            <p:txEl>
                                              <p:pRg st="0" end="0"/>
                                            </p:txEl>
                                          </p:spTgt>
                                        </p:tgtEl>
                                      </p:cBhvr>
                                    </p:animEffect>
                                  </p:childTnLst>
                                </p:cTn>
                              </p:par>
                            </p:childTnLst>
                          </p:cTn>
                        </p:par>
                        <p:par>
                          <p:cTn id="28" fill="hold">
                            <p:stCondLst>
                              <p:cond delay="1000"/>
                            </p:stCondLst>
                            <p:childTnLst>
                              <p:par>
                                <p:cTn id="29" presetID="21"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4)">
                                      <p:cBhvr>
                                        <p:cTn id="3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4" grpId="0" build="p"/>
      <p:bldP spid="4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860</Words>
  <Application>Microsoft Office PowerPoint</Application>
  <PresentationFormat>On-screen Show (4:3)</PresentationFormat>
  <Paragraphs>294</Paragraphs>
  <Slides>19</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0" baseType="lpstr">
      <vt:lpstr>MS PGothic</vt:lpstr>
      <vt:lpstr>MS PGothic</vt:lpstr>
      <vt:lpstr>Arial</vt:lpstr>
      <vt:lpstr>Calibri</vt:lpstr>
      <vt:lpstr>Tahoma</vt:lpstr>
      <vt:lpstr>Times New Roman</vt:lpstr>
      <vt:lpstr>Traditional Arabic</vt:lpstr>
      <vt:lpstr>Wingdings</vt:lpstr>
      <vt:lpstr>Office Theme</vt:lpstr>
      <vt:lpstr>Clip</vt:lpstr>
      <vt:lpstr>VISIO</vt:lpstr>
      <vt:lpstr>EL0703: Artificial Intelligence (Kecerdasan Buatan)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Teknik Elektro Universitas Sebelas Maret</dc:title>
  <dc:creator>sutrisno</dc:creator>
  <cp:lastModifiedBy>Lenovo</cp:lastModifiedBy>
  <cp:revision>75</cp:revision>
  <dcterms:created xsi:type="dcterms:W3CDTF">2006-08-16T00:00:00Z</dcterms:created>
  <dcterms:modified xsi:type="dcterms:W3CDTF">2018-09-10T02:41:28Z</dcterms:modified>
</cp:coreProperties>
</file>