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526" r:id="rId5"/>
    <p:sldId id="520" r:id="rId6"/>
    <p:sldId id="264" r:id="rId7"/>
    <p:sldId id="265" r:id="rId8"/>
    <p:sldId id="266" r:id="rId9"/>
    <p:sldId id="257" r:id="rId10"/>
    <p:sldId id="258" r:id="rId11"/>
    <p:sldId id="259" r:id="rId12"/>
    <p:sldId id="260"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0929"/>
  </p:normalViewPr>
  <p:slideViewPr>
    <p:cSldViewPr>
      <p:cViewPr varScale="1">
        <p:scale>
          <a:sx n="68" d="100"/>
          <a:sy n="68" d="100"/>
        </p:scale>
        <p:origin x="18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4DC389-EB06-41AE-87AF-ED12DB71E5B4}"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id-ID"/>
        </a:p>
      </dgm:t>
    </dgm:pt>
    <dgm:pt modelId="{47D40FED-5F86-4818-9CAC-E23A33054442}">
      <dgm:prSet phldrT="[Text]" custT="1"/>
      <dgm:spPr/>
      <dgm:t>
        <a:bodyPr/>
        <a:lstStyle/>
        <a:p>
          <a:pPr algn="ctr"/>
          <a:r>
            <a:rPr lang="en-US" sz="2000" dirty="0" err="1">
              <a:solidFill>
                <a:schemeClr val="tx1"/>
              </a:solidFill>
            </a:rPr>
            <a:t>Dasar-dasar</a:t>
          </a:r>
          <a:r>
            <a:rPr lang="en-US" sz="2000" dirty="0">
              <a:solidFill>
                <a:schemeClr val="tx1"/>
              </a:solidFill>
            </a:rPr>
            <a:t> </a:t>
          </a:r>
          <a:r>
            <a:rPr lang="en-US" sz="2000" dirty="0" err="1">
              <a:solidFill>
                <a:schemeClr val="tx1"/>
              </a:solidFill>
            </a:rPr>
            <a:t>Hukum</a:t>
          </a:r>
          <a:r>
            <a:rPr lang="en-US" sz="2000" dirty="0">
              <a:solidFill>
                <a:schemeClr val="tx1"/>
              </a:solidFill>
            </a:rPr>
            <a:t> Islam</a:t>
          </a:r>
        </a:p>
        <a:p>
          <a:pPr algn="just"/>
          <a:r>
            <a:rPr lang="en-US" sz="2000" dirty="0">
              <a:solidFill>
                <a:schemeClr val="tx1"/>
              </a:solidFill>
            </a:rPr>
            <a:t>1. </a:t>
          </a:r>
          <a:r>
            <a:rPr lang="en-US" sz="2000" dirty="0" err="1">
              <a:solidFill>
                <a:schemeClr val="tx1"/>
              </a:solidFill>
            </a:rPr>
            <a:t>Pengertian</a:t>
          </a:r>
          <a:endParaRPr lang="en-US" sz="2000" dirty="0">
            <a:solidFill>
              <a:schemeClr val="tx1"/>
            </a:solidFill>
          </a:endParaRPr>
        </a:p>
        <a:p>
          <a:pPr algn="just"/>
          <a:r>
            <a:rPr lang="en-US" sz="2000" dirty="0">
              <a:solidFill>
                <a:schemeClr val="tx1"/>
              </a:solidFill>
            </a:rPr>
            <a:t>2. </a:t>
          </a:r>
          <a:r>
            <a:rPr lang="en-US" sz="2000" dirty="0" err="1">
              <a:solidFill>
                <a:schemeClr val="tx1"/>
              </a:solidFill>
            </a:rPr>
            <a:t>Ruang</a:t>
          </a:r>
          <a:r>
            <a:rPr lang="en-US" sz="2000" dirty="0">
              <a:solidFill>
                <a:schemeClr val="tx1"/>
              </a:solidFill>
            </a:rPr>
            <a:t> </a:t>
          </a:r>
          <a:r>
            <a:rPr lang="en-US" sz="2000" dirty="0" err="1">
              <a:solidFill>
                <a:schemeClr val="tx1"/>
              </a:solidFill>
            </a:rPr>
            <a:t>Lingkup</a:t>
          </a:r>
          <a:endParaRPr lang="en-US" sz="2000" dirty="0">
            <a:solidFill>
              <a:schemeClr val="tx1"/>
            </a:solidFill>
          </a:endParaRPr>
        </a:p>
        <a:p>
          <a:pPr algn="just"/>
          <a:r>
            <a:rPr lang="en-US" sz="2000" dirty="0">
              <a:solidFill>
                <a:schemeClr val="tx1"/>
              </a:solidFill>
            </a:rPr>
            <a:t>3. </a:t>
          </a:r>
          <a:r>
            <a:rPr lang="en-US" sz="2000" dirty="0" err="1">
              <a:solidFill>
                <a:schemeClr val="tx1"/>
              </a:solidFill>
            </a:rPr>
            <a:t>Ciri</a:t>
          </a:r>
          <a:endParaRPr lang="en-US" sz="2000" dirty="0">
            <a:solidFill>
              <a:schemeClr val="tx1"/>
            </a:solidFill>
          </a:endParaRPr>
        </a:p>
        <a:p>
          <a:pPr algn="just"/>
          <a:r>
            <a:rPr lang="en-US" sz="2000" dirty="0">
              <a:solidFill>
                <a:schemeClr val="tx1"/>
              </a:solidFill>
            </a:rPr>
            <a:t>4. </a:t>
          </a:r>
          <a:r>
            <a:rPr lang="en-US" sz="2000" dirty="0" err="1">
              <a:solidFill>
                <a:schemeClr val="tx1"/>
              </a:solidFill>
            </a:rPr>
            <a:t>Tujuan</a:t>
          </a:r>
          <a:endParaRPr lang="en-US" sz="2000" dirty="0">
            <a:solidFill>
              <a:schemeClr val="tx1"/>
            </a:solidFill>
          </a:endParaRPr>
        </a:p>
        <a:p>
          <a:pPr algn="just"/>
          <a:endParaRPr lang="id-ID" sz="1500" dirty="0"/>
        </a:p>
      </dgm:t>
    </dgm:pt>
    <dgm:pt modelId="{7719D623-1682-4C26-B045-9DA9C190AB3C}" type="parTrans" cxnId="{2DC5AA95-0C62-4978-B2D4-3BE3288960C3}">
      <dgm:prSet/>
      <dgm:spPr/>
      <dgm:t>
        <a:bodyPr/>
        <a:lstStyle/>
        <a:p>
          <a:endParaRPr lang="id-ID"/>
        </a:p>
      </dgm:t>
    </dgm:pt>
    <dgm:pt modelId="{AB5CE75F-3C1C-427B-98A7-2D02AAF25DD1}" type="sibTrans" cxnId="{2DC5AA95-0C62-4978-B2D4-3BE3288960C3}">
      <dgm:prSet/>
      <dgm:spPr/>
      <dgm:t>
        <a:bodyPr/>
        <a:lstStyle/>
        <a:p>
          <a:endParaRPr lang="id-ID"/>
        </a:p>
      </dgm:t>
    </dgm:pt>
    <dgm:pt modelId="{56011452-DDA8-4290-812F-B5675F4CE02D}">
      <dgm:prSet phldrT="[Text]" custT="1"/>
      <dgm:spPr/>
      <dgm:t>
        <a:bodyPr/>
        <a:lstStyle/>
        <a:p>
          <a:pPr algn="ctr"/>
          <a:r>
            <a:rPr lang="en-US" sz="2000" dirty="0" err="1">
              <a:solidFill>
                <a:schemeClr val="tx1"/>
              </a:solidFill>
            </a:rPr>
            <a:t>Sumber-sumber</a:t>
          </a:r>
          <a:r>
            <a:rPr lang="en-US" sz="2000" dirty="0">
              <a:solidFill>
                <a:schemeClr val="tx1"/>
              </a:solidFill>
            </a:rPr>
            <a:t> </a:t>
          </a:r>
          <a:r>
            <a:rPr lang="en-US" sz="2000" dirty="0" err="1">
              <a:solidFill>
                <a:schemeClr val="tx1"/>
              </a:solidFill>
            </a:rPr>
            <a:t>Hukum</a:t>
          </a:r>
          <a:r>
            <a:rPr lang="en-US" sz="2000" dirty="0">
              <a:solidFill>
                <a:schemeClr val="tx1"/>
              </a:solidFill>
            </a:rPr>
            <a:t> Islam</a:t>
          </a:r>
        </a:p>
        <a:p>
          <a:pPr algn="just"/>
          <a:r>
            <a:rPr lang="en-US" sz="2000" dirty="0">
              <a:solidFill>
                <a:schemeClr val="tx1"/>
              </a:solidFill>
            </a:rPr>
            <a:t>1.Alquran</a:t>
          </a:r>
        </a:p>
        <a:p>
          <a:pPr algn="just"/>
          <a:r>
            <a:rPr lang="en-US" sz="2000" dirty="0">
              <a:solidFill>
                <a:schemeClr val="tx1"/>
              </a:solidFill>
            </a:rPr>
            <a:t>2. </a:t>
          </a:r>
          <a:r>
            <a:rPr lang="en-US" sz="2000" dirty="0" err="1">
              <a:solidFill>
                <a:schemeClr val="tx1"/>
              </a:solidFill>
            </a:rPr>
            <a:t>Sunnah</a:t>
          </a:r>
          <a:endParaRPr lang="en-US" sz="2000" dirty="0">
            <a:solidFill>
              <a:schemeClr val="tx1"/>
            </a:solidFill>
          </a:endParaRPr>
        </a:p>
        <a:p>
          <a:pPr algn="just"/>
          <a:r>
            <a:rPr lang="en-US" sz="2000" dirty="0">
              <a:solidFill>
                <a:schemeClr val="tx1"/>
              </a:solidFill>
            </a:rPr>
            <a:t>3. </a:t>
          </a:r>
          <a:r>
            <a:rPr lang="en-US" sz="2000" dirty="0" err="1">
              <a:solidFill>
                <a:schemeClr val="tx1"/>
              </a:solidFill>
            </a:rPr>
            <a:t>Ra’yu</a:t>
          </a:r>
          <a:endParaRPr lang="en-US" sz="2000" dirty="0">
            <a:solidFill>
              <a:schemeClr val="tx1"/>
            </a:solidFill>
          </a:endParaRPr>
        </a:p>
        <a:p>
          <a:pPr algn="ctr"/>
          <a:r>
            <a:rPr lang="en-US" sz="2000" dirty="0" err="1">
              <a:solidFill>
                <a:schemeClr val="tx1"/>
              </a:solidFill>
            </a:rPr>
            <a:t>Asas-asas</a:t>
          </a:r>
          <a:r>
            <a:rPr lang="en-US" sz="2000" dirty="0">
              <a:solidFill>
                <a:schemeClr val="tx1"/>
              </a:solidFill>
            </a:rPr>
            <a:t> </a:t>
          </a:r>
          <a:r>
            <a:rPr lang="en-US" sz="2000" dirty="0" err="1">
              <a:solidFill>
                <a:schemeClr val="tx1"/>
              </a:solidFill>
            </a:rPr>
            <a:t>hukum</a:t>
          </a:r>
          <a:r>
            <a:rPr lang="en-US" sz="2000" dirty="0">
              <a:solidFill>
                <a:schemeClr val="tx1"/>
              </a:solidFill>
            </a:rPr>
            <a:t> Islam</a:t>
          </a:r>
        </a:p>
        <a:p>
          <a:pPr algn="ctr"/>
          <a:r>
            <a:rPr lang="en-US" sz="2000" dirty="0">
              <a:solidFill>
                <a:schemeClr val="tx1"/>
              </a:solidFill>
            </a:rPr>
            <a:t>Al </a:t>
          </a:r>
          <a:r>
            <a:rPr lang="en-US" sz="2000" dirty="0" err="1">
              <a:solidFill>
                <a:schemeClr val="tx1"/>
              </a:solidFill>
            </a:rPr>
            <a:t>Ahkam</a:t>
          </a:r>
          <a:r>
            <a:rPr lang="en-US" sz="2000" dirty="0">
              <a:solidFill>
                <a:schemeClr val="tx1"/>
              </a:solidFill>
            </a:rPr>
            <a:t> Al </a:t>
          </a:r>
          <a:r>
            <a:rPr lang="en-US" sz="2000" dirty="0" err="1">
              <a:solidFill>
                <a:schemeClr val="tx1"/>
              </a:solidFill>
            </a:rPr>
            <a:t>khomsah</a:t>
          </a:r>
          <a:endParaRPr lang="id-ID" sz="2000" dirty="0">
            <a:solidFill>
              <a:schemeClr val="tx1"/>
            </a:solidFill>
          </a:endParaRPr>
        </a:p>
      </dgm:t>
    </dgm:pt>
    <dgm:pt modelId="{64E9215D-7059-478D-BF77-FF16F808A7DD}" type="parTrans" cxnId="{8B536AD9-04A5-4E07-AA08-2C0DB49DE596}">
      <dgm:prSet/>
      <dgm:spPr/>
      <dgm:t>
        <a:bodyPr/>
        <a:lstStyle/>
        <a:p>
          <a:endParaRPr lang="id-ID"/>
        </a:p>
      </dgm:t>
    </dgm:pt>
    <dgm:pt modelId="{F0B23D75-1B6E-4422-91C0-91146880DD98}" type="sibTrans" cxnId="{8B536AD9-04A5-4E07-AA08-2C0DB49DE596}">
      <dgm:prSet/>
      <dgm:spPr/>
      <dgm:t>
        <a:bodyPr/>
        <a:lstStyle/>
        <a:p>
          <a:endParaRPr lang="id-ID"/>
        </a:p>
      </dgm:t>
    </dgm:pt>
    <dgm:pt modelId="{C322B58C-AC1C-4317-B46B-939AF4F2B6AA}">
      <dgm:prSet phldrT="[Text]" custT="1"/>
      <dgm:spPr/>
      <dgm:t>
        <a:bodyPr/>
        <a:lstStyle/>
        <a:p>
          <a:pPr algn="ctr"/>
          <a:r>
            <a:rPr lang="en-US" sz="2000" dirty="0" err="1">
              <a:solidFill>
                <a:schemeClr val="tx1"/>
              </a:solidFill>
            </a:rPr>
            <a:t>Sejarah</a:t>
          </a:r>
          <a:r>
            <a:rPr lang="en-US" sz="2000" dirty="0">
              <a:solidFill>
                <a:schemeClr val="tx1"/>
              </a:solidFill>
            </a:rPr>
            <a:t> </a:t>
          </a:r>
          <a:r>
            <a:rPr lang="en-US" sz="2000" dirty="0" err="1">
              <a:solidFill>
                <a:schemeClr val="tx1"/>
              </a:solidFill>
            </a:rPr>
            <a:t>Pertumbuhan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Perkembangan</a:t>
          </a:r>
          <a:r>
            <a:rPr lang="en-US" sz="2000" dirty="0">
              <a:solidFill>
                <a:schemeClr val="tx1"/>
              </a:solidFill>
            </a:rPr>
            <a:t> </a:t>
          </a:r>
          <a:r>
            <a:rPr lang="en-US" sz="2000" dirty="0" err="1">
              <a:solidFill>
                <a:schemeClr val="tx1"/>
              </a:solidFill>
            </a:rPr>
            <a:t>Hukum</a:t>
          </a:r>
          <a:r>
            <a:rPr lang="en-US" sz="2000" dirty="0">
              <a:solidFill>
                <a:schemeClr val="tx1"/>
              </a:solidFill>
            </a:rPr>
            <a:t> </a:t>
          </a:r>
          <a:r>
            <a:rPr lang="en-US" sz="2000" dirty="0" err="1">
              <a:solidFill>
                <a:schemeClr val="tx1"/>
              </a:solidFill>
            </a:rPr>
            <a:t>islam</a:t>
          </a:r>
          <a:endParaRPr lang="en-US" sz="2000" dirty="0">
            <a:solidFill>
              <a:schemeClr val="tx1"/>
            </a:solidFill>
          </a:endParaRPr>
        </a:p>
        <a:p>
          <a:pPr algn="just"/>
          <a:r>
            <a:rPr lang="en-US" sz="2000" dirty="0">
              <a:solidFill>
                <a:schemeClr val="tx1"/>
              </a:solidFill>
            </a:rPr>
            <a:t>1. </a:t>
          </a:r>
          <a:r>
            <a:rPr lang="en-US" sz="2000" dirty="0" err="1">
              <a:solidFill>
                <a:schemeClr val="tx1"/>
              </a:solidFill>
            </a:rPr>
            <a:t>Masa</a:t>
          </a:r>
          <a:r>
            <a:rPr lang="en-US" sz="2000" dirty="0">
              <a:solidFill>
                <a:schemeClr val="tx1"/>
              </a:solidFill>
            </a:rPr>
            <a:t> </a:t>
          </a:r>
          <a:r>
            <a:rPr lang="en-US" sz="2000" dirty="0" err="1">
              <a:solidFill>
                <a:schemeClr val="tx1"/>
              </a:solidFill>
            </a:rPr>
            <a:t>Nabi</a:t>
          </a:r>
          <a:r>
            <a:rPr lang="en-US" sz="2000" dirty="0">
              <a:solidFill>
                <a:schemeClr val="tx1"/>
              </a:solidFill>
            </a:rPr>
            <a:t> Muhammad</a:t>
          </a:r>
        </a:p>
        <a:p>
          <a:pPr algn="just"/>
          <a:r>
            <a:rPr lang="en-US" sz="2000" dirty="0">
              <a:solidFill>
                <a:schemeClr val="tx1"/>
              </a:solidFill>
            </a:rPr>
            <a:t>2. </a:t>
          </a:r>
          <a:r>
            <a:rPr lang="en-US" sz="2000" dirty="0" err="1">
              <a:solidFill>
                <a:schemeClr val="tx1"/>
              </a:solidFill>
            </a:rPr>
            <a:t>Masa</a:t>
          </a:r>
          <a:r>
            <a:rPr lang="en-US" sz="2000" dirty="0">
              <a:solidFill>
                <a:schemeClr val="tx1"/>
              </a:solidFill>
            </a:rPr>
            <a:t> </a:t>
          </a:r>
          <a:r>
            <a:rPr lang="en-US" sz="2000" dirty="0" err="1">
              <a:solidFill>
                <a:schemeClr val="tx1"/>
              </a:solidFill>
            </a:rPr>
            <a:t>Khulafaurrasyidin</a:t>
          </a:r>
          <a:endParaRPr lang="en-US" sz="2000" dirty="0">
            <a:solidFill>
              <a:schemeClr val="tx1"/>
            </a:solidFill>
          </a:endParaRPr>
        </a:p>
        <a:p>
          <a:pPr algn="just"/>
          <a:r>
            <a:rPr lang="en-US" sz="2000" dirty="0">
              <a:solidFill>
                <a:schemeClr val="tx1"/>
              </a:solidFill>
            </a:rPr>
            <a:t>3. </a:t>
          </a:r>
          <a:r>
            <a:rPr lang="en-US" sz="2000" dirty="0" err="1">
              <a:solidFill>
                <a:schemeClr val="tx1"/>
              </a:solidFill>
            </a:rPr>
            <a:t>Masa</a:t>
          </a:r>
          <a:r>
            <a:rPr lang="en-US" sz="2000" dirty="0">
              <a:solidFill>
                <a:schemeClr val="tx1"/>
              </a:solidFill>
            </a:rPr>
            <a:t> </a:t>
          </a:r>
          <a:r>
            <a:rPr lang="en-US" sz="2000" dirty="0" err="1">
              <a:solidFill>
                <a:schemeClr val="tx1"/>
              </a:solidFill>
            </a:rPr>
            <a:t>Keemasan</a:t>
          </a:r>
          <a:endParaRPr lang="en-US" sz="2000" dirty="0">
            <a:solidFill>
              <a:schemeClr val="tx1"/>
            </a:solidFill>
          </a:endParaRPr>
        </a:p>
        <a:p>
          <a:pPr algn="just"/>
          <a:r>
            <a:rPr lang="en-US" sz="2000" dirty="0">
              <a:solidFill>
                <a:schemeClr val="tx1"/>
              </a:solidFill>
            </a:rPr>
            <a:t>4. </a:t>
          </a:r>
          <a:r>
            <a:rPr lang="en-US" sz="2000" dirty="0" err="1">
              <a:solidFill>
                <a:schemeClr val="tx1"/>
              </a:solidFill>
            </a:rPr>
            <a:t>Masa</a:t>
          </a:r>
          <a:r>
            <a:rPr lang="en-US" sz="2000" dirty="0">
              <a:solidFill>
                <a:schemeClr val="tx1"/>
              </a:solidFill>
            </a:rPr>
            <a:t> </a:t>
          </a:r>
          <a:r>
            <a:rPr lang="en-US" sz="2000" dirty="0" err="1">
              <a:solidFill>
                <a:schemeClr val="tx1"/>
              </a:solidFill>
            </a:rPr>
            <a:t>Kelesuan</a:t>
          </a:r>
          <a:r>
            <a:rPr lang="en-US" sz="2000" dirty="0">
              <a:solidFill>
                <a:schemeClr val="tx1"/>
              </a:solidFill>
            </a:rPr>
            <a:t> </a:t>
          </a:r>
          <a:r>
            <a:rPr lang="en-US" sz="2000" dirty="0" err="1">
              <a:solidFill>
                <a:schemeClr val="tx1"/>
              </a:solidFill>
            </a:rPr>
            <a:t>Pemikiran</a:t>
          </a:r>
          <a:endParaRPr lang="en-US" sz="2000" dirty="0">
            <a:solidFill>
              <a:schemeClr val="tx1"/>
            </a:solidFill>
          </a:endParaRPr>
        </a:p>
        <a:p>
          <a:pPr algn="just"/>
          <a:r>
            <a:rPr lang="en-US" sz="2000" dirty="0">
              <a:solidFill>
                <a:schemeClr val="tx1"/>
              </a:solidFill>
            </a:rPr>
            <a:t>5. </a:t>
          </a:r>
          <a:r>
            <a:rPr lang="en-US" sz="2000" dirty="0" err="1">
              <a:solidFill>
                <a:schemeClr val="tx1"/>
              </a:solidFill>
            </a:rPr>
            <a:t>Masa</a:t>
          </a:r>
          <a:r>
            <a:rPr lang="en-US" sz="2000" dirty="0">
              <a:solidFill>
                <a:schemeClr val="tx1"/>
              </a:solidFill>
            </a:rPr>
            <a:t> </a:t>
          </a:r>
          <a:r>
            <a:rPr lang="en-US" sz="2000" dirty="0" err="1">
              <a:solidFill>
                <a:schemeClr val="tx1"/>
              </a:solidFill>
            </a:rPr>
            <a:t>Kebangkitan</a:t>
          </a:r>
          <a:endParaRPr lang="id-ID" sz="2000" dirty="0">
            <a:solidFill>
              <a:schemeClr val="tx1"/>
            </a:solidFill>
          </a:endParaRPr>
        </a:p>
      </dgm:t>
    </dgm:pt>
    <dgm:pt modelId="{B55EA9A1-A32A-45B4-8BA6-C6477A9A0922}" type="parTrans" cxnId="{2F67E557-E0BF-4C40-9443-3DEC4AC526C6}">
      <dgm:prSet/>
      <dgm:spPr/>
      <dgm:t>
        <a:bodyPr/>
        <a:lstStyle/>
        <a:p>
          <a:endParaRPr lang="id-ID"/>
        </a:p>
      </dgm:t>
    </dgm:pt>
    <dgm:pt modelId="{50388659-7004-436A-AE29-ED1CF3FAF049}" type="sibTrans" cxnId="{2F67E557-E0BF-4C40-9443-3DEC4AC526C6}">
      <dgm:prSet/>
      <dgm:spPr/>
      <dgm:t>
        <a:bodyPr/>
        <a:lstStyle/>
        <a:p>
          <a:endParaRPr lang="id-ID"/>
        </a:p>
      </dgm:t>
    </dgm:pt>
    <dgm:pt modelId="{A09AE004-B9C8-425C-BD81-5967B84E9D90}">
      <dgm:prSet phldrT="[Text]" custT="1"/>
      <dgm:spPr/>
      <dgm:t>
        <a:bodyPr/>
        <a:lstStyle/>
        <a:p>
          <a:pPr algn="ctr"/>
          <a:r>
            <a:rPr lang="en-US" sz="2000" dirty="0" err="1">
              <a:solidFill>
                <a:schemeClr val="tx1"/>
              </a:solidFill>
            </a:rPr>
            <a:t>Hukum</a:t>
          </a:r>
          <a:r>
            <a:rPr lang="en-US" sz="2000" dirty="0">
              <a:solidFill>
                <a:schemeClr val="tx1"/>
              </a:solidFill>
            </a:rPr>
            <a:t> Islam </a:t>
          </a:r>
          <a:r>
            <a:rPr lang="en-US" sz="2000" dirty="0" err="1">
              <a:solidFill>
                <a:schemeClr val="tx1"/>
              </a:solidFill>
            </a:rPr>
            <a:t>di</a:t>
          </a:r>
          <a:r>
            <a:rPr lang="en-US" sz="2000" dirty="0">
              <a:solidFill>
                <a:schemeClr val="tx1"/>
              </a:solidFill>
            </a:rPr>
            <a:t> Indonesia</a:t>
          </a:r>
        </a:p>
        <a:p>
          <a:pPr algn="just"/>
          <a:r>
            <a:rPr lang="en-US" sz="2000" dirty="0">
              <a:solidFill>
                <a:schemeClr val="tx1"/>
              </a:solidFill>
            </a:rPr>
            <a:t>1. </a:t>
          </a:r>
          <a:r>
            <a:rPr lang="en-US" sz="2000" dirty="0" err="1">
              <a:solidFill>
                <a:schemeClr val="tx1"/>
              </a:solidFill>
            </a:rPr>
            <a:t>Sejarah</a:t>
          </a:r>
          <a:r>
            <a:rPr lang="en-US" sz="2000" dirty="0">
              <a:solidFill>
                <a:schemeClr val="tx1"/>
              </a:solidFill>
            </a:rPr>
            <a:t> </a:t>
          </a:r>
          <a:r>
            <a:rPr lang="en-US" sz="2000" dirty="0" err="1">
              <a:solidFill>
                <a:schemeClr val="tx1"/>
              </a:solidFill>
            </a:rPr>
            <a:t>Hukum</a:t>
          </a:r>
          <a:r>
            <a:rPr lang="en-US" sz="2000" dirty="0">
              <a:solidFill>
                <a:schemeClr val="tx1"/>
              </a:solidFill>
            </a:rPr>
            <a:t>  Islam d Indonesia</a:t>
          </a:r>
        </a:p>
        <a:p>
          <a:pPr algn="just"/>
          <a:r>
            <a:rPr lang="en-US" sz="2000" dirty="0">
              <a:solidFill>
                <a:schemeClr val="tx1"/>
              </a:solidFill>
            </a:rPr>
            <a:t>2. </a:t>
          </a:r>
          <a:r>
            <a:rPr lang="en-US" sz="2000" dirty="0" err="1">
              <a:solidFill>
                <a:schemeClr val="tx1"/>
              </a:solidFill>
            </a:rPr>
            <a:t>Hukum</a:t>
          </a:r>
          <a:r>
            <a:rPr lang="en-US" sz="2000" dirty="0">
              <a:solidFill>
                <a:schemeClr val="tx1"/>
              </a:solidFill>
            </a:rPr>
            <a:t> </a:t>
          </a:r>
          <a:r>
            <a:rPr lang="en-US" sz="2000" dirty="0" err="1">
              <a:solidFill>
                <a:schemeClr val="tx1"/>
              </a:solidFill>
            </a:rPr>
            <a:t>Adat</a:t>
          </a:r>
          <a:r>
            <a:rPr lang="en-US" sz="2000" dirty="0">
              <a:solidFill>
                <a:schemeClr val="tx1"/>
              </a:solidFill>
            </a:rPr>
            <a:t>, </a:t>
          </a:r>
          <a:r>
            <a:rPr lang="en-US" sz="2000" dirty="0" err="1">
              <a:solidFill>
                <a:schemeClr val="tx1"/>
              </a:solidFill>
            </a:rPr>
            <a:t>Hukum</a:t>
          </a:r>
          <a:r>
            <a:rPr lang="en-US" sz="2000" dirty="0">
              <a:solidFill>
                <a:schemeClr val="tx1"/>
              </a:solidFill>
            </a:rPr>
            <a:t> Islam , </a:t>
          </a:r>
          <a:r>
            <a:rPr lang="en-US" sz="2000" dirty="0" err="1">
              <a:solidFill>
                <a:schemeClr val="tx1"/>
              </a:solidFill>
            </a:rPr>
            <a:t>dan</a:t>
          </a:r>
          <a:r>
            <a:rPr lang="en-US" sz="2000" dirty="0">
              <a:solidFill>
                <a:schemeClr val="tx1"/>
              </a:solidFill>
            </a:rPr>
            <a:t> </a:t>
          </a:r>
          <a:r>
            <a:rPr lang="en-US" sz="2000" dirty="0" err="1">
              <a:solidFill>
                <a:schemeClr val="tx1"/>
              </a:solidFill>
            </a:rPr>
            <a:t>Hukum</a:t>
          </a:r>
          <a:r>
            <a:rPr lang="en-US" sz="2000" dirty="0">
              <a:solidFill>
                <a:schemeClr val="tx1"/>
              </a:solidFill>
            </a:rPr>
            <a:t> Barat</a:t>
          </a:r>
        </a:p>
        <a:p>
          <a:pPr algn="just"/>
          <a:r>
            <a:rPr lang="en-US" sz="2000" dirty="0">
              <a:solidFill>
                <a:schemeClr val="tx1"/>
              </a:solidFill>
            </a:rPr>
            <a:t>3. </a:t>
          </a:r>
          <a:r>
            <a:rPr lang="en-US" sz="2000" dirty="0" err="1">
              <a:solidFill>
                <a:schemeClr val="tx1"/>
              </a:solidFill>
            </a:rPr>
            <a:t>Kompilasi</a:t>
          </a:r>
          <a:r>
            <a:rPr lang="en-US" sz="2000" dirty="0">
              <a:solidFill>
                <a:schemeClr val="tx1"/>
              </a:solidFill>
            </a:rPr>
            <a:t> </a:t>
          </a:r>
          <a:r>
            <a:rPr lang="en-US" sz="2000" dirty="0" err="1">
              <a:solidFill>
                <a:schemeClr val="tx1"/>
              </a:solidFill>
            </a:rPr>
            <a:t>Hukum</a:t>
          </a:r>
          <a:r>
            <a:rPr lang="en-US" sz="2000" dirty="0">
              <a:solidFill>
                <a:schemeClr val="tx1"/>
              </a:solidFill>
            </a:rPr>
            <a:t> Islam (KHI</a:t>
          </a:r>
          <a:r>
            <a:rPr lang="en-US" sz="1700" dirty="0">
              <a:solidFill>
                <a:schemeClr val="tx1"/>
              </a:solidFill>
            </a:rPr>
            <a:t>)</a:t>
          </a:r>
          <a:endParaRPr lang="id-ID" sz="1700" dirty="0">
            <a:solidFill>
              <a:schemeClr val="tx1"/>
            </a:solidFill>
          </a:endParaRPr>
        </a:p>
      </dgm:t>
    </dgm:pt>
    <dgm:pt modelId="{B5055129-612C-4746-8558-2B731EDCEA91}" type="parTrans" cxnId="{DDABB506-A639-499A-AF11-0943827908DF}">
      <dgm:prSet/>
      <dgm:spPr/>
      <dgm:t>
        <a:bodyPr/>
        <a:lstStyle/>
        <a:p>
          <a:endParaRPr lang="id-ID"/>
        </a:p>
      </dgm:t>
    </dgm:pt>
    <dgm:pt modelId="{A8EC24AC-E139-48F0-BD9D-CC23D4ED5F2B}" type="sibTrans" cxnId="{DDABB506-A639-499A-AF11-0943827908DF}">
      <dgm:prSet/>
      <dgm:spPr/>
      <dgm:t>
        <a:bodyPr/>
        <a:lstStyle/>
        <a:p>
          <a:endParaRPr lang="id-ID"/>
        </a:p>
      </dgm:t>
    </dgm:pt>
    <dgm:pt modelId="{B18FC61B-15DF-4841-82B9-45C74BC6A058}" type="pres">
      <dgm:prSet presAssocID="{DB4DC389-EB06-41AE-87AF-ED12DB71E5B4}" presName="matrix" presStyleCnt="0">
        <dgm:presLayoutVars>
          <dgm:chMax val="1"/>
          <dgm:dir/>
          <dgm:resizeHandles val="exact"/>
        </dgm:presLayoutVars>
      </dgm:prSet>
      <dgm:spPr/>
      <dgm:t>
        <a:bodyPr/>
        <a:lstStyle/>
        <a:p>
          <a:endParaRPr lang="en-US"/>
        </a:p>
      </dgm:t>
    </dgm:pt>
    <dgm:pt modelId="{5EF33039-486C-4BED-A9D7-6B0D2453CA21}" type="pres">
      <dgm:prSet presAssocID="{DB4DC389-EB06-41AE-87AF-ED12DB71E5B4}" presName="diamond" presStyleLbl="bgShp" presStyleIdx="0" presStyleCnt="1"/>
      <dgm:spPr/>
    </dgm:pt>
    <dgm:pt modelId="{D6065F6F-777C-4AB6-86AC-19EC3165DF37}" type="pres">
      <dgm:prSet presAssocID="{DB4DC389-EB06-41AE-87AF-ED12DB71E5B4}" presName="quad1" presStyleLbl="node1" presStyleIdx="0" presStyleCnt="4" custScaleX="156241" custScaleY="113234" custLinFactNeighborX="-33592" custLinFactNeighborY="-13008">
        <dgm:presLayoutVars>
          <dgm:chMax val="0"/>
          <dgm:chPref val="0"/>
          <dgm:bulletEnabled val="1"/>
        </dgm:presLayoutVars>
      </dgm:prSet>
      <dgm:spPr/>
      <dgm:t>
        <a:bodyPr/>
        <a:lstStyle/>
        <a:p>
          <a:endParaRPr lang="en-US"/>
        </a:p>
      </dgm:t>
    </dgm:pt>
    <dgm:pt modelId="{08CFCBE0-B1E7-4D57-A15E-6FA3923E62BE}" type="pres">
      <dgm:prSet presAssocID="{DB4DC389-EB06-41AE-87AF-ED12DB71E5B4}" presName="quad2" presStyleLbl="node1" presStyleIdx="1" presStyleCnt="4" custScaleX="164788" custScaleY="112663" custLinFactNeighborX="28989" custLinFactNeighborY="-14862">
        <dgm:presLayoutVars>
          <dgm:chMax val="0"/>
          <dgm:chPref val="0"/>
          <dgm:bulletEnabled val="1"/>
        </dgm:presLayoutVars>
      </dgm:prSet>
      <dgm:spPr/>
      <dgm:t>
        <a:bodyPr/>
        <a:lstStyle/>
        <a:p>
          <a:endParaRPr lang="en-US"/>
        </a:p>
      </dgm:t>
    </dgm:pt>
    <dgm:pt modelId="{C4A1E0A9-37ED-4331-A321-48A8FCBCF253}" type="pres">
      <dgm:prSet presAssocID="{DB4DC389-EB06-41AE-87AF-ED12DB71E5B4}" presName="quad3" presStyleLbl="node1" presStyleIdx="2" presStyleCnt="4" custScaleX="158805" custScaleY="127669" custLinFactNeighborX="-58343" custLinFactNeighborY="10593">
        <dgm:presLayoutVars>
          <dgm:chMax val="0"/>
          <dgm:chPref val="0"/>
          <dgm:bulletEnabled val="1"/>
        </dgm:presLayoutVars>
      </dgm:prSet>
      <dgm:spPr/>
      <dgm:t>
        <a:bodyPr/>
        <a:lstStyle/>
        <a:p>
          <a:endParaRPr lang="en-US"/>
        </a:p>
      </dgm:t>
    </dgm:pt>
    <dgm:pt modelId="{01E5CC9E-2F59-4BC5-A77B-E3A62C7EF48F}" type="pres">
      <dgm:prSet presAssocID="{DB4DC389-EB06-41AE-87AF-ED12DB71E5B4}" presName="quad4" presStyleLbl="node1" presStyleIdx="3" presStyleCnt="4" custScaleX="164703" custScaleY="131907" custLinFactNeighborX="-3038" custLinFactNeighborY="12712">
        <dgm:presLayoutVars>
          <dgm:chMax val="0"/>
          <dgm:chPref val="0"/>
          <dgm:bulletEnabled val="1"/>
        </dgm:presLayoutVars>
      </dgm:prSet>
      <dgm:spPr/>
      <dgm:t>
        <a:bodyPr/>
        <a:lstStyle/>
        <a:p>
          <a:endParaRPr lang="en-US"/>
        </a:p>
      </dgm:t>
    </dgm:pt>
  </dgm:ptLst>
  <dgm:cxnLst>
    <dgm:cxn modelId="{06235908-9A85-40A9-A350-0A727D25B92A}" type="presOf" srcId="{C322B58C-AC1C-4317-B46B-939AF4F2B6AA}" destId="{C4A1E0A9-37ED-4331-A321-48A8FCBCF253}" srcOrd="0" destOrd="0" presId="urn:microsoft.com/office/officeart/2005/8/layout/matrix3"/>
    <dgm:cxn modelId="{2EC53B1F-E25E-4946-96AD-2F4A3FEE77C0}" type="presOf" srcId="{A09AE004-B9C8-425C-BD81-5967B84E9D90}" destId="{01E5CC9E-2F59-4BC5-A77B-E3A62C7EF48F}" srcOrd="0" destOrd="0" presId="urn:microsoft.com/office/officeart/2005/8/layout/matrix3"/>
    <dgm:cxn modelId="{8B536AD9-04A5-4E07-AA08-2C0DB49DE596}" srcId="{DB4DC389-EB06-41AE-87AF-ED12DB71E5B4}" destId="{56011452-DDA8-4290-812F-B5675F4CE02D}" srcOrd="1" destOrd="0" parTransId="{64E9215D-7059-478D-BF77-FF16F808A7DD}" sibTransId="{F0B23D75-1B6E-4422-91C0-91146880DD98}"/>
    <dgm:cxn modelId="{53E63818-8288-4DA3-B74A-01FFA15CE0FC}" type="presOf" srcId="{56011452-DDA8-4290-812F-B5675F4CE02D}" destId="{08CFCBE0-B1E7-4D57-A15E-6FA3923E62BE}" srcOrd="0" destOrd="0" presId="urn:microsoft.com/office/officeart/2005/8/layout/matrix3"/>
    <dgm:cxn modelId="{2DC5AA95-0C62-4978-B2D4-3BE3288960C3}" srcId="{DB4DC389-EB06-41AE-87AF-ED12DB71E5B4}" destId="{47D40FED-5F86-4818-9CAC-E23A33054442}" srcOrd="0" destOrd="0" parTransId="{7719D623-1682-4C26-B045-9DA9C190AB3C}" sibTransId="{AB5CE75F-3C1C-427B-98A7-2D02AAF25DD1}"/>
    <dgm:cxn modelId="{2F67E557-E0BF-4C40-9443-3DEC4AC526C6}" srcId="{DB4DC389-EB06-41AE-87AF-ED12DB71E5B4}" destId="{C322B58C-AC1C-4317-B46B-939AF4F2B6AA}" srcOrd="2" destOrd="0" parTransId="{B55EA9A1-A32A-45B4-8BA6-C6477A9A0922}" sibTransId="{50388659-7004-436A-AE29-ED1CF3FAF049}"/>
    <dgm:cxn modelId="{F5D16E11-A0EE-4798-BA05-46F6DCCA7BD4}" type="presOf" srcId="{DB4DC389-EB06-41AE-87AF-ED12DB71E5B4}" destId="{B18FC61B-15DF-4841-82B9-45C74BC6A058}" srcOrd="0" destOrd="0" presId="urn:microsoft.com/office/officeart/2005/8/layout/matrix3"/>
    <dgm:cxn modelId="{DA26667D-30D1-439E-B6E0-E81AB8A936DA}" type="presOf" srcId="{47D40FED-5F86-4818-9CAC-E23A33054442}" destId="{D6065F6F-777C-4AB6-86AC-19EC3165DF37}" srcOrd="0" destOrd="0" presId="urn:microsoft.com/office/officeart/2005/8/layout/matrix3"/>
    <dgm:cxn modelId="{DDABB506-A639-499A-AF11-0943827908DF}" srcId="{DB4DC389-EB06-41AE-87AF-ED12DB71E5B4}" destId="{A09AE004-B9C8-425C-BD81-5967B84E9D90}" srcOrd="3" destOrd="0" parTransId="{B5055129-612C-4746-8558-2B731EDCEA91}" sibTransId="{A8EC24AC-E139-48F0-BD9D-CC23D4ED5F2B}"/>
    <dgm:cxn modelId="{EAF463AE-8240-4B51-A45D-8395D6A445A9}" type="presParOf" srcId="{B18FC61B-15DF-4841-82B9-45C74BC6A058}" destId="{5EF33039-486C-4BED-A9D7-6B0D2453CA21}" srcOrd="0" destOrd="0" presId="urn:microsoft.com/office/officeart/2005/8/layout/matrix3"/>
    <dgm:cxn modelId="{41CEE13A-54C0-4EAA-ACC0-042C24BBE33C}" type="presParOf" srcId="{B18FC61B-15DF-4841-82B9-45C74BC6A058}" destId="{D6065F6F-777C-4AB6-86AC-19EC3165DF37}" srcOrd="1" destOrd="0" presId="urn:microsoft.com/office/officeart/2005/8/layout/matrix3"/>
    <dgm:cxn modelId="{91C69917-4FB7-44C2-B6FF-A554C996D2A6}" type="presParOf" srcId="{B18FC61B-15DF-4841-82B9-45C74BC6A058}" destId="{08CFCBE0-B1E7-4D57-A15E-6FA3923E62BE}" srcOrd="2" destOrd="0" presId="urn:microsoft.com/office/officeart/2005/8/layout/matrix3"/>
    <dgm:cxn modelId="{D342112D-07AD-44A8-A9BE-1D28F1608ADA}" type="presParOf" srcId="{B18FC61B-15DF-4841-82B9-45C74BC6A058}" destId="{C4A1E0A9-37ED-4331-A321-48A8FCBCF253}" srcOrd="3" destOrd="0" presId="urn:microsoft.com/office/officeart/2005/8/layout/matrix3"/>
    <dgm:cxn modelId="{B7770C1E-B01D-4B44-B7C8-5F1168834E62}" type="presParOf" srcId="{B18FC61B-15DF-4841-82B9-45C74BC6A058}" destId="{01E5CC9E-2F59-4BC5-A77B-E3A62C7EF48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33039-486C-4BED-A9D7-6B0D2453CA21}">
      <dsp:nvSpPr>
        <dsp:cNvPr id="0" name=""/>
        <dsp:cNvSpPr/>
      </dsp:nvSpPr>
      <dsp:spPr>
        <a:xfrm>
          <a:off x="1454516" y="0"/>
          <a:ext cx="5786457" cy="578645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65F6F-777C-4AB6-86AC-19EC3165DF37}">
      <dsp:nvSpPr>
        <dsp:cNvPr id="0" name=""/>
        <dsp:cNvSpPr/>
      </dsp:nvSpPr>
      <dsp:spPr>
        <a:xfrm>
          <a:off x="611552" y="106832"/>
          <a:ext cx="3525919" cy="2555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a:solidFill>
                <a:schemeClr val="tx1"/>
              </a:solidFill>
            </a:rPr>
            <a:t>Dasar-dasar</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a:t>
          </a:r>
        </a:p>
        <a:p>
          <a:pPr lvl="0" algn="just" defTabSz="889000">
            <a:lnSpc>
              <a:spcPct val="90000"/>
            </a:lnSpc>
            <a:spcBef>
              <a:spcPct val="0"/>
            </a:spcBef>
            <a:spcAft>
              <a:spcPct val="35000"/>
            </a:spcAft>
          </a:pPr>
          <a:r>
            <a:rPr lang="en-US" sz="2000" kern="1200" dirty="0">
              <a:solidFill>
                <a:schemeClr val="tx1"/>
              </a:solidFill>
            </a:rPr>
            <a:t>1. </a:t>
          </a:r>
          <a:r>
            <a:rPr lang="en-US" sz="2000" kern="1200" dirty="0" err="1">
              <a:solidFill>
                <a:schemeClr val="tx1"/>
              </a:solidFill>
            </a:rPr>
            <a:t>Pengertian</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2. </a:t>
          </a:r>
          <a:r>
            <a:rPr lang="en-US" sz="2000" kern="1200" dirty="0" err="1">
              <a:solidFill>
                <a:schemeClr val="tx1"/>
              </a:solidFill>
            </a:rPr>
            <a:t>Ruang</a:t>
          </a:r>
          <a:r>
            <a:rPr lang="en-US" sz="2000" kern="1200" dirty="0">
              <a:solidFill>
                <a:schemeClr val="tx1"/>
              </a:solidFill>
            </a:rPr>
            <a:t> </a:t>
          </a:r>
          <a:r>
            <a:rPr lang="en-US" sz="2000" kern="1200" dirty="0" err="1">
              <a:solidFill>
                <a:schemeClr val="tx1"/>
              </a:solidFill>
            </a:rPr>
            <a:t>Lingkup</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3. </a:t>
          </a:r>
          <a:r>
            <a:rPr lang="en-US" sz="2000" kern="1200" dirty="0" err="1">
              <a:solidFill>
                <a:schemeClr val="tx1"/>
              </a:solidFill>
            </a:rPr>
            <a:t>Ciri</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4. </a:t>
          </a:r>
          <a:r>
            <a:rPr lang="en-US" sz="2000" kern="1200" dirty="0" err="1">
              <a:solidFill>
                <a:schemeClr val="tx1"/>
              </a:solidFill>
            </a:rPr>
            <a:t>Tujuan</a:t>
          </a:r>
          <a:endParaRPr lang="en-US" sz="2000" kern="1200" dirty="0">
            <a:solidFill>
              <a:schemeClr val="tx1"/>
            </a:solidFill>
          </a:endParaRPr>
        </a:p>
        <a:p>
          <a:pPr lvl="0" algn="just" defTabSz="889000">
            <a:lnSpc>
              <a:spcPct val="90000"/>
            </a:lnSpc>
            <a:spcBef>
              <a:spcPct val="0"/>
            </a:spcBef>
            <a:spcAft>
              <a:spcPct val="35000"/>
            </a:spcAft>
          </a:pPr>
          <a:endParaRPr lang="id-ID" sz="1500" kern="1200" dirty="0"/>
        </a:p>
      </dsp:txBody>
      <dsp:txXfrm>
        <a:off x="736295" y="231575"/>
        <a:ext cx="3276433" cy="2305886"/>
      </dsp:txXfrm>
    </dsp:sp>
    <dsp:sp modelId="{08CFCBE0-B1E7-4D57-A15E-6FA3923E62BE}">
      <dsp:nvSpPr>
        <dsp:cNvPr id="0" name=""/>
        <dsp:cNvSpPr/>
      </dsp:nvSpPr>
      <dsp:spPr>
        <a:xfrm>
          <a:off x="4357700" y="71435"/>
          <a:ext cx="3718800" cy="2542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a:solidFill>
                <a:schemeClr val="tx1"/>
              </a:solidFill>
            </a:rPr>
            <a:t>Sumber-sumber</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a:t>
          </a:r>
        </a:p>
        <a:p>
          <a:pPr lvl="0" algn="just" defTabSz="889000">
            <a:lnSpc>
              <a:spcPct val="90000"/>
            </a:lnSpc>
            <a:spcBef>
              <a:spcPct val="0"/>
            </a:spcBef>
            <a:spcAft>
              <a:spcPct val="35000"/>
            </a:spcAft>
          </a:pPr>
          <a:r>
            <a:rPr lang="en-US" sz="2000" kern="1200" dirty="0">
              <a:solidFill>
                <a:schemeClr val="tx1"/>
              </a:solidFill>
            </a:rPr>
            <a:t>1.Alquran</a:t>
          </a:r>
        </a:p>
        <a:p>
          <a:pPr lvl="0" algn="just" defTabSz="889000">
            <a:lnSpc>
              <a:spcPct val="90000"/>
            </a:lnSpc>
            <a:spcBef>
              <a:spcPct val="0"/>
            </a:spcBef>
            <a:spcAft>
              <a:spcPct val="35000"/>
            </a:spcAft>
          </a:pPr>
          <a:r>
            <a:rPr lang="en-US" sz="2000" kern="1200" dirty="0">
              <a:solidFill>
                <a:schemeClr val="tx1"/>
              </a:solidFill>
            </a:rPr>
            <a:t>2. </a:t>
          </a:r>
          <a:r>
            <a:rPr lang="en-US" sz="2000" kern="1200" dirty="0" err="1">
              <a:solidFill>
                <a:schemeClr val="tx1"/>
              </a:solidFill>
            </a:rPr>
            <a:t>Sunnah</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3. </a:t>
          </a:r>
          <a:r>
            <a:rPr lang="en-US" sz="2000" kern="1200" dirty="0" err="1">
              <a:solidFill>
                <a:schemeClr val="tx1"/>
              </a:solidFill>
            </a:rPr>
            <a:t>Ra’yu</a:t>
          </a:r>
          <a:endParaRPr lang="en-US" sz="2000" kern="1200" dirty="0">
            <a:solidFill>
              <a:schemeClr val="tx1"/>
            </a:solidFill>
          </a:endParaRPr>
        </a:p>
        <a:p>
          <a:pPr lvl="0" algn="ctr" defTabSz="889000">
            <a:lnSpc>
              <a:spcPct val="90000"/>
            </a:lnSpc>
            <a:spcBef>
              <a:spcPct val="0"/>
            </a:spcBef>
            <a:spcAft>
              <a:spcPct val="35000"/>
            </a:spcAft>
          </a:pPr>
          <a:r>
            <a:rPr lang="en-US" sz="2000" kern="1200" dirty="0" err="1">
              <a:solidFill>
                <a:schemeClr val="tx1"/>
              </a:solidFill>
            </a:rPr>
            <a:t>Asas-asas</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a:t>
          </a:r>
        </a:p>
        <a:p>
          <a:pPr lvl="0" algn="ctr" defTabSz="889000">
            <a:lnSpc>
              <a:spcPct val="90000"/>
            </a:lnSpc>
            <a:spcBef>
              <a:spcPct val="0"/>
            </a:spcBef>
            <a:spcAft>
              <a:spcPct val="35000"/>
            </a:spcAft>
          </a:pPr>
          <a:r>
            <a:rPr lang="en-US" sz="2000" kern="1200" dirty="0">
              <a:solidFill>
                <a:schemeClr val="tx1"/>
              </a:solidFill>
            </a:rPr>
            <a:t>Al </a:t>
          </a:r>
          <a:r>
            <a:rPr lang="en-US" sz="2000" kern="1200" dirty="0" err="1">
              <a:solidFill>
                <a:schemeClr val="tx1"/>
              </a:solidFill>
            </a:rPr>
            <a:t>Ahkam</a:t>
          </a:r>
          <a:r>
            <a:rPr lang="en-US" sz="2000" kern="1200" dirty="0">
              <a:solidFill>
                <a:schemeClr val="tx1"/>
              </a:solidFill>
            </a:rPr>
            <a:t> Al </a:t>
          </a:r>
          <a:r>
            <a:rPr lang="en-US" sz="2000" kern="1200" dirty="0" err="1">
              <a:solidFill>
                <a:schemeClr val="tx1"/>
              </a:solidFill>
            </a:rPr>
            <a:t>khomsah</a:t>
          </a:r>
          <a:endParaRPr lang="id-ID" sz="2000" kern="1200" dirty="0">
            <a:solidFill>
              <a:schemeClr val="tx1"/>
            </a:solidFill>
          </a:endParaRPr>
        </a:p>
      </dsp:txBody>
      <dsp:txXfrm>
        <a:off x="4481814" y="195549"/>
        <a:ext cx="3470572" cy="2294258"/>
      </dsp:txXfrm>
    </dsp:sp>
    <dsp:sp modelId="{C4A1E0A9-37ED-4331-A321-48A8FCBCF253}">
      <dsp:nvSpPr>
        <dsp:cNvPr id="0" name=""/>
        <dsp:cNvSpPr/>
      </dsp:nvSpPr>
      <dsp:spPr>
        <a:xfrm>
          <a:off x="24061" y="2905327"/>
          <a:ext cx="3583781" cy="28811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a:solidFill>
                <a:schemeClr val="tx1"/>
              </a:solidFill>
            </a:rPr>
            <a:t>Sejarah</a:t>
          </a:r>
          <a:r>
            <a:rPr lang="en-US" sz="2000" kern="1200" dirty="0">
              <a:solidFill>
                <a:schemeClr val="tx1"/>
              </a:solidFill>
            </a:rPr>
            <a:t> </a:t>
          </a:r>
          <a:r>
            <a:rPr lang="en-US" sz="2000" kern="1200" dirty="0" err="1">
              <a:solidFill>
                <a:schemeClr val="tx1"/>
              </a:solidFill>
            </a:rPr>
            <a:t>Pertumbuhan</a:t>
          </a:r>
          <a:r>
            <a:rPr lang="en-US" sz="2000" kern="1200" dirty="0">
              <a:solidFill>
                <a:schemeClr val="tx1"/>
              </a:solidFill>
            </a:rPr>
            <a:t> </a:t>
          </a:r>
          <a:r>
            <a:rPr lang="en-US" sz="2000" kern="1200" dirty="0" err="1">
              <a:solidFill>
                <a:schemeClr val="tx1"/>
              </a:solidFill>
            </a:rPr>
            <a:t>dan</a:t>
          </a:r>
          <a:r>
            <a:rPr lang="en-US" sz="2000" kern="1200" dirty="0">
              <a:solidFill>
                <a:schemeClr val="tx1"/>
              </a:solidFill>
            </a:rPr>
            <a:t> </a:t>
          </a:r>
          <a:r>
            <a:rPr lang="en-US" sz="2000" kern="1200" dirty="0" err="1">
              <a:solidFill>
                <a:schemeClr val="tx1"/>
              </a:solidFill>
            </a:rPr>
            <a:t>Perkembangan</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a:t>
          </a:r>
          <a:r>
            <a:rPr lang="en-US" sz="2000" kern="1200" dirty="0" err="1">
              <a:solidFill>
                <a:schemeClr val="tx1"/>
              </a:solidFill>
            </a:rPr>
            <a:t>islam</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1. </a:t>
          </a:r>
          <a:r>
            <a:rPr lang="en-US" sz="2000" kern="1200" dirty="0" err="1">
              <a:solidFill>
                <a:schemeClr val="tx1"/>
              </a:solidFill>
            </a:rPr>
            <a:t>Masa</a:t>
          </a:r>
          <a:r>
            <a:rPr lang="en-US" sz="2000" kern="1200" dirty="0">
              <a:solidFill>
                <a:schemeClr val="tx1"/>
              </a:solidFill>
            </a:rPr>
            <a:t> </a:t>
          </a:r>
          <a:r>
            <a:rPr lang="en-US" sz="2000" kern="1200" dirty="0" err="1">
              <a:solidFill>
                <a:schemeClr val="tx1"/>
              </a:solidFill>
            </a:rPr>
            <a:t>Nabi</a:t>
          </a:r>
          <a:r>
            <a:rPr lang="en-US" sz="2000" kern="1200" dirty="0">
              <a:solidFill>
                <a:schemeClr val="tx1"/>
              </a:solidFill>
            </a:rPr>
            <a:t> Muhammad</a:t>
          </a:r>
        </a:p>
        <a:p>
          <a:pPr lvl="0" algn="just" defTabSz="889000">
            <a:lnSpc>
              <a:spcPct val="90000"/>
            </a:lnSpc>
            <a:spcBef>
              <a:spcPct val="0"/>
            </a:spcBef>
            <a:spcAft>
              <a:spcPct val="35000"/>
            </a:spcAft>
          </a:pPr>
          <a:r>
            <a:rPr lang="en-US" sz="2000" kern="1200" dirty="0">
              <a:solidFill>
                <a:schemeClr val="tx1"/>
              </a:solidFill>
            </a:rPr>
            <a:t>2. </a:t>
          </a:r>
          <a:r>
            <a:rPr lang="en-US" sz="2000" kern="1200" dirty="0" err="1">
              <a:solidFill>
                <a:schemeClr val="tx1"/>
              </a:solidFill>
            </a:rPr>
            <a:t>Masa</a:t>
          </a:r>
          <a:r>
            <a:rPr lang="en-US" sz="2000" kern="1200" dirty="0">
              <a:solidFill>
                <a:schemeClr val="tx1"/>
              </a:solidFill>
            </a:rPr>
            <a:t> </a:t>
          </a:r>
          <a:r>
            <a:rPr lang="en-US" sz="2000" kern="1200" dirty="0" err="1">
              <a:solidFill>
                <a:schemeClr val="tx1"/>
              </a:solidFill>
            </a:rPr>
            <a:t>Khulafaurrasyidin</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3. </a:t>
          </a:r>
          <a:r>
            <a:rPr lang="en-US" sz="2000" kern="1200" dirty="0" err="1">
              <a:solidFill>
                <a:schemeClr val="tx1"/>
              </a:solidFill>
            </a:rPr>
            <a:t>Masa</a:t>
          </a:r>
          <a:r>
            <a:rPr lang="en-US" sz="2000" kern="1200" dirty="0">
              <a:solidFill>
                <a:schemeClr val="tx1"/>
              </a:solidFill>
            </a:rPr>
            <a:t> </a:t>
          </a:r>
          <a:r>
            <a:rPr lang="en-US" sz="2000" kern="1200" dirty="0" err="1">
              <a:solidFill>
                <a:schemeClr val="tx1"/>
              </a:solidFill>
            </a:rPr>
            <a:t>Keemasan</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4. </a:t>
          </a:r>
          <a:r>
            <a:rPr lang="en-US" sz="2000" kern="1200" dirty="0" err="1">
              <a:solidFill>
                <a:schemeClr val="tx1"/>
              </a:solidFill>
            </a:rPr>
            <a:t>Masa</a:t>
          </a:r>
          <a:r>
            <a:rPr lang="en-US" sz="2000" kern="1200" dirty="0">
              <a:solidFill>
                <a:schemeClr val="tx1"/>
              </a:solidFill>
            </a:rPr>
            <a:t> </a:t>
          </a:r>
          <a:r>
            <a:rPr lang="en-US" sz="2000" kern="1200" dirty="0" err="1">
              <a:solidFill>
                <a:schemeClr val="tx1"/>
              </a:solidFill>
            </a:rPr>
            <a:t>Kelesuan</a:t>
          </a:r>
          <a:r>
            <a:rPr lang="en-US" sz="2000" kern="1200" dirty="0">
              <a:solidFill>
                <a:schemeClr val="tx1"/>
              </a:solidFill>
            </a:rPr>
            <a:t> </a:t>
          </a:r>
          <a:r>
            <a:rPr lang="en-US" sz="2000" kern="1200" dirty="0" err="1">
              <a:solidFill>
                <a:schemeClr val="tx1"/>
              </a:solidFill>
            </a:rPr>
            <a:t>Pemikiran</a:t>
          </a:r>
          <a:endParaRPr lang="en-US" sz="2000" kern="1200" dirty="0">
            <a:solidFill>
              <a:schemeClr val="tx1"/>
            </a:solidFill>
          </a:endParaRPr>
        </a:p>
        <a:p>
          <a:pPr lvl="0" algn="just" defTabSz="889000">
            <a:lnSpc>
              <a:spcPct val="90000"/>
            </a:lnSpc>
            <a:spcBef>
              <a:spcPct val="0"/>
            </a:spcBef>
            <a:spcAft>
              <a:spcPct val="35000"/>
            </a:spcAft>
          </a:pPr>
          <a:r>
            <a:rPr lang="en-US" sz="2000" kern="1200" dirty="0">
              <a:solidFill>
                <a:schemeClr val="tx1"/>
              </a:solidFill>
            </a:rPr>
            <a:t>5. </a:t>
          </a:r>
          <a:r>
            <a:rPr lang="en-US" sz="2000" kern="1200" dirty="0" err="1">
              <a:solidFill>
                <a:schemeClr val="tx1"/>
              </a:solidFill>
            </a:rPr>
            <a:t>Masa</a:t>
          </a:r>
          <a:r>
            <a:rPr lang="en-US" sz="2000" kern="1200" dirty="0">
              <a:solidFill>
                <a:schemeClr val="tx1"/>
              </a:solidFill>
            </a:rPr>
            <a:t> </a:t>
          </a:r>
          <a:r>
            <a:rPr lang="en-US" sz="2000" kern="1200" dirty="0" err="1">
              <a:solidFill>
                <a:schemeClr val="tx1"/>
              </a:solidFill>
            </a:rPr>
            <a:t>Kebangkitan</a:t>
          </a:r>
          <a:endParaRPr lang="id-ID" sz="2000" kern="1200" dirty="0">
            <a:solidFill>
              <a:schemeClr val="tx1"/>
            </a:solidFill>
          </a:endParaRPr>
        </a:p>
      </dsp:txBody>
      <dsp:txXfrm>
        <a:off x="164706" y="3045972"/>
        <a:ext cx="3302491" cy="2599839"/>
      </dsp:txXfrm>
    </dsp:sp>
    <dsp:sp modelId="{01E5CC9E-2F59-4BC5-A77B-E3A62C7EF48F}">
      <dsp:nvSpPr>
        <dsp:cNvPr id="0" name=""/>
        <dsp:cNvSpPr/>
      </dsp:nvSpPr>
      <dsp:spPr>
        <a:xfrm>
          <a:off x="3635900" y="2809687"/>
          <a:ext cx="3716882" cy="29767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a:solidFill>
                <a:schemeClr val="tx1"/>
              </a:solidFill>
            </a:rPr>
            <a:t>Hukum</a:t>
          </a:r>
          <a:r>
            <a:rPr lang="en-US" sz="2000" kern="1200" dirty="0">
              <a:solidFill>
                <a:schemeClr val="tx1"/>
              </a:solidFill>
            </a:rPr>
            <a:t> Islam </a:t>
          </a:r>
          <a:r>
            <a:rPr lang="en-US" sz="2000" kern="1200" dirty="0" err="1">
              <a:solidFill>
                <a:schemeClr val="tx1"/>
              </a:solidFill>
            </a:rPr>
            <a:t>di</a:t>
          </a:r>
          <a:r>
            <a:rPr lang="en-US" sz="2000" kern="1200" dirty="0">
              <a:solidFill>
                <a:schemeClr val="tx1"/>
              </a:solidFill>
            </a:rPr>
            <a:t> Indonesia</a:t>
          </a:r>
        </a:p>
        <a:p>
          <a:pPr lvl="0" algn="just" defTabSz="889000">
            <a:lnSpc>
              <a:spcPct val="90000"/>
            </a:lnSpc>
            <a:spcBef>
              <a:spcPct val="0"/>
            </a:spcBef>
            <a:spcAft>
              <a:spcPct val="35000"/>
            </a:spcAft>
          </a:pPr>
          <a:r>
            <a:rPr lang="en-US" sz="2000" kern="1200" dirty="0">
              <a:solidFill>
                <a:schemeClr val="tx1"/>
              </a:solidFill>
            </a:rPr>
            <a:t>1. </a:t>
          </a:r>
          <a:r>
            <a:rPr lang="en-US" sz="2000" kern="1200" dirty="0" err="1">
              <a:solidFill>
                <a:schemeClr val="tx1"/>
              </a:solidFill>
            </a:rPr>
            <a:t>Sejarah</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 d Indonesia</a:t>
          </a:r>
        </a:p>
        <a:p>
          <a:pPr lvl="0" algn="just" defTabSz="889000">
            <a:lnSpc>
              <a:spcPct val="90000"/>
            </a:lnSpc>
            <a:spcBef>
              <a:spcPct val="0"/>
            </a:spcBef>
            <a:spcAft>
              <a:spcPct val="35000"/>
            </a:spcAft>
          </a:pPr>
          <a:r>
            <a:rPr lang="en-US" sz="2000" kern="1200" dirty="0">
              <a:solidFill>
                <a:schemeClr val="tx1"/>
              </a:solidFill>
            </a:rPr>
            <a:t>2. </a:t>
          </a:r>
          <a:r>
            <a:rPr lang="en-US" sz="2000" kern="1200" dirty="0" err="1">
              <a:solidFill>
                <a:schemeClr val="tx1"/>
              </a:solidFill>
            </a:rPr>
            <a:t>Hukum</a:t>
          </a:r>
          <a:r>
            <a:rPr lang="en-US" sz="2000" kern="1200" dirty="0">
              <a:solidFill>
                <a:schemeClr val="tx1"/>
              </a:solidFill>
            </a:rPr>
            <a:t> </a:t>
          </a:r>
          <a:r>
            <a:rPr lang="en-US" sz="2000" kern="1200" dirty="0" err="1">
              <a:solidFill>
                <a:schemeClr val="tx1"/>
              </a:solidFill>
            </a:rPr>
            <a:t>Adat</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 , </a:t>
          </a:r>
          <a:r>
            <a:rPr lang="en-US" sz="2000" kern="1200" dirty="0" err="1">
              <a:solidFill>
                <a:schemeClr val="tx1"/>
              </a:solidFill>
            </a:rPr>
            <a:t>dan</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Barat</a:t>
          </a:r>
        </a:p>
        <a:p>
          <a:pPr lvl="0" algn="just" defTabSz="889000">
            <a:lnSpc>
              <a:spcPct val="90000"/>
            </a:lnSpc>
            <a:spcBef>
              <a:spcPct val="0"/>
            </a:spcBef>
            <a:spcAft>
              <a:spcPct val="35000"/>
            </a:spcAft>
          </a:pPr>
          <a:r>
            <a:rPr lang="en-US" sz="2000" kern="1200" dirty="0">
              <a:solidFill>
                <a:schemeClr val="tx1"/>
              </a:solidFill>
            </a:rPr>
            <a:t>3. </a:t>
          </a:r>
          <a:r>
            <a:rPr lang="en-US" sz="2000" kern="1200" dirty="0" err="1">
              <a:solidFill>
                <a:schemeClr val="tx1"/>
              </a:solidFill>
            </a:rPr>
            <a:t>Kompilasi</a:t>
          </a:r>
          <a:r>
            <a:rPr lang="en-US" sz="2000" kern="1200" dirty="0">
              <a:solidFill>
                <a:schemeClr val="tx1"/>
              </a:solidFill>
            </a:rPr>
            <a:t> </a:t>
          </a:r>
          <a:r>
            <a:rPr lang="en-US" sz="2000" kern="1200" dirty="0" err="1">
              <a:solidFill>
                <a:schemeClr val="tx1"/>
              </a:solidFill>
            </a:rPr>
            <a:t>Hukum</a:t>
          </a:r>
          <a:r>
            <a:rPr lang="en-US" sz="2000" kern="1200" dirty="0">
              <a:solidFill>
                <a:schemeClr val="tx1"/>
              </a:solidFill>
            </a:rPr>
            <a:t> Islam (KHI</a:t>
          </a:r>
          <a:r>
            <a:rPr lang="en-US" sz="1700" kern="1200" dirty="0">
              <a:solidFill>
                <a:schemeClr val="tx1"/>
              </a:solidFill>
            </a:rPr>
            <a:t>)</a:t>
          </a:r>
          <a:endParaRPr lang="id-ID" sz="1700" kern="1200" dirty="0">
            <a:solidFill>
              <a:schemeClr val="tx1"/>
            </a:solidFill>
          </a:endParaRPr>
        </a:p>
      </dsp:txBody>
      <dsp:txXfrm>
        <a:off x="3781214" y="2955001"/>
        <a:ext cx="3426254" cy="268614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295400"/>
            <a:ext cx="7772400" cy="1143000"/>
          </a:xfrm>
        </p:spPr>
        <p:txBody>
          <a:bodyPr/>
          <a:lstStyle>
            <a:lvl1pPr algn="r">
              <a:defRPr/>
            </a:lvl1pPr>
          </a:lstStyle>
          <a:p>
            <a:r>
              <a:rPr lang="en-US"/>
              <a:t>Click to edit Master title style</a:t>
            </a:r>
          </a:p>
        </p:txBody>
      </p:sp>
      <p:sp>
        <p:nvSpPr>
          <p:cNvPr id="5123" name="Rectangle 3"/>
          <p:cNvSpPr>
            <a:spLocks noGrp="1" noChangeArrowheads="1"/>
          </p:cNvSpPr>
          <p:nvPr>
            <p:ph type="subTitle" idx="1"/>
          </p:nvPr>
        </p:nvSpPr>
        <p:spPr>
          <a:xfrm>
            <a:off x="4572000" y="2819400"/>
            <a:ext cx="4191000" cy="1295400"/>
          </a:xfrm>
        </p:spPr>
        <p:txBody>
          <a:bodyPr/>
          <a:lstStyle>
            <a:lvl1pPr marL="0" indent="0" algn="ctr">
              <a:buFontTx/>
              <a:buNone/>
              <a:defRPr/>
            </a:lvl1pPr>
          </a:lstStyle>
          <a:p>
            <a:r>
              <a:rPr lang="en-US"/>
              <a:t>Click to edit Master subtitle style</a:t>
            </a:r>
          </a:p>
        </p:txBody>
      </p:sp>
      <p:sp>
        <p:nvSpPr>
          <p:cNvPr id="5124"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125"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126" name="Rectangle 6"/>
          <p:cNvSpPr>
            <a:spLocks noGrp="1" noChangeArrowheads="1"/>
          </p:cNvSpPr>
          <p:nvPr>
            <p:ph type="sldNum" sz="quarter" idx="4"/>
          </p:nvPr>
        </p:nvSpPr>
        <p:spPr>
          <a:xfrm>
            <a:off x="6934200" y="6400800"/>
            <a:ext cx="1905000" cy="457200"/>
          </a:xfrm>
        </p:spPr>
        <p:txBody>
          <a:bodyPr/>
          <a:lstStyle>
            <a:lvl1pPr>
              <a:defRPr/>
            </a:lvl1pPr>
          </a:lstStyle>
          <a:p>
            <a:fld id="{6CF74843-0069-40A6-A3D5-456C041501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347740-B704-48A0-88C7-5A4240A9D8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752600" cy="5867400"/>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1752600" y="228600"/>
            <a:ext cx="5105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F989D5-7A2B-432C-AAC1-D20C02A924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258FA3-E14F-4436-8AC4-C6FB98B853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F5894-42EB-4D46-8C9C-686C1BFFDBC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17526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53340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F2D73F-5BEE-4E36-A799-F54AF4BACC1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1C190A9-DCFD-46F5-A915-FF87FF8B47E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5A70620-C915-4C41-B21E-0277F88A2A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95734C-90BD-49C0-8315-854467C3B0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4C09CE-7B77-418A-BEDB-2A39DAA211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3130BE-4017-48CE-95D2-A861F512FB1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2286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752600" y="1524000"/>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1491309-CDA2-43F7-A12D-A4DDAED18A4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a:solidFill>
            <a:schemeClr val="tx1"/>
          </a:solidFill>
          <a:latin typeface="+mj-lt"/>
          <a:ea typeface="+mj-ea"/>
          <a:cs typeface="+mj-cs"/>
        </a:defRPr>
      </a:lvl1pPr>
      <a:lvl2pPr algn="l" rtl="0" eaLnBrk="1" fontAlgn="base" hangingPunct="1">
        <a:spcBef>
          <a:spcPct val="0"/>
        </a:spcBef>
        <a:spcAft>
          <a:spcPct val="0"/>
        </a:spcAft>
        <a:defRPr sz="4000">
          <a:solidFill>
            <a:schemeClr val="tx1"/>
          </a:solidFill>
          <a:latin typeface="Arial" charset="0"/>
        </a:defRPr>
      </a:lvl2pPr>
      <a:lvl3pPr algn="l" rtl="0" eaLnBrk="1" fontAlgn="base" hangingPunct="1">
        <a:spcBef>
          <a:spcPct val="0"/>
        </a:spcBef>
        <a:spcAft>
          <a:spcPct val="0"/>
        </a:spcAft>
        <a:defRPr sz="4000">
          <a:solidFill>
            <a:schemeClr val="tx1"/>
          </a:solidFill>
          <a:latin typeface="Arial" charset="0"/>
        </a:defRPr>
      </a:lvl3pPr>
      <a:lvl4pPr algn="l" rtl="0" eaLnBrk="1" fontAlgn="base" hangingPunct="1">
        <a:spcBef>
          <a:spcPct val="0"/>
        </a:spcBef>
        <a:spcAft>
          <a:spcPct val="0"/>
        </a:spcAft>
        <a:defRPr sz="4000">
          <a:solidFill>
            <a:schemeClr val="tx1"/>
          </a:solidFill>
          <a:latin typeface="Arial" charset="0"/>
        </a:defRPr>
      </a:lvl4pPr>
      <a:lvl5pPr algn="l" rtl="0" eaLnBrk="1" fontAlgn="base" hangingPunct="1">
        <a:spcBef>
          <a:spcPct val="0"/>
        </a:spcBef>
        <a:spcAft>
          <a:spcPct val="0"/>
        </a:spcAft>
        <a:defRPr sz="4000">
          <a:solidFill>
            <a:schemeClr val="tx1"/>
          </a:solidFill>
          <a:latin typeface="Arial" charset="0"/>
        </a:defRPr>
      </a:lvl5pPr>
      <a:lvl6pPr marL="457200" algn="l" rtl="0" eaLnBrk="1" fontAlgn="base" hangingPunct="1">
        <a:spcBef>
          <a:spcPct val="0"/>
        </a:spcBef>
        <a:spcAft>
          <a:spcPct val="0"/>
        </a:spcAft>
        <a:defRPr sz="4000">
          <a:solidFill>
            <a:schemeClr val="tx1"/>
          </a:solidFill>
          <a:latin typeface="Arial" charset="0"/>
        </a:defRPr>
      </a:lvl6pPr>
      <a:lvl7pPr marL="914400" algn="l" rtl="0" eaLnBrk="1" fontAlgn="base" hangingPunct="1">
        <a:spcBef>
          <a:spcPct val="0"/>
        </a:spcBef>
        <a:spcAft>
          <a:spcPct val="0"/>
        </a:spcAft>
        <a:defRPr sz="4000">
          <a:solidFill>
            <a:schemeClr val="tx1"/>
          </a:solidFill>
          <a:latin typeface="Arial" charset="0"/>
        </a:defRPr>
      </a:lvl7pPr>
      <a:lvl8pPr marL="1371600" algn="l" rtl="0" eaLnBrk="1" fontAlgn="base" hangingPunct="1">
        <a:spcBef>
          <a:spcPct val="0"/>
        </a:spcBef>
        <a:spcAft>
          <a:spcPct val="0"/>
        </a:spcAft>
        <a:defRPr sz="4000">
          <a:solidFill>
            <a:schemeClr val="tx1"/>
          </a:solidFill>
          <a:latin typeface="Arial" charset="0"/>
        </a:defRPr>
      </a:lvl8pPr>
      <a:lvl9pPr marL="1828800" algn="l" rtl="0" eaLnBrk="1" fontAlgn="base" hangingPunct="1">
        <a:spcBef>
          <a:spcPct val="0"/>
        </a:spcBef>
        <a:spcAft>
          <a:spcPct val="0"/>
        </a:spcAft>
        <a:defRPr sz="40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id-ID" sz="6000" dirty="0"/>
              <a:t>HUKUM ISLAM</a:t>
            </a:r>
          </a:p>
        </p:txBody>
      </p:sp>
      <p:sp>
        <p:nvSpPr>
          <p:cNvPr id="6" name="Subtitle 5"/>
          <p:cNvSpPr>
            <a:spLocks noGrp="1"/>
          </p:cNvSpPr>
          <p:nvPr>
            <p:ph type="subTitle" idx="1"/>
          </p:nvPr>
        </p:nvSpPr>
        <p:spPr>
          <a:xfrm>
            <a:off x="3143240" y="2819400"/>
            <a:ext cx="5619760" cy="1295400"/>
          </a:xfrm>
        </p:spPr>
        <p:txBody>
          <a:bodyPr/>
          <a:lstStyle/>
          <a:p>
            <a:r>
              <a:rPr lang="id-ID" dirty="0"/>
              <a:t>SEBUAH PENGANTAR</a:t>
            </a:r>
            <a:endParaRPr lang="en-US" dirty="0"/>
          </a:p>
          <a:p>
            <a:endParaRPr lang="en-US" dirty="0"/>
          </a:p>
          <a:p>
            <a:r>
              <a:rPr lang="en-US" sz="2400" dirty="0" err="1"/>
              <a:t>Luthfiyah</a:t>
            </a:r>
            <a:r>
              <a:rPr lang="en-US" sz="2400" dirty="0"/>
              <a:t> </a:t>
            </a:r>
            <a:r>
              <a:rPr lang="en-US" sz="2400" dirty="0" err="1"/>
              <a:t>Trini</a:t>
            </a:r>
            <a:r>
              <a:rPr lang="en-US" sz="2400" dirty="0"/>
              <a:t> </a:t>
            </a:r>
            <a:r>
              <a:rPr lang="en-US" sz="2400" dirty="0" err="1"/>
              <a:t>Hastuti</a:t>
            </a:r>
            <a:r>
              <a:rPr lang="en-US" sz="2400" dirty="0"/>
              <a:t>, S.H.,M.H.</a:t>
            </a:r>
            <a:endParaRPr lang="id-ID" sz="2400" dirty="0"/>
          </a:p>
        </p:txBody>
      </p:sp>
    </p:spTree>
  </p:cSld>
  <p:clrMapOvr>
    <a:masterClrMapping/>
  </p:clrMapOvr>
  <p:transition>
    <p:cover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742950" indent="-742950"/>
            <a:r>
              <a:rPr lang="id-ID" sz="3600" dirty="0"/>
              <a:t>2. Alasan Penduduk</a:t>
            </a:r>
          </a:p>
        </p:txBody>
      </p:sp>
      <p:sp>
        <p:nvSpPr>
          <p:cNvPr id="5" name="Content Placeholder 4"/>
          <p:cNvSpPr>
            <a:spLocks noGrp="1"/>
          </p:cNvSpPr>
          <p:nvPr>
            <p:ph idx="1"/>
          </p:nvPr>
        </p:nvSpPr>
        <p:spPr/>
        <p:txBody>
          <a:bodyPr/>
          <a:lstStyle/>
          <a:p>
            <a:pPr>
              <a:buNone/>
            </a:pPr>
            <a:r>
              <a:rPr lang="id-ID" dirty="0"/>
              <a:t>	Mayoritas penduduk Indonesia ber</a:t>
            </a:r>
          </a:p>
          <a:p>
            <a:pPr>
              <a:buNone/>
            </a:pPr>
            <a:r>
              <a:rPr lang="id-ID" dirty="0"/>
              <a:t>   agama Islam</a:t>
            </a:r>
            <a:r>
              <a:rPr lang="en-US" dirty="0"/>
              <a:t> </a:t>
            </a:r>
            <a:r>
              <a:rPr lang="en-US" dirty="0" smtClean="0"/>
              <a:t>87,2% </a:t>
            </a:r>
            <a:r>
              <a:rPr lang="en-US" dirty="0" err="1" smtClean="0"/>
              <a:t>pada</a:t>
            </a:r>
            <a:r>
              <a:rPr lang="en-US" dirty="0" smtClean="0"/>
              <a:t> </a:t>
            </a:r>
            <a:r>
              <a:rPr lang="en-US" dirty="0" err="1"/>
              <a:t>tahun</a:t>
            </a:r>
            <a:r>
              <a:rPr lang="en-US" dirty="0"/>
              <a:t> </a:t>
            </a:r>
            <a:r>
              <a:rPr lang="en-US" dirty="0" smtClean="0"/>
              <a:t>2020</a:t>
            </a:r>
            <a:endParaRPr lang="id-ID" dirty="0"/>
          </a:p>
          <a:p>
            <a:pPr>
              <a:buNone/>
            </a:pPr>
            <a:endParaRPr lang="id-ID" dirty="0"/>
          </a:p>
          <a:p>
            <a:pPr>
              <a:buNone/>
            </a:pPr>
            <a:r>
              <a:rPr lang="id-ID" dirty="0"/>
              <a:t>3. Alasan Yuridis</a:t>
            </a:r>
          </a:p>
          <a:p>
            <a:pPr>
              <a:buNone/>
            </a:pPr>
            <a:r>
              <a:rPr lang="id-ID" dirty="0"/>
              <a:t>	Di Indonesia hukum Islam berlaku secara normatif dan yuridis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4. Alasan Konstitusional</a:t>
            </a:r>
          </a:p>
        </p:txBody>
      </p:sp>
      <p:sp>
        <p:nvSpPr>
          <p:cNvPr id="3" name="Content Placeholder 2"/>
          <p:cNvSpPr>
            <a:spLocks noGrp="1"/>
          </p:cNvSpPr>
          <p:nvPr>
            <p:ph idx="1"/>
          </p:nvPr>
        </p:nvSpPr>
        <p:spPr>
          <a:xfrm>
            <a:off x="1752600" y="928670"/>
            <a:ext cx="7010400" cy="5167330"/>
          </a:xfrm>
        </p:spPr>
        <p:txBody>
          <a:bodyPr/>
          <a:lstStyle/>
          <a:p>
            <a:pPr>
              <a:buNone/>
            </a:pPr>
            <a:r>
              <a:rPr lang="id-ID" dirty="0"/>
              <a:t>	</a:t>
            </a:r>
            <a:r>
              <a:rPr lang="id-ID" sz="2800" dirty="0"/>
              <a:t>Pasal 29 ayat (1) Undang-Undang Dasar 1945 menyatakan </a:t>
            </a:r>
            <a:r>
              <a:rPr lang="id-ID" sz="2800"/>
              <a:t>bahwa “Negara berdasar atas Ketuhanan </a:t>
            </a:r>
            <a:r>
              <a:rPr lang="id-ID" sz="2800" dirty="0"/>
              <a:t>Yang </a:t>
            </a:r>
            <a:r>
              <a:rPr lang="id-ID" sz="2800"/>
              <a:t>Maha Esa”.</a:t>
            </a:r>
            <a:endParaRPr lang="id-ID" sz="2800" dirty="0"/>
          </a:p>
          <a:p>
            <a:pPr>
              <a:buNone/>
            </a:pPr>
            <a:r>
              <a:rPr lang="id-ID" sz="3600" dirty="0"/>
              <a:t>5.Alasan Ilmiah</a:t>
            </a:r>
          </a:p>
          <a:p>
            <a:pPr>
              <a:buNone/>
            </a:pPr>
            <a:r>
              <a:rPr lang="id-ID" sz="3600" dirty="0"/>
              <a:t>   </a:t>
            </a:r>
            <a:r>
              <a:rPr lang="id-ID" sz="2800" dirty="0"/>
              <a:t>Hukum islam sebagai bidang ilmu telah lama dipelajari dan telah mendapat pengakuan dunia hal ini dapat dibuktikan dengan masuknya hukum Islam kedalam daftar Kode bidang atau Disiplin Ilmu dan Teknologi UNESCO</a:t>
            </a:r>
          </a:p>
          <a:p>
            <a:pPr>
              <a:buNone/>
            </a:pPr>
            <a:r>
              <a:rPr lang="id-ID" sz="3600" dirty="0"/>
              <a:t>	</a:t>
            </a:r>
          </a:p>
          <a:p>
            <a:pPr>
              <a:buNone/>
            </a:pPr>
            <a:r>
              <a:rPr lang="id-ID"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500042"/>
            <a:ext cx="6977082" cy="838200"/>
          </a:xfrm>
        </p:spPr>
        <p:txBody>
          <a:bodyPr/>
          <a:lstStyle/>
          <a:p>
            <a:r>
              <a:rPr lang="en-US" dirty="0" err="1"/>
              <a:t>Eksistensi</a:t>
            </a:r>
            <a:r>
              <a:rPr lang="en-US" dirty="0"/>
              <a:t> </a:t>
            </a:r>
            <a:r>
              <a:rPr lang="en-US" dirty="0" err="1"/>
              <a:t>Hukum</a:t>
            </a:r>
            <a:r>
              <a:rPr lang="en-US" dirty="0"/>
              <a:t> Islam Indonesia</a:t>
            </a:r>
          </a:p>
        </p:txBody>
      </p:sp>
      <p:sp>
        <p:nvSpPr>
          <p:cNvPr id="3" name="Content Placeholder 2"/>
          <p:cNvSpPr>
            <a:spLocks noGrp="1"/>
          </p:cNvSpPr>
          <p:nvPr>
            <p:ph idx="1"/>
          </p:nvPr>
        </p:nvSpPr>
        <p:spPr>
          <a:xfrm>
            <a:off x="1752600" y="1857364"/>
            <a:ext cx="7010400" cy="4238636"/>
          </a:xfrm>
        </p:spPr>
        <p:txBody>
          <a:bodyPr/>
          <a:lstStyle/>
          <a:p>
            <a:r>
              <a:rPr lang="en-US" dirty="0" err="1"/>
              <a:t>Hukum</a:t>
            </a:r>
            <a:r>
              <a:rPr lang="en-US" dirty="0"/>
              <a:t> Islam yang </a:t>
            </a:r>
            <a:r>
              <a:rPr lang="en-US" dirty="0" err="1"/>
              <a:t>berlaku</a:t>
            </a:r>
            <a:r>
              <a:rPr lang="en-US" dirty="0"/>
              <a:t> </a:t>
            </a:r>
            <a:r>
              <a:rPr lang="en-US" dirty="0" err="1"/>
              <a:t>secara</a:t>
            </a:r>
            <a:r>
              <a:rPr lang="en-US" dirty="0"/>
              <a:t> </a:t>
            </a:r>
            <a:r>
              <a:rPr lang="en-US" dirty="0" err="1"/>
              <a:t>normatif</a:t>
            </a:r>
            <a:endParaRPr lang="en-US" dirty="0"/>
          </a:p>
          <a:p>
            <a:r>
              <a:rPr lang="en-US" dirty="0" err="1"/>
              <a:t>Hukum</a:t>
            </a:r>
            <a:r>
              <a:rPr lang="en-US" dirty="0"/>
              <a:t> Islam yang </a:t>
            </a:r>
            <a:r>
              <a:rPr lang="en-US" dirty="0" err="1"/>
              <a:t>berlaku</a:t>
            </a:r>
            <a:r>
              <a:rPr lang="en-US" dirty="0"/>
              <a:t> </a:t>
            </a:r>
            <a:r>
              <a:rPr lang="en-US" dirty="0" err="1"/>
              <a:t>secara</a:t>
            </a:r>
            <a:r>
              <a:rPr lang="en-US" dirty="0"/>
              <a:t> </a:t>
            </a:r>
            <a:r>
              <a:rPr lang="en-US" dirty="0" err="1"/>
              <a:t>yuridis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Kontrak</a:t>
            </a:r>
            <a:r>
              <a:rPr lang="en-US" dirty="0"/>
              <a:t> </a:t>
            </a:r>
            <a:r>
              <a:rPr lang="en-US" dirty="0" err="1"/>
              <a:t>Perkuliahan</a:t>
            </a:r>
            <a:endParaRPr lang="id-ID" dirty="0"/>
          </a:p>
        </p:txBody>
      </p:sp>
      <p:sp>
        <p:nvSpPr>
          <p:cNvPr id="3" name="Content Placeholder 2"/>
          <p:cNvSpPr>
            <a:spLocks noGrp="1"/>
          </p:cNvSpPr>
          <p:nvPr>
            <p:ph idx="1"/>
          </p:nvPr>
        </p:nvSpPr>
        <p:spPr>
          <a:xfrm>
            <a:off x="1752600" y="1556792"/>
            <a:ext cx="7010400" cy="4680520"/>
          </a:xfrm>
        </p:spPr>
        <p:txBody>
          <a:bodyPr/>
          <a:lstStyle/>
          <a:p>
            <a:pPr marL="742950" lvl="0" indent="-742950" algn="just">
              <a:buFont typeface="+mj-lt"/>
              <a:buAutoNum type="arabicPeriod"/>
            </a:pPr>
            <a:r>
              <a:rPr lang="es-ES_tradnl" dirty="0" err="1"/>
              <a:t>Toleransi</a:t>
            </a:r>
            <a:r>
              <a:rPr lang="es-ES_tradnl" dirty="0"/>
              <a:t> </a:t>
            </a:r>
            <a:r>
              <a:rPr lang="es-ES_tradnl" dirty="0" err="1"/>
              <a:t>keterlambatan</a:t>
            </a:r>
            <a:r>
              <a:rPr lang="es-ES_tradnl" dirty="0"/>
              <a:t> </a:t>
            </a:r>
            <a:r>
              <a:rPr lang="es-ES_tradnl" dirty="0" smtClean="0"/>
              <a:t>10 </a:t>
            </a:r>
            <a:r>
              <a:rPr lang="es-ES_tradnl" dirty="0" err="1" smtClean="0"/>
              <a:t>menit</a:t>
            </a:r>
            <a:endParaRPr lang="es-ES_tradnl" dirty="0"/>
          </a:p>
          <a:p>
            <a:pPr marL="742950" lvl="0" indent="-742950" algn="just">
              <a:buFont typeface="+mj-lt"/>
              <a:buAutoNum type="arabicPeriod"/>
            </a:pPr>
            <a:r>
              <a:rPr lang="es-ES_tradnl" dirty="0" err="1" smtClean="0"/>
              <a:t>Mahasiswa</a:t>
            </a:r>
            <a:r>
              <a:rPr lang="es-ES_tradnl" dirty="0" smtClean="0"/>
              <a:t> </a:t>
            </a:r>
            <a:r>
              <a:rPr lang="es-ES_tradnl" dirty="0" err="1" smtClean="0"/>
              <a:t>wajib</a:t>
            </a:r>
            <a:r>
              <a:rPr lang="es-ES_tradnl" dirty="0" smtClean="0"/>
              <a:t> </a:t>
            </a:r>
            <a:r>
              <a:rPr lang="es-ES_tradnl" dirty="0" err="1" smtClean="0"/>
              <a:t>menyalakan</a:t>
            </a:r>
            <a:r>
              <a:rPr lang="es-ES_tradnl" dirty="0" smtClean="0"/>
              <a:t> </a:t>
            </a:r>
            <a:r>
              <a:rPr lang="es-ES_tradnl" dirty="0" err="1" smtClean="0"/>
              <a:t>kamera</a:t>
            </a:r>
            <a:r>
              <a:rPr lang="es-ES_tradnl" dirty="0" smtClean="0"/>
              <a:t> pada </a:t>
            </a:r>
            <a:r>
              <a:rPr lang="es-ES_tradnl" dirty="0" err="1" smtClean="0"/>
              <a:t>saat</a:t>
            </a:r>
            <a:r>
              <a:rPr lang="es-ES_tradnl" dirty="0" smtClean="0"/>
              <a:t> </a:t>
            </a:r>
            <a:r>
              <a:rPr lang="es-ES_tradnl" dirty="0" err="1" smtClean="0"/>
              <a:t>kuliah</a:t>
            </a:r>
            <a:r>
              <a:rPr lang="es-ES_tradnl" dirty="0" smtClean="0"/>
              <a:t> </a:t>
            </a:r>
            <a:r>
              <a:rPr lang="es-ES_tradnl" dirty="0" err="1" smtClean="0"/>
              <a:t>sikronus</a:t>
            </a:r>
            <a:r>
              <a:rPr lang="es-ES_tradnl" dirty="0" smtClean="0"/>
              <a:t> </a:t>
            </a:r>
            <a:r>
              <a:rPr lang="es-ES_tradnl" dirty="0" err="1" smtClean="0"/>
              <a:t>berlangsung</a:t>
            </a:r>
            <a:r>
              <a:rPr lang="es-ES_tradnl" dirty="0" smtClean="0"/>
              <a:t> </a:t>
            </a:r>
            <a:r>
              <a:rPr lang="es-ES_tradnl" dirty="0" err="1" smtClean="0"/>
              <a:t>kecuali</a:t>
            </a:r>
            <a:r>
              <a:rPr lang="es-ES_tradnl" dirty="0" smtClean="0"/>
              <a:t> </a:t>
            </a:r>
            <a:r>
              <a:rPr lang="es-ES_tradnl" dirty="0" err="1" smtClean="0"/>
              <a:t>ada</a:t>
            </a:r>
            <a:r>
              <a:rPr lang="es-ES_tradnl" dirty="0" smtClean="0"/>
              <a:t> </a:t>
            </a:r>
            <a:r>
              <a:rPr lang="es-ES_tradnl" dirty="0" err="1" smtClean="0"/>
              <a:t>kendala</a:t>
            </a:r>
            <a:r>
              <a:rPr lang="es-ES_tradnl" dirty="0" smtClean="0"/>
              <a:t> </a:t>
            </a:r>
            <a:r>
              <a:rPr lang="es-ES_tradnl" dirty="0" err="1" smtClean="0"/>
              <a:t>khusus</a:t>
            </a:r>
            <a:endParaRPr lang="es-ES_tradnl" dirty="0"/>
          </a:p>
          <a:p>
            <a:pPr marL="742950" lvl="0" indent="-742950" algn="just">
              <a:buFont typeface="+mj-lt"/>
              <a:buAutoNum type="arabicPeriod"/>
            </a:pPr>
            <a:r>
              <a:rPr lang="es-ES_tradnl" dirty="0" err="1" smtClean="0"/>
              <a:t>Mahasiswa</a:t>
            </a:r>
            <a:r>
              <a:rPr lang="es-ES_tradnl" dirty="0" smtClean="0"/>
              <a:t> </a:t>
            </a:r>
            <a:r>
              <a:rPr lang="es-ES_tradnl" dirty="0" err="1" smtClean="0"/>
              <a:t>wajib</a:t>
            </a:r>
            <a:r>
              <a:rPr lang="es-ES_tradnl" dirty="0" smtClean="0"/>
              <a:t> </a:t>
            </a:r>
            <a:r>
              <a:rPr lang="es-ES_tradnl" dirty="0" err="1" smtClean="0"/>
              <a:t>mengisi</a:t>
            </a:r>
            <a:r>
              <a:rPr lang="es-ES_tradnl" dirty="0" smtClean="0"/>
              <a:t> </a:t>
            </a:r>
            <a:r>
              <a:rPr lang="es-ES_tradnl" dirty="0" err="1" smtClean="0"/>
              <a:t>presensi</a:t>
            </a:r>
            <a:r>
              <a:rPr lang="es-ES_tradnl" dirty="0" smtClean="0"/>
              <a:t> </a:t>
            </a:r>
            <a:r>
              <a:rPr lang="es-ES_tradnl" dirty="0" err="1" smtClean="0"/>
              <a:t>dilaman</a:t>
            </a:r>
            <a:r>
              <a:rPr lang="es-ES_tradnl" dirty="0" smtClean="0"/>
              <a:t> ocw.uns.ac.id</a:t>
            </a:r>
            <a:endParaRPr lang="es-ES_tradnl" dirty="0"/>
          </a:p>
          <a:p>
            <a:pPr marL="0" indent="0">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1680" y="260648"/>
            <a:ext cx="7071320" cy="4946892"/>
          </a:xfrm>
        </p:spPr>
        <p:txBody>
          <a:bodyPr/>
          <a:lstStyle/>
          <a:p>
            <a:pPr lvl="0" algn="just"/>
            <a:endParaRPr lang="es-ES_tradnl" sz="2800" dirty="0" smtClean="0"/>
          </a:p>
          <a:p>
            <a:pPr marL="0" lvl="0" indent="0" algn="just">
              <a:buNone/>
            </a:pPr>
            <a:r>
              <a:rPr lang="es-ES_tradnl" sz="2800" dirty="0" smtClean="0"/>
              <a:t>4. </a:t>
            </a:r>
            <a:r>
              <a:rPr lang="es-ES_tradnl" dirty="0" err="1" smtClean="0"/>
              <a:t>Mahasiswa</a:t>
            </a:r>
            <a:r>
              <a:rPr lang="es-ES_tradnl" dirty="0" smtClean="0"/>
              <a:t> yang </a:t>
            </a:r>
            <a:r>
              <a:rPr lang="es-ES_tradnl" dirty="0" err="1" smtClean="0"/>
              <a:t>tidak</a:t>
            </a:r>
            <a:r>
              <a:rPr lang="es-ES_tradnl" dirty="0" smtClean="0"/>
              <a:t> </a:t>
            </a:r>
            <a:r>
              <a:rPr lang="es-ES_tradnl" dirty="0" err="1" smtClean="0"/>
              <a:t>mengikuti</a:t>
            </a:r>
            <a:r>
              <a:rPr lang="es-ES_tradnl" dirty="0" smtClean="0"/>
              <a:t> </a:t>
            </a:r>
            <a:r>
              <a:rPr lang="es-ES_tradnl" dirty="0" err="1" smtClean="0"/>
              <a:t>kuliah</a:t>
            </a:r>
            <a:r>
              <a:rPr lang="es-ES_tradnl" dirty="0" smtClean="0"/>
              <a:t> </a:t>
            </a:r>
            <a:r>
              <a:rPr lang="es-ES_tradnl" dirty="0" err="1" smtClean="0"/>
              <a:t>sinkronus</a:t>
            </a:r>
            <a:r>
              <a:rPr lang="es-ES_tradnl" dirty="0" smtClean="0"/>
              <a:t> </a:t>
            </a:r>
            <a:r>
              <a:rPr lang="es-ES_tradnl" dirty="0" err="1" smtClean="0"/>
              <a:t>tidak</a:t>
            </a:r>
            <a:r>
              <a:rPr lang="es-ES_tradnl" dirty="0" smtClean="0"/>
              <a:t> </a:t>
            </a:r>
            <a:r>
              <a:rPr lang="es-ES_tradnl" dirty="0" err="1" smtClean="0"/>
              <a:t>diperbolehkan</a:t>
            </a:r>
            <a:r>
              <a:rPr lang="es-ES_tradnl" dirty="0" smtClean="0"/>
              <a:t> </a:t>
            </a:r>
            <a:r>
              <a:rPr lang="es-ES_tradnl" dirty="0" err="1" smtClean="0"/>
              <a:t>mengisi</a:t>
            </a:r>
            <a:r>
              <a:rPr lang="es-ES_tradnl" dirty="0" smtClean="0"/>
              <a:t> </a:t>
            </a:r>
            <a:r>
              <a:rPr lang="es-ES_tradnl" dirty="0" err="1" smtClean="0"/>
              <a:t>presensi</a:t>
            </a:r>
            <a:r>
              <a:rPr lang="es-ES_tradnl" dirty="0" smtClean="0"/>
              <a:t> di laman </a:t>
            </a:r>
            <a:r>
              <a:rPr lang="es-ES_tradnl" dirty="0" err="1" smtClean="0"/>
              <a:t>ocw</a:t>
            </a:r>
            <a:endParaRPr lang="es-ES_tradnl" dirty="0" smtClean="0"/>
          </a:p>
          <a:p>
            <a:pPr marL="0" lvl="0" indent="0" algn="just">
              <a:buNone/>
            </a:pPr>
            <a:r>
              <a:rPr lang="es-ES_tradnl" dirty="0" smtClean="0"/>
              <a:t>5.Kehadiran </a:t>
            </a:r>
            <a:r>
              <a:rPr lang="es-ES_tradnl" dirty="0" err="1"/>
              <a:t>mahasiswa</a:t>
            </a:r>
            <a:r>
              <a:rPr lang="es-ES_tradnl" dirty="0"/>
              <a:t> </a:t>
            </a:r>
            <a:r>
              <a:rPr lang="es-ES_tradnl" dirty="0" err="1"/>
              <a:t>dalam</a:t>
            </a:r>
            <a:r>
              <a:rPr lang="es-ES_tradnl" dirty="0"/>
              <a:t> </a:t>
            </a:r>
            <a:r>
              <a:rPr lang="es-ES_tradnl" dirty="0" err="1"/>
              <a:t>perkuliahan</a:t>
            </a:r>
            <a:r>
              <a:rPr lang="es-ES_tradnl" dirty="0"/>
              <a:t> </a:t>
            </a:r>
            <a:r>
              <a:rPr lang="es-ES_tradnl" dirty="0" smtClean="0"/>
              <a:t>   </a:t>
            </a:r>
            <a:r>
              <a:rPr lang="es-ES_tradnl" dirty="0" err="1" smtClean="0"/>
              <a:t>tidak</a:t>
            </a:r>
            <a:r>
              <a:rPr lang="es-ES_tradnl" dirty="0" smtClean="0"/>
              <a:t> </a:t>
            </a:r>
            <a:r>
              <a:rPr lang="es-ES_tradnl" dirty="0" err="1"/>
              <a:t>boleh</a:t>
            </a:r>
            <a:r>
              <a:rPr lang="es-ES_tradnl" dirty="0"/>
              <a:t> </a:t>
            </a:r>
            <a:r>
              <a:rPr lang="es-ES_tradnl" dirty="0" err="1"/>
              <a:t>kurang</a:t>
            </a:r>
            <a:r>
              <a:rPr lang="es-ES_tradnl" dirty="0"/>
              <a:t> </a:t>
            </a:r>
            <a:r>
              <a:rPr lang="es-ES_tradnl" dirty="0" err="1"/>
              <a:t>dari</a:t>
            </a:r>
            <a:r>
              <a:rPr lang="es-ES_tradnl" dirty="0"/>
              <a:t> 75</a:t>
            </a:r>
            <a:r>
              <a:rPr lang="es-ES_tradnl" dirty="0" smtClean="0"/>
              <a:t>%.</a:t>
            </a:r>
          </a:p>
          <a:p>
            <a:pPr marL="0" lvl="0" indent="0" algn="just">
              <a:buNone/>
            </a:pPr>
            <a:r>
              <a:rPr lang="es-ES_tradnl" dirty="0" smtClean="0"/>
              <a:t>6. </a:t>
            </a:r>
            <a:r>
              <a:rPr lang="es-ES_tradnl" dirty="0" err="1" smtClean="0"/>
              <a:t>Mahasiswa</a:t>
            </a:r>
            <a:r>
              <a:rPr lang="es-ES_tradnl" dirty="0" smtClean="0"/>
              <a:t> </a:t>
            </a:r>
            <a:r>
              <a:rPr lang="es-ES_tradnl" dirty="0" err="1" smtClean="0"/>
              <a:t>berpakaian</a:t>
            </a:r>
            <a:r>
              <a:rPr lang="es-ES_tradnl" dirty="0" smtClean="0"/>
              <a:t> </a:t>
            </a:r>
            <a:r>
              <a:rPr lang="es-ES_tradnl" dirty="0" err="1" smtClean="0"/>
              <a:t>rapi</a:t>
            </a:r>
            <a:r>
              <a:rPr lang="es-ES_tradnl" dirty="0" smtClean="0"/>
              <a:t> pada </a:t>
            </a:r>
            <a:r>
              <a:rPr lang="es-ES_tradnl" dirty="0" err="1" smtClean="0"/>
              <a:t>saat</a:t>
            </a:r>
            <a:r>
              <a:rPr lang="es-ES_tradnl" dirty="0" smtClean="0"/>
              <a:t> </a:t>
            </a:r>
            <a:r>
              <a:rPr lang="es-ES_tradnl" dirty="0" err="1" smtClean="0"/>
              <a:t>kuliah</a:t>
            </a:r>
            <a:r>
              <a:rPr lang="es-ES_tradnl" dirty="0" smtClean="0"/>
              <a:t> </a:t>
            </a:r>
            <a:r>
              <a:rPr lang="es-ES_tradnl" dirty="0" err="1" smtClean="0"/>
              <a:t>sinkronus</a:t>
            </a:r>
            <a:r>
              <a:rPr lang="es-ES_tradnl" dirty="0" smtClean="0"/>
              <a:t> </a:t>
            </a:r>
            <a:r>
              <a:rPr lang="es-ES_tradnl" dirty="0" err="1" smtClean="0"/>
              <a:t>berlangsung</a:t>
            </a:r>
            <a:endParaRPr lang="es-ES_tradnl" dirty="0" smtClean="0"/>
          </a:p>
          <a:p>
            <a:pPr marL="0" lvl="0" indent="0" algn="just">
              <a:buNone/>
            </a:pPr>
            <a:r>
              <a:rPr lang="es-ES_tradnl" dirty="0" smtClean="0"/>
              <a:t>7. </a:t>
            </a:r>
            <a:r>
              <a:rPr lang="es-ES_tradnl" dirty="0" err="1" smtClean="0"/>
              <a:t>Mahasiswa</a:t>
            </a:r>
            <a:r>
              <a:rPr lang="es-ES_tradnl" dirty="0" smtClean="0"/>
              <a:t> </a:t>
            </a:r>
            <a:r>
              <a:rPr lang="es-ES_tradnl" dirty="0" err="1" smtClean="0"/>
              <a:t>menyimak</a:t>
            </a:r>
            <a:r>
              <a:rPr lang="es-ES_tradnl" dirty="0" smtClean="0"/>
              <a:t> </a:t>
            </a:r>
            <a:r>
              <a:rPr lang="es-ES_tradnl" dirty="0" err="1" smtClean="0"/>
              <a:t>dengan</a:t>
            </a:r>
            <a:r>
              <a:rPr lang="es-ES_tradnl" dirty="0" smtClean="0"/>
              <a:t> </a:t>
            </a:r>
            <a:r>
              <a:rPr lang="es-ES_tradnl" dirty="0" err="1" smtClean="0"/>
              <a:t>baik</a:t>
            </a:r>
            <a:r>
              <a:rPr lang="es-ES_tradnl" dirty="0" smtClean="0"/>
              <a:t> pada </a:t>
            </a:r>
            <a:r>
              <a:rPr lang="es-ES_tradnl" dirty="0" err="1" smtClean="0"/>
              <a:t>saat</a:t>
            </a:r>
            <a:r>
              <a:rPr lang="es-ES_tradnl" dirty="0" smtClean="0"/>
              <a:t> </a:t>
            </a:r>
            <a:r>
              <a:rPr lang="es-ES_tradnl" dirty="0" err="1" smtClean="0"/>
              <a:t>perkuliahan</a:t>
            </a:r>
            <a:r>
              <a:rPr lang="es-ES_tradnl" dirty="0" smtClean="0"/>
              <a:t> </a:t>
            </a:r>
            <a:r>
              <a:rPr lang="es-ES_tradnl" dirty="0" err="1" smtClean="0"/>
              <a:t>berlangsung</a:t>
            </a:r>
            <a:endParaRPr lang="es-ES_tradnl" dirty="0" smtClean="0"/>
          </a:p>
          <a:p>
            <a:pPr marL="0" lvl="0" indent="0" algn="just">
              <a:buNone/>
            </a:pPr>
            <a:endParaRPr lang="id-ID" dirty="0"/>
          </a:p>
          <a:p>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58DA34-166A-4B39-9ADB-D58A87608312}"/>
              </a:ext>
            </a:extLst>
          </p:cNvPr>
          <p:cNvSpPr>
            <a:spLocks noGrp="1"/>
          </p:cNvSpPr>
          <p:nvPr>
            <p:ph type="title"/>
          </p:nvPr>
        </p:nvSpPr>
        <p:spPr/>
        <p:txBody>
          <a:bodyPr/>
          <a:lstStyle/>
          <a:p>
            <a:r>
              <a:rPr lang="en-ID" dirty="0" err="1"/>
              <a:t>Penilaian</a:t>
            </a:r>
            <a:endParaRPr lang="en-ID" dirty="0"/>
          </a:p>
        </p:txBody>
      </p:sp>
      <p:sp>
        <p:nvSpPr>
          <p:cNvPr id="3" name="Content Placeholder 2">
            <a:extLst>
              <a:ext uri="{FF2B5EF4-FFF2-40B4-BE49-F238E27FC236}">
                <a16:creationId xmlns="" xmlns:a16="http://schemas.microsoft.com/office/drawing/2014/main" id="{CED4A33C-027D-46F6-AFBB-E54BF8D471C4}"/>
              </a:ext>
            </a:extLst>
          </p:cNvPr>
          <p:cNvSpPr>
            <a:spLocks noGrp="1"/>
          </p:cNvSpPr>
          <p:nvPr>
            <p:ph idx="1"/>
          </p:nvPr>
        </p:nvSpPr>
        <p:spPr>
          <a:xfrm>
            <a:off x="1752600" y="1844824"/>
            <a:ext cx="7010400" cy="4251176"/>
          </a:xfrm>
        </p:spPr>
        <p:txBody>
          <a:bodyPr/>
          <a:lstStyle/>
          <a:p>
            <a:r>
              <a:rPr lang="en-ID" sz="4400" dirty="0" err="1"/>
              <a:t>Ujian</a:t>
            </a:r>
            <a:r>
              <a:rPr lang="en-ID" sz="4400" dirty="0"/>
              <a:t> </a:t>
            </a:r>
            <a:r>
              <a:rPr lang="en-ID" sz="4400" dirty="0" err="1"/>
              <a:t>tertulis</a:t>
            </a:r>
            <a:r>
              <a:rPr lang="en-ID" sz="4400" dirty="0"/>
              <a:t> (UTS/UAS)  50%</a:t>
            </a:r>
          </a:p>
          <a:p>
            <a:r>
              <a:rPr lang="en-ID" sz="4400" dirty="0" err="1"/>
              <a:t>Tugas</a:t>
            </a:r>
            <a:r>
              <a:rPr lang="en-ID" sz="4400" dirty="0"/>
              <a:t>  </a:t>
            </a:r>
            <a:r>
              <a:rPr lang="en-ID" sz="4400" dirty="0" smtClean="0"/>
              <a:t>10</a:t>
            </a:r>
            <a:r>
              <a:rPr lang="en-ID" sz="4400" dirty="0"/>
              <a:t>%</a:t>
            </a:r>
          </a:p>
          <a:p>
            <a:r>
              <a:rPr lang="en-ID" sz="4400" dirty="0" err="1" smtClean="0"/>
              <a:t>Keaktifan</a:t>
            </a:r>
            <a:r>
              <a:rPr lang="en-ID" sz="4400" dirty="0" smtClean="0"/>
              <a:t>  </a:t>
            </a:r>
            <a:r>
              <a:rPr lang="en-ID" sz="4400" dirty="0"/>
              <a:t>2</a:t>
            </a:r>
            <a:r>
              <a:rPr lang="en-ID" sz="4400" dirty="0" smtClean="0"/>
              <a:t>0%</a:t>
            </a:r>
          </a:p>
          <a:p>
            <a:r>
              <a:rPr lang="en-ID" sz="4400" dirty="0" smtClean="0"/>
              <a:t>Quiz 20%</a:t>
            </a:r>
            <a:endParaRPr lang="en-ID" sz="4400" dirty="0"/>
          </a:p>
        </p:txBody>
      </p:sp>
    </p:spTree>
    <p:extLst>
      <p:ext uri="{BB962C8B-B14F-4D97-AF65-F5344CB8AC3E}">
        <p14:creationId xmlns:p14="http://schemas.microsoft.com/office/powerpoint/2010/main" val="262899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79957"/>
            <a:ext cx="6552728" cy="6993459"/>
          </a:xfrm>
        </p:spPr>
      </p:pic>
    </p:spTree>
    <p:extLst>
      <p:ext uri="{BB962C8B-B14F-4D97-AF65-F5344CB8AC3E}">
        <p14:creationId xmlns:p14="http://schemas.microsoft.com/office/powerpoint/2010/main" val="346443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0400" cy="414318"/>
          </a:xfrm>
        </p:spPr>
        <p:txBody>
          <a:bodyPr/>
          <a:lstStyle/>
          <a:p>
            <a:r>
              <a:rPr lang="en-US" dirty="0" err="1"/>
              <a:t>Silabus</a:t>
            </a:r>
            <a:r>
              <a:rPr lang="en-US" dirty="0"/>
              <a:t>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1248226"/>
              </p:ext>
            </p:extLst>
          </p:nvPr>
        </p:nvGraphicFramePr>
        <p:xfrm>
          <a:off x="0" y="714356"/>
          <a:ext cx="8763000" cy="5786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7395091" y="3429000"/>
            <a:ext cx="3081565" cy="2976769"/>
            <a:chOff x="3688827" y="2809687"/>
            <a:chExt cx="3716882" cy="2976769"/>
          </a:xfrm>
        </p:grpSpPr>
        <p:sp>
          <p:nvSpPr>
            <p:cNvPr id="6" name="Rounded Rectangle 5"/>
            <p:cNvSpPr/>
            <p:nvPr/>
          </p:nvSpPr>
          <p:spPr>
            <a:xfrm>
              <a:off x="3688827" y="2809687"/>
              <a:ext cx="3716882" cy="297676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834141" y="2955001"/>
              <a:ext cx="3426254" cy="26861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id-ID" sz="1700" kern="1200" dirty="0">
                <a:solidFill>
                  <a:schemeClr val="tx1"/>
                </a:solidFill>
              </a:endParaRPr>
            </a:p>
          </p:txBody>
        </p:sp>
      </p:grpSp>
      <p:sp>
        <p:nvSpPr>
          <p:cNvPr id="3" name="Rectangle 2"/>
          <p:cNvSpPr/>
          <p:nvPr/>
        </p:nvSpPr>
        <p:spPr>
          <a:xfrm>
            <a:off x="7395091" y="3679288"/>
            <a:ext cx="3556789" cy="2148280"/>
          </a:xfrm>
          <a:prstGeom prst="rect">
            <a:avLst/>
          </a:prstGeom>
        </p:spPr>
        <p:txBody>
          <a:bodyPr wrap="square">
            <a:spAutoFit/>
          </a:bodyPr>
          <a:lstStyle/>
          <a:p>
            <a:pPr marL="144145" indent="-144145">
              <a:lnSpc>
                <a:spcPct val="115000"/>
              </a:lnSpc>
              <a:spcAft>
                <a:spcPts val="0"/>
              </a:spcAft>
            </a:pPr>
            <a:r>
              <a:rPr lang="en-US" dirty="0">
                <a:latin typeface="Calibri" panose="020F0502020204030204" pitchFamily="34" charset="0"/>
                <a:ea typeface="Calibri" panose="020F0502020204030204" pitchFamily="34" charset="0"/>
                <a:cs typeface="Calibri" panose="020F0502020204030204" pitchFamily="34" charset="0"/>
              </a:rPr>
              <a:t>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Sistem</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peradilan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islam</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sebagai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bagian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dari</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sistem</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peradilan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nasional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rPr>
              <a:t>B. </a:t>
            </a:r>
            <a:r>
              <a:rPr lang="en-US" sz="2000" dirty="0" err="1">
                <a:latin typeface="Calibri" panose="020F0502020204030204" pitchFamily="34" charset="0"/>
                <a:ea typeface="Calibri" panose="020F0502020204030204" pitchFamily="34" charset="0"/>
              </a:rPr>
              <a:t>Penegakan</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hukum</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islam</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sebagai</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bagian</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dari</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penegakan</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hukum</a:t>
            </a:r>
            <a:r>
              <a:rPr lang="en-US" sz="2000" dirty="0">
                <a:latin typeface="Calibri" panose="020F0502020204030204" pitchFamily="34" charset="0"/>
                <a:ea typeface="Calibri" panose="020F0502020204030204" pitchFamily="34" charset="0"/>
              </a:rPr>
              <a:t> </a:t>
            </a:r>
            <a:r>
              <a:rPr lang="en-US" sz="2000" dirty="0" err="1">
                <a:latin typeface="Calibri" panose="020F0502020204030204" pitchFamily="34" charset="0"/>
                <a:ea typeface="Calibri" panose="020F0502020204030204" pitchFamily="34" charset="0"/>
              </a:rPr>
              <a:t>nasional</a:t>
            </a:r>
            <a:endParaRPr lang="en-US" sz="2000" dirty="0"/>
          </a:p>
        </p:txBody>
      </p:sp>
    </p:spTree>
    <p:extLst>
      <p:ext uri="{BB962C8B-B14F-4D97-AF65-F5344CB8AC3E}">
        <p14:creationId xmlns:p14="http://schemas.microsoft.com/office/powerpoint/2010/main" val="17526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Referensi</a:t>
            </a:r>
            <a:endParaRPr lang="id-ID" dirty="0"/>
          </a:p>
        </p:txBody>
      </p:sp>
      <p:sp>
        <p:nvSpPr>
          <p:cNvPr id="3" name="Content Placeholder 2"/>
          <p:cNvSpPr>
            <a:spLocks noGrp="1"/>
          </p:cNvSpPr>
          <p:nvPr>
            <p:ph idx="1"/>
          </p:nvPr>
        </p:nvSpPr>
        <p:spPr/>
        <p:txBody>
          <a:bodyPr/>
          <a:lstStyle/>
          <a:p>
            <a:pPr lvl="1" algn="just"/>
            <a:r>
              <a:rPr lang="id-ID" dirty="0"/>
              <a:t>Mohammad Daud Ali, 2000, Hukum Islam, Jakarta, Raja Grafindo .</a:t>
            </a:r>
          </a:p>
          <a:p>
            <a:pPr lvl="1" algn="just"/>
            <a:r>
              <a:rPr lang="id-ID" dirty="0"/>
              <a:t>Fathurrahman Jamil, 1999, filsafat hukum Islam, Jakarta, Logos </a:t>
            </a:r>
          </a:p>
          <a:p>
            <a:pPr lvl="1" algn="just"/>
            <a:r>
              <a:rPr lang="id-ID" dirty="0"/>
              <a:t>Ahmad Rofiq,2000, Hukum Islam di Indonesia, Jakarta, raja Grafindo Persada</a:t>
            </a:r>
            <a:endParaRPr lang="en-US" dirty="0"/>
          </a:p>
          <a:p>
            <a:pPr lvl="1" algn="just"/>
            <a:r>
              <a:rPr lang="en-US" dirty="0" err="1"/>
              <a:t>Mun’im</a:t>
            </a:r>
            <a:r>
              <a:rPr lang="en-US" dirty="0"/>
              <a:t> A. </a:t>
            </a:r>
            <a:r>
              <a:rPr lang="en-US" dirty="0" err="1"/>
              <a:t>Sirry</a:t>
            </a:r>
            <a:r>
              <a:rPr lang="en-US" dirty="0"/>
              <a:t>, </a:t>
            </a:r>
            <a:r>
              <a:rPr lang="en-US" dirty="0" err="1"/>
              <a:t>Sejarah</a:t>
            </a:r>
            <a:r>
              <a:rPr lang="en-US" dirty="0"/>
              <a:t> </a:t>
            </a:r>
            <a:r>
              <a:rPr lang="en-US" dirty="0" err="1"/>
              <a:t>Sosial</a:t>
            </a:r>
            <a:r>
              <a:rPr lang="en-US" dirty="0"/>
              <a:t> </a:t>
            </a:r>
            <a:r>
              <a:rPr lang="en-US" dirty="0" err="1"/>
              <a:t>Hukum</a:t>
            </a:r>
            <a:r>
              <a:rPr lang="en-US" dirty="0"/>
              <a:t> Islam</a:t>
            </a:r>
            <a:endParaRPr lang="id-ID" dirty="0"/>
          </a:p>
          <a:p>
            <a:endParaRPr lang="id-ID" dirty="0"/>
          </a:p>
        </p:txBody>
      </p:sp>
    </p:spTree>
    <p:extLst>
      <p:ext uri="{BB962C8B-B14F-4D97-AF65-F5344CB8AC3E}">
        <p14:creationId xmlns:p14="http://schemas.microsoft.com/office/powerpoint/2010/main" val="315852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Referensi</a:t>
            </a:r>
            <a:endParaRPr lang="id-ID" dirty="0"/>
          </a:p>
        </p:txBody>
      </p:sp>
      <p:sp>
        <p:nvSpPr>
          <p:cNvPr id="3" name="Content Placeholder 2"/>
          <p:cNvSpPr>
            <a:spLocks noGrp="1"/>
          </p:cNvSpPr>
          <p:nvPr>
            <p:ph idx="1"/>
          </p:nvPr>
        </p:nvSpPr>
        <p:spPr/>
        <p:txBody>
          <a:bodyPr/>
          <a:lstStyle/>
          <a:p>
            <a:pPr algn="just"/>
            <a:r>
              <a:rPr lang="en-US" dirty="0" err="1"/>
              <a:t>Ayang</a:t>
            </a:r>
            <a:r>
              <a:rPr lang="en-US" dirty="0"/>
              <a:t> </a:t>
            </a:r>
            <a:r>
              <a:rPr lang="en-US" dirty="0" err="1"/>
              <a:t>Utriza</a:t>
            </a:r>
            <a:r>
              <a:rPr lang="en-US" dirty="0"/>
              <a:t> Yakin, 2016, </a:t>
            </a:r>
            <a:r>
              <a:rPr lang="en-US" dirty="0" err="1"/>
              <a:t>Sejarah</a:t>
            </a:r>
            <a:r>
              <a:rPr lang="en-US" dirty="0"/>
              <a:t> </a:t>
            </a:r>
            <a:r>
              <a:rPr lang="en-US" dirty="0" err="1"/>
              <a:t>Hukum</a:t>
            </a:r>
            <a:r>
              <a:rPr lang="en-US" dirty="0"/>
              <a:t> Islam Nusantara, Jakarta, </a:t>
            </a:r>
            <a:r>
              <a:rPr lang="en-US" dirty="0" err="1"/>
              <a:t>Kencana</a:t>
            </a:r>
            <a:r>
              <a:rPr lang="en-US" dirty="0"/>
              <a:t>.</a:t>
            </a:r>
          </a:p>
          <a:p>
            <a:pPr algn="just"/>
            <a:r>
              <a:rPr lang="en-US" dirty="0"/>
              <a:t>Abdul </a:t>
            </a:r>
            <a:r>
              <a:rPr lang="en-US" dirty="0" err="1"/>
              <a:t>Ghofur</a:t>
            </a:r>
            <a:r>
              <a:rPr lang="en-US" dirty="0"/>
              <a:t> </a:t>
            </a:r>
            <a:r>
              <a:rPr lang="en-US" dirty="0" err="1"/>
              <a:t>Anshori</a:t>
            </a:r>
            <a:r>
              <a:rPr lang="en-US" dirty="0"/>
              <a:t>, 2008, </a:t>
            </a:r>
            <a:r>
              <a:rPr lang="en-US" dirty="0" err="1"/>
              <a:t>Hukum</a:t>
            </a:r>
            <a:r>
              <a:rPr lang="en-US" dirty="0"/>
              <a:t> Islam </a:t>
            </a:r>
            <a:r>
              <a:rPr lang="en-US" dirty="0" err="1"/>
              <a:t>Dinamika</a:t>
            </a:r>
            <a:r>
              <a:rPr lang="en-US" dirty="0"/>
              <a:t> </a:t>
            </a:r>
            <a:r>
              <a:rPr lang="en-US" dirty="0" err="1"/>
              <a:t>dan</a:t>
            </a:r>
            <a:r>
              <a:rPr lang="en-US" dirty="0"/>
              <a:t> </a:t>
            </a:r>
            <a:r>
              <a:rPr lang="en-US" dirty="0" err="1"/>
              <a:t>Perkembangannya</a:t>
            </a:r>
            <a:r>
              <a:rPr lang="en-US" dirty="0"/>
              <a:t> </a:t>
            </a:r>
            <a:r>
              <a:rPr lang="en-US" dirty="0" err="1"/>
              <a:t>di</a:t>
            </a:r>
            <a:r>
              <a:rPr lang="en-US" dirty="0"/>
              <a:t> Indonesia, Yogyakarta, Total Media.</a:t>
            </a:r>
            <a:endParaRPr lang="id-ID" dirty="0"/>
          </a:p>
        </p:txBody>
      </p:sp>
    </p:spTree>
    <p:extLst>
      <p:ext uri="{BB962C8B-B14F-4D97-AF65-F5344CB8AC3E}">
        <p14:creationId xmlns:p14="http://schemas.microsoft.com/office/powerpoint/2010/main" val="1744948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357166"/>
            <a:ext cx="7358082" cy="1643074"/>
          </a:xfrm>
        </p:spPr>
        <p:txBody>
          <a:bodyPr/>
          <a:lstStyle/>
          <a:p>
            <a:r>
              <a:rPr lang="id-ID" dirty="0"/>
              <a:t>HUKUM ISLAM DALAM KURIKULUM FAKULTAS HUKUM</a:t>
            </a:r>
          </a:p>
        </p:txBody>
      </p:sp>
      <p:sp>
        <p:nvSpPr>
          <p:cNvPr id="3" name="Content Placeholder 2"/>
          <p:cNvSpPr>
            <a:spLocks noGrp="1"/>
          </p:cNvSpPr>
          <p:nvPr>
            <p:ph idx="1"/>
          </p:nvPr>
        </p:nvSpPr>
        <p:spPr>
          <a:xfrm>
            <a:off x="1785918" y="2571744"/>
            <a:ext cx="7010400" cy="3810008"/>
          </a:xfrm>
        </p:spPr>
        <p:txBody>
          <a:bodyPr/>
          <a:lstStyle/>
          <a:p>
            <a:pPr marL="514350" indent="-514350">
              <a:buFont typeface="+mj-lt"/>
              <a:buAutoNum type="arabicPeriod"/>
            </a:pPr>
            <a:r>
              <a:rPr lang="id-ID" sz="3600" dirty="0"/>
              <a:t>Alasan Sejarah</a:t>
            </a:r>
          </a:p>
          <a:p>
            <a:pPr marL="514350" indent="-514350">
              <a:buNone/>
            </a:pPr>
            <a:r>
              <a:rPr lang="id-ID" sz="2800" dirty="0"/>
              <a:t>	</a:t>
            </a:r>
            <a:r>
              <a:rPr lang="id-ID" dirty="0"/>
              <a:t>Pada masa pemerintahan Belanda disemua sekolah tinggi fakultas hukum diajarkan hukum Islam atau  disebut </a:t>
            </a:r>
            <a:r>
              <a:rPr lang="id-ID" i="1" dirty="0"/>
              <a:t>Mohammedaansch Recht</a:t>
            </a:r>
          </a:p>
        </p:txBody>
      </p:sp>
    </p:spTree>
  </p:cSld>
  <p:clrMapOvr>
    <a:masterClrMapping/>
  </p:clrMapOvr>
</p:sld>
</file>

<file path=ppt/theme/theme1.xml><?xml version="1.0" encoding="utf-8"?>
<a:theme xmlns:a="http://schemas.openxmlformats.org/drawingml/2006/main" name="ppp_seduc_txt_chalk">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ppp_seduc_txt_chalk</Template>
  <TotalTime>6051</TotalTime>
  <Words>329</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ppp_seduc_txt_chalk</vt:lpstr>
      <vt:lpstr>HUKUM ISLAM</vt:lpstr>
      <vt:lpstr>Kontrak Perkuliahan</vt:lpstr>
      <vt:lpstr>PowerPoint Presentation</vt:lpstr>
      <vt:lpstr>Penilaian</vt:lpstr>
      <vt:lpstr>PowerPoint Presentation</vt:lpstr>
      <vt:lpstr>Silabus </vt:lpstr>
      <vt:lpstr>Referensi</vt:lpstr>
      <vt:lpstr>Referensi</vt:lpstr>
      <vt:lpstr>HUKUM ISLAM DALAM KURIKULUM FAKULTAS HUKUM</vt:lpstr>
      <vt:lpstr>2. Alasan Penduduk</vt:lpstr>
      <vt:lpstr>4. Alasan Konstitusional</vt:lpstr>
      <vt:lpstr>Eksistensi Hukum Islam Indonesia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Abdulloh</dc:creator>
  <cp:lastModifiedBy>Lenovo</cp:lastModifiedBy>
  <cp:revision>41</cp:revision>
  <dcterms:created xsi:type="dcterms:W3CDTF">2010-08-19T03:36:48Z</dcterms:created>
  <dcterms:modified xsi:type="dcterms:W3CDTF">2022-02-28T07:06:27Z</dcterms:modified>
</cp:coreProperties>
</file>