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3" r:id="rId3"/>
    <p:sldId id="291" r:id="rId4"/>
    <p:sldId id="262" r:id="rId5"/>
    <p:sldId id="264" r:id="rId6"/>
    <p:sldId id="265" r:id="rId7"/>
    <p:sldId id="267" r:id="rId8"/>
    <p:sldId id="292" r:id="rId9"/>
    <p:sldId id="269" r:id="rId10"/>
    <p:sldId id="281" r:id="rId11"/>
    <p:sldId id="282" r:id="rId12"/>
    <p:sldId id="283" r:id="rId13"/>
    <p:sldId id="284" r:id="rId14"/>
    <p:sldId id="285" r:id="rId15"/>
    <p:sldId id="286" r:id="rId16"/>
    <p:sldId id="287" r:id="rId17"/>
    <p:sldId id="288" r:id="rId18"/>
    <p:sldId id="270" r:id="rId19"/>
    <p:sldId id="271" r:id="rId20"/>
    <p:sldId id="272" r:id="rId21"/>
    <p:sldId id="273" r:id="rId22"/>
    <p:sldId id="274" r:id="rId23"/>
    <p:sldId id="275" r:id="rId24"/>
    <p:sldId id="276" r:id="rId25"/>
    <p:sldId id="277" r:id="rId26"/>
    <p:sldId id="278" r:id="rId27"/>
    <p:sldId id="279" r:id="rId28"/>
    <p:sldId id="280" r:id="rId29"/>
    <p:sldId id="289" r:id="rId3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p:cViewPr varScale="1">
        <p:scale>
          <a:sx n="76" d="100"/>
          <a:sy n="76" d="100"/>
        </p:scale>
        <p:origin x="60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E2462F2-F07E-4E7E-9298-2971A9D21D4D}" type="datetimeFigureOut">
              <a:rPr lang="id-ID" smtClean="0"/>
              <a:pPr/>
              <a:t>23/08/2020</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916A84E-D25E-4652-A1E8-3CC44B7107AE}" type="slidenum">
              <a:rPr lang="id-ID" smtClean="0"/>
              <a:pPr/>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2462F2-F07E-4E7E-9298-2971A9D21D4D}" type="datetimeFigureOut">
              <a:rPr lang="id-ID" smtClean="0"/>
              <a:pPr/>
              <a:t>23/08/2020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916A84E-D25E-4652-A1E8-3CC44B7107A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2462F2-F07E-4E7E-9298-2971A9D21D4D}" type="datetimeFigureOut">
              <a:rPr lang="id-ID" smtClean="0"/>
              <a:pPr/>
              <a:t>23/08/2020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916A84E-D25E-4652-A1E8-3CC44B7107A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E2462F2-F07E-4E7E-9298-2971A9D21D4D}" type="datetimeFigureOut">
              <a:rPr lang="id-ID" smtClean="0"/>
              <a:pPr/>
              <a:t>23/08/2020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916A84E-D25E-4652-A1E8-3CC44B7107AE}" type="slidenum">
              <a:rPr lang="id-ID" smtClean="0"/>
              <a:pPr/>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2462F2-F07E-4E7E-9298-2971A9D21D4D}" type="datetimeFigureOut">
              <a:rPr lang="id-ID" smtClean="0"/>
              <a:pPr/>
              <a:t>23/08/2020</a:t>
            </a:fld>
            <a:endParaRPr lang="id-ID"/>
          </a:p>
        </p:txBody>
      </p:sp>
      <p:sp>
        <p:nvSpPr>
          <p:cNvPr id="5" name="Footer Placeholder 4"/>
          <p:cNvSpPr>
            <a:spLocks noGrp="1"/>
          </p:cNvSpPr>
          <p:nvPr>
            <p:ph type="ftr" sz="quarter" idx="11"/>
          </p:nvPr>
        </p:nvSpPr>
        <p:spPr>
          <a:xfrm>
            <a:off x="800100" y="6172200"/>
            <a:ext cx="4000500" cy="457200"/>
          </a:xfrm>
        </p:spPr>
        <p:txBody>
          <a:bodyPr/>
          <a:lstStyle/>
          <a:p>
            <a:endParaRPr lang="id-ID"/>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916A84E-D25E-4652-A1E8-3CC44B7107AE}"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E2462F2-F07E-4E7E-9298-2971A9D21D4D}" type="datetimeFigureOut">
              <a:rPr lang="id-ID" smtClean="0"/>
              <a:pPr/>
              <a:t>23/08/2020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916A84E-D25E-4652-A1E8-3CC44B7107AE}" type="slidenum">
              <a:rPr lang="id-ID" smtClean="0"/>
              <a:pPr/>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E2462F2-F07E-4E7E-9298-2971A9D21D4D}" type="datetimeFigureOut">
              <a:rPr lang="id-ID" smtClean="0"/>
              <a:pPr/>
              <a:t>23/08/2020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916A84E-D25E-4652-A1E8-3CC44B7107AE}" type="slidenum">
              <a:rPr lang="id-ID" smtClean="0"/>
              <a:pPr/>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2462F2-F07E-4E7E-9298-2971A9D21D4D}" type="datetimeFigureOut">
              <a:rPr lang="id-ID" smtClean="0"/>
              <a:pPr/>
              <a:t>23/08/2020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916A84E-D25E-4652-A1E8-3CC44B7107AE}"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2462F2-F07E-4E7E-9298-2971A9D21D4D}" type="datetimeFigureOut">
              <a:rPr lang="id-ID" smtClean="0"/>
              <a:pPr/>
              <a:t>23/08/2020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916A84E-D25E-4652-A1E8-3CC44B7107A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2462F2-F07E-4E7E-9298-2971A9D21D4D}" type="datetimeFigureOut">
              <a:rPr lang="id-ID" smtClean="0"/>
              <a:pPr/>
              <a:t>23/08/2020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916A84E-D25E-4652-A1E8-3CC44B7107AE}" type="slidenum">
              <a:rPr lang="id-ID" smtClean="0"/>
              <a:pPr/>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2462F2-F07E-4E7E-9298-2971A9D21D4D}" type="datetimeFigureOut">
              <a:rPr lang="id-ID" smtClean="0"/>
              <a:pPr/>
              <a:t>23/08/2020</a:t>
            </a:fld>
            <a:endParaRPr lang="id-ID"/>
          </a:p>
        </p:txBody>
      </p:sp>
      <p:sp>
        <p:nvSpPr>
          <p:cNvPr id="6" name="Footer Placeholder 5"/>
          <p:cNvSpPr>
            <a:spLocks noGrp="1"/>
          </p:cNvSpPr>
          <p:nvPr>
            <p:ph type="ftr" sz="quarter" idx="11"/>
          </p:nvPr>
        </p:nvSpPr>
        <p:spPr>
          <a:xfrm>
            <a:off x="914400" y="6172200"/>
            <a:ext cx="3886200" cy="457200"/>
          </a:xfrm>
        </p:spPr>
        <p:txBody>
          <a:bodyPr/>
          <a:lstStyle/>
          <a:p>
            <a:endParaRPr lang="id-ID"/>
          </a:p>
        </p:txBody>
      </p:sp>
      <p:sp>
        <p:nvSpPr>
          <p:cNvPr id="7" name="Slide Number Placeholder 6"/>
          <p:cNvSpPr>
            <a:spLocks noGrp="1"/>
          </p:cNvSpPr>
          <p:nvPr>
            <p:ph type="sldNum" sz="quarter" idx="12"/>
          </p:nvPr>
        </p:nvSpPr>
        <p:spPr>
          <a:xfrm>
            <a:off x="146304" y="6208776"/>
            <a:ext cx="457200" cy="457200"/>
          </a:xfrm>
        </p:spPr>
        <p:txBody>
          <a:bodyPr/>
          <a:lstStyle/>
          <a:p>
            <a:fld id="{C916A84E-D25E-4652-A1E8-3CC44B7107AE}" type="slidenum">
              <a:rPr lang="id-ID" smtClean="0"/>
              <a:pPr/>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E2462F2-F07E-4E7E-9298-2971A9D21D4D}" type="datetimeFigureOut">
              <a:rPr lang="id-ID" smtClean="0"/>
              <a:pPr/>
              <a:t>23/08/2020</a:t>
            </a:fld>
            <a:endParaRPr lang="id-ID"/>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916A84E-D25E-4652-A1E8-3CC44B7107A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79041"/>
            <a:ext cx="7543800" cy="2593975"/>
          </a:xfrm>
        </p:spPr>
        <p:txBody>
          <a:bodyPr>
            <a:normAutofit/>
          </a:bodyPr>
          <a:lstStyle/>
          <a:p>
            <a:pPr algn="l"/>
            <a:r>
              <a:rPr lang="id-ID" sz="4800" b="1" dirty="0" smtClean="0">
                <a:latin typeface="Aharoni" pitchFamily="2" charset="-79"/>
                <a:cs typeface="Aharoni" pitchFamily="2" charset="-79"/>
              </a:rPr>
              <a:t>Introduction to Language Testing</a:t>
            </a:r>
            <a:endParaRPr lang="id-ID" sz="4800" b="1" dirty="0">
              <a:latin typeface="Aharoni" pitchFamily="2" charset="-79"/>
              <a:cs typeface="Aharoni" pitchFamily="2" charset="-79"/>
            </a:endParaRPr>
          </a:p>
        </p:txBody>
      </p:sp>
      <p:pic>
        <p:nvPicPr>
          <p:cNvPr id="4" name="Picture 4" descr="g020831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89055" y="3705275"/>
            <a:ext cx="4111337" cy="2460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533400" y="4419600"/>
            <a:ext cx="3455655"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tx1"/>
                </a:solidFill>
                <a:latin typeface="Arial Rounded MT Bold" pitchFamily="34" charset="0"/>
              </a:rPr>
              <a:t>Dr. Sumardi, M.Hum</a:t>
            </a:r>
            <a:endParaRPr lang="id-ID" sz="2400" dirty="0">
              <a:solidFill>
                <a:schemeClr val="tx1"/>
              </a:solidFill>
              <a:latin typeface="Arial Rounded MT Bold" pitchFamily="34" charset="0"/>
            </a:endParaRPr>
          </a:p>
        </p:txBody>
      </p:sp>
    </p:spTree>
    <p:extLst>
      <p:ext uri="{BB962C8B-B14F-4D97-AF65-F5344CB8AC3E}">
        <p14:creationId xmlns:p14="http://schemas.microsoft.com/office/powerpoint/2010/main" val="57992360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611188" y="981075"/>
            <a:ext cx="8229600" cy="4530725"/>
          </a:xfrm>
        </p:spPr>
        <p:txBody>
          <a:bodyPr>
            <a:normAutofit lnSpcReduction="10000"/>
          </a:bodyPr>
          <a:lstStyle/>
          <a:p>
            <a:pPr eaLnBrk="1" hangingPunct="1">
              <a:lnSpc>
                <a:spcPct val="90000"/>
              </a:lnSpc>
              <a:defRPr/>
            </a:pPr>
            <a:r>
              <a:rPr lang="en-US" sz="3600" dirty="0" smtClean="0"/>
              <a:t>An alternative to the traditional forms of assessment has been proposed in  recent years. This has come to be termed </a:t>
            </a:r>
            <a:r>
              <a:rPr lang="id-ID" sz="3600" dirty="0" smtClean="0"/>
              <a:t>as </a:t>
            </a:r>
            <a:r>
              <a:rPr lang="en-US" sz="3600" dirty="0" smtClean="0"/>
              <a:t>alternative assessment, authentic assessment, or informal assessment.</a:t>
            </a:r>
          </a:p>
          <a:p>
            <a:pPr eaLnBrk="1" hangingPunct="1">
              <a:lnSpc>
                <a:spcPct val="90000"/>
              </a:lnSpc>
              <a:defRPr/>
            </a:pPr>
            <a:r>
              <a:rPr lang="en-US" sz="3600" dirty="0" smtClean="0"/>
              <a:t>Authentic forms of assessment such as portfolios, interviews, journal, project work, and self-or peer assessment have become increasingly common in the ESL classroom.</a:t>
            </a:r>
          </a:p>
          <a:p>
            <a:pPr eaLnBrk="1" hangingPunct="1">
              <a:lnSpc>
                <a:spcPct val="90000"/>
              </a:lnSpc>
              <a:defRPr/>
            </a:pPr>
            <a:endParaRPr lang="en-US" dirty="0" smtClean="0"/>
          </a:p>
        </p:txBody>
      </p:sp>
    </p:spTree>
    <p:extLst>
      <p:ext uri="{BB962C8B-B14F-4D97-AF65-F5344CB8AC3E}">
        <p14:creationId xmlns:p14="http://schemas.microsoft.com/office/powerpoint/2010/main" val="543377474"/>
      </p:ext>
    </p:extLst>
  </p:cSld>
  <p:clrMapOvr>
    <a:masterClrMapping/>
  </p:clrMapOvr>
  <mc:AlternateContent xmlns:mc="http://schemas.openxmlformats.org/markup-compatibility/2006" xmlns:p14="http://schemas.microsoft.com/office/powerpoint/2010/main">
    <mc:Choice Requires="p14">
      <p:transition spd="slow" p14:dur="1100">
        <p14:switch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a:defRPr/>
            </a:pPr>
            <a:r>
              <a:rPr lang="en-US" sz="4000" b="1" dirty="0" smtClean="0"/>
              <a:t>Testing and Assessment; </a:t>
            </a:r>
            <a:br>
              <a:rPr lang="en-US" sz="4000" b="1" dirty="0" smtClean="0"/>
            </a:br>
            <a:r>
              <a:rPr lang="id-ID" b="1" dirty="0"/>
              <a:t>How do they relate </a:t>
            </a:r>
            <a:r>
              <a:rPr lang="id-ID" b="1" dirty="0" smtClean="0"/>
              <a:t>to each </a:t>
            </a:r>
            <a:r>
              <a:rPr lang="id-ID" b="1" dirty="0"/>
              <a:t>other?</a:t>
            </a:r>
            <a:endParaRPr lang="en-US" sz="4000" dirty="0" smtClean="0"/>
          </a:p>
        </p:txBody>
      </p:sp>
      <p:sp>
        <p:nvSpPr>
          <p:cNvPr id="8195" name="Rectangle 3"/>
          <p:cNvSpPr>
            <a:spLocks noGrp="1" noChangeArrowheads="1"/>
          </p:cNvSpPr>
          <p:nvPr>
            <p:ph type="body" idx="1"/>
          </p:nvPr>
        </p:nvSpPr>
        <p:spPr>
          <a:xfrm>
            <a:off x="533400" y="1752600"/>
            <a:ext cx="8153400" cy="3660775"/>
          </a:xfrm>
        </p:spPr>
        <p:txBody>
          <a:bodyPr>
            <a:noAutofit/>
          </a:bodyPr>
          <a:lstStyle/>
          <a:p>
            <a:pPr eaLnBrk="1" hangingPunct="1">
              <a:lnSpc>
                <a:spcPct val="90000"/>
              </a:lnSpc>
              <a:buFont typeface="Wingdings" pitchFamily="2" charset="2"/>
              <a:buNone/>
              <a:defRPr/>
            </a:pPr>
            <a:r>
              <a:rPr lang="en-US" sz="4000" b="1" dirty="0" smtClean="0"/>
              <a:t>Test</a:t>
            </a:r>
          </a:p>
          <a:p>
            <a:pPr algn="just" eaLnBrk="1" hangingPunct="1">
              <a:lnSpc>
                <a:spcPct val="90000"/>
              </a:lnSpc>
              <a:buFont typeface="Wingdings" pitchFamily="2" charset="2"/>
              <a:buNone/>
              <a:defRPr/>
            </a:pPr>
            <a:r>
              <a:rPr lang="en-US" sz="3200" dirty="0" smtClean="0"/>
              <a:t>   Is an instrument or procedure designed to elicit performance from learners with the purpose of measuring their attainment of specified criteria. It is almost always identifiable time periods in curriculum. The learners are usually conscious that their responses are being measured and evaluated. Test is the mean to assess the student</a:t>
            </a:r>
            <a:r>
              <a:rPr lang="id-ID" sz="3200" dirty="0" smtClean="0"/>
              <a:t>’s competence</a:t>
            </a:r>
            <a:r>
              <a:rPr lang="en-US" sz="3200" dirty="0" smtClean="0"/>
              <a:t>. </a:t>
            </a:r>
          </a:p>
        </p:txBody>
      </p:sp>
    </p:spTree>
    <p:extLst>
      <p:ext uri="{BB962C8B-B14F-4D97-AF65-F5344CB8AC3E}">
        <p14:creationId xmlns:p14="http://schemas.microsoft.com/office/powerpoint/2010/main" val="272959502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a:defRPr/>
            </a:pPr>
            <a:r>
              <a:rPr lang="en-US" sz="4000" b="1" dirty="0" smtClean="0"/>
              <a:t>Testing and Assessment</a:t>
            </a:r>
            <a:r>
              <a:rPr lang="id-ID" sz="4000" b="1" dirty="0" smtClean="0"/>
              <a:t>:</a:t>
            </a:r>
            <a:r>
              <a:rPr lang="en-US" sz="4000" b="1" dirty="0" smtClean="0"/>
              <a:t> </a:t>
            </a:r>
            <a:br>
              <a:rPr lang="en-US" sz="4000" b="1" dirty="0" smtClean="0"/>
            </a:br>
            <a:r>
              <a:rPr lang="id-ID" b="1" dirty="0"/>
              <a:t>How do they relate </a:t>
            </a:r>
            <a:r>
              <a:rPr lang="id-ID" b="1" dirty="0" smtClean="0"/>
              <a:t>to each </a:t>
            </a:r>
            <a:r>
              <a:rPr lang="id-ID" b="1" dirty="0"/>
              <a:t>other?</a:t>
            </a:r>
            <a:endParaRPr lang="en-US" sz="4000" dirty="0" smtClean="0"/>
          </a:p>
        </p:txBody>
      </p:sp>
      <p:sp>
        <p:nvSpPr>
          <p:cNvPr id="22531" name="Rectangle 3"/>
          <p:cNvSpPr>
            <a:spLocks noGrp="1" noChangeArrowheads="1"/>
          </p:cNvSpPr>
          <p:nvPr>
            <p:ph type="body" idx="1"/>
          </p:nvPr>
        </p:nvSpPr>
        <p:spPr/>
        <p:txBody>
          <a:bodyPr/>
          <a:lstStyle/>
          <a:p>
            <a:pPr eaLnBrk="1" hangingPunct="1">
              <a:buFont typeface="Wingdings" pitchFamily="2" charset="2"/>
              <a:buNone/>
              <a:defRPr/>
            </a:pPr>
            <a:r>
              <a:rPr lang="en-US" dirty="0" smtClean="0"/>
              <a:t>	</a:t>
            </a:r>
            <a:r>
              <a:rPr lang="en-US" sz="4000" dirty="0" smtClean="0"/>
              <a:t>Assessment encompasses a much wider than tests. Whenever a student responds to a question, offers a comment, or tries out a new word or structure, the teacher makes an assessment of the students’ performance</a:t>
            </a:r>
          </a:p>
        </p:txBody>
      </p:sp>
    </p:spTree>
    <p:extLst>
      <p:ext uri="{BB962C8B-B14F-4D97-AF65-F5344CB8AC3E}">
        <p14:creationId xmlns:p14="http://schemas.microsoft.com/office/powerpoint/2010/main" val="349889289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457200" y="1981200"/>
            <a:ext cx="8229600" cy="4419600"/>
          </a:xfrm>
        </p:spPr>
        <p:txBody>
          <a:bodyPr>
            <a:normAutofit/>
          </a:bodyPr>
          <a:lstStyle/>
          <a:p>
            <a:pPr eaLnBrk="1" hangingPunct="1">
              <a:lnSpc>
                <a:spcPct val="90000"/>
              </a:lnSpc>
              <a:buFont typeface="Wingdings" pitchFamily="2" charset="2"/>
              <a:buNone/>
              <a:defRPr/>
            </a:pPr>
            <a:r>
              <a:rPr lang="en-US" sz="3600" b="1" dirty="0" smtClean="0"/>
              <a:t>ASSESSMENT</a:t>
            </a:r>
          </a:p>
          <a:p>
            <a:pPr eaLnBrk="1" hangingPunct="1">
              <a:lnSpc>
                <a:spcPct val="90000"/>
              </a:lnSpc>
              <a:defRPr/>
            </a:pPr>
            <a:r>
              <a:rPr lang="en-US" sz="3600" dirty="0" err="1" smtClean="0"/>
              <a:t>Sommer</a:t>
            </a:r>
            <a:r>
              <a:rPr lang="en-US" sz="3600" dirty="0" smtClean="0"/>
              <a:t> (1989)</a:t>
            </a:r>
          </a:p>
          <a:p>
            <a:pPr eaLnBrk="1" hangingPunct="1">
              <a:lnSpc>
                <a:spcPct val="90000"/>
              </a:lnSpc>
              <a:defRPr/>
            </a:pPr>
            <a:r>
              <a:rPr lang="en-US" sz="3600" dirty="0" smtClean="0"/>
              <a:t>The process of finding out who the students are, what their abilities are, what they need to know, and how the</a:t>
            </a:r>
            <a:r>
              <a:rPr lang="id-ID" sz="3600" dirty="0" smtClean="0"/>
              <a:t>y</a:t>
            </a:r>
            <a:r>
              <a:rPr lang="en-US" sz="3600" dirty="0" smtClean="0"/>
              <a:t> perceive the learning will affect them.  Assessment places the needs of the students at the center of the teacher’s planning.</a:t>
            </a:r>
          </a:p>
        </p:txBody>
      </p:sp>
      <p:sp>
        <p:nvSpPr>
          <p:cNvPr id="19459" name="Rectangle 3"/>
          <p:cNvSpPr>
            <a:spLocks noGrp="1" noChangeArrowheads="1"/>
          </p:cNvSpPr>
          <p:nvPr>
            <p:ph type="title"/>
          </p:nvPr>
        </p:nvSpPr>
        <p:spPr/>
        <p:txBody>
          <a:bodyPr anchor="ctr" anchorCtr="1">
            <a:normAutofit fontScale="90000"/>
          </a:bodyPr>
          <a:lstStyle/>
          <a:p>
            <a:pPr eaLnBrk="1" hangingPunct="1">
              <a:defRPr/>
            </a:pPr>
            <a:r>
              <a:rPr lang="en-US" sz="4000" b="1" dirty="0" smtClean="0"/>
              <a:t>Testing and Assessment</a:t>
            </a:r>
            <a:r>
              <a:rPr lang="id-ID" sz="4000" b="1" dirty="0" smtClean="0"/>
              <a:t>:</a:t>
            </a:r>
            <a:r>
              <a:rPr lang="en-US" sz="4000" b="1" dirty="0" smtClean="0"/>
              <a:t> </a:t>
            </a:r>
            <a:br>
              <a:rPr lang="en-US" sz="4000" b="1" dirty="0" smtClean="0"/>
            </a:br>
            <a:r>
              <a:rPr lang="id-ID" sz="4000" b="1" dirty="0" smtClean="0"/>
              <a:t>How do they relate to each other?</a:t>
            </a:r>
            <a:endParaRPr lang="en-US" sz="4000" b="1" dirty="0" smtClean="0"/>
          </a:p>
        </p:txBody>
      </p:sp>
    </p:spTree>
    <p:extLst>
      <p:ext uri="{BB962C8B-B14F-4D97-AF65-F5344CB8AC3E}">
        <p14:creationId xmlns:p14="http://schemas.microsoft.com/office/powerpoint/2010/main" val="8776458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50825" y="836613"/>
            <a:ext cx="8229600" cy="1258887"/>
          </a:xfrm>
        </p:spPr>
        <p:txBody>
          <a:bodyPr>
            <a:normAutofit fontScale="90000"/>
          </a:bodyPr>
          <a:lstStyle/>
          <a:p>
            <a:pPr eaLnBrk="1" hangingPunct="1">
              <a:defRPr/>
            </a:pPr>
            <a:r>
              <a:rPr lang="en-US" sz="4000" smtClean="0"/>
              <a:t>The Difference with Traditional Assessment “( Gracfa </a:t>
            </a:r>
            <a:r>
              <a:rPr lang="en-US" sz="4000" smtClean="0">
                <a:sym typeface="Symbol" pitchFamily="18" charset="2"/>
              </a:rPr>
              <a:t> Pearson, 1994,p.357)”</a:t>
            </a:r>
          </a:p>
        </p:txBody>
      </p:sp>
      <p:sp>
        <p:nvSpPr>
          <p:cNvPr id="20483" name="Rectangle 3"/>
          <p:cNvSpPr>
            <a:spLocks noGrp="1" noChangeArrowheads="1"/>
          </p:cNvSpPr>
          <p:nvPr>
            <p:ph type="body" idx="1"/>
          </p:nvPr>
        </p:nvSpPr>
        <p:spPr>
          <a:xfrm>
            <a:off x="323850" y="2327275"/>
            <a:ext cx="8229600" cy="3549997"/>
          </a:xfrm>
        </p:spPr>
        <p:txBody>
          <a:bodyPr>
            <a:normAutofit/>
          </a:bodyPr>
          <a:lstStyle/>
          <a:p>
            <a:pPr eaLnBrk="1" hangingPunct="1">
              <a:defRPr/>
            </a:pPr>
            <a:r>
              <a:rPr lang="en-US" sz="3200" dirty="0" smtClean="0"/>
              <a:t>Alternative assessment is </a:t>
            </a:r>
            <a:r>
              <a:rPr lang="en-US" sz="3200" dirty="0" err="1" smtClean="0"/>
              <a:t>differen</a:t>
            </a:r>
            <a:r>
              <a:rPr lang="id-ID" sz="3200" dirty="0" smtClean="0"/>
              <a:t>t</a:t>
            </a:r>
            <a:r>
              <a:rPr lang="en-US" sz="3200" dirty="0" smtClean="0"/>
              <a:t> from </a:t>
            </a:r>
            <a:r>
              <a:rPr lang="id-ID" sz="3200" dirty="0" smtClean="0"/>
              <a:t>that of </a:t>
            </a:r>
            <a:r>
              <a:rPr lang="en-US" sz="3200" dirty="0" smtClean="0"/>
              <a:t>traditional testing in that it actually asks students to show what they can do. The main goal of alternative assessment is to “ gather evidence about how students are approaching, processing and completing real-life tasks in a particular domain</a:t>
            </a:r>
            <a:r>
              <a:rPr lang="id-ID" sz="3200" dirty="0" smtClean="0"/>
              <a:t>”</a:t>
            </a:r>
            <a:r>
              <a:rPr lang="en-US" sz="3200" dirty="0" smtClean="0"/>
              <a:t>.</a:t>
            </a:r>
          </a:p>
        </p:txBody>
      </p:sp>
    </p:spTree>
    <p:extLst>
      <p:ext uri="{BB962C8B-B14F-4D97-AF65-F5344CB8AC3E}">
        <p14:creationId xmlns:p14="http://schemas.microsoft.com/office/powerpoint/2010/main" val="14670902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7544" y="274638"/>
            <a:ext cx="7772400" cy="1143000"/>
          </a:xfrm>
        </p:spPr>
        <p:txBody>
          <a:bodyPr>
            <a:normAutofit fontScale="90000"/>
          </a:bodyPr>
          <a:lstStyle/>
          <a:p>
            <a:pPr eaLnBrk="1" hangingPunct="1">
              <a:defRPr/>
            </a:pPr>
            <a:r>
              <a:rPr lang="en-US" sz="4000" b="1" dirty="0" smtClean="0"/>
              <a:t>INFORMAL </a:t>
            </a:r>
            <a:r>
              <a:rPr lang="id-ID" sz="4000" b="1" dirty="0" smtClean="0"/>
              <a:t>v.s.</a:t>
            </a:r>
            <a:r>
              <a:rPr lang="en-US" sz="4000" b="1" dirty="0" smtClean="0"/>
              <a:t> FORMAL ASSESSMENT</a:t>
            </a:r>
          </a:p>
        </p:txBody>
      </p:sp>
      <p:sp>
        <p:nvSpPr>
          <p:cNvPr id="23555" name="Rectangle 3"/>
          <p:cNvSpPr>
            <a:spLocks noGrp="1" noChangeArrowheads="1"/>
          </p:cNvSpPr>
          <p:nvPr>
            <p:ph type="body" idx="1"/>
          </p:nvPr>
        </p:nvSpPr>
        <p:spPr>
          <a:xfrm>
            <a:off x="914400" y="1665312"/>
            <a:ext cx="7772400" cy="4572000"/>
          </a:xfrm>
        </p:spPr>
        <p:txBody>
          <a:bodyPr>
            <a:normAutofit/>
          </a:bodyPr>
          <a:lstStyle/>
          <a:p>
            <a:pPr marL="0" indent="0" eaLnBrk="1" hangingPunct="1">
              <a:lnSpc>
                <a:spcPct val="90000"/>
              </a:lnSpc>
              <a:buNone/>
              <a:defRPr/>
            </a:pPr>
            <a:r>
              <a:rPr lang="en-US" sz="3200" dirty="0" smtClean="0"/>
              <a:t>INFORMAL/FORMATIVE EVALUATION: involved in all incidental, unplanned evaluative coaching and feedback on tasks designed to elicit performance, but not for the purpose of recording results and making fixed judgments about a student’s competence. It implies the observation of the </a:t>
            </a:r>
            <a:r>
              <a:rPr lang="en-US" sz="3200" b="1" dirty="0" smtClean="0"/>
              <a:t>process</a:t>
            </a:r>
            <a:r>
              <a:rPr lang="en-US" sz="3200" dirty="0" smtClean="0"/>
              <a:t> of learning</a:t>
            </a:r>
          </a:p>
        </p:txBody>
      </p:sp>
    </p:spTree>
    <p:extLst>
      <p:ext uri="{BB962C8B-B14F-4D97-AF65-F5344CB8AC3E}">
        <p14:creationId xmlns:p14="http://schemas.microsoft.com/office/powerpoint/2010/main" val="22948101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ppt_x"/>
                                          </p:val>
                                        </p:tav>
                                        <p:tav tm="100000">
                                          <p:val>
                                            <p:strVal val="#ppt_x"/>
                                          </p:val>
                                        </p:tav>
                                      </p:tavLst>
                                    </p:anim>
                                    <p:anim calcmode="lin" valueType="num">
                                      <p:cBhvr additive="base">
                                        <p:cTn id="8" dur="500" fill="hold"/>
                                        <p:tgtEl>
                                          <p:spTgt spid="235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555">
                                            <p:txEl>
                                              <p:pRg st="0" end="0"/>
                                            </p:txEl>
                                          </p:spTgt>
                                        </p:tgtEl>
                                        <p:attrNameLst>
                                          <p:attrName>style.visibility</p:attrName>
                                        </p:attrNameLst>
                                      </p:cBhvr>
                                      <p:to>
                                        <p:strVal val="visible"/>
                                      </p:to>
                                    </p:set>
                                    <p:anim calcmode="lin" valueType="num">
                                      <p:cBhvr additive="base">
                                        <p:cTn id="13"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7544" y="274638"/>
            <a:ext cx="7772400" cy="1143000"/>
          </a:xfrm>
        </p:spPr>
        <p:txBody>
          <a:bodyPr>
            <a:normAutofit fontScale="90000"/>
          </a:bodyPr>
          <a:lstStyle/>
          <a:p>
            <a:pPr eaLnBrk="1" hangingPunct="1">
              <a:defRPr/>
            </a:pPr>
            <a:r>
              <a:rPr lang="en-US" sz="4000" b="1" dirty="0" smtClean="0"/>
              <a:t>INFORMAL </a:t>
            </a:r>
            <a:r>
              <a:rPr lang="id-ID" sz="4000" b="1" dirty="0" smtClean="0"/>
              <a:t>v.s.</a:t>
            </a:r>
            <a:r>
              <a:rPr lang="en-US" sz="4000" b="1" dirty="0" smtClean="0"/>
              <a:t> FORMAL ASSESSMENT</a:t>
            </a:r>
          </a:p>
        </p:txBody>
      </p:sp>
      <p:sp>
        <p:nvSpPr>
          <p:cNvPr id="24579" name="Rectangle 3"/>
          <p:cNvSpPr>
            <a:spLocks noGrp="1" noChangeArrowheads="1"/>
          </p:cNvSpPr>
          <p:nvPr>
            <p:ph type="body" idx="1"/>
          </p:nvPr>
        </p:nvSpPr>
        <p:spPr>
          <a:xfrm>
            <a:off x="914400" y="1593304"/>
            <a:ext cx="7772400" cy="4572000"/>
          </a:xfrm>
        </p:spPr>
        <p:txBody>
          <a:bodyPr>
            <a:normAutofit/>
          </a:bodyPr>
          <a:lstStyle/>
          <a:p>
            <a:pPr marL="0" indent="0" eaLnBrk="1" hangingPunct="1">
              <a:buNone/>
              <a:defRPr/>
            </a:pPr>
            <a:r>
              <a:rPr lang="en-US" sz="3200" dirty="0" smtClean="0"/>
              <a:t>FORMAL ASSESSMENT / SUMMATIVE TEST: Exercises or experiences specifically designed to tap into a storehouse of skills and knowledge, usually within a relatively short time limit. They are systematic, planned sampling techniques constructed to give teacher and student an appraisal of students achievement.</a:t>
            </a:r>
          </a:p>
        </p:txBody>
      </p:sp>
    </p:spTree>
    <p:extLst>
      <p:ext uri="{BB962C8B-B14F-4D97-AF65-F5344CB8AC3E}">
        <p14:creationId xmlns:p14="http://schemas.microsoft.com/office/powerpoint/2010/main" val="236727091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eaLnBrk="1" hangingPunct="1">
              <a:defRPr/>
            </a:pPr>
            <a:r>
              <a:rPr lang="en-US" sz="4000" b="1" smtClean="0"/>
              <a:t>DEFINITION OF AUTHENTIC ASSESSMENT</a:t>
            </a:r>
            <a:r>
              <a:rPr lang="en-US" sz="4000" smtClean="0"/>
              <a:t> </a:t>
            </a:r>
          </a:p>
        </p:txBody>
      </p:sp>
      <p:sp>
        <p:nvSpPr>
          <p:cNvPr id="25603" name="Rectangle 3"/>
          <p:cNvSpPr>
            <a:spLocks noGrp="1" noChangeArrowheads="1"/>
          </p:cNvSpPr>
          <p:nvPr>
            <p:ph type="body" idx="1"/>
          </p:nvPr>
        </p:nvSpPr>
        <p:spPr>
          <a:xfrm>
            <a:off x="457200" y="1752600"/>
            <a:ext cx="8458200" cy="4373563"/>
          </a:xfrm>
        </p:spPr>
        <p:txBody>
          <a:bodyPr>
            <a:normAutofit/>
          </a:bodyPr>
          <a:lstStyle/>
          <a:p>
            <a:pPr eaLnBrk="1" hangingPunct="1">
              <a:lnSpc>
                <a:spcPct val="90000"/>
              </a:lnSpc>
              <a:buFont typeface="Wingdings" pitchFamily="2" charset="2"/>
              <a:buNone/>
              <a:defRPr/>
            </a:pPr>
            <a:r>
              <a:rPr lang="en-US" sz="3200" dirty="0" smtClean="0"/>
              <a:t>Garcia and Pearson (1994: 335)</a:t>
            </a:r>
          </a:p>
          <a:p>
            <a:pPr eaLnBrk="1" hangingPunct="1">
              <a:lnSpc>
                <a:spcPct val="90000"/>
              </a:lnSpc>
              <a:defRPr/>
            </a:pPr>
            <a:r>
              <a:rPr lang="en-US" sz="3200" dirty="0" smtClean="0"/>
              <a:t>“Efforts that do not adhere to the traditional criteria of standardization, efficiency, cost-effectiveness, objectivity, and machine </a:t>
            </a:r>
            <a:r>
              <a:rPr lang="en-US" sz="3200" dirty="0" err="1" smtClean="0"/>
              <a:t>scorability</a:t>
            </a:r>
            <a:r>
              <a:rPr lang="en-US" sz="3200" dirty="0" smtClean="0"/>
              <a:t>”</a:t>
            </a:r>
            <a:endParaRPr lang="en-US" sz="3200" b="1" dirty="0" smtClean="0"/>
          </a:p>
          <a:p>
            <a:pPr eaLnBrk="1" hangingPunct="1">
              <a:lnSpc>
                <a:spcPct val="90000"/>
              </a:lnSpc>
              <a:defRPr/>
            </a:pPr>
            <a:r>
              <a:rPr lang="en-US" sz="3200" b="1" dirty="0" smtClean="0"/>
              <a:t>Authentic Assessment</a:t>
            </a:r>
            <a:r>
              <a:rPr lang="en-US" sz="3200" dirty="0" smtClean="0"/>
              <a:t> is also called </a:t>
            </a:r>
            <a:r>
              <a:rPr lang="en-US" sz="3200" i="1" dirty="0" smtClean="0"/>
              <a:t>Performance Assessment</a:t>
            </a:r>
            <a:r>
              <a:rPr lang="en-US" sz="3200" dirty="0" smtClean="0"/>
              <a:t>, </a:t>
            </a:r>
            <a:r>
              <a:rPr lang="en-US" sz="3200" i="1" dirty="0" smtClean="0"/>
              <a:t>Alternative Assessment</a:t>
            </a:r>
            <a:r>
              <a:rPr lang="en-US" sz="3200" dirty="0" smtClean="0"/>
              <a:t>, </a:t>
            </a:r>
            <a:r>
              <a:rPr lang="en-US" sz="3200" i="1" dirty="0" smtClean="0"/>
              <a:t>Portfolio Assessment</a:t>
            </a:r>
            <a:r>
              <a:rPr lang="en-US" sz="3200" dirty="0" smtClean="0"/>
              <a:t>, </a:t>
            </a:r>
            <a:r>
              <a:rPr lang="en-US" sz="3200" i="1" dirty="0" smtClean="0"/>
              <a:t>Informal Assessment</a:t>
            </a:r>
            <a:r>
              <a:rPr lang="en-US" sz="3200" dirty="0" smtClean="0"/>
              <a:t>, </a:t>
            </a:r>
            <a:r>
              <a:rPr lang="en-US" sz="3200" i="1" dirty="0" smtClean="0"/>
              <a:t>Situated Assessment</a:t>
            </a:r>
            <a:r>
              <a:rPr lang="en-US" sz="3200" dirty="0" smtClean="0"/>
              <a:t>, and </a:t>
            </a:r>
            <a:r>
              <a:rPr lang="en-US" sz="3200" i="1" dirty="0" smtClean="0"/>
              <a:t>Assessment by Exhibition.</a:t>
            </a:r>
          </a:p>
        </p:txBody>
      </p:sp>
    </p:spTree>
    <p:extLst>
      <p:ext uri="{BB962C8B-B14F-4D97-AF65-F5344CB8AC3E}">
        <p14:creationId xmlns:p14="http://schemas.microsoft.com/office/powerpoint/2010/main" val="160166006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7772400" cy="654510"/>
          </a:xfrm>
        </p:spPr>
        <p:txBody>
          <a:bodyPr>
            <a:normAutofit fontScale="90000"/>
          </a:bodyPr>
          <a:lstStyle/>
          <a:p>
            <a:r>
              <a:rPr lang="id-ID" b="1" dirty="0" smtClean="0"/>
              <a:t>3. Setting Testing Paramaters</a:t>
            </a:r>
            <a:endParaRPr lang="id-ID" b="1" dirty="0"/>
          </a:p>
        </p:txBody>
      </p:sp>
      <p:sp>
        <p:nvSpPr>
          <p:cNvPr id="3" name="Content Placeholder 2"/>
          <p:cNvSpPr>
            <a:spLocks noGrp="1"/>
          </p:cNvSpPr>
          <p:nvPr>
            <p:ph sz="quarter" idx="1"/>
          </p:nvPr>
        </p:nvSpPr>
        <p:spPr>
          <a:xfrm>
            <a:off x="827584" y="1124744"/>
            <a:ext cx="7920880" cy="4895056"/>
          </a:xfrm>
        </p:spPr>
        <p:txBody>
          <a:bodyPr>
            <a:normAutofit fontScale="62500" lnSpcReduction="20000"/>
          </a:bodyPr>
          <a:lstStyle/>
          <a:p>
            <a:r>
              <a:rPr lang="id-ID" sz="4400" b="1" dirty="0" smtClean="0"/>
              <a:t>WHY</a:t>
            </a:r>
            <a:r>
              <a:rPr lang="id-ID" sz="4400" dirty="0" smtClean="0"/>
              <a:t> does the evaluation need to administer?; </a:t>
            </a:r>
          </a:p>
          <a:p>
            <a:endParaRPr lang="id-ID" sz="4400" dirty="0" smtClean="0"/>
          </a:p>
          <a:p>
            <a:r>
              <a:rPr lang="id-ID" sz="4400" b="1" dirty="0" smtClean="0"/>
              <a:t>WHAT</a:t>
            </a:r>
            <a:r>
              <a:rPr lang="id-ID" sz="4400" dirty="0" smtClean="0"/>
              <a:t> is to be evaluated?; </a:t>
            </a:r>
          </a:p>
          <a:p>
            <a:endParaRPr lang="id-ID" sz="4400" dirty="0" smtClean="0"/>
          </a:p>
          <a:p>
            <a:r>
              <a:rPr lang="id-ID" sz="4400" b="1" dirty="0" smtClean="0"/>
              <a:t>WHEN</a:t>
            </a:r>
            <a:r>
              <a:rPr lang="id-ID" sz="4400" dirty="0" smtClean="0"/>
              <a:t> is it to be avaluated?,</a:t>
            </a:r>
          </a:p>
          <a:p>
            <a:endParaRPr lang="id-ID" sz="4400" dirty="0" smtClean="0"/>
          </a:p>
          <a:p>
            <a:r>
              <a:rPr lang="id-ID" sz="4400" b="1" dirty="0" smtClean="0"/>
              <a:t>WHO</a:t>
            </a:r>
            <a:r>
              <a:rPr lang="id-ID" sz="4400" dirty="0" smtClean="0"/>
              <a:t> will evaluate?; </a:t>
            </a:r>
          </a:p>
          <a:p>
            <a:endParaRPr lang="id-ID" sz="4400" dirty="0" smtClean="0"/>
          </a:p>
          <a:p>
            <a:r>
              <a:rPr lang="id-ID" sz="4400" b="1" dirty="0" smtClean="0"/>
              <a:t>HOW</a:t>
            </a:r>
            <a:r>
              <a:rPr lang="id-ID" sz="4400" dirty="0" smtClean="0"/>
              <a:t> will the evaluation be carried out? What form will it take? Will it be a pen-and-paper instrument or be conducted orally? Will it seek to elicit qualitative or quantitative data, or both?</a:t>
            </a:r>
            <a:endParaRPr lang="id-ID" sz="4400" dirty="0"/>
          </a:p>
        </p:txBody>
      </p:sp>
    </p:spTree>
    <p:extLst>
      <p:ext uri="{BB962C8B-B14F-4D97-AF65-F5344CB8AC3E}">
        <p14:creationId xmlns:p14="http://schemas.microsoft.com/office/powerpoint/2010/main" val="28544051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endParaRPr lang="id-ID"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591" y="116632"/>
            <a:ext cx="8568049" cy="6741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343527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4082"/>
          </a:xfrm>
        </p:spPr>
        <p:txBody>
          <a:bodyPr/>
          <a:lstStyle/>
          <a:p>
            <a:r>
              <a:rPr lang="id-ID" sz="3200" dirty="0" smtClean="0"/>
              <a:t>1. Objectives of this course</a:t>
            </a:r>
            <a:endParaRPr lang="id-ID" sz="3200" dirty="0"/>
          </a:p>
        </p:txBody>
      </p:sp>
      <p:sp>
        <p:nvSpPr>
          <p:cNvPr id="3" name="Content Placeholder 2"/>
          <p:cNvSpPr>
            <a:spLocks noGrp="1"/>
          </p:cNvSpPr>
          <p:nvPr>
            <p:ph sz="quarter" idx="1"/>
          </p:nvPr>
        </p:nvSpPr>
        <p:spPr>
          <a:xfrm>
            <a:off x="827584" y="908720"/>
            <a:ext cx="7848872" cy="5832648"/>
          </a:xfrm>
        </p:spPr>
        <p:txBody>
          <a:bodyPr>
            <a:normAutofit fontScale="85000" lnSpcReduction="10000"/>
          </a:bodyPr>
          <a:lstStyle/>
          <a:p>
            <a:pPr marL="114300" indent="0">
              <a:buNone/>
            </a:pPr>
            <a:r>
              <a:rPr lang="en-US" dirty="0"/>
              <a:t>After you have completed the study of </a:t>
            </a:r>
            <a:r>
              <a:rPr lang="en-US" dirty="0" smtClean="0"/>
              <a:t>this</a:t>
            </a:r>
            <a:r>
              <a:rPr lang="id-ID" dirty="0" smtClean="0"/>
              <a:t> course</a:t>
            </a:r>
            <a:r>
              <a:rPr lang="en-US" dirty="0" smtClean="0"/>
              <a:t> </a:t>
            </a:r>
            <a:r>
              <a:rPr lang="en-US" dirty="0"/>
              <a:t>you will be:</a:t>
            </a:r>
          </a:p>
          <a:p>
            <a:r>
              <a:rPr lang="en-US" dirty="0" smtClean="0"/>
              <a:t>familiar </a:t>
            </a:r>
            <a:r>
              <a:rPr lang="en-US" dirty="0"/>
              <a:t>with the background of language testing</a:t>
            </a:r>
          </a:p>
          <a:p>
            <a:r>
              <a:rPr lang="en-US" dirty="0" smtClean="0"/>
              <a:t>aware </a:t>
            </a:r>
            <a:r>
              <a:rPr lang="en-US" dirty="0"/>
              <a:t>of the fact that testing is an important part of every teaching</a:t>
            </a:r>
          </a:p>
          <a:p>
            <a:pPr marL="114300" indent="0">
              <a:buNone/>
            </a:pPr>
            <a:r>
              <a:rPr lang="id-ID" dirty="0" smtClean="0"/>
              <a:t>    and </a:t>
            </a:r>
            <a:r>
              <a:rPr lang="id-ID" dirty="0"/>
              <a:t>learning experience</a:t>
            </a:r>
          </a:p>
          <a:p>
            <a:r>
              <a:rPr lang="en-US" dirty="0" smtClean="0"/>
              <a:t>aware </a:t>
            </a:r>
            <a:r>
              <a:rPr lang="en-US" dirty="0"/>
              <a:t>that both experienced and inexperienced teachers </a:t>
            </a:r>
            <a:r>
              <a:rPr lang="en-US" dirty="0" smtClean="0"/>
              <a:t>of</a:t>
            </a:r>
            <a:r>
              <a:rPr lang="id-ID" dirty="0" smtClean="0"/>
              <a:t> </a:t>
            </a:r>
            <a:r>
              <a:rPr lang="en-US" dirty="0" smtClean="0"/>
              <a:t>English </a:t>
            </a:r>
            <a:r>
              <a:rPr lang="en-US" dirty="0"/>
              <a:t>as a Foreign Language (EFL) need to improve their </a:t>
            </a:r>
            <a:r>
              <a:rPr lang="en-US" dirty="0" smtClean="0"/>
              <a:t>skills </a:t>
            </a:r>
            <a:r>
              <a:rPr lang="id-ID" dirty="0" smtClean="0"/>
              <a:t> </a:t>
            </a:r>
            <a:r>
              <a:rPr lang="en-US" dirty="0" smtClean="0"/>
              <a:t>in </a:t>
            </a:r>
            <a:r>
              <a:rPr lang="en-US" dirty="0"/>
              <a:t>constructing and administering classroom tests</a:t>
            </a:r>
          </a:p>
          <a:p>
            <a:r>
              <a:rPr lang="en-US" dirty="0" smtClean="0"/>
              <a:t>able </a:t>
            </a:r>
            <a:r>
              <a:rPr lang="en-US" dirty="0"/>
              <a:t>to understand how testing helps students create </a:t>
            </a:r>
            <a:r>
              <a:rPr lang="en-US" dirty="0" smtClean="0"/>
              <a:t>positive</a:t>
            </a:r>
            <a:r>
              <a:rPr lang="id-ID" dirty="0" smtClean="0"/>
              <a:t> </a:t>
            </a:r>
            <a:r>
              <a:rPr lang="en-US" dirty="0" smtClean="0"/>
              <a:t>attitudes </a:t>
            </a:r>
            <a:r>
              <a:rPr lang="en-US" dirty="0"/>
              <a:t>towards your class and able to identify the main issues </a:t>
            </a:r>
            <a:r>
              <a:rPr lang="en-US" dirty="0" smtClean="0"/>
              <a:t>of </a:t>
            </a:r>
            <a:r>
              <a:rPr lang="id-ID" dirty="0" smtClean="0"/>
              <a:t>language </a:t>
            </a:r>
            <a:r>
              <a:rPr lang="id-ID" dirty="0"/>
              <a:t>testing</a:t>
            </a:r>
          </a:p>
          <a:p>
            <a:r>
              <a:rPr lang="en-US" dirty="0" smtClean="0"/>
              <a:t>able </a:t>
            </a:r>
            <a:r>
              <a:rPr lang="en-US" dirty="0"/>
              <a:t>to define and differentiate the terms </a:t>
            </a:r>
            <a:r>
              <a:rPr lang="en-US" dirty="0" smtClean="0"/>
              <a:t>of </a:t>
            </a:r>
            <a:r>
              <a:rPr lang="en-US" b="1" dirty="0" smtClean="0"/>
              <a:t>test</a:t>
            </a:r>
            <a:r>
              <a:rPr lang="en-US" dirty="0"/>
              <a:t>, </a:t>
            </a:r>
            <a:r>
              <a:rPr lang="en-US" b="1" dirty="0"/>
              <a:t>measurement</a:t>
            </a:r>
            <a:r>
              <a:rPr lang="en-US" dirty="0"/>
              <a:t>,</a:t>
            </a:r>
          </a:p>
          <a:p>
            <a:pPr marL="114300" indent="0">
              <a:buNone/>
            </a:pPr>
            <a:r>
              <a:rPr lang="id-ID" b="1" dirty="0" smtClean="0"/>
              <a:t>    </a:t>
            </a:r>
            <a:r>
              <a:rPr lang="en-US" b="1" dirty="0" smtClean="0"/>
              <a:t>assessment and </a:t>
            </a:r>
            <a:r>
              <a:rPr lang="id-ID" b="1" dirty="0" smtClean="0"/>
              <a:t>evaluation</a:t>
            </a:r>
            <a:endParaRPr lang="id-ID" b="1" dirty="0"/>
          </a:p>
          <a:p>
            <a:r>
              <a:rPr lang="en-US" dirty="0" smtClean="0"/>
              <a:t>recognize </a:t>
            </a:r>
            <a:r>
              <a:rPr lang="en-US" dirty="0"/>
              <a:t>that </a:t>
            </a:r>
            <a:r>
              <a:rPr lang="en-US" b="1" dirty="0"/>
              <a:t>assessment</a:t>
            </a:r>
            <a:r>
              <a:rPr lang="en-US" dirty="0"/>
              <a:t>, </a:t>
            </a:r>
            <a:r>
              <a:rPr lang="en-US" b="1" dirty="0"/>
              <a:t>measurement</a:t>
            </a:r>
            <a:r>
              <a:rPr lang="en-US" dirty="0"/>
              <a:t>, </a:t>
            </a:r>
            <a:r>
              <a:rPr lang="en-US" b="1" dirty="0"/>
              <a:t>evaluation </a:t>
            </a:r>
            <a:r>
              <a:rPr lang="en-US" dirty="0"/>
              <a:t>and</a:t>
            </a:r>
          </a:p>
          <a:p>
            <a:pPr marL="114300" indent="0">
              <a:buNone/>
            </a:pPr>
            <a:r>
              <a:rPr lang="id-ID" b="1" dirty="0" smtClean="0"/>
              <a:t>    </a:t>
            </a:r>
            <a:r>
              <a:rPr lang="en-US" b="1" dirty="0" smtClean="0"/>
              <a:t>testing </a:t>
            </a:r>
            <a:r>
              <a:rPr lang="en-US" dirty="0"/>
              <a:t>are essential to sound educational decision making</a:t>
            </a:r>
          </a:p>
          <a:p>
            <a:r>
              <a:rPr lang="en-US" dirty="0" smtClean="0"/>
              <a:t>recognize </a:t>
            </a:r>
            <a:r>
              <a:rPr lang="en-US" dirty="0"/>
              <a:t>the ways </a:t>
            </a:r>
            <a:r>
              <a:rPr lang="en-US" b="1" dirty="0"/>
              <a:t>assessment</a:t>
            </a:r>
            <a:r>
              <a:rPr lang="en-US" dirty="0"/>
              <a:t>, </a:t>
            </a:r>
            <a:r>
              <a:rPr lang="en-US" b="1" dirty="0"/>
              <a:t>measurement </a:t>
            </a:r>
            <a:r>
              <a:rPr lang="en-US" dirty="0"/>
              <a:t>and </a:t>
            </a:r>
            <a:r>
              <a:rPr lang="en-US" b="1" dirty="0"/>
              <a:t>evaluation </a:t>
            </a:r>
            <a:r>
              <a:rPr lang="en-US" dirty="0"/>
              <a:t>can</a:t>
            </a:r>
          </a:p>
          <a:p>
            <a:pPr marL="114300" indent="0">
              <a:buNone/>
            </a:pPr>
            <a:r>
              <a:rPr lang="id-ID" dirty="0" smtClean="0"/>
              <a:t>    </a:t>
            </a:r>
            <a:r>
              <a:rPr lang="en-US" dirty="0" smtClean="0"/>
              <a:t>assist </a:t>
            </a:r>
            <a:r>
              <a:rPr lang="en-US" dirty="0"/>
              <a:t>in instruction, guidance, administrative and research </a:t>
            </a:r>
            <a:r>
              <a:rPr lang="id-ID" dirty="0" smtClean="0"/>
              <a:t>  </a:t>
            </a:r>
            <a:r>
              <a:rPr lang="en-US" dirty="0" smtClean="0"/>
              <a:t>decisions</a:t>
            </a:r>
            <a:r>
              <a:rPr lang="en-US" dirty="0"/>
              <a:t>.</a:t>
            </a:r>
            <a:endParaRPr lang="id-ID" dirty="0"/>
          </a:p>
        </p:txBody>
      </p:sp>
    </p:spTree>
    <p:extLst>
      <p:ext uri="{BB962C8B-B14F-4D97-AF65-F5344CB8AC3E}">
        <p14:creationId xmlns:p14="http://schemas.microsoft.com/office/powerpoint/2010/main" val="272269759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endParaRPr lang="id-ID"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04"/>
            <a:ext cx="9144000" cy="6817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04489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92696"/>
            <a:ext cx="7772400" cy="778098"/>
          </a:xfrm>
        </p:spPr>
        <p:txBody>
          <a:bodyPr/>
          <a:lstStyle/>
          <a:p>
            <a:r>
              <a:rPr lang="id-ID" b="1" dirty="0" smtClean="0"/>
              <a:t>4. Participants in Testing</a:t>
            </a:r>
            <a:endParaRPr lang="id-ID" b="1" dirty="0"/>
          </a:p>
        </p:txBody>
      </p:sp>
      <p:sp>
        <p:nvSpPr>
          <p:cNvPr id="3" name="Content Placeholder 2"/>
          <p:cNvSpPr>
            <a:spLocks noGrp="1"/>
          </p:cNvSpPr>
          <p:nvPr>
            <p:ph sz="quarter" idx="1"/>
          </p:nvPr>
        </p:nvSpPr>
        <p:spPr>
          <a:xfrm>
            <a:off x="1552128" y="1916832"/>
            <a:ext cx="7052320" cy="3816424"/>
          </a:xfrm>
        </p:spPr>
        <p:txBody>
          <a:bodyPr>
            <a:normAutofit/>
          </a:bodyPr>
          <a:lstStyle/>
          <a:p>
            <a:pPr marL="0" indent="0">
              <a:buNone/>
            </a:pPr>
            <a:r>
              <a:rPr lang="id-ID" sz="4000" dirty="0" smtClean="0"/>
              <a:t>The participants in language testing are the:</a:t>
            </a:r>
          </a:p>
          <a:p>
            <a:r>
              <a:rPr lang="id-ID" sz="4000" dirty="0" smtClean="0"/>
              <a:t>Tester </a:t>
            </a:r>
          </a:p>
          <a:p>
            <a:r>
              <a:rPr lang="id-ID" sz="4000" dirty="0" smtClean="0"/>
              <a:t>Test taker/the testee</a:t>
            </a:r>
          </a:p>
          <a:p>
            <a:r>
              <a:rPr lang="id-ID" sz="4000" dirty="0" smtClean="0"/>
              <a:t>Test user </a:t>
            </a:r>
            <a:endParaRPr lang="id-ID" sz="4000" dirty="0"/>
          </a:p>
        </p:txBody>
      </p:sp>
    </p:spTree>
    <p:extLst>
      <p:ext uri="{BB962C8B-B14F-4D97-AF65-F5344CB8AC3E}">
        <p14:creationId xmlns:p14="http://schemas.microsoft.com/office/powerpoint/2010/main" val="115635148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6423471" cy="935117"/>
          </a:xfrm>
        </p:spPr>
        <p:txBody>
          <a:bodyPr/>
          <a:lstStyle/>
          <a:p>
            <a:r>
              <a:rPr lang="id-ID" b="1" dirty="0" smtClean="0"/>
              <a:t>a. Tester</a:t>
            </a:r>
            <a:endParaRPr lang="id-ID" b="1" dirty="0"/>
          </a:p>
        </p:txBody>
      </p:sp>
      <p:sp>
        <p:nvSpPr>
          <p:cNvPr id="3" name="Content Placeholder 2"/>
          <p:cNvSpPr>
            <a:spLocks noGrp="1"/>
          </p:cNvSpPr>
          <p:nvPr>
            <p:ph sz="quarter" idx="1"/>
          </p:nvPr>
        </p:nvSpPr>
        <p:spPr>
          <a:xfrm>
            <a:off x="914400" y="1196752"/>
            <a:ext cx="7772400" cy="5256584"/>
          </a:xfrm>
        </p:spPr>
        <p:txBody>
          <a:bodyPr>
            <a:normAutofit fontScale="92500"/>
          </a:bodyPr>
          <a:lstStyle/>
          <a:p>
            <a:pPr marL="0" indent="0">
              <a:buNone/>
            </a:pPr>
            <a:r>
              <a:rPr lang="id-ID" dirty="0"/>
              <a:t>The tester may be:</a:t>
            </a:r>
          </a:p>
          <a:p>
            <a:pPr marL="265113" indent="0"/>
            <a:r>
              <a:rPr lang="id-ID" dirty="0" smtClean="0"/>
              <a:t>  A</a:t>
            </a:r>
            <a:r>
              <a:rPr lang="en-US" dirty="0" smtClean="0"/>
              <a:t> </a:t>
            </a:r>
            <a:r>
              <a:rPr lang="en-US" dirty="0"/>
              <a:t>foreign language teacher who designs, administers, and</a:t>
            </a:r>
          </a:p>
          <a:p>
            <a:pPr marL="265113" indent="0">
              <a:buNone/>
            </a:pPr>
            <a:r>
              <a:rPr lang="id-ID" dirty="0" smtClean="0"/>
              <a:t>     </a:t>
            </a:r>
            <a:r>
              <a:rPr lang="en-US" dirty="0" smtClean="0"/>
              <a:t>interprets </a:t>
            </a:r>
            <a:r>
              <a:rPr lang="en-US" dirty="0"/>
              <a:t>tests given to his own learners</a:t>
            </a:r>
          </a:p>
          <a:p>
            <a:pPr marL="265113" indent="0"/>
            <a:r>
              <a:rPr lang="id-ID" dirty="0" smtClean="0"/>
              <a:t>  A</a:t>
            </a:r>
            <a:r>
              <a:rPr lang="en-US" dirty="0" smtClean="0"/>
              <a:t> </a:t>
            </a:r>
            <a:r>
              <a:rPr lang="en-US" dirty="0"/>
              <a:t>group of people responsible for developing tests </a:t>
            </a:r>
            <a:r>
              <a:rPr lang="en-US" dirty="0" smtClean="0"/>
              <a:t>requirements</a:t>
            </a:r>
            <a:r>
              <a:rPr lang="id-ID" dirty="0" smtClean="0"/>
              <a:t> </a:t>
            </a:r>
          </a:p>
          <a:p>
            <a:pPr marL="265113" indent="0"/>
            <a:r>
              <a:rPr lang="id-ID" dirty="0" smtClean="0"/>
              <a:t>  A</a:t>
            </a:r>
            <a:r>
              <a:rPr lang="en-US" dirty="0" smtClean="0"/>
              <a:t> </a:t>
            </a:r>
            <a:r>
              <a:rPr lang="en-US" dirty="0"/>
              <a:t>private or governmental testing agency (PALSO in Greece; </a:t>
            </a:r>
            <a:endParaRPr lang="id-ID" dirty="0" smtClean="0"/>
          </a:p>
          <a:p>
            <a:pPr marL="265113" indent="0">
              <a:buNone/>
            </a:pPr>
            <a:r>
              <a:rPr lang="id-ID" dirty="0" smtClean="0"/>
              <a:t>    E</a:t>
            </a:r>
            <a:r>
              <a:rPr lang="en-US" dirty="0" smtClean="0"/>
              <a:t>TS</a:t>
            </a:r>
            <a:r>
              <a:rPr lang="id-ID" dirty="0" smtClean="0"/>
              <a:t> </a:t>
            </a:r>
            <a:r>
              <a:rPr lang="en-US" dirty="0" smtClean="0"/>
              <a:t>– </a:t>
            </a:r>
            <a:r>
              <a:rPr lang="en-US" dirty="0"/>
              <a:t>the Educational Testing Service in New Jersey, USA; </a:t>
            </a:r>
            <a:r>
              <a:rPr lang="id-ID" dirty="0" smtClean="0"/>
              <a:t>  </a:t>
            </a:r>
          </a:p>
          <a:p>
            <a:pPr marL="265113" indent="0">
              <a:buNone/>
            </a:pPr>
            <a:r>
              <a:rPr lang="id-ID" dirty="0"/>
              <a:t> </a:t>
            </a:r>
            <a:r>
              <a:rPr lang="id-ID" dirty="0" smtClean="0"/>
              <a:t>   </a:t>
            </a:r>
            <a:r>
              <a:rPr lang="en-US" dirty="0" smtClean="0"/>
              <a:t>CITO in</a:t>
            </a:r>
            <a:r>
              <a:rPr lang="id-ID" dirty="0" smtClean="0"/>
              <a:t>  </a:t>
            </a:r>
            <a:r>
              <a:rPr lang="en-US" dirty="0" smtClean="0"/>
              <a:t>Holland </a:t>
            </a:r>
            <a:r>
              <a:rPr lang="en-US" dirty="0"/>
              <a:t>or </a:t>
            </a:r>
            <a:r>
              <a:rPr lang="id-ID" dirty="0" smtClean="0"/>
              <a:t>BSNP in Indonesia.</a:t>
            </a:r>
            <a:endParaRPr lang="en-US" dirty="0"/>
          </a:p>
          <a:p>
            <a:pPr marL="530225" indent="-265113"/>
            <a:r>
              <a:rPr lang="id-ID" dirty="0" smtClean="0"/>
              <a:t>O</a:t>
            </a:r>
            <a:r>
              <a:rPr lang="en-US" dirty="0" err="1" smtClean="0"/>
              <a:t>ther</a:t>
            </a:r>
            <a:r>
              <a:rPr lang="en-US" dirty="0" smtClean="0"/>
              <a:t> </a:t>
            </a:r>
            <a:r>
              <a:rPr lang="en-US" dirty="0"/>
              <a:t>organizations/ international meetings: the annual </a:t>
            </a:r>
            <a:r>
              <a:rPr lang="en-US" dirty="0" smtClean="0"/>
              <a:t>Language</a:t>
            </a:r>
            <a:r>
              <a:rPr lang="id-ID" dirty="0" smtClean="0"/>
              <a:t> </a:t>
            </a:r>
            <a:r>
              <a:rPr lang="en-US" dirty="0" smtClean="0"/>
              <a:t>Testing </a:t>
            </a:r>
            <a:r>
              <a:rPr lang="en-US" dirty="0"/>
              <a:t>Research Colloquium, The Scientific Commission </a:t>
            </a:r>
            <a:r>
              <a:rPr lang="en-US" dirty="0" smtClean="0"/>
              <a:t>on</a:t>
            </a:r>
            <a:r>
              <a:rPr lang="id-ID" dirty="0" smtClean="0"/>
              <a:t>      </a:t>
            </a:r>
            <a:r>
              <a:rPr lang="en-US" dirty="0" smtClean="0"/>
              <a:t>Language </a:t>
            </a:r>
            <a:r>
              <a:rPr lang="en-US" dirty="0"/>
              <a:t>Tests and Testing of the International Association </a:t>
            </a:r>
            <a:r>
              <a:rPr lang="en-US" dirty="0" smtClean="0"/>
              <a:t>of</a:t>
            </a:r>
            <a:r>
              <a:rPr lang="id-ID" dirty="0" smtClean="0"/>
              <a:t>      </a:t>
            </a:r>
            <a:r>
              <a:rPr lang="en-US" dirty="0" smtClean="0"/>
              <a:t>Applied </a:t>
            </a:r>
            <a:r>
              <a:rPr lang="en-US" dirty="0"/>
              <a:t>Linguistics, “Language Testing” – a professional </a:t>
            </a:r>
            <a:r>
              <a:rPr lang="en-US" dirty="0" smtClean="0"/>
              <a:t>and</a:t>
            </a:r>
            <a:r>
              <a:rPr lang="id-ID" dirty="0" smtClean="0"/>
              <a:t>      academic </a:t>
            </a:r>
            <a:r>
              <a:rPr lang="id-ID" dirty="0"/>
              <a:t>journal</a:t>
            </a:r>
          </a:p>
        </p:txBody>
      </p:sp>
    </p:spTree>
    <p:extLst>
      <p:ext uri="{BB962C8B-B14F-4D97-AF65-F5344CB8AC3E}">
        <p14:creationId xmlns:p14="http://schemas.microsoft.com/office/powerpoint/2010/main" val="357779702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7772400" cy="922114"/>
          </a:xfrm>
        </p:spPr>
        <p:txBody>
          <a:bodyPr/>
          <a:lstStyle/>
          <a:p>
            <a:r>
              <a:rPr lang="id-ID" b="1" dirty="0" smtClean="0"/>
              <a:t>b. The test taker / the testee</a:t>
            </a:r>
            <a:endParaRPr lang="id-ID" dirty="0"/>
          </a:p>
        </p:txBody>
      </p:sp>
      <p:sp>
        <p:nvSpPr>
          <p:cNvPr id="3" name="Content Placeholder 2"/>
          <p:cNvSpPr>
            <a:spLocks noGrp="1"/>
          </p:cNvSpPr>
          <p:nvPr>
            <p:ph sz="quarter" idx="1"/>
          </p:nvPr>
        </p:nvSpPr>
        <p:spPr>
          <a:xfrm>
            <a:off x="1120080" y="1447800"/>
            <a:ext cx="7772400" cy="4572000"/>
          </a:xfrm>
        </p:spPr>
        <p:txBody>
          <a:bodyPr>
            <a:normAutofit/>
          </a:bodyPr>
          <a:lstStyle/>
          <a:p>
            <a:pPr marL="0" indent="0">
              <a:buNone/>
            </a:pPr>
            <a:r>
              <a:rPr lang="en-US" sz="3600" dirty="0"/>
              <a:t>The Test Takers may be:</a:t>
            </a:r>
          </a:p>
          <a:p>
            <a:r>
              <a:rPr lang="id-ID" sz="3600" dirty="0" smtClean="0"/>
              <a:t>S</a:t>
            </a:r>
            <a:r>
              <a:rPr lang="en-US" sz="3600" dirty="0" err="1" smtClean="0"/>
              <a:t>tudents</a:t>
            </a:r>
            <a:r>
              <a:rPr lang="en-US" sz="3600" dirty="0" smtClean="0"/>
              <a:t> </a:t>
            </a:r>
            <a:r>
              <a:rPr lang="en-US" sz="3600" dirty="0"/>
              <a:t>in schools and universities</a:t>
            </a:r>
          </a:p>
          <a:p>
            <a:r>
              <a:rPr lang="id-ID" sz="3600" dirty="0" smtClean="0"/>
              <a:t>A</a:t>
            </a:r>
            <a:r>
              <a:rPr lang="en-US" sz="3600" dirty="0" err="1" smtClean="0"/>
              <a:t>pplicants</a:t>
            </a:r>
            <a:r>
              <a:rPr lang="en-US" sz="3600" dirty="0" smtClean="0"/>
              <a:t> </a:t>
            </a:r>
            <a:r>
              <a:rPr lang="en-US" sz="3600" dirty="0"/>
              <a:t>for positions that require foreign language abilities</a:t>
            </a:r>
          </a:p>
          <a:p>
            <a:r>
              <a:rPr lang="id-ID" sz="3600" dirty="0" smtClean="0"/>
              <a:t>P</a:t>
            </a:r>
            <a:r>
              <a:rPr lang="en-US" sz="3600" dirty="0" err="1" smtClean="0"/>
              <a:t>eople</a:t>
            </a:r>
            <a:r>
              <a:rPr lang="en-US" sz="3600" dirty="0" smtClean="0"/>
              <a:t> </a:t>
            </a:r>
            <a:r>
              <a:rPr lang="en-US" sz="3600" dirty="0"/>
              <a:t>seeking certification of language proficiency for their jobs</a:t>
            </a:r>
            <a:endParaRPr lang="id-ID" sz="3600" dirty="0"/>
          </a:p>
        </p:txBody>
      </p:sp>
    </p:spTree>
    <p:extLst>
      <p:ext uri="{BB962C8B-B14F-4D97-AF65-F5344CB8AC3E}">
        <p14:creationId xmlns:p14="http://schemas.microsoft.com/office/powerpoint/2010/main" val="587748349"/>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7772400" cy="850106"/>
          </a:xfrm>
        </p:spPr>
        <p:txBody>
          <a:bodyPr/>
          <a:lstStyle/>
          <a:p>
            <a:r>
              <a:rPr lang="id-ID" b="1" dirty="0" smtClean="0"/>
              <a:t>c. </a:t>
            </a:r>
            <a:r>
              <a:rPr lang="id-ID" b="1" dirty="0"/>
              <a:t>The test </a:t>
            </a:r>
            <a:r>
              <a:rPr lang="id-ID" b="1" dirty="0" smtClean="0"/>
              <a:t>user</a:t>
            </a:r>
            <a:endParaRPr lang="id-ID" dirty="0"/>
          </a:p>
        </p:txBody>
      </p:sp>
      <p:sp>
        <p:nvSpPr>
          <p:cNvPr id="3" name="Content Placeholder 2"/>
          <p:cNvSpPr>
            <a:spLocks noGrp="1"/>
          </p:cNvSpPr>
          <p:nvPr>
            <p:ph sz="quarter" idx="1"/>
          </p:nvPr>
        </p:nvSpPr>
        <p:spPr>
          <a:xfrm>
            <a:off x="986408" y="1196752"/>
            <a:ext cx="8050088" cy="5472608"/>
          </a:xfrm>
        </p:spPr>
        <p:txBody>
          <a:bodyPr>
            <a:normAutofit fontScale="92500" lnSpcReduction="10000"/>
          </a:bodyPr>
          <a:lstStyle/>
          <a:p>
            <a:pPr marL="0" indent="0">
              <a:buNone/>
            </a:pPr>
            <a:r>
              <a:rPr lang="en-US" dirty="0"/>
              <a:t>The </a:t>
            </a:r>
            <a:r>
              <a:rPr lang="id-ID" dirty="0" smtClean="0"/>
              <a:t>t</a:t>
            </a:r>
            <a:r>
              <a:rPr lang="en-US" dirty="0" err="1" smtClean="0"/>
              <a:t>est</a:t>
            </a:r>
            <a:r>
              <a:rPr lang="en-US" dirty="0" smtClean="0"/>
              <a:t> </a:t>
            </a:r>
            <a:r>
              <a:rPr lang="id-ID" dirty="0" smtClean="0"/>
              <a:t>u</a:t>
            </a:r>
            <a:r>
              <a:rPr lang="en-US" dirty="0" err="1" smtClean="0"/>
              <a:t>sers</a:t>
            </a:r>
            <a:r>
              <a:rPr lang="en-US" dirty="0" smtClean="0"/>
              <a:t> </a:t>
            </a:r>
            <a:r>
              <a:rPr lang="en-US" dirty="0"/>
              <a:t>are the individual or institution that make use of</a:t>
            </a:r>
          </a:p>
          <a:p>
            <a:r>
              <a:rPr lang="id-ID" dirty="0" smtClean="0"/>
              <a:t>T</a:t>
            </a:r>
            <a:r>
              <a:rPr lang="en-US" dirty="0" smtClean="0"/>
              <a:t>he </a:t>
            </a:r>
            <a:r>
              <a:rPr lang="en-US" dirty="0"/>
              <a:t>interpretation of scores e.g</a:t>
            </a:r>
            <a:r>
              <a:rPr lang="en-US" dirty="0" smtClean="0"/>
              <a:t>.</a:t>
            </a:r>
            <a:r>
              <a:rPr lang="id-ID" dirty="0" smtClean="0"/>
              <a:t> </a:t>
            </a:r>
            <a:r>
              <a:rPr lang="en-US" dirty="0" smtClean="0"/>
              <a:t> </a:t>
            </a:r>
            <a:r>
              <a:rPr lang="en-US" dirty="0"/>
              <a:t>foreign language teachers (to encourage and monitor learning, </a:t>
            </a:r>
            <a:r>
              <a:rPr lang="en-US" dirty="0" smtClean="0"/>
              <a:t>for</a:t>
            </a:r>
            <a:r>
              <a:rPr lang="id-ID" dirty="0" smtClean="0"/>
              <a:t> personal </a:t>
            </a:r>
            <a:r>
              <a:rPr lang="id-ID" dirty="0"/>
              <a:t>feedback)</a:t>
            </a:r>
          </a:p>
          <a:p>
            <a:r>
              <a:rPr lang="id-ID" dirty="0" smtClean="0"/>
              <a:t>T</a:t>
            </a:r>
            <a:r>
              <a:rPr lang="en-US" dirty="0" smtClean="0"/>
              <a:t>he </a:t>
            </a:r>
            <a:r>
              <a:rPr lang="en-US" dirty="0"/>
              <a:t>Ministry of Education </a:t>
            </a:r>
            <a:r>
              <a:rPr lang="en-US" dirty="0" smtClean="0"/>
              <a:t>and culture uses </a:t>
            </a:r>
            <a:r>
              <a:rPr lang="en-US" dirty="0"/>
              <a:t>tests to ensure that the </a:t>
            </a:r>
            <a:r>
              <a:rPr lang="en-US" dirty="0" smtClean="0"/>
              <a:t>National</a:t>
            </a:r>
            <a:r>
              <a:rPr lang="id-ID" dirty="0" smtClean="0"/>
              <a:t> </a:t>
            </a:r>
            <a:r>
              <a:rPr lang="en-US" dirty="0" smtClean="0"/>
              <a:t>Curriculum </a:t>
            </a:r>
            <a:r>
              <a:rPr lang="en-US" dirty="0"/>
              <a:t>is followed and to assess the standards achieved </a:t>
            </a:r>
            <a:r>
              <a:rPr lang="en-US" dirty="0" smtClean="0"/>
              <a:t>in</a:t>
            </a:r>
            <a:r>
              <a:rPr lang="id-ID" dirty="0" smtClean="0"/>
              <a:t> school </a:t>
            </a:r>
            <a:r>
              <a:rPr lang="id-ID" dirty="0"/>
              <a:t>work</a:t>
            </a:r>
          </a:p>
          <a:p>
            <a:r>
              <a:rPr lang="id-ID" dirty="0" smtClean="0"/>
              <a:t>F</a:t>
            </a:r>
            <a:r>
              <a:rPr lang="en-US" dirty="0" err="1" smtClean="0"/>
              <a:t>oreign</a:t>
            </a:r>
            <a:r>
              <a:rPr lang="en-US" dirty="0" smtClean="0"/>
              <a:t> </a:t>
            </a:r>
            <a:r>
              <a:rPr lang="en-US" dirty="0"/>
              <a:t>universities (American or British) use language </a:t>
            </a:r>
            <a:r>
              <a:rPr lang="en-US" dirty="0" smtClean="0"/>
              <a:t>tests</a:t>
            </a:r>
            <a:r>
              <a:rPr lang="id-ID" dirty="0" smtClean="0"/>
              <a:t> </a:t>
            </a:r>
            <a:r>
              <a:rPr lang="en-US" dirty="0" smtClean="0"/>
              <a:t>(</a:t>
            </a:r>
            <a:r>
              <a:rPr lang="en-US" dirty="0"/>
              <a:t>TOEFL or Cambridge Examination) to assess the proficiency </a:t>
            </a:r>
            <a:r>
              <a:rPr lang="en-US" dirty="0" smtClean="0"/>
              <a:t>and</a:t>
            </a:r>
            <a:r>
              <a:rPr lang="id-ID" dirty="0" smtClean="0"/>
              <a:t> </a:t>
            </a:r>
            <a:r>
              <a:rPr lang="en-US" dirty="0" smtClean="0"/>
              <a:t>predict </a:t>
            </a:r>
            <a:r>
              <a:rPr lang="en-US" dirty="0"/>
              <a:t>if applicants can attend successfully a </a:t>
            </a:r>
            <a:r>
              <a:rPr lang="en-US" dirty="0" err="1"/>
              <a:t>programme</a:t>
            </a:r>
            <a:r>
              <a:rPr lang="en-US" dirty="0"/>
              <a:t> </a:t>
            </a:r>
            <a:r>
              <a:rPr lang="en-US" dirty="0" smtClean="0"/>
              <a:t>of</a:t>
            </a:r>
            <a:r>
              <a:rPr lang="id-ID" dirty="0" smtClean="0"/>
              <a:t> instruction </a:t>
            </a:r>
            <a:r>
              <a:rPr lang="id-ID" dirty="0"/>
              <a:t>in English</a:t>
            </a:r>
          </a:p>
          <a:p>
            <a:r>
              <a:rPr lang="id-ID" dirty="0" smtClean="0"/>
              <a:t>P</a:t>
            </a:r>
            <a:r>
              <a:rPr lang="en-US" dirty="0" err="1" smtClean="0"/>
              <a:t>ublic</a:t>
            </a:r>
            <a:r>
              <a:rPr lang="en-US" dirty="0" smtClean="0"/>
              <a:t> </a:t>
            </a:r>
            <a:r>
              <a:rPr lang="en-US" dirty="0"/>
              <a:t>and private institutions assess the linguistic competence </a:t>
            </a:r>
            <a:r>
              <a:rPr lang="en-US" dirty="0" smtClean="0"/>
              <a:t>of</a:t>
            </a:r>
            <a:r>
              <a:rPr lang="id-ID" dirty="0" smtClean="0"/>
              <a:t> </a:t>
            </a:r>
            <a:r>
              <a:rPr lang="en-US" dirty="0" smtClean="0"/>
              <a:t>those </a:t>
            </a:r>
            <a:r>
              <a:rPr lang="en-US" dirty="0"/>
              <a:t>employees who need a foreign language in their work</a:t>
            </a:r>
          </a:p>
          <a:p>
            <a:r>
              <a:rPr lang="id-ID" dirty="0" smtClean="0"/>
              <a:t>F</a:t>
            </a:r>
            <a:r>
              <a:rPr lang="en-US" dirty="0" err="1" smtClean="0"/>
              <a:t>oreign</a:t>
            </a:r>
            <a:r>
              <a:rPr lang="en-US" dirty="0" smtClean="0"/>
              <a:t> </a:t>
            </a:r>
            <a:r>
              <a:rPr lang="en-US" dirty="0"/>
              <a:t>language teaching schools use tests for placement at </a:t>
            </a:r>
            <a:r>
              <a:rPr lang="en-US" dirty="0" smtClean="0"/>
              <a:t>an</a:t>
            </a:r>
            <a:r>
              <a:rPr lang="id-ID" dirty="0" smtClean="0"/>
              <a:t> </a:t>
            </a:r>
            <a:r>
              <a:rPr lang="en-US" dirty="0" smtClean="0"/>
              <a:t>appropriate </a:t>
            </a:r>
            <a:r>
              <a:rPr lang="en-US" dirty="0"/>
              <a:t>level in their courses</a:t>
            </a:r>
            <a:endParaRPr lang="id-ID" dirty="0"/>
          </a:p>
        </p:txBody>
      </p:sp>
    </p:spTree>
    <p:extLst>
      <p:ext uri="{BB962C8B-B14F-4D97-AF65-F5344CB8AC3E}">
        <p14:creationId xmlns:p14="http://schemas.microsoft.com/office/powerpoint/2010/main" val="3614295051"/>
      </p:ext>
    </p:extLst>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7772400" cy="854968"/>
          </a:xfrm>
        </p:spPr>
        <p:txBody>
          <a:bodyPr/>
          <a:lstStyle/>
          <a:p>
            <a:r>
              <a:rPr lang="id-ID" b="1" dirty="0" smtClean="0"/>
              <a:t>5. The Beneficiaries of </a:t>
            </a:r>
            <a:r>
              <a:rPr lang="id-ID" b="1" dirty="0"/>
              <a:t>Testing</a:t>
            </a:r>
            <a:endParaRPr lang="id-ID" dirty="0"/>
          </a:p>
        </p:txBody>
      </p:sp>
      <p:sp>
        <p:nvSpPr>
          <p:cNvPr id="3" name="Content Placeholder 2"/>
          <p:cNvSpPr>
            <a:spLocks noGrp="1"/>
          </p:cNvSpPr>
          <p:nvPr>
            <p:ph sz="quarter" idx="1"/>
          </p:nvPr>
        </p:nvSpPr>
        <p:spPr>
          <a:xfrm>
            <a:off x="914400" y="1340768"/>
            <a:ext cx="7978080" cy="5256584"/>
          </a:xfrm>
        </p:spPr>
        <p:txBody>
          <a:bodyPr>
            <a:normAutofit/>
          </a:bodyPr>
          <a:lstStyle/>
          <a:p>
            <a:r>
              <a:rPr lang="id-ID" dirty="0" smtClean="0"/>
              <a:t>D</a:t>
            </a:r>
            <a:r>
              <a:rPr lang="en-US" dirty="0" err="1" smtClean="0"/>
              <a:t>iagnostic</a:t>
            </a:r>
            <a:r>
              <a:rPr lang="en-US" dirty="0" smtClean="0"/>
              <a:t> </a:t>
            </a:r>
            <a:r>
              <a:rPr lang="en-US" dirty="0"/>
              <a:t>and placement tests offer advantages of </a:t>
            </a:r>
            <a:r>
              <a:rPr lang="en-US" dirty="0" smtClean="0"/>
              <a:t>improved</a:t>
            </a:r>
            <a:r>
              <a:rPr lang="id-ID" dirty="0" smtClean="0"/>
              <a:t> </a:t>
            </a:r>
            <a:r>
              <a:rPr lang="en-US" dirty="0" smtClean="0"/>
              <a:t>efficiency </a:t>
            </a:r>
            <a:r>
              <a:rPr lang="en-US" dirty="0"/>
              <a:t>for learner, teacher, and educational system</a:t>
            </a:r>
          </a:p>
          <a:p>
            <a:r>
              <a:rPr lang="id-ID" dirty="0" smtClean="0"/>
              <a:t>A</a:t>
            </a:r>
            <a:r>
              <a:rPr lang="en-US" dirty="0" err="1" smtClean="0"/>
              <a:t>dmission</a:t>
            </a:r>
            <a:r>
              <a:rPr lang="en-US" dirty="0" smtClean="0"/>
              <a:t> </a:t>
            </a:r>
            <a:r>
              <a:rPr lang="en-US" dirty="0"/>
              <a:t>tests protect admitting institutions and agencies </a:t>
            </a:r>
            <a:r>
              <a:rPr lang="en-US" dirty="0" smtClean="0"/>
              <a:t>that</a:t>
            </a:r>
            <a:r>
              <a:rPr lang="id-ID" dirty="0" smtClean="0"/>
              <a:t> </a:t>
            </a:r>
            <a:r>
              <a:rPr lang="en-US" dirty="0" smtClean="0"/>
              <a:t>offer </a:t>
            </a:r>
            <a:r>
              <a:rPr lang="en-US" dirty="0"/>
              <a:t>scholarships from too high a failure rate</a:t>
            </a:r>
          </a:p>
          <a:p>
            <a:r>
              <a:rPr lang="id-ID" dirty="0" smtClean="0"/>
              <a:t>C</a:t>
            </a:r>
            <a:r>
              <a:rPr lang="en-US" dirty="0" err="1" smtClean="0"/>
              <a:t>ertification</a:t>
            </a:r>
            <a:r>
              <a:rPr lang="en-US" dirty="0" smtClean="0"/>
              <a:t> </a:t>
            </a:r>
            <a:r>
              <a:rPr lang="en-US" dirty="0"/>
              <a:t>tests offer advantages to the persons who pass </a:t>
            </a:r>
            <a:r>
              <a:rPr lang="en-US" dirty="0" smtClean="0"/>
              <a:t>the</a:t>
            </a:r>
            <a:r>
              <a:rPr lang="id-ID" dirty="0" smtClean="0"/>
              <a:t> </a:t>
            </a:r>
            <a:r>
              <a:rPr lang="en-US" dirty="0" smtClean="0"/>
              <a:t>test </a:t>
            </a:r>
            <a:r>
              <a:rPr lang="en-US" dirty="0"/>
              <a:t>and the agencies that hire them. They also offer protection </a:t>
            </a:r>
            <a:r>
              <a:rPr lang="en-US" dirty="0" smtClean="0"/>
              <a:t>to</a:t>
            </a:r>
            <a:r>
              <a:rPr lang="id-ID" dirty="0" smtClean="0"/>
              <a:t> </a:t>
            </a:r>
            <a:r>
              <a:rPr lang="en-US" dirty="0" smtClean="0"/>
              <a:t>existing </a:t>
            </a:r>
            <a:r>
              <a:rPr lang="en-US" dirty="0"/>
              <a:t>professionals organized in professional organizations </a:t>
            </a:r>
            <a:r>
              <a:rPr lang="en-US" dirty="0" smtClean="0"/>
              <a:t>who</a:t>
            </a:r>
            <a:r>
              <a:rPr lang="id-ID" dirty="0" smtClean="0"/>
              <a:t> </a:t>
            </a:r>
            <a:r>
              <a:rPr lang="en-US" dirty="0" smtClean="0"/>
              <a:t>control </a:t>
            </a:r>
            <a:r>
              <a:rPr lang="en-US" dirty="0"/>
              <a:t>access to certain professions</a:t>
            </a:r>
          </a:p>
          <a:p>
            <a:r>
              <a:rPr lang="id-ID" dirty="0" smtClean="0"/>
              <a:t>T</a:t>
            </a:r>
            <a:r>
              <a:rPr lang="en-US" dirty="0" err="1" smtClean="0"/>
              <a:t>esting</a:t>
            </a:r>
            <a:r>
              <a:rPr lang="en-US" dirty="0" smtClean="0"/>
              <a:t> </a:t>
            </a:r>
            <a:r>
              <a:rPr lang="en-US" dirty="0"/>
              <a:t>agencies TOEFL, University of Cambridge, </a:t>
            </a:r>
            <a:r>
              <a:rPr lang="en-US" dirty="0" smtClean="0"/>
              <a:t>Local</a:t>
            </a:r>
            <a:r>
              <a:rPr lang="id-ID" dirty="0" smtClean="0"/>
              <a:t> </a:t>
            </a:r>
            <a:r>
              <a:rPr lang="en-US" dirty="0" smtClean="0"/>
              <a:t>Examination </a:t>
            </a:r>
            <a:r>
              <a:rPr lang="en-US" dirty="0"/>
              <a:t>Syndicate, English as a Foreign Language, UCLES</a:t>
            </a:r>
            <a:r>
              <a:rPr lang="en-US" dirty="0" smtClean="0"/>
              <a:t>;</a:t>
            </a:r>
            <a:r>
              <a:rPr lang="id-ID" dirty="0" smtClean="0"/>
              <a:t> </a:t>
            </a:r>
            <a:r>
              <a:rPr lang="en-US" dirty="0" smtClean="0"/>
              <a:t>tests </a:t>
            </a:r>
            <a:r>
              <a:rPr lang="en-US" dirty="0"/>
              <a:t>are major sources of income for testing agencies</a:t>
            </a:r>
            <a:endParaRPr lang="id-ID" dirty="0"/>
          </a:p>
        </p:txBody>
      </p:sp>
    </p:spTree>
    <p:extLst>
      <p:ext uri="{BB962C8B-B14F-4D97-AF65-F5344CB8AC3E}">
        <p14:creationId xmlns:p14="http://schemas.microsoft.com/office/powerpoint/2010/main" val="107406926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8" cy="1143000"/>
          </a:xfrm>
        </p:spPr>
        <p:txBody>
          <a:bodyPr>
            <a:normAutofit fontScale="90000"/>
          </a:bodyPr>
          <a:lstStyle/>
          <a:p>
            <a:pPr marL="530225" indent="-530225"/>
            <a:r>
              <a:rPr lang="id-ID" b="1" dirty="0" smtClean="0"/>
              <a:t>6. The overall impact of testing on students’ motivation </a:t>
            </a:r>
            <a:endParaRPr lang="id-ID" b="1" dirty="0"/>
          </a:p>
        </p:txBody>
      </p:sp>
      <p:sp>
        <p:nvSpPr>
          <p:cNvPr id="3" name="Content Placeholder 2"/>
          <p:cNvSpPr>
            <a:spLocks noGrp="1"/>
          </p:cNvSpPr>
          <p:nvPr>
            <p:ph sz="quarter" idx="1"/>
          </p:nvPr>
        </p:nvSpPr>
        <p:spPr/>
        <p:txBody>
          <a:bodyPr>
            <a:normAutofit/>
          </a:bodyPr>
          <a:lstStyle/>
          <a:p>
            <a:r>
              <a:rPr lang="id-ID" sz="4400" dirty="0" smtClean="0"/>
              <a:t>Testing has an impact on students’ self-esteem.</a:t>
            </a:r>
          </a:p>
          <a:p>
            <a:r>
              <a:rPr lang="id-ID" sz="4400" dirty="0" smtClean="0"/>
              <a:t>The students will be more confident of success</a:t>
            </a:r>
          </a:p>
          <a:p>
            <a:r>
              <a:rPr lang="id-ID" sz="4400" dirty="0" smtClean="0"/>
              <a:t>Testing motivates the students to learn</a:t>
            </a:r>
            <a:endParaRPr lang="id-ID" sz="4400" dirty="0"/>
          </a:p>
        </p:txBody>
      </p:sp>
    </p:spTree>
    <p:extLst>
      <p:ext uri="{BB962C8B-B14F-4D97-AF65-F5344CB8AC3E}">
        <p14:creationId xmlns:p14="http://schemas.microsoft.com/office/powerpoint/2010/main" val="15925953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7772400" cy="634082"/>
          </a:xfrm>
        </p:spPr>
        <p:txBody>
          <a:bodyPr>
            <a:normAutofit fontScale="90000"/>
          </a:bodyPr>
          <a:lstStyle/>
          <a:p>
            <a:r>
              <a:rPr lang="id-ID" b="1" dirty="0" smtClean="0"/>
              <a:t>7. Tips in writing questions</a:t>
            </a:r>
            <a:endParaRPr lang="id-ID" b="1" dirty="0"/>
          </a:p>
        </p:txBody>
      </p:sp>
      <p:sp>
        <p:nvSpPr>
          <p:cNvPr id="3" name="Content Placeholder 2"/>
          <p:cNvSpPr>
            <a:spLocks noGrp="1"/>
          </p:cNvSpPr>
          <p:nvPr>
            <p:ph sz="quarter" idx="1"/>
          </p:nvPr>
        </p:nvSpPr>
        <p:spPr/>
        <p:txBody>
          <a:bodyPr/>
          <a:lstStyle/>
          <a:p>
            <a:endParaRPr lang="id-ID"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946136"/>
            <a:ext cx="8769038" cy="5723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54286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9"/>
            <a:ext cx="7772400" cy="706090"/>
          </a:xfrm>
        </p:spPr>
        <p:txBody>
          <a:bodyPr>
            <a:normAutofit fontScale="90000"/>
          </a:bodyPr>
          <a:lstStyle/>
          <a:p>
            <a:r>
              <a:rPr lang="id-ID" b="1" dirty="0" smtClean="0"/>
              <a:t>8. How to cope with exam failure</a:t>
            </a:r>
            <a:endParaRPr lang="id-ID" b="1" dirty="0"/>
          </a:p>
        </p:txBody>
      </p:sp>
      <p:sp>
        <p:nvSpPr>
          <p:cNvPr id="3" name="Content Placeholder 2"/>
          <p:cNvSpPr>
            <a:spLocks noGrp="1"/>
          </p:cNvSpPr>
          <p:nvPr>
            <p:ph sz="quarter" idx="1"/>
          </p:nvPr>
        </p:nvSpPr>
        <p:spPr/>
        <p:txBody>
          <a:bodyPr/>
          <a:lstStyle/>
          <a:p>
            <a:endParaRPr lang="id-ID"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268760"/>
            <a:ext cx="9020644" cy="5172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111315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8"/>
                                        </p:tgtEl>
                                        <p:attrNameLst>
                                          <p:attrName>style.visibility</p:attrName>
                                        </p:attrNameLst>
                                      </p:cBhvr>
                                      <p:to>
                                        <p:strVal val="visible"/>
                                      </p:to>
                                    </p:set>
                                    <p:anim calcmode="lin" valueType="num">
                                      <p:cBhvr additive="base">
                                        <p:cTn id="13" dur="500" fill="hold"/>
                                        <p:tgtEl>
                                          <p:spTgt spid="4098"/>
                                        </p:tgtEl>
                                        <p:attrNameLst>
                                          <p:attrName>ppt_x</p:attrName>
                                        </p:attrNameLst>
                                      </p:cBhvr>
                                      <p:tavLst>
                                        <p:tav tm="0">
                                          <p:val>
                                            <p:strVal val="#ppt_x"/>
                                          </p:val>
                                        </p:tav>
                                        <p:tav tm="100000">
                                          <p:val>
                                            <p:strVal val="#ppt_x"/>
                                          </p:val>
                                        </p:tav>
                                      </p:tavLst>
                                    </p:anim>
                                    <p:anim calcmode="lin" valueType="num">
                                      <p:cBhvr additive="base">
                                        <p:cTn id="14"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9417" y="2967335"/>
            <a:ext cx="5785174" cy="120032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d-ID" sz="7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 you ... !</a:t>
            </a:r>
            <a:endParaRPr lang="en-US" sz="7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97937508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a:bodyPr>
          <a:lstStyle/>
          <a:p>
            <a:pPr marL="442913" indent="-442913"/>
            <a:r>
              <a:rPr lang="id-ID" sz="4800" dirty="0" smtClean="0"/>
              <a:t>As a teacher, why does he/she need to test the students?</a:t>
            </a:r>
          </a:p>
          <a:p>
            <a:pPr marL="442913" indent="-442913"/>
            <a:r>
              <a:rPr lang="id-ID" sz="4800" dirty="0" smtClean="0"/>
              <a:t>W</a:t>
            </a:r>
            <a:r>
              <a:rPr lang="en-US" sz="4800" dirty="0" smtClean="0"/>
              <a:t>hat </a:t>
            </a:r>
            <a:r>
              <a:rPr lang="en-US" sz="4800" dirty="0"/>
              <a:t>is expected </a:t>
            </a:r>
            <a:r>
              <a:rPr lang="id-ID" sz="4800" dirty="0" smtClean="0"/>
              <a:t>to emerge </a:t>
            </a:r>
            <a:r>
              <a:rPr lang="en-US" sz="4800" dirty="0" smtClean="0"/>
              <a:t>from </a:t>
            </a:r>
            <a:r>
              <a:rPr lang="en-US" sz="4800" dirty="0"/>
              <a:t>a </a:t>
            </a:r>
            <a:r>
              <a:rPr lang="id-ID" sz="4800" dirty="0" smtClean="0"/>
              <a:t>teaching and </a:t>
            </a:r>
            <a:r>
              <a:rPr lang="en-US" sz="4800" dirty="0" smtClean="0"/>
              <a:t>learning </a:t>
            </a:r>
            <a:r>
              <a:rPr lang="en-US" sz="4800" dirty="0"/>
              <a:t>process</a:t>
            </a:r>
            <a:r>
              <a:rPr lang="en-US" sz="4800" dirty="0" smtClean="0"/>
              <a:t>?</a:t>
            </a:r>
            <a:r>
              <a:rPr lang="id-ID" sz="4800" dirty="0" smtClean="0"/>
              <a:t> </a:t>
            </a:r>
          </a:p>
          <a:p>
            <a:pPr marL="442913" indent="-442913"/>
            <a:r>
              <a:rPr lang="id-ID" sz="4800" dirty="0" smtClean="0"/>
              <a:t>W</a:t>
            </a:r>
            <a:r>
              <a:rPr lang="en-US" sz="4800" dirty="0" smtClean="0"/>
              <a:t>hat </a:t>
            </a:r>
            <a:r>
              <a:rPr lang="en-US" sz="4800" dirty="0"/>
              <a:t>is an important indicator of student success in learning?</a:t>
            </a:r>
          </a:p>
          <a:p>
            <a:endParaRPr lang="id-ID" dirty="0"/>
          </a:p>
        </p:txBody>
      </p:sp>
    </p:spTree>
    <p:extLst>
      <p:ext uri="{BB962C8B-B14F-4D97-AF65-F5344CB8AC3E}">
        <p14:creationId xmlns:p14="http://schemas.microsoft.com/office/powerpoint/2010/main" val="21218482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698500"/>
          </a:xfrm>
        </p:spPr>
        <p:txBody>
          <a:bodyPr>
            <a:normAutofit fontScale="90000"/>
          </a:bodyPr>
          <a:lstStyle/>
          <a:p>
            <a:pPr>
              <a:defRPr/>
            </a:pPr>
            <a:r>
              <a:rPr lang="id-ID" b="1" dirty="0" smtClean="0"/>
              <a:t>2. Introduction ...</a:t>
            </a:r>
            <a:endParaRPr lang="en-US" b="1" dirty="0"/>
          </a:p>
        </p:txBody>
      </p:sp>
      <p:sp>
        <p:nvSpPr>
          <p:cNvPr id="3" name="Content Placeholder 2"/>
          <p:cNvSpPr>
            <a:spLocks noGrp="1"/>
          </p:cNvSpPr>
          <p:nvPr>
            <p:ph idx="1"/>
          </p:nvPr>
        </p:nvSpPr>
        <p:spPr>
          <a:xfrm>
            <a:off x="457200" y="928688"/>
            <a:ext cx="8229600" cy="5202237"/>
          </a:xfrm>
        </p:spPr>
        <p:txBody>
          <a:bodyPr/>
          <a:lstStyle/>
          <a:p>
            <a:pPr>
              <a:defRPr/>
            </a:pPr>
            <a:r>
              <a:rPr lang="en-US" sz="3600" dirty="0" smtClean="0"/>
              <a:t>A successful learning process can be seen from the extent of all students are able to master the competencies to be achieved.</a:t>
            </a:r>
          </a:p>
          <a:p>
            <a:pPr>
              <a:defRPr/>
            </a:pPr>
            <a:r>
              <a:rPr lang="en-US" sz="3600" dirty="0" smtClean="0"/>
              <a:t>A competence is the main indicator that is expected to emerge from each of the language learning process.</a:t>
            </a:r>
          </a:p>
          <a:p>
            <a:pPr>
              <a:defRPr/>
            </a:pPr>
            <a:r>
              <a:rPr lang="en-US" sz="3600" dirty="0" smtClean="0"/>
              <a:t>Competences: the realm of cognitive, affective, and psychomotor</a:t>
            </a:r>
            <a:endParaRPr lang="id-ID" sz="3600" dirty="0" smtClean="0"/>
          </a:p>
          <a:p>
            <a:pPr marL="0" indent="0">
              <a:buNone/>
              <a:defRPr/>
            </a:pPr>
            <a:endParaRPr lang="en-US" dirty="0" smtClean="0"/>
          </a:p>
          <a:p>
            <a:pPr>
              <a:defRPr/>
            </a:pPr>
            <a:endParaRPr lang="en-US" dirty="0" smtClean="0"/>
          </a:p>
          <a:p>
            <a:pPr>
              <a:defRPr/>
            </a:pPr>
            <a:endParaRPr lang="en-US" dirty="0"/>
          </a:p>
        </p:txBody>
      </p:sp>
    </p:spTree>
    <p:extLst>
      <p:ext uri="{BB962C8B-B14F-4D97-AF65-F5344CB8AC3E}">
        <p14:creationId xmlns:p14="http://schemas.microsoft.com/office/powerpoint/2010/main" val="31955139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85000" lnSpcReduction="20000"/>
          </a:bodyPr>
          <a:lstStyle/>
          <a:p>
            <a:pPr>
              <a:defRPr/>
            </a:pPr>
            <a:r>
              <a:rPr lang="en-US" sz="4400" dirty="0"/>
              <a:t>What competencies are expected to emerge from a process of </a:t>
            </a:r>
            <a:r>
              <a:rPr lang="en-US" sz="4400" dirty="0" smtClean="0"/>
              <a:t>English Language </a:t>
            </a:r>
            <a:r>
              <a:rPr lang="en-US" sz="4400" dirty="0"/>
              <a:t>learning</a:t>
            </a:r>
            <a:r>
              <a:rPr lang="en-US" sz="4400" dirty="0" smtClean="0"/>
              <a:t>?</a:t>
            </a:r>
            <a:endParaRPr lang="id-ID" sz="4400" dirty="0" smtClean="0"/>
          </a:p>
          <a:p>
            <a:pPr marL="0" indent="0">
              <a:buNone/>
              <a:defRPr/>
            </a:pPr>
            <a:endParaRPr lang="en-US" sz="4400" dirty="0"/>
          </a:p>
          <a:p>
            <a:pPr>
              <a:defRPr/>
            </a:pPr>
            <a:r>
              <a:rPr lang="en-US" sz="4400" dirty="0"/>
              <a:t>Communication competence vs. linguistic competence: What are their differences</a:t>
            </a:r>
            <a:r>
              <a:rPr lang="id-ID" sz="4400" dirty="0" smtClean="0"/>
              <a:t>?</a:t>
            </a:r>
          </a:p>
          <a:p>
            <a:pPr>
              <a:defRPr/>
            </a:pPr>
            <a:endParaRPr lang="id-ID" sz="4400" dirty="0" smtClean="0"/>
          </a:p>
          <a:p>
            <a:pPr>
              <a:defRPr/>
            </a:pPr>
            <a:r>
              <a:rPr lang="en-US" sz="4400" dirty="0"/>
              <a:t>Problem: how to measure the success of English learning process?</a:t>
            </a:r>
          </a:p>
          <a:p>
            <a:pPr marL="0" indent="0">
              <a:buNone/>
              <a:defRPr/>
            </a:pPr>
            <a:endParaRPr lang="en-US" sz="4400" dirty="0"/>
          </a:p>
          <a:p>
            <a:endParaRPr lang="id-ID" dirty="0"/>
          </a:p>
        </p:txBody>
      </p:sp>
    </p:spTree>
    <p:extLst>
      <p:ext uri="{BB962C8B-B14F-4D97-AF65-F5344CB8AC3E}">
        <p14:creationId xmlns:p14="http://schemas.microsoft.com/office/powerpoint/2010/main" val="32462148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63"/>
            <a:ext cx="8229600" cy="5630862"/>
          </a:xfrm>
        </p:spPr>
        <p:txBody>
          <a:bodyPr/>
          <a:lstStyle/>
          <a:p>
            <a:pPr>
              <a:defRPr/>
            </a:pPr>
            <a:endParaRPr lang="id-ID" sz="3600" dirty="0" smtClean="0"/>
          </a:p>
          <a:p>
            <a:pPr>
              <a:buFont typeface="Wingdings" pitchFamily="2" charset="2"/>
              <a:buNone/>
              <a:defRPr/>
            </a:pPr>
            <a:endParaRPr lang="en-US" sz="3600" dirty="0" smtClean="0"/>
          </a:p>
          <a:p>
            <a:pPr marL="0" indent="0">
              <a:buNone/>
              <a:defRPr/>
            </a:pPr>
            <a:r>
              <a:rPr lang="en-US" sz="5400" dirty="0" smtClean="0"/>
              <a:t>Test, measurement, assessment, and evaluation</a:t>
            </a:r>
            <a:endParaRPr lang="id-ID" sz="5400" dirty="0" smtClean="0"/>
          </a:p>
          <a:p>
            <a:pPr marL="0" indent="0">
              <a:buNone/>
              <a:defRPr/>
            </a:pPr>
            <a:endParaRPr lang="id-ID" sz="5400" dirty="0"/>
          </a:p>
          <a:p>
            <a:pPr marL="0" indent="0">
              <a:buNone/>
              <a:defRPr/>
            </a:pPr>
            <a:r>
              <a:rPr lang="id-ID" sz="5400" dirty="0" smtClean="0"/>
              <a:t>			</a:t>
            </a:r>
            <a:r>
              <a:rPr lang="en-US" sz="3600" dirty="0" smtClean="0"/>
              <a:t> </a:t>
            </a:r>
            <a:r>
              <a:rPr lang="id-ID" sz="3600" dirty="0" smtClean="0"/>
              <a:t>Are they the same?</a:t>
            </a:r>
            <a:endParaRPr lang="en-US" sz="3600" dirty="0" smtClean="0"/>
          </a:p>
          <a:p>
            <a:pPr>
              <a:defRPr/>
            </a:pPr>
            <a:endParaRPr lang="en-US" dirty="0"/>
          </a:p>
        </p:txBody>
      </p:sp>
    </p:spTree>
    <p:extLst>
      <p:ext uri="{BB962C8B-B14F-4D97-AF65-F5344CB8AC3E}">
        <p14:creationId xmlns:p14="http://schemas.microsoft.com/office/powerpoint/2010/main" val="293310444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iterate type="lt">
                                    <p:tmPct val="0"/>
                                  </p:iterate>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1" nodeType="clickEffect">
                                  <p:stCondLst>
                                    <p:cond delay="0"/>
                                  </p:stCondLst>
                                  <p:iterate type="lt">
                                    <p:tmPct val="0"/>
                                  </p:iterate>
                                  <p:childTnLst>
                                    <p:set>
                                      <p:cBhvr>
                                        <p:cTn id="11" dur="1" fill="hold">
                                          <p:stCondLst>
                                            <p:cond delay="0"/>
                                          </p:stCondLst>
                                        </p:cTn>
                                        <p:tgtEl>
                                          <p:spTgt spid="3">
                                            <p:txEl>
                                              <p:pRg st="4" end="4"/>
                                            </p:txEl>
                                          </p:spTgt>
                                        </p:tgtEl>
                                        <p:attrNameLst>
                                          <p:attrName>style.visibility</p:attrName>
                                        </p:attrNameLst>
                                      </p:cBhvr>
                                      <p:to>
                                        <p:strVal val="visible"/>
                                      </p:to>
                                    </p:set>
                                    <p:animEffect transition="in" filter="slide(fromBottom)">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P spid="3" grpId="1"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62"/>
            <a:ext cx="8229600" cy="5881265"/>
          </a:xfrm>
        </p:spPr>
        <p:txBody>
          <a:bodyPr>
            <a:normAutofit/>
          </a:bodyPr>
          <a:lstStyle/>
          <a:p>
            <a:pPr marL="265113" indent="-265113">
              <a:defRPr/>
            </a:pPr>
            <a:r>
              <a:rPr lang="en-US" sz="3600" dirty="0" smtClean="0">
                <a:solidFill>
                  <a:srgbClr val="FF0000"/>
                </a:solidFill>
              </a:rPr>
              <a:t>Test</a:t>
            </a:r>
            <a:r>
              <a:rPr lang="en-US" sz="3600" dirty="0" smtClean="0"/>
              <a:t>: a set of questions that have the attributes of right and wrong</a:t>
            </a:r>
          </a:p>
          <a:p>
            <a:pPr marL="265113" indent="-265113">
              <a:defRPr/>
            </a:pPr>
            <a:r>
              <a:rPr lang="en-US" sz="3600" dirty="0" smtClean="0">
                <a:solidFill>
                  <a:srgbClr val="FF0000"/>
                </a:solidFill>
              </a:rPr>
              <a:t>Measurements</a:t>
            </a:r>
            <a:r>
              <a:rPr lang="en-US" sz="3600" dirty="0" smtClean="0"/>
              <a:t>: a systematic procedure for determining the number at an object or phenomenon</a:t>
            </a:r>
          </a:p>
          <a:p>
            <a:pPr>
              <a:defRPr/>
            </a:pPr>
            <a:r>
              <a:rPr lang="en-US" sz="3600" dirty="0" smtClean="0">
                <a:solidFill>
                  <a:srgbClr val="FF0000"/>
                </a:solidFill>
              </a:rPr>
              <a:t>Assessment</a:t>
            </a:r>
            <a:r>
              <a:rPr lang="en-US" sz="3600" dirty="0" smtClean="0"/>
              <a:t>: the interpretation of measurement results</a:t>
            </a:r>
          </a:p>
          <a:p>
            <a:pPr>
              <a:defRPr/>
            </a:pPr>
            <a:r>
              <a:rPr lang="en-US" sz="3600" dirty="0" smtClean="0">
                <a:solidFill>
                  <a:srgbClr val="FF0000"/>
                </a:solidFill>
              </a:rPr>
              <a:t>Evaluation</a:t>
            </a:r>
            <a:r>
              <a:rPr lang="en-US" sz="3600" dirty="0" smtClean="0"/>
              <a:t>: a systematic action to determine the level of success of a program (learning outcomes and also policy)</a:t>
            </a:r>
          </a:p>
          <a:p>
            <a:pPr>
              <a:defRPr/>
            </a:pPr>
            <a:endParaRPr lang="en-US" dirty="0" smtClean="0"/>
          </a:p>
          <a:p>
            <a:pPr marL="463550" indent="-463550">
              <a:defRPr/>
            </a:pPr>
            <a:endParaRPr lang="en-US" dirty="0"/>
          </a:p>
        </p:txBody>
      </p:sp>
    </p:spTree>
    <p:extLst>
      <p:ext uri="{BB962C8B-B14F-4D97-AF65-F5344CB8AC3E}">
        <p14:creationId xmlns:p14="http://schemas.microsoft.com/office/powerpoint/2010/main" val="238673497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99802"/>
            <a:ext cx="7772400" cy="724942"/>
          </a:xfrm>
        </p:spPr>
        <p:txBody>
          <a:bodyPr>
            <a:noAutofit/>
          </a:bodyPr>
          <a:lstStyle/>
          <a:p>
            <a:r>
              <a:rPr lang="id-ID" sz="5400" b="1" dirty="0" smtClean="0">
                <a:latin typeface="Freehand521 BT" pitchFamily="66" charset="0"/>
                <a:cs typeface="Aharoni" pitchFamily="2" charset="-79"/>
              </a:rPr>
              <a:t>Illustration ...</a:t>
            </a:r>
            <a:endParaRPr lang="id-ID" sz="5400" b="1" dirty="0">
              <a:latin typeface="Freehand521 BT" pitchFamily="66" charset="0"/>
              <a:cs typeface="Aharoni" pitchFamily="2" charset="-79"/>
            </a:endParaRPr>
          </a:p>
        </p:txBody>
      </p:sp>
      <p:sp>
        <p:nvSpPr>
          <p:cNvPr id="3" name="Content Placeholder 2"/>
          <p:cNvSpPr>
            <a:spLocks noGrp="1"/>
          </p:cNvSpPr>
          <p:nvPr>
            <p:ph sz="quarter" idx="1"/>
          </p:nvPr>
        </p:nvSpPr>
        <p:spPr>
          <a:xfrm>
            <a:off x="914400" y="1052736"/>
            <a:ext cx="7772400" cy="5400600"/>
          </a:xfrm>
        </p:spPr>
        <p:txBody>
          <a:bodyPr>
            <a:normAutofit fontScale="92500" lnSpcReduction="20000"/>
          </a:bodyPr>
          <a:lstStyle/>
          <a:p>
            <a:pPr marL="0" indent="0">
              <a:buNone/>
            </a:pPr>
            <a:r>
              <a:rPr lang="en-US" dirty="0"/>
              <a:t>Mrs. </a:t>
            </a:r>
            <a:r>
              <a:rPr lang="en-US" dirty="0" err="1" smtClean="0"/>
              <a:t>Elin</a:t>
            </a:r>
            <a:r>
              <a:rPr lang="id-ID" dirty="0" smtClean="0"/>
              <a:t>, an English teacher,</a:t>
            </a:r>
            <a:r>
              <a:rPr lang="en-US" dirty="0" smtClean="0"/>
              <a:t> </a:t>
            </a:r>
            <a:r>
              <a:rPr lang="en-US" dirty="0"/>
              <a:t>wants to know </a:t>
            </a:r>
            <a:r>
              <a:rPr lang="en-US" dirty="0" smtClean="0"/>
              <a:t>if </a:t>
            </a:r>
            <a:r>
              <a:rPr lang="id-ID" dirty="0" smtClean="0"/>
              <a:t>her students</a:t>
            </a:r>
            <a:r>
              <a:rPr lang="en-US" dirty="0" smtClean="0"/>
              <a:t> </a:t>
            </a:r>
            <a:r>
              <a:rPr lang="en-US" dirty="0"/>
              <a:t>have mastered a </a:t>
            </a:r>
            <a:r>
              <a:rPr lang="id-ID" dirty="0" smtClean="0"/>
              <a:t>basic competence of English subject. Therefore</a:t>
            </a:r>
            <a:r>
              <a:rPr lang="en-US" dirty="0" smtClean="0"/>
              <a:t>, </a:t>
            </a:r>
            <a:r>
              <a:rPr lang="en-US" dirty="0"/>
              <a:t>Mrs. </a:t>
            </a:r>
            <a:r>
              <a:rPr lang="en-US" dirty="0" err="1"/>
              <a:t>Elin</a:t>
            </a:r>
            <a:r>
              <a:rPr lang="en-US" dirty="0"/>
              <a:t> gave a </a:t>
            </a:r>
            <a:r>
              <a:rPr lang="en-US" dirty="0" smtClean="0"/>
              <a:t>multiple</a:t>
            </a:r>
            <a:r>
              <a:rPr lang="id-ID" dirty="0" smtClean="0"/>
              <a:t>-choice</a:t>
            </a:r>
            <a:r>
              <a:rPr lang="en-US" dirty="0" smtClean="0"/>
              <a:t> </a:t>
            </a:r>
            <a:r>
              <a:rPr lang="id-ID" dirty="0" smtClean="0"/>
              <a:t>test consisting </a:t>
            </a:r>
            <a:r>
              <a:rPr lang="en-US" dirty="0" smtClean="0"/>
              <a:t>of 50 </a:t>
            </a:r>
            <a:r>
              <a:rPr lang="en-US" dirty="0"/>
              <a:t>items to </a:t>
            </a:r>
            <a:r>
              <a:rPr lang="id-ID" dirty="0" smtClean="0"/>
              <a:t>the students.</a:t>
            </a:r>
            <a:r>
              <a:rPr lang="en-US" dirty="0" smtClean="0"/>
              <a:t> </a:t>
            </a:r>
            <a:r>
              <a:rPr lang="en-US" dirty="0"/>
              <a:t>(This means </a:t>
            </a:r>
            <a:r>
              <a:rPr lang="en-US" dirty="0" err="1" smtClean="0"/>
              <a:t>Mrs</a:t>
            </a:r>
            <a:r>
              <a:rPr lang="id-ID" dirty="0" smtClean="0"/>
              <a:t>.</a:t>
            </a:r>
            <a:r>
              <a:rPr lang="en-US" dirty="0" smtClean="0"/>
              <a:t> </a:t>
            </a:r>
            <a:r>
              <a:rPr lang="en-US" dirty="0" err="1"/>
              <a:t>Elin</a:t>
            </a:r>
            <a:r>
              <a:rPr lang="en-US" dirty="0"/>
              <a:t> </a:t>
            </a:r>
            <a:r>
              <a:rPr lang="id-ID" dirty="0" smtClean="0"/>
              <a:t>has </a:t>
            </a:r>
            <a:r>
              <a:rPr lang="en-US" dirty="0" smtClean="0"/>
              <a:t>already us</a:t>
            </a:r>
            <a:r>
              <a:rPr lang="id-ID" dirty="0" smtClean="0"/>
              <a:t>ed a </a:t>
            </a:r>
            <a:r>
              <a:rPr lang="en-US" dirty="0" smtClean="0"/>
              <a:t> </a:t>
            </a:r>
            <a:r>
              <a:rPr lang="en-US" b="1" dirty="0" smtClean="0"/>
              <a:t>TES</a:t>
            </a:r>
            <a:r>
              <a:rPr lang="id-ID" b="1" dirty="0" smtClean="0"/>
              <a:t>T</a:t>
            </a:r>
            <a:r>
              <a:rPr lang="en-US" dirty="0" smtClean="0"/>
              <a:t>). Mrs</a:t>
            </a:r>
            <a:r>
              <a:rPr lang="en-US" dirty="0"/>
              <a:t>. </a:t>
            </a:r>
            <a:r>
              <a:rPr lang="en-US" dirty="0" err="1" smtClean="0"/>
              <a:t>Elin</a:t>
            </a:r>
            <a:r>
              <a:rPr lang="id-ID" dirty="0" smtClean="0"/>
              <a:t>, then,</a:t>
            </a:r>
            <a:r>
              <a:rPr lang="en-US" dirty="0" smtClean="0"/>
              <a:t> check</a:t>
            </a:r>
            <a:r>
              <a:rPr lang="id-ID" dirty="0" smtClean="0"/>
              <a:t>ed</a:t>
            </a:r>
            <a:r>
              <a:rPr lang="en-US" dirty="0" smtClean="0"/>
              <a:t> </a:t>
            </a:r>
            <a:r>
              <a:rPr lang="en-US" dirty="0"/>
              <a:t>the </a:t>
            </a:r>
            <a:r>
              <a:rPr lang="en-US" dirty="0" smtClean="0"/>
              <a:t>answer</a:t>
            </a:r>
            <a:r>
              <a:rPr lang="id-ID" dirty="0" smtClean="0"/>
              <a:t>s</a:t>
            </a:r>
            <a:r>
              <a:rPr lang="en-US" dirty="0" smtClean="0"/>
              <a:t> </a:t>
            </a:r>
            <a:r>
              <a:rPr lang="id-ID" dirty="0" smtClean="0"/>
              <a:t>given by the </a:t>
            </a:r>
            <a:r>
              <a:rPr lang="en-US" dirty="0" smtClean="0"/>
              <a:t>students </a:t>
            </a:r>
            <a:r>
              <a:rPr lang="en-US" dirty="0"/>
              <a:t>according to the </a:t>
            </a:r>
            <a:r>
              <a:rPr lang="en-US" dirty="0" smtClean="0"/>
              <a:t>key answers </a:t>
            </a:r>
            <a:r>
              <a:rPr lang="en-US" dirty="0"/>
              <a:t>and </a:t>
            </a:r>
            <a:r>
              <a:rPr lang="id-ID" dirty="0" smtClean="0"/>
              <a:t>calculated</a:t>
            </a:r>
            <a:r>
              <a:rPr lang="en-US" dirty="0" smtClean="0"/>
              <a:t> </a:t>
            </a:r>
            <a:r>
              <a:rPr lang="id-ID" dirty="0" smtClean="0"/>
              <a:t>the raw scores by using a particular </a:t>
            </a:r>
            <a:r>
              <a:rPr lang="en-US" dirty="0" smtClean="0"/>
              <a:t>formula. Apparently</a:t>
            </a:r>
            <a:r>
              <a:rPr lang="id-ID" dirty="0" smtClean="0"/>
              <a:t>,</a:t>
            </a:r>
            <a:r>
              <a:rPr lang="en-US" dirty="0" smtClean="0"/>
              <a:t> </a:t>
            </a:r>
            <a:r>
              <a:rPr lang="id-ID" dirty="0" smtClean="0"/>
              <a:t>the </a:t>
            </a:r>
            <a:r>
              <a:rPr lang="en-US" dirty="0" smtClean="0"/>
              <a:t>raw </a:t>
            </a:r>
            <a:r>
              <a:rPr lang="en-US" dirty="0"/>
              <a:t>scores obtained by the students varied, </a:t>
            </a:r>
            <a:r>
              <a:rPr lang="en-US" dirty="0" err="1" smtClean="0"/>
              <a:t>i</a:t>
            </a:r>
            <a:r>
              <a:rPr lang="id-ID" dirty="0" smtClean="0"/>
              <a:t>.</a:t>
            </a:r>
            <a:r>
              <a:rPr lang="en-US" dirty="0" smtClean="0"/>
              <a:t>e</a:t>
            </a:r>
            <a:r>
              <a:rPr lang="id-ID" dirty="0" smtClean="0"/>
              <a:t>.</a:t>
            </a:r>
            <a:r>
              <a:rPr lang="en-US" dirty="0" smtClean="0"/>
              <a:t> </a:t>
            </a:r>
            <a:r>
              <a:rPr lang="en-US" dirty="0"/>
              <a:t>25, 36, 44, 47 </a:t>
            </a:r>
            <a:r>
              <a:rPr lang="id-ID" dirty="0" smtClean="0"/>
              <a:t>and so on</a:t>
            </a:r>
            <a:r>
              <a:rPr lang="en-US" dirty="0" smtClean="0"/>
              <a:t>. </a:t>
            </a:r>
            <a:r>
              <a:rPr lang="en-US" dirty="0"/>
              <a:t>(At this </a:t>
            </a:r>
            <a:r>
              <a:rPr lang="en-US" dirty="0" smtClean="0"/>
              <a:t>point</a:t>
            </a:r>
            <a:r>
              <a:rPr lang="id-ID" dirty="0" smtClean="0"/>
              <a:t>,</a:t>
            </a:r>
            <a:r>
              <a:rPr lang="en-US" dirty="0" smtClean="0"/>
              <a:t> </a:t>
            </a:r>
            <a:r>
              <a:rPr lang="en-US" dirty="0"/>
              <a:t>Mrs. </a:t>
            </a:r>
            <a:r>
              <a:rPr lang="en-US" dirty="0" err="1"/>
              <a:t>Elin</a:t>
            </a:r>
            <a:r>
              <a:rPr lang="en-US" dirty="0"/>
              <a:t> has done </a:t>
            </a:r>
            <a:r>
              <a:rPr lang="en-US" b="1" dirty="0"/>
              <a:t>MEASUREMENT</a:t>
            </a:r>
            <a:r>
              <a:rPr lang="en-US" dirty="0"/>
              <a:t>). To obtain the value and meaning of each </a:t>
            </a:r>
            <a:r>
              <a:rPr lang="en-US" dirty="0" smtClean="0"/>
              <a:t>score, </a:t>
            </a:r>
            <a:r>
              <a:rPr lang="en-US" dirty="0"/>
              <a:t>Mrs. </a:t>
            </a:r>
            <a:r>
              <a:rPr lang="en-US" dirty="0" err="1"/>
              <a:t>Elin</a:t>
            </a:r>
            <a:r>
              <a:rPr lang="en-US" dirty="0"/>
              <a:t> </a:t>
            </a:r>
            <a:r>
              <a:rPr lang="id-ID" dirty="0" smtClean="0"/>
              <a:t>converted the raw scores into the standard scores by following </a:t>
            </a:r>
            <a:r>
              <a:rPr lang="en-US" dirty="0" smtClean="0"/>
              <a:t>a </a:t>
            </a:r>
            <a:r>
              <a:rPr lang="en-US" dirty="0"/>
              <a:t>particular approach. </a:t>
            </a:r>
            <a:r>
              <a:rPr lang="id-ID" dirty="0" smtClean="0"/>
              <a:t>The results of  score conversion are as follows: </a:t>
            </a:r>
            <a:r>
              <a:rPr lang="en-US" dirty="0" smtClean="0"/>
              <a:t>25 </a:t>
            </a:r>
            <a:r>
              <a:rPr lang="en-US" dirty="0"/>
              <a:t>= 5 </a:t>
            </a:r>
            <a:r>
              <a:rPr lang="en-US" dirty="0" smtClean="0"/>
              <a:t>(</a:t>
            </a:r>
            <a:r>
              <a:rPr lang="id-ID" u="sng" dirty="0" smtClean="0"/>
              <a:t>it </a:t>
            </a:r>
            <a:r>
              <a:rPr lang="en-US" u="sng" dirty="0" smtClean="0"/>
              <a:t>means </a:t>
            </a:r>
            <a:r>
              <a:rPr lang="id-ID" u="sng" dirty="0" smtClean="0"/>
              <a:t>the </a:t>
            </a:r>
            <a:r>
              <a:rPr lang="id-ID" u="sng" dirty="0"/>
              <a:t>students</a:t>
            </a:r>
            <a:r>
              <a:rPr lang="id-ID" u="sng" dirty="0" smtClean="0"/>
              <a:t> d</a:t>
            </a:r>
            <a:r>
              <a:rPr lang="en-US" u="sng" dirty="0" smtClean="0"/>
              <a:t>o</a:t>
            </a:r>
            <a:r>
              <a:rPr lang="id-ID" u="sng" dirty="0" smtClean="0"/>
              <a:t> </a:t>
            </a:r>
            <a:r>
              <a:rPr lang="en-US" u="sng" dirty="0" smtClean="0"/>
              <a:t>not </a:t>
            </a:r>
            <a:r>
              <a:rPr lang="id-ID" u="sng" dirty="0" smtClean="0"/>
              <a:t>master the materials well</a:t>
            </a:r>
            <a:r>
              <a:rPr lang="en-US" dirty="0" smtClean="0"/>
              <a:t>); </a:t>
            </a:r>
            <a:r>
              <a:rPr lang="en-US" dirty="0"/>
              <a:t>score of 36 = 6 </a:t>
            </a:r>
            <a:r>
              <a:rPr lang="en-US" dirty="0" smtClean="0"/>
              <a:t>(</a:t>
            </a:r>
            <a:r>
              <a:rPr lang="id-ID" u="sng" dirty="0" smtClean="0"/>
              <a:t>it </a:t>
            </a:r>
            <a:r>
              <a:rPr lang="en-US" u="sng" dirty="0" smtClean="0"/>
              <a:t>mean</a:t>
            </a:r>
            <a:r>
              <a:rPr lang="id-ID" u="sng" dirty="0" smtClean="0"/>
              <a:t>s the </a:t>
            </a:r>
            <a:r>
              <a:rPr lang="id-ID" u="sng" dirty="0"/>
              <a:t>students</a:t>
            </a:r>
            <a:r>
              <a:rPr lang="id-ID" u="sng" dirty="0" smtClean="0"/>
              <a:t> are </a:t>
            </a:r>
            <a:r>
              <a:rPr lang="en-US" u="sng" dirty="0" smtClean="0"/>
              <a:t>capable</a:t>
            </a:r>
            <a:r>
              <a:rPr lang="id-ID" u="sng" dirty="0" smtClean="0"/>
              <a:t> enough</a:t>
            </a:r>
            <a:r>
              <a:rPr lang="en-US" dirty="0" smtClean="0"/>
              <a:t>); </a:t>
            </a:r>
            <a:r>
              <a:rPr lang="en-US" dirty="0"/>
              <a:t>score of 44 = 8 </a:t>
            </a:r>
            <a:r>
              <a:rPr lang="en-US" dirty="0" smtClean="0"/>
              <a:t>(</a:t>
            </a:r>
            <a:r>
              <a:rPr lang="id-ID" u="sng" dirty="0" smtClean="0"/>
              <a:t>it </a:t>
            </a:r>
            <a:r>
              <a:rPr lang="en-US" u="sng" dirty="0" smtClean="0"/>
              <a:t>mean</a:t>
            </a:r>
            <a:r>
              <a:rPr lang="id-ID" u="sng" dirty="0" smtClean="0"/>
              <a:t>s</a:t>
            </a:r>
            <a:r>
              <a:rPr lang="en-US" u="sng" dirty="0" smtClean="0"/>
              <a:t> </a:t>
            </a:r>
            <a:r>
              <a:rPr lang="id-ID" u="sng" dirty="0" smtClean="0"/>
              <a:t>the </a:t>
            </a:r>
            <a:r>
              <a:rPr lang="id-ID" u="sng" dirty="0"/>
              <a:t>students</a:t>
            </a:r>
            <a:r>
              <a:rPr lang="id-ID" u="sng" dirty="0" smtClean="0"/>
              <a:t> </a:t>
            </a:r>
            <a:r>
              <a:rPr lang="en-US" u="sng" dirty="0" smtClean="0"/>
              <a:t>master</a:t>
            </a:r>
            <a:r>
              <a:rPr lang="id-ID" u="sng" dirty="0" smtClean="0"/>
              <a:t> the materials well</a:t>
            </a:r>
            <a:r>
              <a:rPr lang="en-US" dirty="0" smtClean="0"/>
              <a:t>) </a:t>
            </a:r>
            <a:r>
              <a:rPr lang="en-US" dirty="0"/>
              <a:t>and score 47 = 9 </a:t>
            </a:r>
            <a:r>
              <a:rPr lang="en-US" dirty="0" smtClean="0"/>
              <a:t>(</a:t>
            </a:r>
            <a:r>
              <a:rPr lang="id-ID" u="sng" dirty="0" smtClean="0"/>
              <a:t>it means</a:t>
            </a:r>
            <a:r>
              <a:rPr lang="en-US" u="sng" dirty="0" smtClean="0"/>
              <a:t> </a:t>
            </a:r>
            <a:r>
              <a:rPr lang="id-ID" u="sng" dirty="0" smtClean="0"/>
              <a:t>the </a:t>
            </a:r>
            <a:r>
              <a:rPr lang="id-ID" u="sng" dirty="0"/>
              <a:t>students</a:t>
            </a:r>
            <a:r>
              <a:rPr lang="id-ID" u="sng" dirty="0" smtClean="0"/>
              <a:t> have </a:t>
            </a:r>
            <a:r>
              <a:rPr lang="en-US" u="sng" dirty="0" smtClean="0"/>
              <a:t>very </a:t>
            </a:r>
            <a:r>
              <a:rPr lang="id-ID" u="sng" dirty="0" smtClean="0"/>
              <a:t>good mastery on the materials</a:t>
            </a:r>
            <a:r>
              <a:rPr lang="en-US" dirty="0" smtClean="0"/>
              <a:t>). </a:t>
            </a:r>
            <a:r>
              <a:rPr lang="id-ID" dirty="0" smtClean="0"/>
              <a:t>This intepretation of the scores are called as </a:t>
            </a:r>
            <a:r>
              <a:rPr lang="en-US" b="1" dirty="0" smtClean="0"/>
              <a:t>ASSESSMENT</a:t>
            </a:r>
            <a:r>
              <a:rPr lang="en-US" dirty="0" smtClean="0"/>
              <a:t>. </a:t>
            </a:r>
            <a:r>
              <a:rPr lang="en-US" dirty="0"/>
              <a:t>If Mrs. </a:t>
            </a:r>
            <a:r>
              <a:rPr lang="en-US" dirty="0" err="1"/>
              <a:t>Elin</a:t>
            </a:r>
            <a:r>
              <a:rPr lang="en-US" dirty="0"/>
              <a:t> </a:t>
            </a:r>
            <a:r>
              <a:rPr lang="en-US" dirty="0" smtClean="0"/>
              <a:t>assess</a:t>
            </a:r>
            <a:r>
              <a:rPr lang="id-ID" dirty="0" smtClean="0"/>
              <a:t>ed</a:t>
            </a:r>
            <a:r>
              <a:rPr lang="en-US" dirty="0" smtClean="0"/>
              <a:t> </a:t>
            </a:r>
            <a:r>
              <a:rPr lang="en-US" dirty="0"/>
              <a:t>all components of learning, </a:t>
            </a:r>
            <a:r>
              <a:rPr lang="en-US" dirty="0" smtClean="0"/>
              <a:t>then</a:t>
            </a:r>
            <a:r>
              <a:rPr lang="id-ID" dirty="0" smtClean="0"/>
              <a:t>,</a:t>
            </a:r>
            <a:r>
              <a:rPr lang="en-US" dirty="0" smtClean="0"/>
              <a:t> </a:t>
            </a:r>
            <a:r>
              <a:rPr lang="id-ID" dirty="0" smtClean="0"/>
              <a:t>it is called</a:t>
            </a:r>
            <a:r>
              <a:rPr lang="en-US" dirty="0" smtClean="0"/>
              <a:t> </a:t>
            </a:r>
            <a:r>
              <a:rPr lang="id-ID" dirty="0" smtClean="0"/>
              <a:t>as </a:t>
            </a:r>
            <a:r>
              <a:rPr lang="en-US" b="1" dirty="0" smtClean="0"/>
              <a:t>EVALUATION.</a:t>
            </a:r>
            <a:r>
              <a:rPr lang="id-ID" b="1" dirty="0" smtClean="0"/>
              <a:t> </a:t>
            </a:r>
            <a:endParaRPr lang="en-US" b="1" dirty="0"/>
          </a:p>
        </p:txBody>
      </p:sp>
    </p:spTree>
    <p:extLst>
      <p:ext uri="{BB962C8B-B14F-4D97-AF65-F5344CB8AC3E}">
        <p14:creationId xmlns:p14="http://schemas.microsoft.com/office/powerpoint/2010/main" val="4914255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275856" y="404664"/>
            <a:ext cx="2088232" cy="504056"/>
          </a:xfrm>
          <a:prstGeom prst="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800" b="1" dirty="0" smtClean="0">
                <a:ln w="19050">
                  <a:solidFill>
                    <a:schemeClr val="accent2">
                      <a:satMod val="140000"/>
                    </a:schemeClr>
                  </a:solidFill>
                  <a:prstDash val="solid"/>
                  <a:miter lim="800000"/>
                </a:ln>
                <a:noFill/>
                <a:effectLst>
                  <a:outerShdw blurRad="25500" dist="23000" dir="7020000" algn="tl">
                    <a:srgbClr val="000000">
                      <a:alpha val="50000"/>
                    </a:srgbClr>
                  </a:outerShdw>
                </a:effectLst>
              </a:rPr>
              <a:t>Evaluation</a:t>
            </a:r>
            <a:endParaRPr lang="id-ID" sz="2800" b="1" dirty="0">
              <a:ln w="1905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1" name="Rectangle 10"/>
          <p:cNvSpPr/>
          <p:nvPr/>
        </p:nvSpPr>
        <p:spPr>
          <a:xfrm>
            <a:off x="3275856" y="1484784"/>
            <a:ext cx="2088232" cy="504056"/>
          </a:xfrm>
          <a:prstGeom prst="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800" b="1" dirty="0" smtClean="0">
                <a:ln w="19050">
                  <a:solidFill>
                    <a:schemeClr val="accent2">
                      <a:satMod val="140000"/>
                    </a:schemeClr>
                  </a:solidFill>
                  <a:prstDash val="solid"/>
                  <a:miter lim="800000"/>
                </a:ln>
                <a:noFill/>
                <a:effectLst>
                  <a:outerShdw blurRad="25500" dist="23000" dir="7020000" algn="tl">
                    <a:srgbClr val="000000">
                      <a:alpha val="50000"/>
                    </a:srgbClr>
                  </a:outerShdw>
                </a:effectLst>
              </a:rPr>
              <a:t>Assessment</a:t>
            </a:r>
            <a:endParaRPr lang="id-ID" sz="2800" b="1" dirty="0">
              <a:ln w="1905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2" name="Rectangle 11"/>
          <p:cNvSpPr/>
          <p:nvPr/>
        </p:nvSpPr>
        <p:spPr>
          <a:xfrm>
            <a:off x="827584" y="2420888"/>
            <a:ext cx="2088232" cy="504056"/>
          </a:xfrm>
          <a:prstGeom prst="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800" b="1" dirty="0" smtClean="0">
                <a:ln w="19050">
                  <a:solidFill>
                    <a:schemeClr val="accent2">
                      <a:satMod val="140000"/>
                    </a:schemeClr>
                  </a:solidFill>
                  <a:prstDash val="solid"/>
                  <a:miter lim="800000"/>
                </a:ln>
                <a:noFill/>
                <a:effectLst>
                  <a:outerShdw blurRad="25500" dist="23000" dir="7020000" algn="tl">
                    <a:srgbClr val="000000">
                      <a:alpha val="50000"/>
                    </a:srgbClr>
                  </a:outerShdw>
                </a:effectLst>
              </a:rPr>
              <a:t>Quantitative</a:t>
            </a:r>
            <a:endParaRPr lang="id-ID" sz="2800" b="1" dirty="0">
              <a:ln w="1905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3" name="Rectangle 12"/>
          <p:cNvSpPr/>
          <p:nvPr/>
        </p:nvSpPr>
        <p:spPr>
          <a:xfrm>
            <a:off x="6084168" y="2420888"/>
            <a:ext cx="2088232" cy="504056"/>
          </a:xfrm>
          <a:prstGeom prst="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800" b="1" dirty="0" smtClean="0">
                <a:ln w="19050">
                  <a:solidFill>
                    <a:schemeClr val="accent2">
                      <a:satMod val="140000"/>
                    </a:schemeClr>
                  </a:solidFill>
                  <a:prstDash val="solid"/>
                  <a:miter lim="800000"/>
                </a:ln>
                <a:noFill/>
                <a:effectLst>
                  <a:outerShdw blurRad="25500" dist="23000" dir="7020000" algn="tl">
                    <a:srgbClr val="000000">
                      <a:alpha val="50000"/>
                    </a:srgbClr>
                  </a:outerShdw>
                </a:effectLst>
              </a:rPr>
              <a:t>Qualitative</a:t>
            </a:r>
            <a:endParaRPr lang="id-ID" sz="2800" b="1" dirty="0">
              <a:ln w="1905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4" name="Rectangle 13"/>
          <p:cNvSpPr/>
          <p:nvPr/>
        </p:nvSpPr>
        <p:spPr>
          <a:xfrm>
            <a:off x="827584" y="3284984"/>
            <a:ext cx="2088232" cy="504056"/>
          </a:xfrm>
          <a:prstGeom prst="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b="1" dirty="0">
                <a:ln w="19050">
                  <a:solidFill>
                    <a:schemeClr val="accent2">
                      <a:satMod val="140000"/>
                    </a:schemeClr>
                  </a:solidFill>
                  <a:prstDash val="solid"/>
                  <a:miter lim="800000"/>
                </a:ln>
                <a:noFill/>
                <a:effectLst>
                  <a:outerShdw blurRad="25500" dist="23000" dir="7020000" algn="tl">
                    <a:srgbClr val="000000">
                      <a:alpha val="50000"/>
                    </a:srgbClr>
                  </a:outerShdw>
                </a:effectLst>
              </a:rPr>
              <a:t>Measurement</a:t>
            </a:r>
          </a:p>
        </p:txBody>
      </p:sp>
      <p:sp>
        <p:nvSpPr>
          <p:cNvPr id="15" name="Rectangle 14"/>
          <p:cNvSpPr/>
          <p:nvPr/>
        </p:nvSpPr>
        <p:spPr>
          <a:xfrm>
            <a:off x="827584" y="4221088"/>
            <a:ext cx="2088232" cy="504056"/>
          </a:xfrm>
          <a:prstGeom prst="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b="1" dirty="0" smtClean="0">
                <a:ln w="19050">
                  <a:solidFill>
                    <a:schemeClr val="accent2">
                      <a:satMod val="140000"/>
                    </a:schemeClr>
                  </a:solidFill>
                  <a:prstDash val="solid"/>
                  <a:miter lim="800000"/>
                </a:ln>
                <a:noFill/>
                <a:effectLst>
                  <a:outerShdw blurRad="25500" dist="23000" dir="7020000" algn="tl">
                    <a:srgbClr val="000000">
                      <a:alpha val="50000"/>
                    </a:srgbClr>
                  </a:outerShdw>
                </a:effectLst>
              </a:rPr>
              <a:t>Test</a:t>
            </a:r>
            <a:endParaRPr lang="id-ID" sz="2400" b="1" dirty="0">
              <a:ln w="1905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6" name="Rectangle 15"/>
          <p:cNvSpPr/>
          <p:nvPr/>
        </p:nvSpPr>
        <p:spPr>
          <a:xfrm>
            <a:off x="323528" y="5085184"/>
            <a:ext cx="1548172" cy="504056"/>
          </a:xfrm>
          <a:prstGeom prst="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b="1" dirty="0" smtClean="0">
                <a:ln w="19050">
                  <a:solidFill>
                    <a:schemeClr val="accent2">
                      <a:satMod val="140000"/>
                    </a:schemeClr>
                  </a:solidFill>
                  <a:prstDash val="solid"/>
                  <a:miter lim="800000"/>
                </a:ln>
                <a:noFill/>
                <a:effectLst>
                  <a:outerShdw blurRad="25500" dist="23000" dir="7020000" algn="tl">
                    <a:srgbClr val="000000">
                      <a:alpha val="50000"/>
                    </a:srgbClr>
                  </a:outerShdw>
                </a:effectLst>
              </a:rPr>
              <a:t>Essay</a:t>
            </a:r>
            <a:endParaRPr lang="id-ID" sz="2400" b="1" dirty="0">
              <a:ln w="1905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7" name="Rectangle 16"/>
          <p:cNvSpPr/>
          <p:nvPr/>
        </p:nvSpPr>
        <p:spPr>
          <a:xfrm>
            <a:off x="2123728" y="5085184"/>
            <a:ext cx="1512168" cy="504056"/>
          </a:xfrm>
          <a:prstGeom prst="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b="1" dirty="0" smtClean="0">
                <a:ln w="19050">
                  <a:solidFill>
                    <a:schemeClr val="accent2">
                      <a:satMod val="140000"/>
                    </a:schemeClr>
                  </a:solidFill>
                  <a:prstDash val="solid"/>
                  <a:miter lim="800000"/>
                </a:ln>
                <a:noFill/>
                <a:effectLst>
                  <a:outerShdw blurRad="25500" dist="23000" dir="7020000" algn="tl">
                    <a:srgbClr val="000000">
                      <a:alpha val="50000"/>
                    </a:srgbClr>
                  </a:outerShdw>
                </a:effectLst>
              </a:rPr>
              <a:t>Objective</a:t>
            </a:r>
            <a:endParaRPr lang="id-ID" sz="2400" b="1" dirty="0">
              <a:ln w="1905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8" name="Rectangle 17"/>
          <p:cNvSpPr/>
          <p:nvPr/>
        </p:nvSpPr>
        <p:spPr>
          <a:xfrm>
            <a:off x="6084168" y="3284984"/>
            <a:ext cx="2088232" cy="504056"/>
          </a:xfrm>
          <a:prstGeom prst="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000" b="1" dirty="0" smtClean="0">
                <a:ln w="19050">
                  <a:solidFill>
                    <a:schemeClr val="accent2">
                      <a:satMod val="140000"/>
                    </a:schemeClr>
                  </a:solidFill>
                  <a:prstDash val="solid"/>
                  <a:miter lim="800000"/>
                </a:ln>
                <a:noFill/>
                <a:effectLst>
                  <a:outerShdw blurRad="25500" dist="23000" dir="7020000" algn="tl">
                    <a:srgbClr val="000000">
                      <a:alpha val="50000"/>
                    </a:srgbClr>
                  </a:outerShdw>
                </a:effectLst>
              </a:rPr>
              <a:t>Non-measurement</a:t>
            </a:r>
            <a:endParaRPr lang="id-ID" sz="2000" b="1" dirty="0">
              <a:ln w="1905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9" name="Rectangle 18"/>
          <p:cNvSpPr/>
          <p:nvPr/>
        </p:nvSpPr>
        <p:spPr>
          <a:xfrm>
            <a:off x="6084168" y="4221088"/>
            <a:ext cx="2088232" cy="504056"/>
          </a:xfrm>
          <a:prstGeom prst="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b="1" dirty="0" smtClean="0">
                <a:ln w="19050">
                  <a:solidFill>
                    <a:schemeClr val="accent2">
                      <a:satMod val="140000"/>
                    </a:schemeClr>
                  </a:solidFill>
                  <a:prstDash val="solid"/>
                  <a:miter lim="800000"/>
                </a:ln>
                <a:noFill/>
                <a:effectLst>
                  <a:outerShdw blurRad="25500" dist="23000" dir="7020000" algn="tl">
                    <a:srgbClr val="000000">
                      <a:alpha val="50000"/>
                    </a:srgbClr>
                  </a:outerShdw>
                </a:effectLst>
              </a:rPr>
              <a:t>Non-test</a:t>
            </a:r>
            <a:endParaRPr lang="id-ID" sz="2400" b="1" dirty="0">
              <a:ln w="1905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0" name="Rectangle 19"/>
          <p:cNvSpPr/>
          <p:nvPr/>
        </p:nvSpPr>
        <p:spPr>
          <a:xfrm>
            <a:off x="7452320" y="5085184"/>
            <a:ext cx="1512168" cy="504056"/>
          </a:xfrm>
          <a:prstGeom prst="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b="1" dirty="0" smtClean="0">
                <a:ln w="19050">
                  <a:solidFill>
                    <a:schemeClr val="accent2">
                      <a:satMod val="140000"/>
                    </a:schemeClr>
                  </a:solidFill>
                  <a:prstDash val="solid"/>
                  <a:miter lim="800000"/>
                </a:ln>
                <a:noFill/>
                <a:effectLst>
                  <a:outerShdw blurRad="25500" dist="23000" dir="7020000" algn="tl">
                    <a:srgbClr val="000000">
                      <a:alpha val="50000"/>
                    </a:srgbClr>
                  </a:outerShdw>
                </a:effectLst>
              </a:rPr>
              <a:t>Interview</a:t>
            </a:r>
            <a:endParaRPr lang="id-ID" sz="2400" b="1" dirty="0">
              <a:ln w="1905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1" name="Rectangle 20"/>
          <p:cNvSpPr/>
          <p:nvPr/>
        </p:nvSpPr>
        <p:spPr>
          <a:xfrm>
            <a:off x="5508104" y="5085184"/>
            <a:ext cx="1512168" cy="504056"/>
          </a:xfrm>
          <a:prstGeom prst="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000" b="1" dirty="0" smtClean="0">
                <a:ln w="19050">
                  <a:solidFill>
                    <a:schemeClr val="accent2">
                      <a:satMod val="140000"/>
                    </a:schemeClr>
                  </a:solidFill>
                  <a:prstDash val="solid"/>
                  <a:miter lim="800000"/>
                </a:ln>
                <a:noFill/>
                <a:effectLst>
                  <a:outerShdw blurRad="25500" dist="23000" dir="7020000" algn="tl">
                    <a:srgbClr val="000000">
                      <a:alpha val="50000"/>
                    </a:srgbClr>
                  </a:outerShdw>
                </a:effectLst>
              </a:rPr>
              <a:t>Observation</a:t>
            </a:r>
            <a:endParaRPr lang="id-ID" sz="2000" b="1" dirty="0">
              <a:ln w="1905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2" name="Rectangle 21"/>
          <p:cNvSpPr/>
          <p:nvPr/>
        </p:nvSpPr>
        <p:spPr>
          <a:xfrm>
            <a:off x="611560" y="6093296"/>
            <a:ext cx="806489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noFill/>
              </a:rPr>
              <a:t>THT</a:t>
            </a:r>
            <a:endParaRPr lang="id-ID" dirty="0">
              <a:noFill/>
            </a:endParaRPr>
          </a:p>
        </p:txBody>
      </p:sp>
      <p:sp>
        <p:nvSpPr>
          <p:cNvPr id="23" name="TextBox 22"/>
          <p:cNvSpPr txBox="1"/>
          <p:nvPr/>
        </p:nvSpPr>
        <p:spPr>
          <a:xfrm>
            <a:off x="827584" y="6093296"/>
            <a:ext cx="7848872" cy="400110"/>
          </a:xfrm>
          <a:prstGeom prst="rect">
            <a:avLst/>
          </a:prstGeom>
          <a:noFill/>
        </p:spPr>
        <p:txBody>
          <a:bodyPr wrap="square" rtlCol="0">
            <a:spAutoFit/>
          </a:bodyPr>
          <a:lstStyle/>
          <a:p>
            <a:pPr algn="ctr"/>
            <a:r>
              <a:rPr lang="id-ID"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The linkage of evalution,  assessment, measurement,  and test</a:t>
            </a:r>
            <a:endParaRPr lang="id-ID" sz="2000" dirty="0"/>
          </a:p>
        </p:txBody>
      </p:sp>
      <p:cxnSp>
        <p:nvCxnSpPr>
          <p:cNvPr id="25" name="Straight Arrow Connector 24"/>
          <p:cNvCxnSpPr>
            <a:stCxn id="10" idx="2"/>
            <a:endCxn id="11" idx="0"/>
          </p:cNvCxnSpPr>
          <p:nvPr/>
        </p:nvCxnSpPr>
        <p:spPr>
          <a:xfrm>
            <a:off x="4319972" y="908720"/>
            <a:ext cx="0" cy="57606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4355976" y="1988840"/>
            <a:ext cx="0" cy="288032"/>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1871700" y="2276872"/>
            <a:ext cx="5256584"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886448" y="2276872"/>
            <a:ext cx="0" cy="14401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7121776" y="2276872"/>
            <a:ext cx="0" cy="14401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892956" y="2924944"/>
            <a:ext cx="0" cy="360040"/>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1894688" y="3816804"/>
            <a:ext cx="0" cy="360040"/>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a:off x="1907704" y="4725144"/>
            <a:ext cx="0" cy="14401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097614" y="4869160"/>
            <a:ext cx="178219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1112362" y="4869160"/>
            <a:ext cx="0"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2873304" y="4869160"/>
            <a:ext cx="0"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7164288" y="2924944"/>
            <a:ext cx="0" cy="360040"/>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a:off x="7164288" y="3789040"/>
            <a:ext cx="0" cy="360040"/>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7236296" y="4725144"/>
            <a:ext cx="0" cy="14401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228184" y="4869160"/>
            <a:ext cx="178219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6228184" y="4869160"/>
            <a:ext cx="0"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7998888" y="4869160"/>
            <a:ext cx="0"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818800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1106</TotalTime>
  <Words>1576</Words>
  <Application>Microsoft Office PowerPoint</Application>
  <PresentationFormat>On-screen Show (4:3)</PresentationFormat>
  <Paragraphs>122</Paragraphs>
  <Slides>29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Aharoni</vt:lpstr>
      <vt:lpstr>Arial Rounded MT Bold</vt:lpstr>
      <vt:lpstr>Franklin Gothic Book</vt:lpstr>
      <vt:lpstr>Freehand521 BT</vt:lpstr>
      <vt:lpstr>Perpetua</vt:lpstr>
      <vt:lpstr>Symbol</vt:lpstr>
      <vt:lpstr>Wingdings</vt:lpstr>
      <vt:lpstr>Wingdings 2</vt:lpstr>
      <vt:lpstr>Equity</vt:lpstr>
      <vt:lpstr>Introduction to Language Testing</vt:lpstr>
      <vt:lpstr>1. Objectives of this course</vt:lpstr>
      <vt:lpstr>PowerPoint Presentation</vt:lpstr>
      <vt:lpstr>2. Introduction ...</vt:lpstr>
      <vt:lpstr>PowerPoint Presentation</vt:lpstr>
      <vt:lpstr>PowerPoint Presentation</vt:lpstr>
      <vt:lpstr>PowerPoint Presentation</vt:lpstr>
      <vt:lpstr>Illustration ...</vt:lpstr>
      <vt:lpstr>PowerPoint Presentation</vt:lpstr>
      <vt:lpstr>PowerPoint Presentation</vt:lpstr>
      <vt:lpstr>Testing and Assessment;  How do they relate to each other?</vt:lpstr>
      <vt:lpstr>Testing and Assessment:  How do they relate to each other?</vt:lpstr>
      <vt:lpstr>Testing and Assessment:  How do they relate to each other?</vt:lpstr>
      <vt:lpstr>The Difference with Traditional Assessment “( Gracfa  Pearson, 1994,p.357)”</vt:lpstr>
      <vt:lpstr>INFORMAL v.s. FORMAL ASSESSMENT</vt:lpstr>
      <vt:lpstr>INFORMAL v.s. FORMAL ASSESSMENT</vt:lpstr>
      <vt:lpstr>DEFINITION OF AUTHENTIC ASSESSMENT </vt:lpstr>
      <vt:lpstr>3. Setting Testing Paramaters</vt:lpstr>
      <vt:lpstr>PowerPoint Presentation</vt:lpstr>
      <vt:lpstr>PowerPoint Presentation</vt:lpstr>
      <vt:lpstr>4. Participants in Testing</vt:lpstr>
      <vt:lpstr>a. Tester</vt:lpstr>
      <vt:lpstr>b. The test taker / the testee</vt:lpstr>
      <vt:lpstr>c. The test user</vt:lpstr>
      <vt:lpstr>5. The Beneficiaries of Testing</vt:lpstr>
      <vt:lpstr>6. The overall impact of testing on students’ motivation </vt:lpstr>
      <vt:lpstr>7. Tips in writing questions</vt:lpstr>
      <vt:lpstr>8. How to cope with exam failure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Teaching Evaluation</dc:title>
  <dc:creator>DELL</dc:creator>
  <cp:lastModifiedBy>ASUS</cp:lastModifiedBy>
  <cp:revision>71</cp:revision>
  <dcterms:created xsi:type="dcterms:W3CDTF">2012-08-08T02:41:48Z</dcterms:created>
  <dcterms:modified xsi:type="dcterms:W3CDTF">2020-08-23T11:02:04Z</dcterms:modified>
</cp:coreProperties>
</file>