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6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4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1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3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0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7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9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94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10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4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01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1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</a:rPr>
              <a:t>2. MANUSIA</a:t>
            </a:r>
            <a:endParaRPr lang="en-US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7545" y="3962506"/>
            <a:ext cx="8045373" cy="1523894"/>
          </a:xfrm>
        </p:spPr>
        <p:txBody>
          <a:bodyPr>
            <a:noAutofit/>
          </a:bodyPr>
          <a:lstStyle/>
          <a:p>
            <a:r>
              <a:rPr lang="en-US" sz="2800" i="1" dirty="0" err="1" smtClean="0"/>
              <a:t>Mengenali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Eksistensi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Manusia</a:t>
            </a:r>
            <a:r>
              <a:rPr lang="en-US" sz="2800" i="1" dirty="0" smtClean="0"/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Sebelum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Jatuh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dalam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dosa</a:t>
            </a:r>
            <a:r>
              <a:rPr lang="en-US" sz="2800" i="1" dirty="0" smtClean="0"/>
              <a:t>, </a:t>
            </a:r>
          </a:p>
          <a:p>
            <a:r>
              <a:rPr lang="en-US" sz="2800" i="1" dirty="0" err="1" smtClean="0">
                <a:solidFill>
                  <a:srgbClr val="FF0000"/>
                </a:solidFill>
              </a:rPr>
              <a:t>Saat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Jatuh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Dalam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dosa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Setelah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Dipulihkan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dari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dosa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3930"/>
            <a:ext cx="9601196" cy="1303867"/>
          </a:xfrm>
        </p:spPr>
        <p:txBody>
          <a:bodyPr/>
          <a:lstStyle/>
          <a:p>
            <a:r>
              <a:rPr lang="en-US" dirty="0" smtClean="0"/>
              <a:t>TUGAS DAN PENGUMUMAN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4997"/>
            <a:ext cx="9601196" cy="34708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PRIBADI: Resume </a:t>
            </a:r>
            <a:r>
              <a:rPr lang="en-US" sz="3600" dirty="0" err="1" smtClean="0"/>
              <a:t>Buku</a:t>
            </a:r>
            <a:r>
              <a:rPr lang="en-US" sz="3600" dirty="0" smtClean="0"/>
              <a:t> </a:t>
            </a:r>
            <a:r>
              <a:rPr lang="en-US" sz="3600" dirty="0" err="1" smtClean="0"/>
              <a:t>Siapa</a:t>
            </a:r>
            <a:r>
              <a:rPr lang="en-US" sz="3600" dirty="0" smtClean="0"/>
              <a:t> </a:t>
            </a:r>
            <a:r>
              <a:rPr lang="en-US" sz="3600" dirty="0" err="1" smtClean="0"/>
              <a:t>Anda</a:t>
            </a:r>
            <a:r>
              <a:rPr lang="en-US" sz="3600" dirty="0" smtClean="0"/>
              <a:t> </a:t>
            </a:r>
            <a:r>
              <a:rPr lang="en-US" sz="3600" dirty="0" err="1" smtClean="0"/>
              <a:t>Sesungguhnya</a:t>
            </a:r>
            <a:r>
              <a:rPr lang="en-US" sz="3600" dirty="0" smtClean="0"/>
              <a:t> </a:t>
            </a:r>
            <a:r>
              <a:rPr lang="en-US" sz="3600" smtClean="0"/>
              <a:t>Bab </a:t>
            </a:r>
            <a:r>
              <a:rPr lang="en-US" sz="3600" smtClean="0"/>
              <a:t>1-3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07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7800" y="26670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</a:rPr>
              <a:t>TAMAN EDEN</a:t>
            </a:r>
          </a:p>
        </p:txBody>
      </p:sp>
      <p:pic>
        <p:nvPicPr>
          <p:cNvPr id="5124" name="Picture 4" descr="ADAM_EVE_GARD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3810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5151799" y="1043053"/>
            <a:ext cx="1828800" cy="3409950"/>
            <a:chOff x="2112" y="624"/>
            <a:chExt cx="1152" cy="2148"/>
          </a:xfrm>
        </p:grpSpPr>
        <p:sp>
          <p:nvSpPr>
            <p:cNvPr id="5169" name="Line 6"/>
            <p:cNvSpPr>
              <a:spLocks noChangeShapeType="1"/>
            </p:cNvSpPr>
            <p:nvPr/>
          </p:nvSpPr>
          <p:spPr bwMode="auto">
            <a:xfrm>
              <a:off x="2688" y="1152"/>
              <a:ext cx="0" cy="14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srgbClr val="FF99FF"/>
                </a:solidFill>
              </a:endParaRPr>
            </a:p>
          </p:txBody>
        </p:sp>
        <p:pic>
          <p:nvPicPr>
            <p:cNvPr id="5170" name="Picture 7" descr="ANI_CROSS_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" y="1632"/>
              <a:ext cx="700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Rectangle 8"/>
            <p:cNvSpPr>
              <a:spLocks noChangeArrowheads="1"/>
            </p:cNvSpPr>
            <p:nvPr/>
          </p:nvSpPr>
          <p:spPr bwMode="auto">
            <a:xfrm>
              <a:off x="2112" y="624"/>
              <a:ext cx="10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99"/>
                  </a:solidFill>
                </a:rPr>
                <a:t>YESUS </a:t>
              </a:r>
              <a:br>
                <a:rPr lang="en-US" sz="2800">
                  <a:solidFill>
                    <a:srgbClr val="000099"/>
                  </a:solidFill>
                </a:rPr>
              </a:br>
              <a:r>
                <a:rPr lang="en-US" sz="2800">
                  <a:solidFill>
                    <a:srgbClr val="000099"/>
                  </a:solidFill>
                </a:rPr>
                <a:t>DATANG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505200" y="1828800"/>
            <a:ext cx="19812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grpSp>
        <p:nvGrpSpPr>
          <p:cNvPr id="5128" name="Group 11"/>
          <p:cNvGrpSpPr>
            <a:grpSpLocks/>
          </p:cNvGrpSpPr>
          <p:nvPr/>
        </p:nvGrpSpPr>
        <p:grpSpPr bwMode="auto">
          <a:xfrm>
            <a:off x="3189288" y="1676400"/>
            <a:ext cx="773112" cy="1295400"/>
            <a:chOff x="2496" y="576"/>
            <a:chExt cx="487" cy="816"/>
          </a:xfrm>
        </p:grpSpPr>
        <p:sp>
          <p:nvSpPr>
            <p:cNvPr id="5167" name="Freeform 12"/>
            <p:cNvSpPr>
              <a:spLocks/>
            </p:cNvSpPr>
            <p:nvPr/>
          </p:nvSpPr>
          <p:spPr bwMode="auto">
            <a:xfrm>
              <a:off x="2496" y="576"/>
              <a:ext cx="487" cy="751"/>
            </a:xfrm>
            <a:custGeom>
              <a:avLst/>
              <a:gdLst>
                <a:gd name="T0" fmla="*/ 0 w 165"/>
                <a:gd name="T1" fmla="*/ 0 h 181"/>
                <a:gd name="T2" fmla="*/ 124 w 165"/>
                <a:gd name="T3" fmla="*/ 4 h 181"/>
                <a:gd name="T4" fmla="*/ 204 w 165"/>
                <a:gd name="T5" fmla="*/ 37 h 181"/>
                <a:gd name="T6" fmla="*/ 319 w 165"/>
                <a:gd name="T7" fmla="*/ 149 h 181"/>
                <a:gd name="T8" fmla="*/ 390 w 165"/>
                <a:gd name="T9" fmla="*/ 253 h 181"/>
                <a:gd name="T10" fmla="*/ 425 w 165"/>
                <a:gd name="T11" fmla="*/ 328 h 181"/>
                <a:gd name="T12" fmla="*/ 446 w 165"/>
                <a:gd name="T13" fmla="*/ 402 h 181"/>
                <a:gd name="T14" fmla="*/ 469 w 165"/>
                <a:gd name="T15" fmla="*/ 548 h 181"/>
                <a:gd name="T16" fmla="*/ 481 w 165"/>
                <a:gd name="T17" fmla="*/ 672 h 181"/>
                <a:gd name="T18" fmla="*/ 487 w 165"/>
                <a:gd name="T19" fmla="*/ 751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181">
                  <a:moveTo>
                    <a:pt x="0" y="0"/>
                  </a:moveTo>
                  <a:cubicBezTo>
                    <a:pt x="14" y="0"/>
                    <a:pt x="28" y="0"/>
                    <a:pt x="42" y="1"/>
                  </a:cubicBezTo>
                  <a:cubicBezTo>
                    <a:pt x="51" y="2"/>
                    <a:pt x="69" y="9"/>
                    <a:pt x="69" y="9"/>
                  </a:cubicBezTo>
                  <a:cubicBezTo>
                    <a:pt x="81" y="18"/>
                    <a:pt x="95" y="28"/>
                    <a:pt x="108" y="36"/>
                  </a:cubicBezTo>
                  <a:cubicBezTo>
                    <a:pt x="114" y="44"/>
                    <a:pt x="122" y="59"/>
                    <a:pt x="132" y="61"/>
                  </a:cubicBezTo>
                  <a:cubicBezTo>
                    <a:pt x="134" y="69"/>
                    <a:pt x="138" y="74"/>
                    <a:pt x="144" y="79"/>
                  </a:cubicBezTo>
                  <a:cubicBezTo>
                    <a:pt x="145" y="85"/>
                    <a:pt x="147" y="92"/>
                    <a:pt x="151" y="97"/>
                  </a:cubicBezTo>
                  <a:cubicBezTo>
                    <a:pt x="154" y="109"/>
                    <a:pt x="154" y="121"/>
                    <a:pt x="159" y="132"/>
                  </a:cubicBezTo>
                  <a:cubicBezTo>
                    <a:pt x="160" y="142"/>
                    <a:pt x="162" y="152"/>
                    <a:pt x="163" y="162"/>
                  </a:cubicBezTo>
                  <a:cubicBezTo>
                    <a:pt x="164" y="168"/>
                    <a:pt x="165" y="181"/>
                    <a:pt x="165" y="181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srgbClr val="FF99FF"/>
                </a:solidFill>
              </a:endParaRPr>
            </a:p>
          </p:txBody>
        </p:sp>
        <p:sp>
          <p:nvSpPr>
            <p:cNvPr id="5168" name="Line 13"/>
            <p:cNvSpPr>
              <a:spLocks noChangeShapeType="1"/>
            </p:cNvSpPr>
            <p:nvPr/>
          </p:nvSpPr>
          <p:spPr bwMode="auto">
            <a:xfrm>
              <a:off x="2976" y="1152"/>
              <a:ext cx="0" cy="24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srgbClr val="FF99FF"/>
                </a:solidFill>
              </a:endParaRPr>
            </a:p>
          </p:txBody>
        </p:sp>
      </p:grpSp>
      <p:sp>
        <p:nvSpPr>
          <p:cNvPr id="5129" name="Line 16"/>
          <p:cNvSpPr>
            <a:spLocks noChangeShapeType="1"/>
          </p:cNvSpPr>
          <p:nvPr/>
        </p:nvSpPr>
        <p:spPr bwMode="auto">
          <a:xfrm flipV="1">
            <a:off x="8001000" y="1600200"/>
            <a:ext cx="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5130" name="Line 17"/>
          <p:cNvSpPr>
            <a:spLocks noChangeShapeType="1"/>
          </p:cNvSpPr>
          <p:nvPr/>
        </p:nvSpPr>
        <p:spPr bwMode="auto">
          <a:xfrm>
            <a:off x="8001000" y="4191000"/>
            <a:ext cx="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9296400" y="41910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MAUT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2" name="Line 19"/>
          <p:cNvSpPr>
            <a:spLocks noChangeShapeType="1"/>
          </p:cNvSpPr>
          <p:nvPr/>
        </p:nvSpPr>
        <p:spPr bwMode="auto">
          <a:xfrm>
            <a:off x="5791200" y="1828800"/>
            <a:ext cx="3657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9144000" y="14478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SORGA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4" name="Rectangle 21"/>
          <p:cNvSpPr>
            <a:spLocks noChangeArrowheads="1"/>
          </p:cNvSpPr>
          <p:nvPr/>
        </p:nvSpPr>
        <p:spPr bwMode="auto">
          <a:xfrm rot="-3360316">
            <a:off x="8096250" y="2076450"/>
            <a:ext cx="300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</a:rPr>
              <a:t>DIPIMPIN</a:t>
            </a:r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rgbClr val="000099"/>
                </a:solidFill>
              </a:rPr>
              <a:t> ROH</a:t>
            </a:r>
            <a:endParaRPr lang="en-US" sz="1200">
              <a:solidFill>
                <a:srgbClr val="000099"/>
              </a:solidFill>
            </a:endParaRPr>
          </a:p>
        </p:txBody>
      </p:sp>
      <p:sp>
        <p:nvSpPr>
          <p:cNvPr id="5135" name="Line 22"/>
          <p:cNvSpPr>
            <a:spLocks noChangeShapeType="1"/>
          </p:cNvSpPr>
          <p:nvPr/>
        </p:nvSpPr>
        <p:spPr bwMode="auto">
          <a:xfrm rot="21215187" flipV="1">
            <a:off x="9463088" y="1981201"/>
            <a:ext cx="747712" cy="8747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5136" name="Line 23"/>
          <p:cNvSpPr>
            <a:spLocks noChangeShapeType="1"/>
          </p:cNvSpPr>
          <p:nvPr/>
        </p:nvSpPr>
        <p:spPr bwMode="auto">
          <a:xfrm>
            <a:off x="9448800" y="3276600"/>
            <a:ext cx="91440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>
              <a:solidFill>
                <a:srgbClr val="FF99FF"/>
              </a:solidFill>
            </a:endParaRPr>
          </a:p>
        </p:txBody>
      </p:sp>
      <p:sp>
        <p:nvSpPr>
          <p:cNvPr id="5137" name="Rectangle 24"/>
          <p:cNvSpPr>
            <a:spLocks noChangeArrowheads="1"/>
          </p:cNvSpPr>
          <p:nvPr/>
        </p:nvSpPr>
        <p:spPr bwMode="auto">
          <a:xfrm rot="1961968">
            <a:off x="8915400" y="36576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FF99FF"/>
                </a:solidFill>
                <a:latin typeface="Tahoma" panose="020B0604030504040204" pitchFamily="34" charset="0"/>
              </a:defRPr>
            </a:lvl9pPr>
          </a:lstStyle>
          <a:p>
            <a:pPr algn="ctr" defTabSz="9144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</a:rPr>
              <a:t>DOSA</a:t>
            </a:r>
            <a:endParaRPr lang="en-US" sz="1400">
              <a:solidFill>
                <a:srgbClr val="000099"/>
              </a:solidFill>
            </a:endParaRPr>
          </a:p>
        </p:txBody>
      </p:sp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8153400" y="2743200"/>
            <a:ext cx="1447800" cy="1066800"/>
            <a:chOff x="3504" y="2112"/>
            <a:chExt cx="1200" cy="768"/>
          </a:xfrm>
        </p:grpSpPr>
        <p:sp>
          <p:nvSpPr>
            <p:cNvPr id="5165" name="Rectangle 26"/>
            <p:cNvSpPr>
              <a:spLocks noChangeArrowheads="1"/>
            </p:cNvSpPr>
            <p:nvPr/>
          </p:nvSpPr>
          <p:spPr bwMode="auto">
            <a:xfrm>
              <a:off x="3504" y="2496"/>
              <a:ext cx="12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99"/>
                  </a:solidFill>
                </a:rPr>
                <a:t>GODAAN</a:t>
              </a:r>
              <a:endParaRPr lang="en-US" sz="1400">
                <a:solidFill>
                  <a:srgbClr val="000099"/>
                </a:solidFill>
              </a:endParaRPr>
            </a:p>
          </p:txBody>
        </p:sp>
        <p:pic>
          <p:nvPicPr>
            <p:cNvPr id="5166" name="Picture 27" descr="EARTH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12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9" name="Group 28"/>
          <p:cNvGrpSpPr>
            <a:grpSpLocks/>
          </p:cNvGrpSpPr>
          <p:nvPr/>
        </p:nvGrpSpPr>
        <p:grpSpPr bwMode="auto">
          <a:xfrm>
            <a:off x="3810000" y="4592639"/>
            <a:ext cx="2667140" cy="1717675"/>
            <a:chOff x="1488" y="2880"/>
            <a:chExt cx="1731" cy="1082"/>
          </a:xfrm>
        </p:grpSpPr>
        <p:sp>
          <p:nvSpPr>
            <p:cNvPr id="5163" name="Text Box 29"/>
            <p:cNvSpPr txBox="1">
              <a:spLocks noChangeArrowheads="1"/>
            </p:cNvSpPr>
            <p:nvPr/>
          </p:nvSpPr>
          <p:spPr bwMode="auto">
            <a:xfrm>
              <a:off x="1488" y="2880"/>
              <a:ext cx="1731" cy="10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</a:rPr>
                <a:t>MANUSIA DOSA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FF"/>
                  </a:solidFill>
                </a:rPr>
                <a:t> ROH </a:t>
              </a:r>
              <a:r>
                <a:rPr lang="en-US" sz="2400" dirty="0">
                  <a:solidFill>
                    <a:srgbClr val="FFFFFF"/>
                  </a:solidFill>
                </a:rPr>
                <a:t>MATI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FF"/>
                  </a:solidFill>
                </a:rPr>
                <a:t> EMOSI NEGATIF</a:t>
              </a:r>
              <a:endParaRPr lang="en-US" sz="2400" dirty="0">
                <a:solidFill>
                  <a:srgbClr val="FFFFFF"/>
                </a:solidFill>
              </a:endParaRP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FF"/>
                  </a:solidFill>
                </a:rPr>
                <a:t> RASIO KACAU</a:t>
              </a:r>
              <a:endParaRPr lang="en-US" sz="2400" dirty="0">
                <a:solidFill>
                  <a:srgbClr val="FFFFFF"/>
                </a:solidFill>
              </a:endParaRP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FF"/>
                  </a:solidFill>
                </a:rPr>
                <a:t> RELASI </a:t>
              </a:r>
              <a:r>
                <a:rPr lang="en-US" sz="2400" dirty="0">
                  <a:solidFill>
                    <a:srgbClr val="FFFFFF"/>
                  </a:solidFill>
                </a:rPr>
                <a:t>RUSAK</a:t>
              </a:r>
            </a:p>
          </p:txBody>
        </p:sp>
        <p:sp>
          <p:nvSpPr>
            <p:cNvPr id="5164" name="Text Box 30"/>
            <p:cNvSpPr txBox="1">
              <a:spLocks noChangeArrowheads="1"/>
            </p:cNvSpPr>
            <p:nvPr/>
          </p:nvSpPr>
          <p:spPr bwMode="auto">
            <a:xfrm>
              <a:off x="1488" y="2880"/>
              <a:ext cx="1632" cy="2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FF"/>
                  </a:solidFill>
                </a:rPr>
                <a:t>MANUSIA DOSA</a:t>
              </a:r>
            </a:p>
          </p:txBody>
        </p:sp>
      </p:grpSp>
      <p:grpSp>
        <p:nvGrpSpPr>
          <p:cNvPr id="5140" name="Group 31"/>
          <p:cNvGrpSpPr>
            <a:grpSpLocks/>
          </p:cNvGrpSpPr>
          <p:nvPr/>
        </p:nvGrpSpPr>
        <p:grpSpPr bwMode="auto">
          <a:xfrm>
            <a:off x="6781800" y="177452"/>
            <a:ext cx="3581400" cy="1411288"/>
            <a:chOff x="3312" y="96"/>
            <a:chExt cx="2256" cy="889"/>
          </a:xfrm>
        </p:grpSpPr>
        <p:sp>
          <p:nvSpPr>
            <p:cNvPr id="5161" name="Text Box 32"/>
            <p:cNvSpPr txBox="1">
              <a:spLocks noChangeArrowheads="1"/>
            </p:cNvSpPr>
            <p:nvPr/>
          </p:nvSpPr>
          <p:spPr bwMode="auto">
            <a:xfrm>
              <a:off x="3312" y="96"/>
              <a:ext cx="2256" cy="8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</a:rPr>
                <a:t>KESELAMATAN YURIDIS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ANAK-ANAK ALLAH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PENGAMPUNAN DOSA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HIDUP KEKAL</a:t>
              </a:r>
            </a:p>
          </p:txBody>
        </p:sp>
        <p:sp>
          <p:nvSpPr>
            <p:cNvPr id="5162" name="Text Box 33"/>
            <p:cNvSpPr txBox="1">
              <a:spLocks noChangeArrowheads="1"/>
            </p:cNvSpPr>
            <p:nvPr/>
          </p:nvSpPr>
          <p:spPr bwMode="auto">
            <a:xfrm>
              <a:off x="3312" y="96"/>
              <a:ext cx="2256" cy="2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00"/>
                  </a:solidFill>
                </a:rPr>
                <a:t>KESELAMATAN YURIDIS</a:t>
              </a:r>
            </a:p>
          </p:txBody>
        </p:sp>
      </p:grpSp>
      <p:grpSp>
        <p:nvGrpSpPr>
          <p:cNvPr id="5141" name="Group 34"/>
          <p:cNvGrpSpPr>
            <a:grpSpLocks/>
          </p:cNvGrpSpPr>
          <p:nvPr/>
        </p:nvGrpSpPr>
        <p:grpSpPr bwMode="auto">
          <a:xfrm>
            <a:off x="6781800" y="4808711"/>
            <a:ext cx="3581400" cy="2076449"/>
            <a:chOff x="3360" y="2928"/>
            <a:chExt cx="2256" cy="1308"/>
          </a:xfrm>
        </p:grpSpPr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3360" y="2928"/>
              <a:ext cx="2256" cy="13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</a:rPr>
                <a:t>KESELAMATAN DINAMIS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DIDIAMI ROH YESUS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DAMAI SEJAHTERA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TUBUH SEHAT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PIKIRAN JERNIH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RELASI BAIK</a:t>
              </a:r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3360" y="2928"/>
              <a:ext cx="2256" cy="2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FF00"/>
                  </a:solidFill>
                </a:rPr>
                <a:t>KESELAMATAN DINAMIS</a:t>
              </a:r>
            </a:p>
          </p:txBody>
        </p:sp>
      </p:grpSp>
      <p:grpSp>
        <p:nvGrpSpPr>
          <p:cNvPr id="5142" name="Group 37"/>
          <p:cNvGrpSpPr>
            <a:grpSpLocks/>
          </p:cNvGrpSpPr>
          <p:nvPr/>
        </p:nvGrpSpPr>
        <p:grpSpPr bwMode="auto">
          <a:xfrm>
            <a:off x="1524000" y="3173416"/>
            <a:ext cx="2209800" cy="2049463"/>
            <a:chOff x="1488" y="2880"/>
            <a:chExt cx="1632" cy="1291"/>
          </a:xfrm>
        </p:grpSpPr>
        <p:sp>
          <p:nvSpPr>
            <p:cNvPr id="5157" name="Text Box 38"/>
            <p:cNvSpPr txBox="1">
              <a:spLocks noChangeArrowheads="1"/>
            </p:cNvSpPr>
            <p:nvPr/>
          </p:nvSpPr>
          <p:spPr bwMode="auto">
            <a:xfrm>
              <a:off x="1488" y="2880"/>
              <a:ext cx="1632" cy="12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00"/>
                  </a:solidFill>
                </a:rPr>
                <a:t>KODRAT </a:t>
              </a:r>
              <a:r>
                <a:rPr lang="en-US" sz="2400" dirty="0" smtClean="0">
                  <a:solidFill>
                    <a:srgbClr val="FFFF00"/>
                  </a:solidFill>
                </a:rPr>
                <a:t>ASAL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2400" dirty="0" smtClean="0">
                <a:solidFill>
                  <a:srgbClr val="FFFF00"/>
                </a:solidFill>
              </a:endParaRP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00"/>
                  </a:solidFill>
                </a:rPr>
                <a:t> SPIRITUAL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00"/>
                  </a:solidFill>
                </a:rPr>
                <a:t> MORAL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00"/>
                  </a:solidFill>
                </a:rPr>
                <a:t> RASIONAL</a:t>
              </a:r>
            </a:p>
            <a:p>
              <a:pPr defTabSz="914400" eaLnBrk="1" fontAlgn="base" hangingPunct="1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dirty="0" smtClean="0">
                  <a:solidFill>
                    <a:srgbClr val="FFFF00"/>
                  </a:solidFill>
                </a:rPr>
                <a:t> SOSIAL</a:t>
              </a:r>
            </a:p>
          </p:txBody>
        </p:sp>
        <p:sp>
          <p:nvSpPr>
            <p:cNvPr id="5158" name="Text Box 39"/>
            <p:cNvSpPr txBox="1">
              <a:spLocks noChangeArrowheads="1"/>
            </p:cNvSpPr>
            <p:nvPr/>
          </p:nvSpPr>
          <p:spPr bwMode="auto">
            <a:xfrm>
              <a:off x="1488" y="2880"/>
              <a:ext cx="1632" cy="2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914400" eaLnBrk="1" fontAlgn="base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00"/>
                  </a:solidFill>
                </a:rPr>
                <a:t>IMAGO DEI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143" name="Group 40"/>
          <p:cNvGrpSpPr>
            <a:grpSpLocks/>
          </p:cNvGrpSpPr>
          <p:nvPr/>
        </p:nvGrpSpPr>
        <p:grpSpPr bwMode="auto">
          <a:xfrm>
            <a:off x="1524000" y="2667000"/>
            <a:ext cx="8001000" cy="2057400"/>
            <a:chOff x="0" y="1680"/>
            <a:chExt cx="5040" cy="1296"/>
          </a:xfrm>
        </p:grpSpPr>
        <p:grpSp>
          <p:nvGrpSpPr>
            <p:cNvPr id="5148" name="Group 41"/>
            <p:cNvGrpSpPr>
              <a:grpSpLocks/>
            </p:cNvGrpSpPr>
            <p:nvPr/>
          </p:nvGrpSpPr>
          <p:grpSpPr bwMode="auto">
            <a:xfrm>
              <a:off x="0" y="1680"/>
              <a:ext cx="5040" cy="1296"/>
              <a:chOff x="0" y="1680"/>
              <a:chExt cx="5040" cy="1296"/>
            </a:xfrm>
          </p:grpSpPr>
          <p:sp>
            <p:nvSpPr>
              <p:cNvPr id="5150" name="Line 42"/>
              <p:cNvSpPr>
                <a:spLocks noChangeShapeType="1"/>
              </p:cNvSpPr>
              <p:nvPr/>
            </p:nvSpPr>
            <p:spPr bwMode="auto">
              <a:xfrm flipV="1">
                <a:off x="0" y="1680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1" name="Line 43"/>
              <p:cNvSpPr>
                <a:spLocks noChangeShapeType="1"/>
              </p:cNvSpPr>
              <p:nvPr/>
            </p:nvSpPr>
            <p:spPr bwMode="auto">
              <a:xfrm>
                <a:off x="1392" y="1680"/>
                <a:ext cx="192" cy="864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2" name="Line 44"/>
              <p:cNvSpPr>
                <a:spLocks noChangeShapeType="1"/>
              </p:cNvSpPr>
              <p:nvPr/>
            </p:nvSpPr>
            <p:spPr bwMode="auto">
              <a:xfrm flipV="1">
                <a:off x="1584" y="2544"/>
                <a:ext cx="1248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3" name="Line 45"/>
              <p:cNvSpPr>
                <a:spLocks noChangeShapeType="1"/>
              </p:cNvSpPr>
              <p:nvPr/>
            </p:nvSpPr>
            <p:spPr bwMode="auto">
              <a:xfrm flipV="1">
                <a:off x="3936" y="2544"/>
                <a:ext cx="110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4" name="Line 46"/>
              <p:cNvSpPr>
                <a:spLocks noChangeShapeType="1"/>
              </p:cNvSpPr>
              <p:nvPr/>
            </p:nvSpPr>
            <p:spPr bwMode="auto">
              <a:xfrm>
                <a:off x="2832" y="2544"/>
                <a:ext cx="288" cy="43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5" name="Line 47"/>
              <p:cNvSpPr>
                <a:spLocks noChangeShapeType="1"/>
              </p:cNvSpPr>
              <p:nvPr/>
            </p:nvSpPr>
            <p:spPr bwMode="auto">
              <a:xfrm flipH="1">
                <a:off x="3696" y="2544"/>
                <a:ext cx="240" cy="43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  <p:sp>
            <p:nvSpPr>
              <p:cNvPr id="5156" name="Line 48"/>
              <p:cNvSpPr>
                <a:spLocks noChangeShapeType="1"/>
              </p:cNvSpPr>
              <p:nvPr/>
            </p:nvSpPr>
            <p:spPr bwMode="auto">
              <a:xfrm flipV="1">
                <a:off x="3120" y="2976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solidFill>
                    <a:srgbClr val="FF99FF"/>
                  </a:solidFill>
                </a:endParaRPr>
              </a:p>
            </p:txBody>
          </p:sp>
        </p:grpSp>
        <p:sp>
          <p:nvSpPr>
            <p:cNvPr id="5149" name="Line 49"/>
            <p:cNvSpPr>
              <a:spLocks noChangeShapeType="1"/>
            </p:cNvSpPr>
            <p:nvPr/>
          </p:nvSpPr>
          <p:spPr bwMode="auto">
            <a:xfrm>
              <a:off x="2832" y="2544"/>
              <a:ext cx="124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en-US">
                <a:solidFill>
                  <a:srgbClr val="FF99FF"/>
                </a:solidFill>
              </a:endParaRPr>
            </a:p>
          </p:txBody>
        </p:sp>
      </p:grpSp>
      <p:pic>
        <p:nvPicPr>
          <p:cNvPr id="5144" name="Picture 51" descr="J02835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62200"/>
            <a:ext cx="1252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5" name="Group 53"/>
          <p:cNvGrpSpPr>
            <a:grpSpLocks/>
          </p:cNvGrpSpPr>
          <p:nvPr/>
        </p:nvGrpSpPr>
        <p:grpSpPr bwMode="auto">
          <a:xfrm>
            <a:off x="4514850" y="2514600"/>
            <a:ext cx="1047750" cy="1524000"/>
            <a:chOff x="1872" y="1584"/>
            <a:chExt cx="660" cy="960"/>
          </a:xfrm>
        </p:grpSpPr>
        <p:pic>
          <p:nvPicPr>
            <p:cNvPr id="5146" name="Picture 50" descr="J0284133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36"/>
              <a:ext cx="66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7" name="Oval 52"/>
            <p:cNvSpPr>
              <a:spLocks noChangeArrowheads="1"/>
            </p:cNvSpPr>
            <p:nvPr/>
          </p:nvSpPr>
          <p:spPr bwMode="auto">
            <a:xfrm>
              <a:off x="1920" y="1584"/>
              <a:ext cx="528" cy="48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4488" indent="-344488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rgbClr val="FF99FF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/>
                <a:t>DO</a:t>
              </a:r>
            </a:p>
            <a:p>
              <a:pPr algn="ctr"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/>
                <a:t>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9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EKSISTENSI MANUSIA SEBELUM JATUH DOSA (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Asali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4198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Diciptakan</a:t>
            </a:r>
            <a:r>
              <a:rPr lang="en-US" sz="2800" dirty="0" smtClean="0"/>
              <a:t> Allah : </a:t>
            </a:r>
            <a:r>
              <a:rPr lang="en-US" sz="2800" dirty="0" err="1" smtClean="0"/>
              <a:t>segambar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serupa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-Nya (IMAGO DEI)</a:t>
            </a:r>
          </a:p>
          <a:p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</a:t>
            </a:r>
            <a:endParaRPr lang="en-US" sz="2800" dirty="0" smtClean="0"/>
          </a:p>
          <a:p>
            <a:pPr lvl="1"/>
            <a:r>
              <a:rPr lang="en-US" sz="2800" dirty="0" smtClean="0"/>
              <a:t>Spiritual</a:t>
            </a:r>
          </a:p>
          <a:p>
            <a:pPr lvl="1"/>
            <a:r>
              <a:rPr lang="en-US" sz="2800" dirty="0" smtClean="0"/>
              <a:t>Moral</a:t>
            </a:r>
          </a:p>
          <a:p>
            <a:pPr lvl="1"/>
            <a:r>
              <a:rPr lang="en-US" sz="2800" dirty="0" err="1" smtClean="0"/>
              <a:t>Rasio</a:t>
            </a:r>
            <a:endParaRPr lang="en-US" sz="2800" dirty="0" smtClean="0"/>
          </a:p>
          <a:p>
            <a:pPr lvl="1"/>
            <a:r>
              <a:rPr lang="en-US" sz="2800" dirty="0" err="1" smtClean="0"/>
              <a:t>Sosial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078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EKSISTENSI MANUSIA </a:t>
            </a:r>
            <a:br>
              <a:rPr lang="en-US" b="1" dirty="0" smtClean="0"/>
            </a:br>
            <a:r>
              <a:rPr lang="en-US" b="1" dirty="0" smtClean="0"/>
              <a:t>SAAT JATUH DOSA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4198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dosa</a:t>
            </a:r>
            <a:r>
              <a:rPr lang="en-US" sz="2800" dirty="0" smtClean="0"/>
              <a:t>?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Jatuh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Dosa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Akibat-akibat</a:t>
            </a:r>
            <a:r>
              <a:rPr lang="en-US" sz="2800" dirty="0" smtClean="0"/>
              <a:t> </a:t>
            </a:r>
            <a:r>
              <a:rPr lang="en-US" sz="2800" dirty="0" err="1" smtClean="0"/>
              <a:t>kejatuhan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dosa</a:t>
            </a:r>
            <a:endParaRPr lang="en-US" sz="2800" dirty="0" smtClean="0"/>
          </a:p>
          <a:p>
            <a:pPr lvl="1"/>
            <a:r>
              <a:rPr lang="en-US" sz="2800" dirty="0" smtClean="0"/>
              <a:t>Spiritual</a:t>
            </a:r>
          </a:p>
          <a:p>
            <a:pPr lvl="1"/>
            <a:r>
              <a:rPr lang="en-US" sz="2800" dirty="0" smtClean="0"/>
              <a:t>Moral</a:t>
            </a:r>
          </a:p>
          <a:p>
            <a:pPr lvl="1"/>
            <a:r>
              <a:rPr lang="en-US" sz="2800" dirty="0" err="1" smtClean="0"/>
              <a:t>Rasio</a:t>
            </a:r>
            <a:endParaRPr lang="en-US" sz="2800" dirty="0" smtClean="0"/>
          </a:p>
          <a:p>
            <a:pPr lvl="1"/>
            <a:r>
              <a:rPr lang="en-US" sz="2800" dirty="0" err="1" smtClean="0"/>
              <a:t>Sosial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665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PERBANDINGAN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14719"/>
              </p:ext>
            </p:extLst>
          </p:nvPr>
        </p:nvGraphicFramePr>
        <p:xfrm>
          <a:off x="1295400" y="2557463"/>
          <a:ext cx="9601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ASPEK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Sebelum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Jatuh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Dosa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Saat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Jatuh</a:t>
                      </a:r>
                      <a:r>
                        <a:rPr lang="en-US" sz="2800" dirty="0" smtClean="0"/>
                        <a:t>  </a:t>
                      </a:r>
                      <a:r>
                        <a:rPr lang="en-US" sz="2800" dirty="0" err="1" smtClean="0"/>
                        <a:t>Dosa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SPIRITUAL (</a:t>
                      </a:r>
                      <a:r>
                        <a:rPr lang="en-US" sz="3200" dirty="0" err="1" smtClean="0"/>
                        <a:t>roh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Hidup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Mati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Bisa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bedakan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Tidak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bisa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bedakan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RASIONAL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Berfungsi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baik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Kacau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SOSIAL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Relasi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baik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Relasi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Rusak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5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DOSA ITU DISELESAIKAN?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Cara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: </a:t>
            </a:r>
            <a:r>
              <a:rPr lang="en-US" sz="3600" dirty="0" err="1" smtClean="0"/>
              <a:t>berusaha</a:t>
            </a:r>
            <a:r>
              <a:rPr lang="en-US" sz="3600" dirty="0" smtClean="0"/>
              <a:t> </a:t>
            </a:r>
            <a:r>
              <a:rPr lang="en-US" sz="3600" dirty="0" err="1" smtClean="0"/>
              <a:t>menyelesaikan</a:t>
            </a:r>
            <a:r>
              <a:rPr lang="en-US" sz="3600" dirty="0" smtClean="0"/>
              <a:t> </a:t>
            </a:r>
            <a:r>
              <a:rPr lang="en-US" sz="3600" dirty="0" err="1" smtClean="0"/>
              <a:t>dosa</a:t>
            </a:r>
            <a:endParaRPr lang="en-US" sz="3600" dirty="0" smtClean="0"/>
          </a:p>
          <a:p>
            <a:r>
              <a:rPr lang="en-US" sz="3600" dirty="0" smtClean="0"/>
              <a:t>Cara Allah: </a:t>
            </a:r>
            <a:r>
              <a:rPr lang="en-US" sz="3600" dirty="0" err="1" smtClean="0"/>
              <a:t>berinisitaif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mencari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menyelamatkan</a:t>
            </a:r>
            <a:r>
              <a:rPr lang="en-US" sz="3600" dirty="0" smtClean="0"/>
              <a:t>, </a:t>
            </a:r>
            <a:r>
              <a:rPr lang="en-US" sz="3600" dirty="0" err="1" smtClean="0"/>
              <a:t>memberi</a:t>
            </a:r>
            <a:r>
              <a:rPr lang="en-US" sz="3600" dirty="0" smtClean="0"/>
              <a:t> </a:t>
            </a:r>
            <a:r>
              <a:rPr lang="en-US" sz="3600" dirty="0" err="1" smtClean="0"/>
              <a:t>janji</a:t>
            </a:r>
            <a:r>
              <a:rPr lang="en-US" sz="3600" dirty="0" smtClean="0"/>
              <a:t> </a:t>
            </a:r>
            <a:r>
              <a:rPr lang="en-US" sz="3600" dirty="0" err="1" smtClean="0"/>
              <a:t>datangnya</a:t>
            </a:r>
            <a:r>
              <a:rPr lang="en-US" sz="3600" dirty="0" smtClean="0"/>
              <a:t> Sang </a:t>
            </a:r>
            <a:r>
              <a:rPr lang="en-US" sz="3600" dirty="0" err="1" smtClean="0"/>
              <a:t>Juru</a:t>
            </a:r>
            <a:r>
              <a:rPr lang="en-US" sz="3600" dirty="0" smtClean="0"/>
              <a:t> </a:t>
            </a:r>
            <a:r>
              <a:rPr lang="en-US" sz="3600" dirty="0" err="1" smtClean="0"/>
              <a:t>Selamat</a:t>
            </a:r>
            <a:r>
              <a:rPr lang="en-US" sz="3600" dirty="0" smtClean="0"/>
              <a:t> (</a:t>
            </a:r>
            <a:r>
              <a:rPr lang="en-US" sz="3600" dirty="0" err="1" smtClean="0"/>
              <a:t>Mesias</a:t>
            </a:r>
            <a:r>
              <a:rPr lang="en-US" sz="3600" dirty="0" smtClean="0"/>
              <a:t>)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u="sng" dirty="0" err="1" smtClean="0"/>
              <a:t>kejadian</a:t>
            </a:r>
            <a:r>
              <a:rPr lang="en-US" sz="3600" u="sng" dirty="0" smtClean="0"/>
              <a:t> 3: 15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065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Kejadian</a:t>
            </a:r>
            <a:r>
              <a:rPr lang="en-US" dirty="0" smtClean="0"/>
              <a:t> 3: 15 (Proto </a:t>
            </a:r>
            <a:r>
              <a:rPr lang="en-US" dirty="0" err="1" smtClean="0"/>
              <a:t>Evangelium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inisiatif</a:t>
            </a:r>
            <a:r>
              <a:rPr lang="en-US" sz="3200" dirty="0" smtClean="0"/>
              <a:t> Allah</a:t>
            </a:r>
          </a:p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diperuntukkan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endParaRPr lang="en-US" sz="3200" dirty="0" smtClean="0"/>
          </a:p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datang</a:t>
            </a:r>
            <a:r>
              <a:rPr lang="en-US" sz="3200" dirty="0" smtClean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 err="1" smtClean="0"/>
              <a:t>keturunan</a:t>
            </a:r>
            <a:r>
              <a:rPr lang="en-US" sz="3200" dirty="0" smtClean="0"/>
              <a:t> </a:t>
            </a:r>
            <a:r>
              <a:rPr lang="en-US" sz="3200" dirty="0" err="1" smtClean="0"/>
              <a:t>perempuan</a:t>
            </a:r>
            <a:endParaRPr lang="en-US" sz="3200" dirty="0" smtClean="0"/>
          </a:p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melibatkan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penderitaan</a:t>
            </a:r>
            <a:r>
              <a:rPr lang="en-US" sz="3200" dirty="0" smtClean="0"/>
              <a:t> Sang </a:t>
            </a:r>
            <a:r>
              <a:rPr lang="en-US" sz="3200" dirty="0" err="1" smtClean="0"/>
              <a:t>Mesias</a:t>
            </a:r>
            <a:endParaRPr lang="en-US" sz="3200" dirty="0" smtClean="0"/>
          </a:p>
          <a:p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sejarah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4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 MANUSIA BERDOSA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Percaya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</a:t>
            </a:r>
            <a:r>
              <a:rPr lang="en-US" sz="3200" dirty="0" err="1" smtClean="0"/>
              <a:t>karya</a:t>
            </a:r>
            <a:r>
              <a:rPr lang="en-US" sz="3200" dirty="0" smtClean="0"/>
              <a:t> </a:t>
            </a:r>
            <a:r>
              <a:rPr lang="en-US" sz="3200" dirty="0" err="1" smtClean="0"/>
              <a:t>keselamatan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Yesus</a:t>
            </a:r>
            <a:r>
              <a:rPr lang="en-US" sz="3200" dirty="0" smtClean="0"/>
              <a:t> </a:t>
            </a:r>
            <a:r>
              <a:rPr lang="en-US" sz="3200" dirty="0" err="1" smtClean="0"/>
              <a:t>Kristus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pribadi</a:t>
            </a:r>
            <a:endParaRPr lang="en-US" sz="3200" dirty="0" smtClean="0"/>
          </a:p>
          <a:p>
            <a:r>
              <a:rPr lang="en-US" sz="3200" dirty="0" err="1" smtClean="0"/>
              <a:t>Dipulihkan</a:t>
            </a:r>
            <a:r>
              <a:rPr lang="en-US" sz="3200" dirty="0" smtClean="0"/>
              <a:t> </a:t>
            </a:r>
            <a:r>
              <a:rPr lang="en-US" sz="3200" dirty="0" err="1" smtClean="0"/>
              <a:t>kodrat</a:t>
            </a:r>
            <a:r>
              <a:rPr lang="en-US" sz="3200" dirty="0" smtClean="0"/>
              <a:t> </a:t>
            </a:r>
            <a:r>
              <a:rPr lang="en-US" sz="3200" dirty="0" err="1" smtClean="0"/>
              <a:t>asalnya</a:t>
            </a:r>
            <a:r>
              <a:rPr lang="en-US" sz="3200" dirty="0" smtClean="0"/>
              <a:t> “IMAGO DEI”</a:t>
            </a:r>
          </a:p>
        </p:txBody>
      </p:sp>
    </p:spTree>
    <p:extLst>
      <p:ext uri="{BB962C8B-B14F-4D97-AF65-F5344CB8AC3E}">
        <p14:creationId xmlns:p14="http://schemas.microsoft.com/office/powerpoint/2010/main" val="42887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MENDAPAT KESELAMATAN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Secara</a:t>
            </a:r>
            <a:r>
              <a:rPr lang="en-US" sz="3200" dirty="0" smtClean="0"/>
              <a:t> YURIDIS</a:t>
            </a:r>
          </a:p>
          <a:p>
            <a:r>
              <a:rPr lang="en-US" sz="3200" dirty="0" err="1" smtClean="0"/>
              <a:t>Secara</a:t>
            </a:r>
            <a:r>
              <a:rPr lang="en-US" sz="3200" dirty="0" smtClean="0"/>
              <a:t> DINAMIS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08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546</TotalTime>
  <Words>265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Garamond</vt:lpstr>
      <vt:lpstr>Tahoma</vt:lpstr>
      <vt:lpstr>Wingdings</vt:lpstr>
      <vt:lpstr>Organic</vt:lpstr>
      <vt:lpstr>2. MANUSIA</vt:lpstr>
      <vt:lpstr>PowerPoint Presentation</vt:lpstr>
      <vt:lpstr>EKSISTENSI MANUSIA SEBELUM JATUH DOSA (Manusia Asali)</vt:lpstr>
      <vt:lpstr>EKSISTENSI MANUSIA  SAAT JATUH DOSA</vt:lpstr>
      <vt:lpstr>PERBANDINGAN</vt:lpstr>
      <vt:lpstr>BAGAIMANA DOSA ITU DISELESAIKAN?</vt:lpstr>
      <vt:lpstr>Kejadian 3: 15 (Proto Evangelium)</vt:lpstr>
      <vt:lpstr>RESPON MANUSIA BERDOSA</vt:lpstr>
      <vt:lpstr>MENDAPAT KESELAMATAN</vt:lpstr>
      <vt:lpstr>TUGAS DAN PENGUMUMAN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MANUSIA</dc:title>
  <dc:creator>user</dc:creator>
  <cp:lastModifiedBy>user</cp:lastModifiedBy>
  <cp:revision>14</cp:revision>
  <dcterms:created xsi:type="dcterms:W3CDTF">2017-09-29T01:42:19Z</dcterms:created>
  <dcterms:modified xsi:type="dcterms:W3CDTF">2020-03-12T08:44:00Z</dcterms:modified>
</cp:coreProperties>
</file>