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C3F128-3BD9-463E-B25F-5AB83F02832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34B2C756-7258-4B76-AE1F-48DCE581B485}">
      <dgm:prSet phldrT="[Text]" custT="1"/>
      <dgm:spPr/>
      <dgm:t>
        <a:bodyPr/>
        <a:lstStyle/>
        <a:p>
          <a:r>
            <a:rPr lang="id-ID" sz="1600" dirty="0" smtClean="0"/>
            <a:t>Ikan Segar</a:t>
          </a:r>
          <a:endParaRPr lang="id-ID" sz="1600" dirty="0"/>
        </a:p>
      </dgm:t>
    </dgm:pt>
    <dgm:pt modelId="{A173459C-28E1-44A5-98D2-428469B054C8}" type="parTrans" cxnId="{B0E789C5-49E5-4879-B415-ED7B7CA11532}">
      <dgm:prSet/>
      <dgm:spPr/>
      <dgm:t>
        <a:bodyPr/>
        <a:lstStyle/>
        <a:p>
          <a:endParaRPr lang="id-ID"/>
        </a:p>
      </dgm:t>
    </dgm:pt>
    <dgm:pt modelId="{D758E795-27C2-440F-8078-52DADD3C1D3D}" type="sibTrans" cxnId="{B0E789C5-49E5-4879-B415-ED7B7CA11532}">
      <dgm:prSet/>
      <dgm:spPr/>
      <dgm:t>
        <a:bodyPr/>
        <a:lstStyle/>
        <a:p>
          <a:endParaRPr lang="id-ID"/>
        </a:p>
      </dgm:t>
    </dgm:pt>
    <dgm:pt modelId="{4042E7ED-B145-466E-9205-FF245CCDE064}">
      <dgm:prSet phldrT="[Text]" custT="1"/>
      <dgm:spPr/>
      <dgm:t>
        <a:bodyPr/>
        <a:lstStyle/>
        <a:p>
          <a:r>
            <a:rPr lang="id-ID" sz="1800" dirty="0" smtClean="0"/>
            <a:t>Sortasi</a:t>
          </a:r>
          <a:endParaRPr lang="id-ID" sz="1800" dirty="0"/>
        </a:p>
      </dgm:t>
    </dgm:pt>
    <dgm:pt modelId="{9A8B2E63-18DD-4568-BD1D-856ED3DDA337}" type="parTrans" cxnId="{019B499A-04BE-4D0B-A5D2-DA2B2EFC9D2C}">
      <dgm:prSet/>
      <dgm:spPr/>
      <dgm:t>
        <a:bodyPr/>
        <a:lstStyle/>
        <a:p>
          <a:endParaRPr lang="id-ID"/>
        </a:p>
      </dgm:t>
    </dgm:pt>
    <dgm:pt modelId="{A3F69FE2-52E9-4058-888F-94B454EA3A99}" type="sibTrans" cxnId="{019B499A-04BE-4D0B-A5D2-DA2B2EFC9D2C}">
      <dgm:prSet/>
      <dgm:spPr/>
      <dgm:t>
        <a:bodyPr/>
        <a:lstStyle/>
        <a:p>
          <a:endParaRPr lang="id-ID"/>
        </a:p>
      </dgm:t>
    </dgm:pt>
    <dgm:pt modelId="{E7576669-05DD-46CA-82CD-06CA672CFA7C}">
      <dgm:prSet phldrT="[Text]" custT="1"/>
      <dgm:spPr/>
      <dgm:t>
        <a:bodyPr/>
        <a:lstStyle/>
        <a:p>
          <a:r>
            <a:rPr lang="id-ID" sz="1400" dirty="0" smtClean="0"/>
            <a:t>Pelumuran dengan Garam dan Penyusunan dalam wadah</a:t>
          </a:r>
          <a:endParaRPr lang="id-ID" sz="1400" dirty="0"/>
        </a:p>
      </dgm:t>
    </dgm:pt>
    <dgm:pt modelId="{62C0F081-71FB-44F0-965F-EC7F34CD81B5}" type="parTrans" cxnId="{10B513AE-585F-461F-B515-4C40696828E1}">
      <dgm:prSet/>
      <dgm:spPr/>
      <dgm:t>
        <a:bodyPr/>
        <a:lstStyle/>
        <a:p>
          <a:endParaRPr lang="id-ID"/>
        </a:p>
      </dgm:t>
    </dgm:pt>
    <dgm:pt modelId="{20AC0120-A4C7-4AA4-BD3D-833D4FBDEBAE}" type="sibTrans" cxnId="{10B513AE-585F-461F-B515-4C40696828E1}">
      <dgm:prSet/>
      <dgm:spPr/>
      <dgm:t>
        <a:bodyPr/>
        <a:lstStyle/>
        <a:p>
          <a:endParaRPr lang="id-ID"/>
        </a:p>
      </dgm:t>
    </dgm:pt>
    <dgm:pt modelId="{DA2644E7-4E8F-4B93-9C17-0768350AE96E}">
      <dgm:prSet phldrT="[Text]" custT="1"/>
      <dgm:spPr/>
      <dgm:t>
        <a:bodyPr/>
        <a:lstStyle/>
        <a:p>
          <a:r>
            <a:rPr lang="id-ID" sz="1600" dirty="0" smtClean="0"/>
            <a:t>Pembersihan dan Penyiangan</a:t>
          </a:r>
          <a:endParaRPr lang="id-ID" sz="1600" dirty="0"/>
        </a:p>
      </dgm:t>
    </dgm:pt>
    <dgm:pt modelId="{9A5274BC-01E4-4639-8196-CAA0951D802D}" type="parTrans" cxnId="{E736761A-6070-4115-8301-456D33232777}">
      <dgm:prSet/>
      <dgm:spPr/>
      <dgm:t>
        <a:bodyPr/>
        <a:lstStyle/>
        <a:p>
          <a:endParaRPr lang="id-ID"/>
        </a:p>
      </dgm:t>
    </dgm:pt>
    <dgm:pt modelId="{17FA0F0D-FE03-4D2B-923E-40DBFA5A93D0}" type="sibTrans" cxnId="{E736761A-6070-4115-8301-456D33232777}">
      <dgm:prSet/>
      <dgm:spPr/>
      <dgm:t>
        <a:bodyPr/>
        <a:lstStyle/>
        <a:p>
          <a:endParaRPr lang="id-ID"/>
        </a:p>
      </dgm:t>
    </dgm:pt>
    <dgm:pt modelId="{55BD6A91-0FD2-464B-A313-222CDAC0D851}">
      <dgm:prSet phldrT="[Text]" custT="1"/>
      <dgm:spPr/>
      <dgm:t>
        <a:bodyPr/>
        <a:lstStyle/>
        <a:p>
          <a:r>
            <a:rPr lang="id-ID" sz="1600" dirty="0" smtClean="0"/>
            <a:t>Fermentasi (suhu ruang; 1 minggu)</a:t>
          </a:r>
          <a:endParaRPr lang="id-ID" sz="1600" dirty="0"/>
        </a:p>
      </dgm:t>
    </dgm:pt>
    <dgm:pt modelId="{5DB55266-5770-4D83-8E50-8733DE259B10}" type="parTrans" cxnId="{4B07747F-097F-410A-AD41-8223EC6D5747}">
      <dgm:prSet/>
      <dgm:spPr/>
      <dgm:t>
        <a:bodyPr/>
        <a:lstStyle/>
        <a:p>
          <a:endParaRPr lang="id-ID"/>
        </a:p>
      </dgm:t>
    </dgm:pt>
    <dgm:pt modelId="{85AC50F5-A77F-475F-8534-395097477453}" type="sibTrans" cxnId="{4B07747F-097F-410A-AD41-8223EC6D5747}">
      <dgm:prSet/>
      <dgm:spPr/>
      <dgm:t>
        <a:bodyPr/>
        <a:lstStyle/>
        <a:p>
          <a:endParaRPr lang="id-ID"/>
        </a:p>
      </dgm:t>
    </dgm:pt>
    <dgm:pt modelId="{7C289EEF-7FC4-4FE3-8F58-53E222D4F1C6}">
      <dgm:prSet phldrT="[Text]" custT="1"/>
      <dgm:spPr/>
      <dgm:t>
        <a:bodyPr/>
        <a:lstStyle/>
        <a:p>
          <a:r>
            <a:rPr lang="id-ID" sz="1600" dirty="0" smtClean="0"/>
            <a:t>Pembongkaran dan Pembersihan Garam</a:t>
          </a:r>
          <a:endParaRPr lang="id-ID" sz="1600" dirty="0"/>
        </a:p>
      </dgm:t>
    </dgm:pt>
    <dgm:pt modelId="{B094494E-1B93-4A17-99B1-112A295CA945}" type="parTrans" cxnId="{C1B4D09C-157E-43F2-9E90-04B3CBD937B4}">
      <dgm:prSet/>
      <dgm:spPr/>
      <dgm:t>
        <a:bodyPr/>
        <a:lstStyle/>
        <a:p>
          <a:endParaRPr lang="id-ID"/>
        </a:p>
      </dgm:t>
    </dgm:pt>
    <dgm:pt modelId="{94635B16-E6B7-4576-ADFB-0B2807438791}" type="sibTrans" cxnId="{C1B4D09C-157E-43F2-9E90-04B3CBD937B4}">
      <dgm:prSet/>
      <dgm:spPr/>
      <dgm:t>
        <a:bodyPr/>
        <a:lstStyle/>
        <a:p>
          <a:endParaRPr lang="id-ID"/>
        </a:p>
      </dgm:t>
    </dgm:pt>
    <dgm:pt modelId="{887F9F5D-C4C8-423C-B5D5-1F4077613C3D}">
      <dgm:prSet phldrT="[Text]" custT="1"/>
      <dgm:spPr/>
      <dgm:t>
        <a:bodyPr/>
        <a:lstStyle/>
        <a:p>
          <a:r>
            <a:rPr lang="id-ID" sz="1600" dirty="0" smtClean="0"/>
            <a:t>Fermentasi (suhu ruang; 1 minggu)</a:t>
          </a:r>
          <a:endParaRPr lang="id-ID" sz="1200" dirty="0"/>
        </a:p>
      </dgm:t>
    </dgm:pt>
    <dgm:pt modelId="{80329467-1A84-49FB-A9B1-89B6DA67C103}" type="parTrans" cxnId="{0FD75DBE-97AA-4AE9-8CEF-E37BF3A99303}">
      <dgm:prSet/>
      <dgm:spPr/>
      <dgm:t>
        <a:bodyPr/>
        <a:lstStyle/>
        <a:p>
          <a:endParaRPr lang="id-ID"/>
        </a:p>
      </dgm:t>
    </dgm:pt>
    <dgm:pt modelId="{F33FF41A-E7DB-41BE-8356-4790A0ED57ED}" type="sibTrans" cxnId="{0FD75DBE-97AA-4AE9-8CEF-E37BF3A99303}">
      <dgm:prSet/>
      <dgm:spPr/>
      <dgm:t>
        <a:bodyPr/>
        <a:lstStyle/>
        <a:p>
          <a:endParaRPr lang="id-ID"/>
        </a:p>
      </dgm:t>
    </dgm:pt>
    <dgm:pt modelId="{9C224E9B-F1D4-415F-8F81-E58FE2B552F9}">
      <dgm:prSet phldrT="[Text]"/>
      <dgm:spPr/>
      <dgm:t>
        <a:bodyPr/>
        <a:lstStyle/>
        <a:p>
          <a:r>
            <a:rPr lang="id-ID" dirty="0" smtClean="0"/>
            <a:t>Ikan Peda</a:t>
          </a:r>
          <a:endParaRPr lang="id-ID" dirty="0"/>
        </a:p>
      </dgm:t>
    </dgm:pt>
    <dgm:pt modelId="{F34DB08C-960A-47DA-A1F6-B51FBD391603}" type="parTrans" cxnId="{39CFA02B-B3AC-4CEC-9C1B-52CD985A40D1}">
      <dgm:prSet/>
      <dgm:spPr/>
      <dgm:t>
        <a:bodyPr/>
        <a:lstStyle/>
        <a:p>
          <a:endParaRPr lang="id-ID"/>
        </a:p>
      </dgm:t>
    </dgm:pt>
    <dgm:pt modelId="{34063016-1FE0-45BA-93E6-FFB6CF20D07A}" type="sibTrans" cxnId="{39CFA02B-B3AC-4CEC-9C1B-52CD985A40D1}">
      <dgm:prSet/>
      <dgm:spPr/>
      <dgm:t>
        <a:bodyPr/>
        <a:lstStyle/>
        <a:p>
          <a:endParaRPr lang="id-ID"/>
        </a:p>
      </dgm:t>
    </dgm:pt>
    <dgm:pt modelId="{225FEF7A-F5DC-4575-854C-0465300954FF}">
      <dgm:prSet phldrT="[Text]" custT="1"/>
      <dgm:spPr/>
      <dgm:t>
        <a:bodyPr/>
        <a:lstStyle/>
        <a:p>
          <a:r>
            <a:rPr lang="id-ID" sz="1600" dirty="0" smtClean="0"/>
            <a:t>Pelumuran dengan Garam </a:t>
          </a:r>
          <a:endParaRPr lang="id-ID" sz="1600" dirty="0"/>
        </a:p>
      </dgm:t>
    </dgm:pt>
    <dgm:pt modelId="{15F6F493-9918-49A7-B6BB-60AB68EFE84E}" type="parTrans" cxnId="{F3C2EC59-E915-4BC2-B65C-FEB6E0AA5590}">
      <dgm:prSet/>
      <dgm:spPr/>
      <dgm:t>
        <a:bodyPr/>
        <a:lstStyle/>
        <a:p>
          <a:endParaRPr lang="id-ID"/>
        </a:p>
      </dgm:t>
    </dgm:pt>
    <dgm:pt modelId="{A0A488E8-F970-4D62-96E4-676ABDCD71F8}" type="sibTrans" cxnId="{F3C2EC59-E915-4BC2-B65C-FEB6E0AA5590}">
      <dgm:prSet/>
      <dgm:spPr/>
      <dgm:t>
        <a:bodyPr/>
        <a:lstStyle/>
        <a:p>
          <a:endParaRPr lang="id-ID"/>
        </a:p>
      </dgm:t>
    </dgm:pt>
    <dgm:pt modelId="{494D44D2-C03C-4742-94FD-87A565EC3725}" type="pres">
      <dgm:prSet presAssocID="{83C3F128-3BD9-463E-B25F-5AB83F028325}" presName="linearFlow" presStyleCnt="0">
        <dgm:presLayoutVars>
          <dgm:resizeHandles val="exact"/>
        </dgm:presLayoutVars>
      </dgm:prSet>
      <dgm:spPr/>
    </dgm:pt>
    <dgm:pt modelId="{A049E102-2B41-43BE-B310-A57B7E6274BF}" type="pres">
      <dgm:prSet presAssocID="{34B2C756-7258-4B76-AE1F-48DCE581B485}" presName="node" presStyleLbl="node1" presStyleIdx="0" presStyleCnt="9" custScaleX="1661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55D5C5-D194-43D4-85E0-D3556C68C55F}" type="pres">
      <dgm:prSet presAssocID="{D758E795-27C2-440F-8078-52DADD3C1D3D}" presName="sibTrans" presStyleLbl="sibTrans2D1" presStyleIdx="0" presStyleCnt="8"/>
      <dgm:spPr/>
      <dgm:t>
        <a:bodyPr/>
        <a:lstStyle/>
        <a:p>
          <a:endParaRPr lang="id-ID"/>
        </a:p>
      </dgm:t>
    </dgm:pt>
    <dgm:pt modelId="{623BA9EC-2A55-4719-92FF-6F3516624FEA}" type="pres">
      <dgm:prSet presAssocID="{D758E795-27C2-440F-8078-52DADD3C1D3D}" presName="connectorText" presStyleLbl="sibTrans2D1" presStyleIdx="0" presStyleCnt="8"/>
      <dgm:spPr/>
      <dgm:t>
        <a:bodyPr/>
        <a:lstStyle/>
        <a:p>
          <a:endParaRPr lang="id-ID"/>
        </a:p>
      </dgm:t>
    </dgm:pt>
    <dgm:pt modelId="{5D06747F-FAEC-469E-B767-7B75E6DEB52A}" type="pres">
      <dgm:prSet presAssocID="{4042E7ED-B145-466E-9205-FF245CCDE064}" presName="node" presStyleLbl="node1" presStyleIdx="1" presStyleCnt="9" custScaleX="1661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FB03E63-A6D9-4FEA-80F3-539DBCE3AC6D}" type="pres">
      <dgm:prSet presAssocID="{A3F69FE2-52E9-4058-888F-94B454EA3A99}" presName="sibTrans" presStyleLbl="sibTrans2D1" presStyleIdx="1" presStyleCnt="8"/>
      <dgm:spPr/>
      <dgm:t>
        <a:bodyPr/>
        <a:lstStyle/>
        <a:p>
          <a:endParaRPr lang="id-ID"/>
        </a:p>
      </dgm:t>
    </dgm:pt>
    <dgm:pt modelId="{56B736DD-F18D-4CEA-B56C-8657389FFD10}" type="pres">
      <dgm:prSet presAssocID="{A3F69FE2-52E9-4058-888F-94B454EA3A99}" presName="connectorText" presStyleLbl="sibTrans2D1" presStyleIdx="1" presStyleCnt="8"/>
      <dgm:spPr/>
      <dgm:t>
        <a:bodyPr/>
        <a:lstStyle/>
        <a:p>
          <a:endParaRPr lang="id-ID"/>
        </a:p>
      </dgm:t>
    </dgm:pt>
    <dgm:pt modelId="{8FB46683-0360-4829-9A70-D3568DED2AF1}" type="pres">
      <dgm:prSet presAssocID="{DA2644E7-4E8F-4B93-9C17-0768350AE96E}" presName="node" presStyleLbl="node1" presStyleIdx="2" presStyleCnt="9" custScaleX="1661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F36537B-5075-45AB-9593-CA927C066791}" type="pres">
      <dgm:prSet presAssocID="{17FA0F0D-FE03-4D2B-923E-40DBFA5A93D0}" presName="sibTrans" presStyleLbl="sibTrans2D1" presStyleIdx="2" presStyleCnt="8"/>
      <dgm:spPr/>
      <dgm:t>
        <a:bodyPr/>
        <a:lstStyle/>
        <a:p>
          <a:endParaRPr lang="id-ID"/>
        </a:p>
      </dgm:t>
    </dgm:pt>
    <dgm:pt modelId="{065A9D0B-3D56-42CE-98B2-FE29113E4AC9}" type="pres">
      <dgm:prSet presAssocID="{17FA0F0D-FE03-4D2B-923E-40DBFA5A93D0}" presName="connectorText" presStyleLbl="sibTrans2D1" presStyleIdx="2" presStyleCnt="8"/>
      <dgm:spPr/>
      <dgm:t>
        <a:bodyPr/>
        <a:lstStyle/>
        <a:p>
          <a:endParaRPr lang="id-ID"/>
        </a:p>
      </dgm:t>
    </dgm:pt>
    <dgm:pt modelId="{CC4A8DF9-93EA-44E6-A418-906ED7E5E50D}" type="pres">
      <dgm:prSet presAssocID="{E7576669-05DD-46CA-82CD-06CA672CFA7C}" presName="node" presStyleLbl="node1" presStyleIdx="3" presStyleCnt="9" custScaleX="1661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8AEFF3-A90B-4BA9-8994-59860FD92BB2}" type="pres">
      <dgm:prSet presAssocID="{20AC0120-A4C7-4AA4-BD3D-833D4FBDEBAE}" presName="sibTrans" presStyleLbl="sibTrans2D1" presStyleIdx="3" presStyleCnt="8"/>
      <dgm:spPr/>
      <dgm:t>
        <a:bodyPr/>
        <a:lstStyle/>
        <a:p>
          <a:endParaRPr lang="id-ID"/>
        </a:p>
      </dgm:t>
    </dgm:pt>
    <dgm:pt modelId="{791B3FB8-52B3-4A67-AE7A-8266CA0E1B45}" type="pres">
      <dgm:prSet presAssocID="{20AC0120-A4C7-4AA4-BD3D-833D4FBDEBAE}" presName="connectorText" presStyleLbl="sibTrans2D1" presStyleIdx="3" presStyleCnt="8"/>
      <dgm:spPr/>
      <dgm:t>
        <a:bodyPr/>
        <a:lstStyle/>
        <a:p>
          <a:endParaRPr lang="id-ID"/>
        </a:p>
      </dgm:t>
    </dgm:pt>
    <dgm:pt modelId="{94D94AEB-B2C6-4771-A2D0-8C5108A62401}" type="pres">
      <dgm:prSet presAssocID="{55BD6A91-0FD2-464B-A313-222CDAC0D851}" presName="node" presStyleLbl="node1" presStyleIdx="4" presStyleCnt="9" custScaleX="1661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FDCDC7C-3759-405F-A691-CFEEFBFC81DD}" type="pres">
      <dgm:prSet presAssocID="{85AC50F5-A77F-475F-8534-395097477453}" presName="sibTrans" presStyleLbl="sibTrans2D1" presStyleIdx="4" presStyleCnt="8"/>
      <dgm:spPr/>
      <dgm:t>
        <a:bodyPr/>
        <a:lstStyle/>
        <a:p>
          <a:endParaRPr lang="id-ID"/>
        </a:p>
      </dgm:t>
    </dgm:pt>
    <dgm:pt modelId="{E75945B7-0DDA-428E-A6F3-C0DD432CCF3E}" type="pres">
      <dgm:prSet presAssocID="{85AC50F5-A77F-475F-8534-395097477453}" presName="connectorText" presStyleLbl="sibTrans2D1" presStyleIdx="4" presStyleCnt="8"/>
      <dgm:spPr/>
      <dgm:t>
        <a:bodyPr/>
        <a:lstStyle/>
        <a:p>
          <a:endParaRPr lang="id-ID"/>
        </a:p>
      </dgm:t>
    </dgm:pt>
    <dgm:pt modelId="{3B89689F-CC7A-49E5-A726-630B27DFB9BA}" type="pres">
      <dgm:prSet presAssocID="{7C289EEF-7FC4-4FE3-8F58-53E222D4F1C6}" presName="node" presStyleLbl="node1" presStyleIdx="5" presStyleCnt="9" custScaleX="1661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3AED3AB-9CDE-477D-99F5-9333F56A1C90}" type="pres">
      <dgm:prSet presAssocID="{94635B16-E6B7-4576-ADFB-0B2807438791}" presName="sibTrans" presStyleLbl="sibTrans2D1" presStyleIdx="5" presStyleCnt="8"/>
      <dgm:spPr/>
      <dgm:t>
        <a:bodyPr/>
        <a:lstStyle/>
        <a:p>
          <a:endParaRPr lang="id-ID"/>
        </a:p>
      </dgm:t>
    </dgm:pt>
    <dgm:pt modelId="{2A439124-6E56-467D-9705-998C4C7B0637}" type="pres">
      <dgm:prSet presAssocID="{94635B16-E6B7-4576-ADFB-0B2807438791}" presName="connectorText" presStyleLbl="sibTrans2D1" presStyleIdx="5" presStyleCnt="8"/>
      <dgm:spPr/>
      <dgm:t>
        <a:bodyPr/>
        <a:lstStyle/>
        <a:p>
          <a:endParaRPr lang="id-ID"/>
        </a:p>
      </dgm:t>
    </dgm:pt>
    <dgm:pt modelId="{93DFF583-35FC-421D-AC4D-0CAF30DF4DFF}" type="pres">
      <dgm:prSet presAssocID="{225FEF7A-F5DC-4575-854C-0465300954FF}" presName="node" presStyleLbl="node1" presStyleIdx="6" presStyleCnt="9" custScaleX="1661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FBE3E1-DE66-4F0D-8893-D425A7F07DDD}" type="pres">
      <dgm:prSet presAssocID="{A0A488E8-F970-4D62-96E4-676ABDCD71F8}" presName="sibTrans" presStyleLbl="sibTrans2D1" presStyleIdx="6" presStyleCnt="8"/>
      <dgm:spPr/>
      <dgm:t>
        <a:bodyPr/>
        <a:lstStyle/>
        <a:p>
          <a:endParaRPr lang="id-ID"/>
        </a:p>
      </dgm:t>
    </dgm:pt>
    <dgm:pt modelId="{D6D5CB27-9AEC-48ED-9758-CBF8460C28BA}" type="pres">
      <dgm:prSet presAssocID="{A0A488E8-F970-4D62-96E4-676ABDCD71F8}" presName="connectorText" presStyleLbl="sibTrans2D1" presStyleIdx="6" presStyleCnt="8"/>
      <dgm:spPr/>
      <dgm:t>
        <a:bodyPr/>
        <a:lstStyle/>
        <a:p>
          <a:endParaRPr lang="id-ID"/>
        </a:p>
      </dgm:t>
    </dgm:pt>
    <dgm:pt modelId="{0A591A79-374A-4F19-859C-8F252F38381A}" type="pres">
      <dgm:prSet presAssocID="{887F9F5D-C4C8-423C-B5D5-1F4077613C3D}" presName="node" presStyleLbl="node1" presStyleIdx="7" presStyleCnt="9" custScaleX="1661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754E3C-54E6-4612-ABAF-075BE5494327}" type="pres">
      <dgm:prSet presAssocID="{F33FF41A-E7DB-41BE-8356-4790A0ED57ED}" presName="sibTrans" presStyleLbl="sibTrans2D1" presStyleIdx="7" presStyleCnt="8"/>
      <dgm:spPr/>
      <dgm:t>
        <a:bodyPr/>
        <a:lstStyle/>
        <a:p>
          <a:endParaRPr lang="id-ID"/>
        </a:p>
      </dgm:t>
    </dgm:pt>
    <dgm:pt modelId="{92774543-248B-40D0-AE58-065E744ED6D1}" type="pres">
      <dgm:prSet presAssocID="{F33FF41A-E7DB-41BE-8356-4790A0ED57ED}" presName="connectorText" presStyleLbl="sibTrans2D1" presStyleIdx="7" presStyleCnt="8"/>
      <dgm:spPr/>
      <dgm:t>
        <a:bodyPr/>
        <a:lstStyle/>
        <a:p>
          <a:endParaRPr lang="id-ID"/>
        </a:p>
      </dgm:t>
    </dgm:pt>
    <dgm:pt modelId="{3737D6DB-DA45-45D6-903D-B5DA4BBA84C1}" type="pres">
      <dgm:prSet presAssocID="{9C224E9B-F1D4-415F-8F81-E58FE2B552F9}" presName="node" presStyleLbl="node1" presStyleIdx="8" presStyleCnt="9" custScaleX="16614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EDDE0BE-C533-4A22-82F0-92A12AD1FFD6}" type="presOf" srcId="{A0A488E8-F970-4D62-96E4-676ABDCD71F8}" destId="{D6D5CB27-9AEC-48ED-9758-CBF8460C28BA}" srcOrd="1" destOrd="0" presId="urn:microsoft.com/office/officeart/2005/8/layout/process2"/>
    <dgm:cxn modelId="{E8381AF1-803D-40B7-8271-A4DD6B56060E}" type="presOf" srcId="{F33FF41A-E7DB-41BE-8356-4790A0ED57ED}" destId="{FA754E3C-54E6-4612-ABAF-075BE5494327}" srcOrd="0" destOrd="0" presId="urn:microsoft.com/office/officeart/2005/8/layout/process2"/>
    <dgm:cxn modelId="{F1E009EA-0A64-480A-9A92-B5D70F8DB90D}" type="presOf" srcId="{F33FF41A-E7DB-41BE-8356-4790A0ED57ED}" destId="{92774543-248B-40D0-AE58-065E744ED6D1}" srcOrd="1" destOrd="0" presId="urn:microsoft.com/office/officeart/2005/8/layout/process2"/>
    <dgm:cxn modelId="{C8E8FE05-CDEB-41B4-885B-0DA829566CF8}" type="presOf" srcId="{94635B16-E6B7-4576-ADFB-0B2807438791}" destId="{03AED3AB-9CDE-477D-99F5-9333F56A1C90}" srcOrd="0" destOrd="0" presId="urn:microsoft.com/office/officeart/2005/8/layout/process2"/>
    <dgm:cxn modelId="{CD0ECF30-1B24-44A0-AD4E-B5BB523FBEC2}" type="presOf" srcId="{DA2644E7-4E8F-4B93-9C17-0768350AE96E}" destId="{8FB46683-0360-4829-9A70-D3568DED2AF1}" srcOrd="0" destOrd="0" presId="urn:microsoft.com/office/officeart/2005/8/layout/process2"/>
    <dgm:cxn modelId="{E199FC12-4B16-40B1-9863-AAF975B77D91}" type="presOf" srcId="{85AC50F5-A77F-475F-8534-395097477453}" destId="{9FDCDC7C-3759-405F-A691-CFEEFBFC81DD}" srcOrd="0" destOrd="0" presId="urn:microsoft.com/office/officeart/2005/8/layout/process2"/>
    <dgm:cxn modelId="{80E0890A-2296-4F8A-B82B-00F8CB131BEC}" type="presOf" srcId="{55BD6A91-0FD2-464B-A313-222CDAC0D851}" destId="{94D94AEB-B2C6-4771-A2D0-8C5108A62401}" srcOrd="0" destOrd="0" presId="urn:microsoft.com/office/officeart/2005/8/layout/process2"/>
    <dgm:cxn modelId="{93E1D18E-7150-425D-9F10-952292B07FB2}" type="presOf" srcId="{A3F69FE2-52E9-4058-888F-94B454EA3A99}" destId="{56B736DD-F18D-4CEA-B56C-8657389FFD10}" srcOrd="1" destOrd="0" presId="urn:microsoft.com/office/officeart/2005/8/layout/process2"/>
    <dgm:cxn modelId="{1CFC9E8C-6F18-4E9B-928F-9B23C7B6FC4A}" type="presOf" srcId="{17FA0F0D-FE03-4D2B-923E-40DBFA5A93D0}" destId="{065A9D0B-3D56-42CE-98B2-FE29113E4AC9}" srcOrd="1" destOrd="0" presId="urn:microsoft.com/office/officeart/2005/8/layout/process2"/>
    <dgm:cxn modelId="{31B061D7-D070-4ACD-A3DF-69D16CA3C497}" type="presOf" srcId="{85AC50F5-A77F-475F-8534-395097477453}" destId="{E75945B7-0DDA-428E-A6F3-C0DD432CCF3E}" srcOrd="1" destOrd="0" presId="urn:microsoft.com/office/officeart/2005/8/layout/process2"/>
    <dgm:cxn modelId="{2B9AF24A-A0E9-4BCD-8CA0-0FF99BE8B625}" type="presOf" srcId="{34B2C756-7258-4B76-AE1F-48DCE581B485}" destId="{A049E102-2B41-43BE-B310-A57B7E6274BF}" srcOrd="0" destOrd="0" presId="urn:microsoft.com/office/officeart/2005/8/layout/process2"/>
    <dgm:cxn modelId="{B0E789C5-49E5-4879-B415-ED7B7CA11532}" srcId="{83C3F128-3BD9-463E-B25F-5AB83F028325}" destId="{34B2C756-7258-4B76-AE1F-48DCE581B485}" srcOrd="0" destOrd="0" parTransId="{A173459C-28E1-44A5-98D2-428469B054C8}" sibTransId="{D758E795-27C2-440F-8078-52DADD3C1D3D}"/>
    <dgm:cxn modelId="{B6AD33F6-42A2-42F7-8982-6EA48C1DAF31}" type="presOf" srcId="{7C289EEF-7FC4-4FE3-8F58-53E222D4F1C6}" destId="{3B89689F-CC7A-49E5-A726-630B27DFB9BA}" srcOrd="0" destOrd="0" presId="urn:microsoft.com/office/officeart/2005/8/layout/process2"/>
    <dgm:cxn modelId="{0FD75DBE-97AA-4AE9-8CEF-E37BF3A99303}" srcId="{83C3F128-3BD9-463E-B25F-5AB83F028325}" destId="{887F9F5D-C4C8-423C-B5D5-1F4077613C3D}" srcOrd="7" destOrd="0" parTransId="{80329467-1A84-49FB-A9B1-89B6DA67C103}" sibTransId="{F33FF41A-E7DB-41BE-8356-4790A0ED57ED}"/>
    <dgm:cxn modelId="{C1B4D09C-157E-43F2-9E90-04B3CBD937B4}" srcId="{83C3F128-3BD9-463E-B25F-5AB83F028325}" destId="{7C289EEF-7FC4-4FE3-8F58-53E222D4F1C6}" srcOrd="5" destOrd="0" parTransId="{B094494E-1B93-4A17-99B1-112A295CA945}" sibTransId="{94635B16-E6B7-4576-ADFB-0B2807438791}"/>
    <dgm:cxn modelId="{55786A35-C3B9-468E-88A7-256E43CA0279}" type="presOf" srcId="{D758E795-27C2-440F-8078-52DADD3C1D3D}" destId="{623BA9EC-2A55-4719-92FF-6F3516624FEA}" srcOrd="1" destOrd="0" presId="urn:microsoft.com/office/officeart/2005/8/layout/process2"/>
    <dgm:cxn modelId="{03BDB681-340B-42D3-B43E-1A3A7D342805}" type="presOf" srcId="{A0A488E8-F970-4D62-96E4-676ABDCD71F8}" destId="{71FBE3E1-DE66-4F0D-8893-D425A7F07DDD}" srcOrd="0" destOrd="0" presId="urn:microsoft.com/office/officeart/2005/8/layout/process2"/>
    <dgm:cxn modelId="{9F63AC13-8EA2-4BDA-9539-3BBBCDAABA9B}" type="presOf" srcId="{94635B16-E6B7-4576-ADFB-0B2807438791}" destId="{2A439124-6E56-467D-9705-998C4C7B0637}" srcOrd="1" destOrd="0" presId="urn:microsoft.com/office/officeart/2005/8/layout/process2"/>
    <dgm:cxn modelId="{0DD84A46-CCB6-4667-9E22-9F5A6ABB7A32}" type="presOf" srcId="{17FA0F0D-FE03-4D2B-923E-40DBFA5A93D0}" destId="{6F36537B-5075-45AB-9593-CA927C066791}" srcOrd="0" destOrd="0" presId="urn:microsoft.com/office/officeart/2005/8/layout/process2"/>
    <dgm:cxn modelId="{B5212731-A7C3-4DA6-927D-D02601045399}" type="presOf" srcId="{A3F69FE2-52E9-4058-888F-94B454EA3A99}" destId="{DFB03E63-A6D9-4FEA-80F3-539DBCE3AC6D}" srcOrd="0" destOrd="0" presId="urn:microsoft.com/office/officeart/2005/8/layout/process2"/>
    <dgm:cxn modelId="{8F7866CF-F81E-4565-9655-7DBDF14C4410}" type="presOf" srcId="{225FEF7A-F5DC-4575-854C-0465300954FF}" destId="{93DFF583-35FC-421D-AC4D-0CAF30DF4DFF}" srcOrd="0" destOrd="0" presId="urn:microsoft.com/office/officeart/2005/8/layout/process2"/>
    <dgm:cxn modelId="{4B07747F-097F-410A-AD41-8223EC6D5747}" srcId="{83C3F128-3BD9-463E-B25F-5AB83F028325}" destId="{55BD6A91-0FD2-464B-A313-222CDAC0D851}" srcOrd="4" destOrd="0" parTransId="{5DB55266-5770-4D83-8E50-8733DE259B10}" sibTransId="{85AC50F5-A77F-475F-8534-395097477453}"/>
    <dgm:cxn modelId="{0F38046F-79E6-40B2-93C0-EA6AD45D2C4F}" type="presOf" srcId="{9C224E9B-F1D4-415F-8F81-E58FE2B552F9}" destId="{3737D6DB-DA45-45D6-903D-B5DA4BBA84C1}" srcOrd="0" destOrd="0" presId="urn:microsoft.com/office/officeart/2005/8/layout/process2"/>
    <dgm:cxn modelId="{852BBC5C-7127-4553-9573-E311B6EEA372}" type="presOf" srcId="{20AC0120-A4C7-4AA4-BD3D-833D4FBDEBAE}" destId="{2E8AEFF3-A90B-4BA9-8994-59860FD92BB2}" srcOrd="0" destOrd="0" presId="urn:microsoft.com/office/officeart/2005/8/layout/process2"/>
    <dgm:cxn modelId="{4D93F6B4-A842-46AE-A9E6-4D1663DC4A2D}" type="presOf" srcId="{D758E795-27C2-440F-8078-52DADD3C1D3D}" destId="{B855D5C5-D194-43D4-85E0-D3556C68C55F}" srcOrd="0" destOrd="0" presId="urn:microsoft.com/office/officeart/2005/8/layout/process2"/>
    <dgm:cxn modelId="{CF5340EA-C58E-4B17-8150-8AF5602F3149}" type="presOf" srcId="{83C3F128-3BD9-463E-B25F-5AB83F028325}" destId="{494D44D2-C03C-4742-94FD-87A565EC3725}" srcOrd="0" destOrd="0" presId="urn:microsoft.com/office/officeart/2005/8/layout/process2"/>
    <dgm:cxn modelId="{10B513AE-585F-461F-B515-4C40696828E1}" srcId="{83C3F128-3BD9-463E-B25F-5AB83F028325}" destId="{E7576669-05DD-46CA-82CD-06CA672CFA7C}" srcOrd="3" destOrd="0" parTransId="{62C0F081-71FB-44F0-965F-EC7F34CD81B5}" sibTransId="{20AC0120-A4C7-4AA4-BD3D-833D4FBDEBAE}"/>
    <dgm:cxn modelId="{019B499A-04BE-4D0B-A5D2-DA2B2EFC9D2C}" srcId="{83C3F128-3BD9-463E-B25F-5AB83F028325}" destId="{4042E7ED-B145-466E-9205-FF245CCDE064}" srcOrd="1" destOrd="0" parTransId="{9A8B2E63-18DD-4568-BD1D-856ED3DDA337}" sibTransId="{A3F69FE2-52E9-4058-888F-94B454EA3A99}"/>
    <dgm:cxn modelId="{AE4C5545-0CF9-4209-B533-B5DF855C64D8}" type="presOf" srcId="{4042E7ED-B145-466E-9205-FF245CCDE064}" destId="{5D06747F-FAEC-469E-B767-7B75E6DEB52A}" srcOrd="0" destOrd="0" presId="urn:microsoft.com/office/officeart/2005/8/layout/process2"/>
    <dgm:cxn modelId="{E736761A-6070-4115-8301-456D33232777}" srcId="{83C3F128-3BD9-463E-B25F-5AB83F028325}" destId="{DA2644E7-4E8F-4B93-9C17-0768350AE96E}" srcOrd="2" destOrd="0" parTransId="{9A5274BC-01E4-4639-8196-CAA0951D802D}" sibTransId="{17FA0F0D-FE03-4D2B-923E-40DBFA5A93D0}"/>
    <dgm:cxn modelId="{39CFA02B-B3AC-4CEC-9C1B-52CD985A40D1}" srcId="{83C3F128-3BD9-463E-B25F-5AB83F028325}" destId="{9C224E9B-F1D4-415F-8F81-E58FE2B552F9}" srcOrd="8" destOrd="0" parTransId="{F34DB08C-960A-47DA-A1F6-B51FBD391603}" sibTransId="{34063016-1FE0-45BA-93E6-FFB6CF20D07A}"/>
    <dgm:cxn modelId="{D69F6C89-8153-4AFF-865B-A81211A051D2}" type="presOf" srcId="{20AC0120-A4C7-4AA4-BD3D-833D4FBDEBAE}" destId="{791B3FB8-52B3-4A67-AE7A-8266CA0E1B45}" srcOrd="1" destOrd="0" presId="urn:microsoft.com/office/officeart/2005/8/layout/process2"/>
    <dgm:cxn modelId="{F3C2EC59-E915-4BC2-B65C-FEB6E0AA5590}" srcId="{83C3F128-3BD9-463E-B25F-5AB83F028325}" destId="{225FEF7A-F5DC-4575-854C-0465300954FF}" srcOrd="6" destOrd="0" parTransId="{15F6F493-9918-49A7-B6BB-60AB68EFE84E}" sibTransId="{A0A488E8-F970-4D62-96E4-676ABDCD71F8}"/>
    <dgm:cxn modelId="{C8A04F44-E994-48A0-9C70-A67E125ED52C}" type="presOf" srcId="{887F9F5D-C4C8-423C-B5D5-1F4077613C3D}" destId="{0A591A79-374A-4F19-859C-8F252F38381A}" srcOrd="0" destOrd="0" presId="urn:microsoft.com/office/officeart/2005/8/layout/process2"/>
    <dgm:cxn modelId="{68628C4E-1EA7-4AB0-AED4-597142DFBB48}" type="presOf" srcId="{E7576669-05DD-46CA-82CD-06CA672CFA7C}" destId="{CC4A8DF9-93EA-44E6-A418-906ED7E5E50D}" srcOrd="0" destOrd="0" presId="urn:microsoft.com/office/officeart/2005/8/layout/process2"/>
    <dgm:cxn modelId="{0E550209-CEAE-48CD-8F86-00589AC4291D}" type="presParOf" srcId="{494D44D2-C03C-4742-94FD-87A565EC3725}" destId="{A049E102-2B41-43BE-B310-A57B7E6274BF}" srcOrd="0" destOrd="0" presId="urn:microsoft.com/office/officeart/2005/8/layout/process2"/>
    <dgm:cxn modelId="{0911F7DD-EF0B-4CF6-B4E7-A2393B66921D}" type="presParOf" srcId="{494D44D2-C03C-4742-94FD-87A565EC3725}" destId="{B855D5C5-D194-43D4-85E0-D3556C68C55F}" srcOrd="1" destOrd="0" presId="urn:microsoft.com/office/officeart/2005/8/layout/process2"/>
    <dgm:cxn modelId="{4630FD40-F7A0-47FF-8D81-19210598F710}" type="presParOf" srcId="{B855D5C5-D194-43D4-85E0-D3556C68C55F}" destId="{623BA9EC-2A55-4719-92FF-6F3516624FEA}" srcOrd="0" destOrd="0" presId="urn:microsoft.com/office/officeart/2005/8/layout/process2"/>
    <dgm:cxn modelId="{E90BF7F9-5719-4F2B-A4F3-ABB1604C64A6}" type="presParOf" srcId="{494D44D2-C03C-4742-94FD-87A565EC3725}" destId="{5D06747F-FAEC-469E-B767-7B75E6DEB52A}" srcOrd="2" destOrd="0" presId="urn:microsoft.com/office/officeart/2005/8/layout/process2"/>
    <dgm:cxn modelId="{AC410432-4107-40CD-BBE6-2683E143BD03}" type="presParOf" srcId="{494D44D2-C03C-4742-94FD-87A565EC3725}" destId="{DFB03E63-A6D9-4FEA-80F3-539DBCE3AC6D}" srcOrd="3" destOrd="0" presId="urn:microsoft.com/office/officeart/2005/8/layout/process2"/>
    <dgm:cxn modelId="{36860508-42A2-44FF-8C35-308E128974C9}" type="presParOf" srcId="{DFB03E63-A6D9-4FEA-80F3-539DBCE3AC6D}" destId="{56B736DD-F18D-4CEA-B56C-8657389FFD10}" srcOrd="0" destOrd="0" presId="urn:microsoft.com/office/officeart/2005/8/layout/process2"/>
    <dgm:cxn modelId="{9C4EF106-9C75-4103-92B7-6A7073723543}" type="presParOf" srcId="{494D44D2-C03C-4742-94FD-87A565EC3725}" destId="{8FB46683-0360-4829-9A70-D3568DED2AF1}" srcOrd="4" destOrd="0" presId="urn:microsoft.com/office/officeart/2005/8/layout/process2"/>
    <dgm:cxn modelId="{718F4199-E8D3-4028-AB26-3C1D8CA4A2F8}" type="presParOf" srcId="{494D44D2-C03C-4742-94FD-87A565EC3725}" destId="{6F36537B-5075-45AB-9593-CA927C066791}" srcOrd="5" destOrd="0" presId="urn:microsoft.com/office/officeart/2005/8/layout/process2"/>
    <dgm:cxn modelId="{173B75CF-6459-4D0B-988A-35E7C22E1609}" type="presParOf" srcId="{6F36537B-5075-45AB-9593-CA927C066791}" destId="{065A9D0B-3D56-42CE-98B2-FE29113E4AC9}" srcOrd="0" destOrd="0" presId="urn:microsoft.com/office/officeart/2005/8/layout/process2"/>
    <dgm:cxn modelId="{9BA3E9CC-D2DC-4B42-834E-B5B5CBCA1CB0}" type="presParOf" srcId="{494D44D2-C03C-4742-94FD-87A565EC3725}" destId="{CC4A8DF9-93EA-44E6-A418-906ED7E5E50D}" srcOrd="6" destOrd="0" presId="urn:microsoft.com/office/officeart/2005/8/layout/process2"/>
    <dgm:cxn modelId="{C6A8D504-4484-4DDB-85A0-DFF3D45CB8CA}" type="presParOf" srcId="{494D44D2-C03C-4742-94FD-87A565EC3725}" destId="{2E8AEFF3-A90B-4BA9-8994-59860FD92BB2}" srcOrd="7" destOrd="0" presId="urn:microsoft.com/office/officeart/2005/8/layout/process2"/>
    <dgm:cxn modelId="{B7E71B29-6961-46CF-99F6-D36A9C44C0D5}" type="presParOf" srcId="{2E8AEFF3-A90B-4BA9-8994-59860FD92BB2}" destId="{791B3FB8-52B3-4A67-AE7A-8266CA0E1B45}" srcOrd="0" destOrd="0" presId="urn:microsoft.com/office/officeart/2005/8/layout/process2"/>
    <dgm:cxn modelId="{D0759C37-37F7-4C99-86A3-888DF3449499}" type="presParOf" srcId="{494D44D2-C03C-4742-94FD-87A565EC3725}" destId="{94D94AEB-B2C6-4771-A2D0-8C5108A62401}" srcOrd="8" destOrd="0" presId="urn:microsoft.com/office/officeart/2005/8/layout/process2"/>
    <dgm:cxn modelId="{A64FB0E7-F349-4D6E-BECE-7EB0B236F9DA}" type="presParOf" srcId="{494D44D2-C03C-4742-94FD-87A565EC3725}" destId="{9FDCDC7C-3759-405F-A691-CFEEFBFC81DD}" srcOrd="9" destOrd="0" presId="urn:microsoft.com/office/officeart/2005/8/layout/process2"/>
    <dgm:cxn modelId="{318B044A-A56B-4959-8AE8-DEE0286B67D2}" type="presParOf" srcId="{9FDCDC7C-3759-405F-A691-CFEEFBFC81DD}" destId="{E75945B7-0DDA-428E-A6F3-C0DD432CCF3E}" srcOrd="0" destOrd="0" presId="urn:microsoft.com/office/officeart/2005/8/layout/process2"/>
    <dgm:cxn modelId="{78B997EA-69AA-41A0-9A64-260588DFD05E}" type="presParOf" srcId="{494D44D2-C03C-4742-94FD-87A565EC3725}" destId="{3B89689F-CC7A-49E5-A726-630B27DFB9BA}" srcOrd="10" destOrd="0" presId="urn:microsoft.com/office/officeart/2005/8/layout/process2"/>
    <dgm:cxn modelId="{F36D6D97-F93E-47B7-8982-256AEEEEB640}" type="presParOf" srcId="{494D44D2-C03C-4742-94FD-87A565EC3725}" destId="{03AED3AB-9CDE-477D-99F5-9333F56A1C90}" srcOrd="11" destOrd="0" presId="urn:microsoft.com/office/officeart/2005/8/layout/process2"/>
    <dgm:cxn modelId="{952E3579-9B73-48E8-8488-D65698AF674F}" type="presParOf" srcId="{03AED3AB-9CDE-477D-99F5-9333F56A1C90}" destId="{2A439124-6E56-467D-9705-998C4C7B0637}" srcOrd="0" destOrd="0" presId="urn:microsoft.com/office/officeart/2005/8/layout/process2"/>
    <dgm:cxn modelId="{4F70FC00-C8D2-4B60-A18C-D5440AB36B62}" type="presParOf" srcId="{494D44D2-C03C-4742-94FD-87A565EC3725}" destId="{93DFF583-35FC-421D-AC4D-0CAF30DF4DFF}" srcOrd="12" destOrd="0" presId="urn:microsoft.com/office/officeart/2005/8/layout/process2"/>
    <dgm:cxn modelId="{0966140C-6F69-47EF-BEFE-F345710E85AE}" type="presParOf" srcId="{494D44D2-C03C-4742-94FD-87A565EC3725}" destId="{71FBE3E1-DE66-4F0D-8893-D425A7F07DDD}" srcOrd="13" destOrd="0" presId="urn:microsoft.com/office/officeart/2005/8/layout/process2"/>
    <dgm:cxn modelId="{76407C9A-C02F-467E-96E3-7374FC68C50D}" type="presParOf" srcId="{71FBE3E1-DE66-4F0D-8893-D425A7F07DDD}" destId="{D6D5CB27-9AEC-48ED-9758-CBF8460C28BA}" srcOrd="0" destOrd="0" presId="urn:microsoft.com/office/officeart/2005/8/layout/process2"/>
    <dgm:cxn modelId="{6F239DB5-42FA-489A-98CC-E4955A82CF18}" type="presParOf" srcId="{494D44D2-C03C-4742-94FD-87A565EC3725}" destId="{0A591A79-374A-4F19-859C-8F252F38381A}" srcOrd="14" destOrd="0" presId="urn:microsoft.com/office/officeart/2005/8/layout/process2"/>
    <dgm:cxn modelId="{AB374F5A-A9DF-47F8-8D8C-73D3BD1AC8D9}" type="presParOf" srcId="{494D44D2-C03C-4742-94FD-87A565EC3725}" destId="{FA754E3C-54E6-4612-ABAF-075BE5494327}" srcOrd="15" destOrd="0" presId="urn:microsoft.com/office/officeart/2005/8/layout/process2"/>
    <dgm:cxn modelId="{52069CB1-3528-4687-932F-4EDA76B1E102}" type="presParOf" srcId="{FA754E3C-54E6-4612-ABAF-075BE5494327}" destId="{92774543-248B-40D0-AE58-065E744ED6D1}" srcOrd="0" destOrd="0" presId="urn:microsoft.com/office/officeart/2005/8/layout/process2"/>
    <dgm:cxn modelId="{1D776B07-4372-41E0-A668-D5290686989F}" type="presParOf" srcId="{494D44D2-C03C-4742-94FD-87A565EC3725}" destId="{3737D6DB-DA45-45D6-903D-B5DA4BBA84C1}" srcOrd="1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9E102-2B41-43BE-B310-A57B7E6274BF}">
      <dsp:nvSpPr>
        <dsp:cNvPr id="0" name=""/>
        <dsp:cNvSpPr/>
      </dsp:nvSpPr>
      <dsp:spPr>
        <a:xfrm>
          <a:off x="2328823" y="3705"/>
          <a:ext cx="3100466" cy="466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Ikan Segar</a:t>
          </a:r>
          <a:endParaRPr lang="id-ID" sz="1600" kern="1200" dirty="0"/>
        </a:p>
      </dsp:txBody>
      <dsp:txXfrm>
        <a:off x="2342487" y="17369"/>
        <a:ext cx="3073138" cy="439196"/>
      </dsp:txXfrm>
    </dsp:sp>
    <dsp:sp modelId="{B855D5C5-D194-43D4-85E0-D3556C68C55F}">
      <dsp:nvSpPr>
        <dsp:cNvPr id="0" name=""/>
        <dsp:cNvSpPr/>
      </dsp:nvSpPr>
      <dsp:spPr>
        <a:xfrm rot="5400000">
          <a:off x="3791583" y="481893"/>
          <a:ext cx="174946" cy="209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 rot="-5400000">
        <a:off x="3816075" y="499388"/>
        <a:ext cx="125962" cy="122462"/>
      </dsp:txXfrm>
    </dsp:sp>
    <dsp:sp modelId="{5D06747F-FAEC-469E-B767-7B75E6DEB52A}">
      <dsp:nvSpPr>
        <dsp:cNvPr id="0" name=""/>
        <dsp:cNvSpPr/>
      </dsp:nvSpPr>
      <dsp:spPr>
        <a:xfrm>
          <a:off x="2328823" y="703492"/>
          <a:ext cx="3100466" cy="466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kern="1200" dirty="0" smtClean="0"/>
            <a:t>Sortasi</a:t>
          </a:r>
          <a:endParaRPr lang="id-ID" sz="1800" kern="1200" dirty="0"/>
        </a:p>
      </dsp:txBody>
      <dsp:txXfrm>
        <a:off x="2342487" y="717156"/>
        <a:ext cx="3073138" cy="439196"/>
      </dsp:txXfrm>
    </dsp:sp>
    <dsp:sp modelId="{DFB03E63-A6D9-4FEA-80F3-539DBCE3AC6D}">
      <dsp:nvSpPr>
        <dsp:cNvPr id="0" name=""/>
        <dsp:cNvSpPr/>
      </dsp:nvSpPr>
      <dsp:spPr>
        <a:xfrm rot="5400000">
          <a:off x="3791583" y="1181679"/>
          <a:ext cx="174946" cy="209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 rot="-5400000">
        <a:off x="3816075" y="1199174"/>
        <a:ext cx="125962" cy="122462"/>
      </dsp:txXfrm>
    </dsp:sp>
    <dsp:sp modelId="{8FB46683-0360-4829-9A70-D3568DED2AF1}">
      <dsp:nvSpPr>
        <dsp:cNvPr id="0" name=""/>
        <dsp:cNvSpPr/>
      </dsp:nvSpPr>
      <dsp:spPr>
        <a:xfrm>
          <a:off x="2328823" y="1403279"/>
          <a:ext cx="3100466" cy="466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Pembersihan dan Penyiangan</a:t>
          </a:r>
          <a:endParaRPr lang="id-ID" sz="1600" kern="1200" dirty="0"/>
        </a:p>
      </dsp:txBody>
      <dsp:txXfrm>
        <a:off x="2342487" y="1416943"/>
        <a:ext cx="3073138" cy="439196"/>
      </dsp:txXfrm>
    </dsp:sp>
    <dsp:sp modelId="{6F36537B-5075-45AB-9593-CA927C066791}">
      <dsp:nvSpPr>
        <dsp:cNvPr id="0" name=""/>
        <dsp:cNvSpPr/>
      </dsp:nvSpPr>
      <dsp:spPr>
        <a:xfrm rot="5400000">
          <a:off x="3791583" y="1881466"/>
          <a:ext cx="174946" cy="209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 rot="-5400000">
        <a:off x="3816075" y="1898961"/>
        <a:ext cx="125962" cy="122462"/>
      </dsp:txXfrm>
    </dsp:sp>
    <dsp:sp modelId="{CC4A8DF9-93EA-44E6-A418-906ED7E5E50D}">
      <dsp:nvSpPr>
        <dsp:cNvPr id="0" name=""/>
        <dsp:cNvSpPr/>
      </dsp:nvSpPr>
      <dsp:spPr>
        <a:xfrm>
          <a:off x="2328823" y="2103065"/>
          <a:ext cx="3100466" cy="466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Pelumuran dengan Garam dan Penyusunan dalam wadah</a:t>
          </a:r>
          <a:endParaRPr lang="id-ID" sz="1400" kern="1200" dirty="0"/>
        </a:p>
      </dsp:txBody>
      <dsp:txXfrm>
        <a:off x="2342487" y="2116729"/>
        <a:ext cx="3073138" cy="439196"/>
      </dsp:txXfrm>
    </dsp:sp>
    <dsp:sp modelId="{2E8AEFF3-A90B-4BA9-8994-59860FD92BB2}">
      <dsp:nvSpPr>
        <dsp:cNvPr id="0" name=""/>
        <dsp:cNvSpPr/>
      </dsp:nvSpPr>
      <dsp:spPr>
        <a:xfrm rot="5400000">
          <a:off x="3791583" y="2581253"/>
          <a:ext cx="174946" cy="209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 rot="-5400000">
        <a:off x="3816075" y="2598748"/>
        <a:ext cx="125962" cy="122462"/>
      </dsp:txXfrm>
    </dsp:sp>
    <dsp:sp modelId="{94D94AEB-B2C6-4771-A2D0-8C5108A62401}">
      <dsp:nvSpPr>
        <dsp:cNvPr id="0" name=""/>
        <dsp:cNvSpPr/>
      </dsp:nvSpPr>
      <dsp:spPr>
        <a:xfrm>
          <a:off x="2328823" y="2802852"/>
          <a:ext cx="3100466" cy="466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Fermentasi (suhu ruang; 1 minggu)</a:t>
          </a:r>
          <a:endParaRPr lang="id-ID" sz="1600" kern="1200" dirty="0"/>
        </a:p>
      </dsp:txBody>
      <dsp:txXfrm>
        <a:off x="2342487" y="2816516"/>
        <a:ext cx="3073138" cy="439196"/>
      </dsp:txXfrm>
    </dsp:sp>
    <dsp:sp modelId="{9FDCDC7C-3759-405F-A691-CFEEFBFC81DD}">
      <dsp:nvSpPr>
        <dsp:cNvPr id="0" name=""/>
        <dsp:cNvSpPr/>
      </dsp:nvSpPr>
      <dsp:spPr>
        <a:xfrm rot="5400000">
          <a:off x="3791583" y="3281040"/>
          <a:ext cx="174946" cy="209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 rot="-5400000">
        <a:off x="3816075" y="3298535"/>
        <a:ext cx="125962" cy="122462"/>
      </dsp:txXfrm>
    </dsp:sp>
    <dsp:sp modelId="{3B89689F-CC7A-49E5-A726-630B27DFB9BA}">
      <dsp:nvSpPr>
        <dsp:cNvPr id="0" name=""/>
        <dsp:cNvSpPr/>
      </dsp:nvSpPr>
      <dsp:spPr>
        <a:xfrm>
          <a:off x="2328823" y="3502639"/>
          <a:ext cx="3100466" cy="466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Pembongkaran dan Pembersihan Garam</a:t>
          </a:r>
          <a:endParaRPr lang="id-ID" sz="1600" kern="1200" dirty="0"/>
        </a:p>
      </dsp:txBody>
      <dsp:txXfrm>
        <a:off x="2342487" y="3516303"/>
        <a:ext cx="3073138" cy="439196"/>
      </dsp:txXfrm>
    </dsp:sp>
    <dsp:sp modelId="{03AED3AB-9CDE-477D-99F5-9333F56A1C90}">
      <dsp:nvSpPr>
        <dsp:cNvPr id="0" name=""/>
        <dsp:cNvSpPr/>
      </dsp:nvSpPr>
      <dsp:spPr>
        <a:xfrm rot="5400000">
          <a:off x="3791583" y="3980827"/>
          <a:ext cx="174946" cy="209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 rot="-5400000">
        <a:off x="3816075" y="3998322"/>
        <a:ext cx="125962" cy="122462"/>
      </dsp:txXfrm>
    </dsp:sp>
    <dsp:sp modelId="{93DFF583-35FC-421D-AC4D-0CAF30DF4DFF}">
      <dsp:nvSpPr>
        <dsp:cNvPr id="0" name=""/>
        <dsp:cNvSpPr/>
      </dsp:nvSpPr>
      <dsp:spPr>
        <a:xfrm>
          <a:off x="2328823" y="4202426"/>
          <a:ext cx="3100466" cy="466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Pelumuran dengan Garam </a:t>
          </a:r>
          <a:endParaRPr lang="id-ID" sz="1600" kern="1200" dirty="0"/>
        </a:p>
      </dsp:txBody>
      <dsp:txXfrm>
        <a:off x="2342487" y="4216090"/>
        <a:ext cx="3073138" cy="439196"/>
      </dsp:txXfrm>
    </dsp:sp>
    <dsp:sp modelId="{71FBE3E1-DE66-4F0D-8893-D425A7F07DDD}">
      <dsp:nvSpPr>
        <dsp:cNvPr id="0" name=""/>
        <dsp:cNvSpPr/>
      </dsp:nvSpPr>
      <dsp:spPr>
        <a:xfrm rot="5400000">
          <a:off x="3791583" y="4680614"/>
          <a:ext cx="174946" cy="209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 rot="-5400000">
        <a:off x="3816075" y="4698109"/>
        <a:ext cx="125962" cy="122462"/>
      </dsp:txXfrm>
    </dsp:sp>
    <dsp:sp modelId="{0A591A79-374A-4F19-859C-8F252F38381A}">
      <dsp:nvSpPr>
        <dsp:cNvPr id="0" name=""/>
        <dsp:cNvSpPr/>
      </dsp:nvSpPr>
      <dsp:spPr>
        <a:xfrm>
          <a:off x="2328823" y="4902213"/>
          <a:ext cx="3100466" cy="466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Fermentasi (suhu ruang; 1 minggu)</a:t>
          </a:r>
          <a:endParaRPr lang="id-ID" sz="1200" kern="1200" dirty="0"/>
        </a:p>
      </dsp:txBody>
      <dsp:txXfrm>
        <a:off x="2342487" y="4915877"/>
        <a:ext cx="3073138" cy="439196"/>
      </dsp:txXfrm>
    </dsp:sp>
    <dsp:sp modelId="{FA754E3C-54E6-4612-ABAF-075BE5494327}">
      <dsp:nvSpPr>
        <dsp:cNvPr id="0" name=""/>
        <dsp:cNvSpPr/>
      </dsp:nvSpPr>
      <dsp:spPr>
        <a:xfrm rot="5400000">
          <a:off x="3791583" y="5380400"/>
          <a:ext cx="174946" cy="20993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900" kern="1200"/>
        </a:p>
      </dsp:txBody>
      <dsp:txXfrm rot="-5400000">
        <a:off x="3816075" y="5397895"/>
        <a:ext cx="125962" cy="122462"/>
      </dsp:txXfrm>
    </dsp:sp>
    <dsp:sp modelId="{3737D6DB-DA45-45D6-903D-B5DA4BBA84C1}">
      <dsp:nvSpPr>
        <dsp:cNvPr id="0" name=""/>
        <dsp:cNvSpPr/>
      </dsp:nvSpPr>
      <dsp:spPr>
        <a:xfrm>
          <a:off x="2328823" y="5601999"/>
          <a:ext cx="3100466" cy="466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100" kern="1200" dirty="0" smtClean="0"/>
            <a:t>Ikan Peda</a:t>
          </a:r>
          <a:endParaRPr lang="id-ID" sz="2100" kern="1200" dirty="0"/>
        </a:p>
      </dsp:txBody>
      <dsp:txXfrm>
        <a:off x="2342487" y="5615663"/>
        <a:ext cx="3073138" cy="439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F0795-7D94-44B6-955C-6499D11CC2F0}" type="datetimeFigureOut">
              <a:rPr lang="id-ID" smtClean="0"/>
              <a:pPr/>
              <a:t>11/10/2016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3DA27-A68B-4405-9BEB-9DF63B95BD8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494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B23807-6C0F-40DE-895F-B8A74644408E}" type="slidenum">
              <a:rPr lang="en-US" smtClean="0">
                <a:cs typeface="Arial" pitchFamily="34" charset="0"/>
              </a:rPr>
              <a:pPr/>
              <a:t>18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4CA36E2-CC04-4EE3-9981-ED736C1019F8}" type="datetimeFigureOut">
              <a:rPr lang="fr-FR" smtClean="0"/>
              <a:pPr>
                <a:defRPr/>
              </a:pPr>
              <a:t>11/10/2016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DA9D4C-6010-4027-BAE2-37FFCAE08ED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A36E2-CC04-4EE3-9981-ED736C1019F8}" type="datetimeFigureOut">
              <a:rPr lang="fr-FR" smtClean="0"/>
              <a:pPr>
                <a:defRPr/>
              </a:pPr>
              <a:t>11/10/2016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A9D4C-6010-4027-BAE2-37FFCAE08ED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D4CA36E2-CC04-4EE3-9981-ED736C1019F8}" type="datetimeFigureOut">
              <a:rPr lang="fr-FR" smtClean="0"/>
              <a:pPr>
                <a:defRPr/>
              </a:pPr>
              <a:t>11/10/2016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25DA9D4C-6010-4027-BAE2-37FFCAE08ED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867400"/>
            <a:ext cx="7467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457200"/>
            <a:ext cx="40005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457200"/>
            <a:ext cx="40005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1618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A36E2-CC04-4EE3-9981-ED736C1019F8}" type="datetimeFigureOut">
              <a:rPr lang="fr-FR" smtClean="0"/>
              <a:pPr>
                <a:defRPr/>
              </a:pPr>
              <a:t>11/10/2016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DA9D4C-6010-4027-BAE2-37FFCAE08ED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A36E2-CC04-4EE3-9981-ED736C1019F8}" type="datetimeFigureOut">
              <a:rPr lang="fr-FR" smtClean="0"/>
              <a:pPr>
                <a:defRPr/>
              </a:pPr>
              <a:t>11/10/2016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DA9D4C-6010-4027-BAE2-37FFCAE08ED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D4CA36E2-CC04-4EE3-9981-ED736C1019F8}" type="datetimeFigureOut">
              <a:rPr lang="fr-FR" smtClean="0"/>
              <a:pPr>
                <a:defRPr/>
              </a:pPr>
              <a:t>11/10/2016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5DA9D4C-6010-4027-BAE2-37FFCAE08ED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D4CA36E2-CC04-4EE3-9981-ED736C1019F8}" type="datetimeFigureOut">
              <a:rPr lang="fr-FR" smtClean="0"/>
              <a:pPr>
                <a:defRPr/>
              </a:pPr>
              <a:t>11/10/2016</a:t>
            </a:fld>
            <a:endParaRPr lang="fr-F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25DA9D4C-6010-4027-BAE2-37FFCAE08ED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fr-F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A36E2-CC04-4EE3-9981-ED736C1019F8}" type="datetimeFigureOut">
              <a:rPr lang="fr-FR" smtClean="0"/>
              <a:pPr>
                <a:defRPr/>
              </a:pPr>
              <a:t>11/10/2016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DA9D4C-6010-4027-BAE2-37FFCAE08ED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A36E2-CC04-4EE3-9981-ED736C1019F8}" type="datetimeFigureOut">
              <a:rPr lang="fr-FR" smtClean="0"/>
              <a:pPr>
                <a:defRPr/>
              </a:pPr>
              <a:t>11/10/2016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5DA9D4C-6010-4027-BAE2-37FFCAE08ED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CA36E2-CC04-4EE3-9981-ED736C1019F8}" type="datetimeFigureOut">
              <a:rPr lang="fr-FR" smtClean="0"/>
              <a:pPr>
                <a:defRPr/>
              </a:pPr>
              <a:t>11/10/2016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DA9D4C-6010-4027-BAE2-37FFCAE08ED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D4CA36E2-CC04-4EE3-9981-ED736C1019F8}" type="datetimeFigureOut">
              <a:rPr lang="fr-FR" smtClean="0"/>
              <a:pPr>
                <a:defRPr/>
              </a:pPr>
              <a:t>11/10/2016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5DA9D4C-6010-4027-BAE2-37FFCAE08ED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CA36E2-CC04-4EE3-9981-ED736C1019F8}" type="datetimeFigureOut">
              <a:rPr lang="fr-FR" smtClean="0"/>
              <a:pPr>
                <a:defRPr/>
              </a:pPr>
              <a:t>11/10/2016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DA9D4C-6010-4027-BAE2-37FFCAE08ED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7356" y="2643182"/>
            <a:ext cx="6643734" cy="1470025"/>
          </a:xfrm>
        </p:spPr>
        <p:txBody>
          <a:bodyPr/>
          <a:lstStyle/>
          <a:p>
            <a:r>
              <a:rPr lang="id-ID" dirty="0" smtClean="0"/>
              <a:t>FERMENTASI ASAM LAKTAT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7158" y="1756464"/>
            <a:ext cx="8572560" cy="367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400" dirty="0"/>
              <a:t>Yoghurt is a fermented milk product obtained from the milk or the milk products by the lactic acid fermentation through the action of </a:t>
            </a:r>
            <a:r>
              <a:rPr lang="en-US" sz="2400" i="1" dirty="0"/>
              <a:t>Streptococcus </a:t>
            </a:r>
            <a:r>
              <a:rPr lang="en-US" sz="2400" i="1" dirty="0" err="1"/>
              <a:t>salivarius</a:t>
            </a:r>
            <a:r>
              <a:rPr lang="en-US" sz="2400" i="1" dirty="0"/>
              <a:t> subsp. </a:t>
            </a:r>
            <a:r>
              <a:rPr lang="en-US" sz="2400" i="1" dirty="0" err="1"/>
              <a:t>thermophilus</a:t>
            </a:r>
            <a:r>
              <a:rPr lang="en-US" sz="2400" i="1" dirty="0"/>
              <a:t>, Lactobacillus </a:t>
            </a:r>
            <a:r>
              <a:rPr lang="en-US" sz="2400" i="1" dirty="0" err="1"/>
              <a:t>delbrueckii</a:t>
            </a:r>
            <a:r>
              <a:rPr lang="en-US" sz="2400" i="1" dirty="0"/>
              <a:t> subsp. </a:t>
            </a:r>
            <a:r>
              <a:rPr lang="en-US" sz="2400" i="1" dirty="0" err="1"/>
              <a:t>bulgaricus</a:t>
            </a:r>
            <a:r>
              <a:rPr lang="en-US" sz="2400" i="1" dirty="0"/>
              <a:t> (FAO/WHO, 1977</a:t>
            </a:r>
            <a:r>
              <a:rPr lang="en-US" sz="2400" i="1" dirty="0" smtClean="0"/>
              <a:t>).</a:t>
            </a:r>
            <a:endParaRPr lang="id-ID" sz="2400" i="1" dirty="0" smtClean="0"/>
          </a:p>
          <a:p>
            <a:pPr algn="ctr"/>
            <a:endParaRPr lang="id-ID" sz="2400" i="1" dirty="0" smtClean="0"/>
          </a:p>
          <a:p>
            <a:pPr algn="ctr"/>
            <a:r>
              <a:rPr lang="id-ID" sz="2400" i="1" dirty="0" smtClean="0"/>
              <a:t>Yoghurt adalah susu fermentasi yang terbuat dari susu atau produk olahan susu melalui fermentasi asam laktat oleh </a:t>
            </a:r>
            <a:r>
              <a:rPr lang="en-US" sz="2400" i="1" dirty="0" smtClean="0"/>
              <a:t>Streptococcus </a:t>
            </a:r>
            <a:r>
              <a:rPr lang="en-US" sz="2400" i="1" dirty="0" err="1" smtClean="0"/>
              <a:t>salivarius</a:t>
            </a:r>
            <a:r>
              <a:rPr lang="en-US" sz="2400" i="1" dirty="0" smtClean="0"/>
              <a:t> subsp. </a:t>
            </a:r>
            <a:r>
              <a:rPr lang="en-US" sz="2400" i="1" dirty="0" err="1" smtClean="0"/>
              <a:t>thermophilus</a:t>
            </a:r>
            <a:r>
              <a:rPr lang="en-US" sz="2400" i="1" dirty="0" smtClean="0"/>
              <a:t>, Lactobacillus </a:t>
            </a:r>
            <a:r>
              <a:rPr lang="en-US" sz="2400" i="1" dirty="0" err="1" smtClean="0"/>
              <a:t>delbrueckii</a:t>
            </a:r>
            <a:r>
              <a:rPr lang="en-US" sz="2400" i="1" dirty="0" smtClean="0"/>
              <a:t> subsp. </a:t>
            </a:r>
            <a:r>
              <a:rPr lang="en-US" sz="2400" i="1" dirty="0" err="1" smtClean="0"/>
              <a:t>bulgaricus</a:t>
            </a:r>
            <a:r>
              <a:rPr lang="en-US" sz="2400" i="1" dirty="0" smtClean="0"/>
              <a:t> (FAO/WHO, 1977).</a:t>
            </a:r>
            <a:endParaRPr lang="id-ID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YOGHURT</a:t>
            </a:r>
          </a:p>
        </p:txBody>
      </p:sp>
    </p:spTree>
    <p:extLst>
      <p:ext uri="{BB962C8B-B14F-4D97-AF65-F5344CB8AC3E}">
        <p14:creationId xmlns:p14="http://schemas.microsoft.com/office/powerpoint/2010/main" val="191911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YOGHURT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7030A0"/>
                </a:solidFill>
              </a:rPr>
              <a:t>Mikroba yang berperan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b="1" smtClean="0"/>
              <a:t>	</a:t>
            </a:r>
            <a:r>
              <a:rPr lang="en-US" sz="2800" b="1" i="1" smtClean="0"/>
              <a:t>Lactobacillus bulgaricus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800" b="1" i="1" smtClean="0"/>
              <a:t>	Streptococcus termophilus</a:t>
            </a:r>
          </a:p>
          <a:p>
            <a:pPr eaLnBrk="1" hangingPunct="1"/>
            <a:r>
              <a:rPr lang="en-US" sz="3200" b="1" i="1" smtClean="0">
                <a:solidFill>
                  <a:srgbClr val="00B050"/>
                </a:solidFill>
              </a:rPr>
              <a:t>Jenis Fermentasi ;  </a:t>
            </a:r>
            <a:r>
              <a:rPr lang="en-US" sz="2800" b="1" i="1" smtClean="0">
                <a:latin typeface="Papyrus" pitchFamily="66" charset="0"/>
              </a:rPr>
              <a:t>Buatan (spesifik)</a:t>
            </a:r>
          </a:p>
          <a:p>
            <a:pPr eaLnBrk="1" hangingPunct="1"/>
            <a:r>
              <a:rPr lang="en-US" sz="2800" b="1" smtClean="0">
                <a:solidFill>
                  <a:srgbClr val="C00000"/>
                </a:solidFill>
              </a:rPr>
              <a:t>Faktor yang harus dikendalikan</a:t>
            </a:r>
          </a:p>
          <a:p>
            <a:pPr eaLnBrk="1" hangingPunct="1"/>
            <a:r>
              <a:rPr lang="en-US" sz="3200" b="1" smtClean="0">
                <a:solidFill>
                  <a:srgbClr val="FFC000"/>
                </a:solidFill>
              </a:rPr>
              <a:t>Substrat : susu</a:t>
            </a:r>
            <a:endParaRPr lang="en-US" b="1" smtClean="0">
              <a:solidFill>
                <a:srgbClr val="FFC0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000625" y="2214563"/>
            <a:ext cx="285750" cy="5715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29250" y="2273300"/>
            <a:ext cx="2928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Papyrus" pitchFamily="66" charset="0"/>
              </a:rPr>
              <a:t>SINERGISTIK</a:t>
            </a:r>
          </a:p>
        </p:txBody>
      </p:sp>
      <p:pic>
        <p:nvPicPr>
          <p:cNvPr id="9319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4822825"/>
            <a:ext cx="18383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89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745038" cy="449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id-ID" sz="2800" dirty="0" smtClean="0"/>
              <a:t>SIMBIOSIS</a:t>
            </a:r>
          </a:p>
          <a:p>
            <a:pPr marL="0" indent="0" algn="ctr">
              <a:buNone/>
            </a:pPr>
            <a:r>
              <a:rPr lang="id-ID" sz="2400" dirty="0" smtClean="0"/>
              <a:t>St menghasilkan asam laktat dan sedikit asam format yang menstimulasi pertumbuhan Lb</a:t>
            </a:r>
          </a:p>
          <a:p>
            <a:pPr marL="0" indent="0" algn="ctr">
              <a:buNone/>
            </a:pPr>
            <a:r>
              <a:rPr lang="id-ID" sz="2400" dirty="0" smtClean="0"/>
              <a:t>Lb menghasilkan asam amino dan peptida dari kasein yang menstimulasi pertumbuhan St</a:t>
            </a:r>
          </a:p>
          <a:p>
            <a:pPr marL="0" indent="0" algn="ctr"/>
            <a:r>
              <a:rPr lang="id-ID" sz="2400" dirty="0" smtClean="0"/>
              <a:t> </a:t>
            </a:r>
            <a:r>
              <a:rPr lang="id-ID" sz="2800" dirty="0" smtClean="0"/>
              <a:t>RASIO 1 : 1</a:t>
            </a:r>
            <a:endParaRPr lang="id-ID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YOGHURT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6404"/>
            <a:ext cx="4500594" cy="478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394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8"/>
          <p:cNvSpPr>
            <a:spLocks noChangeArrowheads="1"/>
          </p:cNvSpPr>
          <p:nvPr/>
        </p:nvSpPr>
        <p:spPr bwMode="auto">
          <a:xfrm>
            <a:off x="357158" y="2857496"/>
            <a:ext cx="586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sz="2400" dirty="0">
                <a:latin typeface="Gloucester MT Extra Condensed" pitchFamily="18" charset="0"/>
              </a:rPr>
              <a:t>Lactobacillus </a:t>
            </a:r>
            <a:r>
              <a:rPr lang="en-US" sz="2400" dirty="0" err="1">
                <a:latin typeface="Gloucester MT Extra Condensed" pitchFamily="18" charset="0"/>
              </a:rPr>
              <a:t>bulgaricus</a:t>
            </a:r>
            <a:r>
              <a:rPr lang="en-US" sz="2400" dirty="0">
                <a:latin typeface="Gloucester MT Extra Condensed" pitchFamily="18" charset="0"/>
              </a:rPr>
              <a:t> </a:t>
            </a:r>
          </a:p>
        </p:txBody>
      </p:sp>
      <p:sp>
        <p:nvSpPr>
          <p:cNvPr id="14339" name="Rectangle 19"/>
          <p:cNvSpPr>
            <a:spLocks noChangeArrowheads="1"/>
          </p:cNvSpPr>
          <p:nvPr/>
        </p:nvSpPr>
        <p:spPr bwMode="auto">
          <a:xfrm>
            <a:off x="1142976" y="3214686"/>
            <a:ext cx="731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id-ID" sz="2000" dirty="0" smtClean="0"/>
              <a:t>Mengurai </a:t>
            </a:r>
            <a:r>
              <a:rPr lang="id-ID" sz="2000" dirty="0"/>
              <a:t>protein susu, menghasilkan asam-asam amino dan peptida yang menstimulasi pertumbuhan S.thermophillus </a:t>
            </a:r>
            <a:endParaRPr lang="id-ID" sz="2000" dirty="0" smtClean="0"/>
          </a:p>
          <a:p>
            <a:pPr algn="just"/>
            <a:r>
              <a:rPr lang="id-ID" sz="2000" dirty="0" smtClean="0"/>
              <a:t>Menghasilkan </a:t>
            </a:r>
            <a:r>
              <a:rPr lang="id-ID" sz="2000" dirty="0"/>
              <a:t>asam-asam lemak yang memberikan flavour dan citarasa yang khas pada produk akhir yoghurt</a:t>
            </a:r>
            <a:endParaRPr lang="en-US" sz="2400" dirty="0">
              <a:latin typeface="Papyrus" pitchFamily="66" charset="0"/>
            </a:endParaRPr>
          </a:p>
        </p:txBody>
      </p:sp>
      <p:sp>
        <p:nvSpPr>
          <p:cNvPr id="9220" name="Rectangle 20"/>
          <p:cNvSpPr>
            <a:spLocks noChangeArrowheads="1"/>
          </p:cNvSpPr>
          <p:nvPr/>
        </p:nvSpPr>
        <p:spPr bwMode="auto">
          <a:xfrm>
            <a:off x="357158" y="1415465"/>
            <a:ext cx="2553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400" dirty="0" err="1">
                <a:latin typeface="Gloucester MT Extra Condensed" pitchFamily="18" charset="0"/>
              </a:rPr>
              <a:t>Strepcoccus</a:t>
            </a:r>
            <a:r>
              <a:rPr lang="en-US" sz="2400" dirty="0">
                <a:latin typeface="Gloucester MT Extra Condensed" pitchFamily="18" charset="0"/>
              </a:rPr>
              <a:t> </a:t>
            </a:r>
            <a:r>
              <a:rPr lang="en-US" sz="2400" dirty="0" err="1">
                <a:latin typeface="Gloucester MT Extra Condensed" pitchFamily="18" charset="0"/>
              </a:rPr>
              <a:t>thremophillus</a:t>
            </a:r>
            <a:r>
              <a:rPr lang="en-US" sz="3200" dirty="0"/>
              <a:t> </a:t>
            </a:r>
          </a:p>
        </p:txBody>
      </p:sp>
      <p:sp>
        <p:nvSpPr>
          <p:cNvPr id="14341" name="Rectangle 21"/>
          <p:cNvSpPr>
            <a:spLocks noChangeArrowheads="1"/>
          </p:cNvSpPr>
          <p:nvPr/>
        </p:nvSpPr>
        <p:spPr bwMode="auto">
          <a:xfrm>
            <a:off x="1071538" y="1928802"/>
            <a:ext cx="7239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2000" dirty="0" err="1">
                <a:latin typeface="+mj-lt"/>
              </a:rPr>
              <a:t>Memulai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fermentasi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laktosa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menjadi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asam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laktat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mengurangi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potensial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redoks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produk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menghilangkan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oksigen</a:t>
            </a:r>
            <a:r>
              <a:rPr lang="en-US" sz="2000" dirty="0">
                <a:latin typeface="+mj-lt"/>
              </a:rPr>
              <a:t>, </a:t>
            </a:r>
            <a:r>
              <a:rPr lang="id-ID" sz="2000" dirty="0" smtClean="0">
                <a:latin typeface="+mj-lt"/>
              </a:rPr>
              <a:t>mencapai </a:t>
            </a:r>
            <a:r>
              <a:rPr lang="id-ID" sz="2000" dirty="0">
                <a:latin typeface="+mj-lt"/>
              </a:rPr>
              <a:t>pH 5,5, </a:t>
            </a:r>
            <a:r>
              <a:rPr lang="id-ID" sz="2000" dirty="0" smtClean="0">
                <a:latin typeface="+mj-lt"/>
              </a:rPr>
              <a:t>baik </a:t>
            </a:r>
            <a:r>
              <a:rPr lang="id-ID" sz="2000" dirty="0">
                <a:latin typeface="+mj-lt"/>
              </a:rPr>
              <a:t>untuk pertumbuhan </a:t>
            </a:r>
            <a:r>
              <a:rPr lang="id-ID" sz="2000" i="1" dirty="0">
                <a:latin typeface="+mj-lt"/>
              </a:rPr>
              <a:t>L.bulgaricus</a:t>
            </a:r>
            <a:r>
              <a:rPr lang="id-ID" sz="2000" i="1" dirty="0"/>
              <a:t>.</a:t>
            </a:r>
            <a:r>
              <a:rPr lang="id-ID" sz="2000" dirty="0"/>
              <a:t> </a:t>
            </a:r>
            <a:endParaRPr lang="en-US" sz="2000" dirty="0">
              <a:latin typeface="Papyrus" pitchFamily="66" charset="0"/>
            </a:endParaRPr>
          </a:p>
        </p:txBody>
      </p:sp>
      <p:sp>
        <p:nvSpPr>
          <p:cNvPr id="9222" name="Rectangle 22"/>
          <p:cNvSpPr>
            <a:spLocks noChangeArrowheads="1"/>
          </p:cNvSpPr>
          <p:nvPr/>
        </p:nvSpPr>
        <p:spPr bwMode="auto">
          <a:xfrm>
            <a:off x="914400" y="4648200"/>
            <a:ext cx="78644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000" dirty="0" err="1">
                <a:latin typeface="Gloucester MT Extra Condensed" pitchFamily="18" charset="0"/>
              </a:rPr>
              <a:t>Kedua</a:t>
            </a:r>
            <a:r>
              <a:rPr lang="en-US" sz="2000" dirty="0">
                <a:latin typeface="Gloucester MT Extra Condensed" pitchFamily="18" charset="0"/>
              </a:rPr>
              <a:t> </a:t>
            </a:r>
            <a:r>
              <a:rPr lang="en-US" sz="2000" dirty="0" err="1">
                <a:latin typeface="Gloucester MT Extra Condensed" pitchFamily="18" charset="0"/>
              </a:rPr>
              <a:t>bakteri</a:t>
            </a:r>
            <a:r>
              <a:rPr lang="en-US" sz="2000" dirty="0">
                <a:latin typeface="Gloucester MT Extra Condensed" pitchFamily="18" charset="0"/>
              </a:rPr>
              <a:t> </a:t>
            </a:r>
            <a:r>
              <a:rPr lang="en-US" sz="2000" dirty="0" err="1">
                <a:latin typeface="Gloucester MT Extra Condensed" pitchFamily="18" charset="0"/>
              </a:rPr>
              <a:t>tersebut</a:t>
            </a:r>
            <a:r>
              <a:rPr lang="en-US" sz="2000" dirty="0">
                <a:latin typeface="Gloucester MT Extra Condensed" pitchFamily="18" charset="0"/>
              </a:rPr>
              <a:t> </a:t>
            </a:r>
            <a:r>
              <a:rPr lang="en-US" sz="2000" dirty="0" err="1">
                <a:latin typeface="Gloucester MT Extra Condensed" pitchFamily="18" charset="0"/>
              </a:rPr>
              <a:t>dapat</a:t>
            </a:r>
            <a:r>
              <a:rPr lang="en-US" sz="2000" dirty="0">
                <a:latin typeface="Gloucester MT Extra Condensed" pitchFamily="18" charset="0"/>
              </a:rPr>
              <a:t> </a:t>
            </a:r>
            <a:r>
              <a:rPr lang="en-US" sz="2000" dirty="0" err="1">
                <a:latin typeface="Gloucester MT Extra Condensed" pitchFamily="18" charset="0"/>
              </a:rPr>
              <a:t>aktif</a:t>
            </a:r>
            <a:r>
              <a:rPr lang="en-US" sz="2000" dirty="0">
                <a:latin typeface="Gloucester MT Extra Condensed" pitchFamily="18" charset="0"/>
              </a:rPr>
              <a:t> </a:t>
            </a:r>
            <a:r>
              <a:rPr lang="en-US" sz="2000" dirty="0" err="1">
                <a:latin typeface="Gloucester MT Extra Condensed" pitchFamily="18" charset="0"/>
              </a:rPr>
              <a:t>tumbuh</a:t>
            </a:r>
            <a:r>
              <a:rPr lang="en-US" sz="2000" dirty="0">
                <a:latin typeface="Gloucester MT Extra Condensed" pitchFamily="18" charset="0"/>
              </a:rPr>
              <a:t> </a:t>
            </a:r>
            <a:r>
              <a:rPr lang="en-US" sz="2000" dirty="0" err="1">
                <a:latin typeface="Gloucester MT Extra Condensed" pitchFamily="18" charset="0"/>
              </a:rPr>
              <a:t>dan</a:t>
            </a:r>
            <a:r>
              <a:rPr lang="en-US" sz="2000" dirty="0">
                <a:latin typeface="Gloucester MT Extra Condensed" pitchFamily="18" charset="0"/>
              </a:rPr>
              <a:t> </a:t>
            </a:r>
            <a:r>
              <a:rPr lang="en-US" sz="2000" dirty="0" err="1">
                <a:latin typeface="Gloucester MT Extra Condensed" pitchFamily="18" charset="0"/>
              </a:rPr>
              <a:t>berkembang</a:t>
            </a:r>
            <a:r>
              <a:rPr lang="en-US" sz="2000" dirty="0">
                <a:latin typeface="Gloucester MT Extra Condensed" pitchFamily="18" charset="0"/>
              </a:rPr>
              <a:t> </a:t>
            </a:r>
            <a:r>
              <a:rPr lang="en-US" sz="2000" dirty="0" err="1">
                <a:latin typeface="Gloucester MT Extra Condensed" pitchFamily="18" charset="0"/>
              </a:rPr>
              <a:t>pada</a:t>
            </a:r>
            <a:r>
              <a:rPr lang="en-US" sz="2000" dirty="0">
                <a:latin typeface="Gloucester MT Extra Condensed" pitchFamily="18" charset="0"/>
              </a:rPr>
              <a:t> </a:t>
            </a:r>
            <a:r>
              <a:rPr lang="en-US" sz="2000" dirty="0" err="1">
                <a:latin typeface="Gloucester MT Extra Condensed" pitchFamily="18" charset="0"/>
              </a:rPr>
              <a:t>suhu</a:t>
            </a:r>
            <a:r>
              <a:rPr lang="en-US" sz="2000" dirty="0">
                <a:latin typeface="Gloucester MT Extra Condensed" pitchFamily="18" charset="0"/>
              </a:rPr>
              <a:t> </a:t>
            </a:r>
            <a:r>
              <a:rPr lang="en-US" sz="2000" dirty="0" err="1">
                <a:latin typeface="Gloucester MT Extra Condensed" pitchFamily="18" charset="0"/>
              </a:rPr>
              <a:t>antara</a:t>
            </a:r>
            <a:r>
              <a:rPr lang="en-US" sz="2000" dirty="0">
                <a:latin typeface="Gloucester MT Extra Condensed" pitchFamily="18" charset="0"/>
              </a:rPr>
              <a:t> </a:t>
            </a:r>
            <a:r>
              <a:rPr lang="en-US" sz="2000" dirty="0" smtClean="0">
                <a:latin typeface="Gloucester MT Extra Condensed" pitchFamily="18" charset="0"/>
              </a:rPr>
              <a:t>45-47C</a:t>
            </a:r>
            <a:endParaRPr lang="en-US" sz="2000" dirty="0">
              <a:latin typeface="Gloucester MT Extra Condensed" pitchFamily="18" charset="0"/>
            </a:endParaRPr>
          </a:p>
        </p:txBody>
      </p:sp>
      <p:pic>
        <p:nvPicPr>
          <p:cNvPr id="9223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28600"/>
            <a:ext cx="20574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1143000" y="152400"/>
            <a:ext cx="5867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algn="l">
              <a:spcBef>
                <a:spcPts val="600"/>
              </a:spcBef>
              <a:buClr>
                <a:schemeClr val="accent2"/>
              </a:buClr>
              <a:buSzPct val="85000"/>
              <a:buFont typeface="Wingdings 3" pitchFamily="18" charset="2"/>
              <a:buNone/>
            </a:pPr>
            <a:r>
              <a:rPr lang="en-US">
                <a:solidFill>
                  <a:schemeClr val="bg1"/>
                </a:solidFill>
                <a:latin typeface="Papyrus" pitchFamily="66" charset="0"/>
              </a:rPr>
              <a:t>Bakteri yang berperan dalam pembuatan yogurt</a:t>
            </a:r>
            <a:r>
              <a:rPr lang="en-US" sz="2400">
                <a:solidFill>
                  <a:schemeClr val="bg1"/>
                </a:solidFill>
                <a:latin typeface="hooge 05_54" pitchFamily="2" charset="0"/>
              </a:rPr>
              <a:t> </a:t>
            </a:r>
            <a:endParaRPr lang="en-US" sz="2400" b="1">
              <a:solidFill>
                <a:schemeClr val="bg1"/>
              </a:solidFill>
              <a:latin typeface="Papyrus" pitchFamily="66" charset="0"/>
            </a:endParaRP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222875"/>
            <a:ext cx="17526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YOGHURT</a:t>
            </a:r>
          </a:p>
        </p:txBody>
      </p:sp>
    </p:spTree>
    <p:extLst>
      <p:ext uri="{BB962C8B-B14F-4D97-AF65-F5344CB8AC3E}">
        <p14:creationId xmlns:p14="http://schemas.microsoft.com/office/powerpoint/2010/main" val="39078758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autoUpdateAnimBg="0"/>
      <p:bldP spid="922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YOGHURT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5" y="1643050"/>
            <a:ext cx="8715403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899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14"/>
            <a:ext cx="8572560" cy="662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YOGHURT</a:t>
            </a:r>
          </a:p>
        </p:txBody>
      </p:sp>
    </p:spTree>
    <p:extLst>
      <p:ext uri="{BB962C8B-B14F-4D97-AF65-F5344CB8AC3E}">
        <p14:creationId xmlns:p14="http://schemas.microsoft.com/office/powerpoint/2010/main" val="354643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14313"/>
            <a:ext cx="5486400" cy="65008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43375" y="214313"/>
            <a:ext cx="1214438" cy="500062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86250" y="1857375"/>
            <a:ext cx="928688" cy="3571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752850" y="2500313"/>
            <a:ext cx="928688" cy="158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143250" y="2857500"/>
            <a:ext cx="928688" cy="357188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00500" y="5786438"/>
            <a:ext cx="714375" cy="35718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Left Brace 10"/>
          <p:cNvSpPr/>
          <p:nvPr/>
        </p:nvSpPr>
        <p:spPr>
          <a:xfrm>
            <a:off x="2571750" y="3357563"/>
            <a:ext cx="285750" cy="25717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43000" y="4487863"/>
            <a:ext cx="164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70C0"/>
                </a:solidFill>
                <a:latin typeface="Papyrus" pitchFamily="66" charset="0"/>
              </a:rPr>
              <a:t>Jalur</a:t>
            </a:r>
            <a:r>
              <a:rPr lang="en-US" b="1">
                <a:latin typeface="Papyrus" pitchFamily="66" charset="0"/>
              </a:rPr>
              <a:t> </a:t>
            </a:r>
            <a:r>
              <a:rPr lang="en-US" b="1">
                <a:solidFill>
                  <a:srgbClr val="0070C0"/>
                </a:solidFill>
                <a:latin typeface="Papyrus" pitchFamily="66" charset="0"/>
              </a:rPr>
              <a:t>EM</a:t>
            </a:r>
          </a:p>
        </p:txBody>
      </p:sp>
      <p:sp>
        <p:nvSpPr>
          <p:cNvPr id="13" name="Oval 12"/>
          <p:cNvSpPr/>
          <p:nvPr/>
        </p:nvSpPr>
        <p:spPr>
          <a:xfrm>
            <a:off x="3643313" y="6357938"/>
            <a:ext cx="1285875" cy="357187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42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5572125"/>
            <a:ext cx="1209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406" y="1785934"/>
            <a:ext cx="171451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err="1" smtClean="0">
                <a:solidFill>
                  <a:srgbClr val="0070C0"/>
                </a:solidFill>
                <a:latin typeface="Juice ITC" pitchFamily="82" charset="0"/>
              </a:rPr>
              <a:t>Perubahan</a:t>
            </a:r>
            <a:r>
              <a:rPr lang="en-US" sz="3600" b="1" dirty="0" smtClean="0">
                <a:solidFill>
                  <a:srgbClr val="0070C0"/>
                </a:solidFill>
                <a:latin typeface="Juice ITC" pitchFamily="82" charset="0"/>
              </a:rPr>
              <a:t> </a:t>
            </a:r>
            <a:r>
              <a:rPr lang="id-ID" sz="3600" b="1" dirty="0" smtClean="0">
                <a:solidFill>
                  <a:srgbClr val="0070C0"/>
                </a:solidFill>
                <a:latin typeface="Juice ITC" pitchFamily="82" charset="0"/>
              </a:rPr>
              <a:t/>
            </a:r>
            <a:br>
              <a:rPr lang="id-ID" sz="3600" b="1" dirty="0" smtClean="0">
                <a:solidFill>
                  <a:srgbClr val="0070C0"/>
                </a:solidFill>
                <a:latin typeface="Juice ITC" pitchFamily="82" charset="0"/>
              </a:rPr>
            </a:br>
            <a:r>
              <a:rPr lang="en-US" sz="3600" b="1" dirty="0" smtClean="0">
                <a:solidFill>
                  <a:srgbClr val="0070C0"/>
                </a:solidFill>
                <a:latin typeface="Juice ITC" pitchFamily="82" charset="0"/>
              </a:rPr>
              <a:t>yang </a:t>
            </a:r>
            <a:r>
              <a:rPr lang="en-US" sz="3600" b="1" dirty="0" err="1" smtClean="0">
                <a:solidFill>
                  <a:srgbClr val="0070C0"/>
                </a:solidFill>
                <a:latin typeface="Juice ITC" pitchFamily="82" charset="0"/>
              </a:rPr>
              <a:t>terjadi</a:t>
            </a:r>
            <a:r>
              <a:rPr lang="en-US" sz="3600" b="1" dirty="0" smtClean="0">
                <a:solidFill>
                  <a:srgbClr val="0070C0"/>
                </a:solidFill>
                <a:latin typeface="Juice ITC" pitchFamily="82" charset="0"/>
              </a:rPr>
              <a:t> </a:t>
            </a:r>
            <a:r>
              <a:rPr lang="id-ID" sz="3600" b="1" dirty="0" smtClean="0">
                <a:solidFill>
                  <a:srgbClr val="0070C0"/>
                </a:solidFill>
                <a:latin typeface="Juice ITC" pitchFamily="82" charset="0"/>
              </a:rPr>
              <a:t/>
            </a:r>
            <a:br>
              <a:rPr lang="id-ID" sz="3600" b="1" dirty="0" smtClean="0">
                <a:solidFill>
                  <a:srgbClr val="0070C0"/>
                </a:solidFill>
                <a:latin typeface="Juice ITC" pitchFamily="82" charset="0"/>
              </a:rPr>
            </a:br>
            <a:r>
              <a:rPr lang="en-US" sz="3600" b="1" dirty="0" err="1" smtClean="0">
                <a:solidFill>
                  <a:srgbClr val="0070C0"/>
                </a:solidFill>
                <a:latin typeface="Juice ITC" pitchFamily="82" charset="0"/>
              </a:rPr>
              <a:t>pada</a:t>
            </a:r>
            <a:r>
              <a:rPr lang="en-US" sz="3600" b="1" dirty="0" smtClean="0">
                <a:solidFill>
                  <a:srgbClr val="0070C0"/>
                </a:solidFill>
                <a:latin typeface="Juice ITC" pitchFamily="8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Juice ITC" pitchFamily="82" charset="0"/>
              </a:rPr>
              <a:t>produk</a:t>
            </a:r>
            <a:endParaRPr lang="en-US" sz="3600" b="1" dirty="0" smtClean="0">
              <a:solidFill>
                <a:srgbClr val="0070C0"/>
              </a:solidFill>
              <a:latin typeface="Juice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4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  <p:bldP spid="12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7772400" cy="1143000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0070C0"/>
                </a:solidFill>
                <a:latin typeface="Juice ITC" pitchFamily="82" charset="0"/>
              </a:rPr>
              <a:t>Perubahan</a:t>
            </a:r>
            <a:r>
              <a:rPr lang="en-US" sz="3600" b="1" dirty="0" smtClean="0">
                <a:solidFill>
                  <a:srgbClr val="0070C0"/>
                </a:solidFill>
                <a:latin typeface="Juice ITC" pitchFamily="82" charset="0"/>
              </a:rPr>
              <a:t> yang </a:t>
            </a:r>
            <a:r>
              <a:rPr lang="en-US" sz="3600" b="1" dirty="0" err="1" smtClean="0">
                <a:solidFill>
                  <a:srgbClr val="0070C0"/>
                </a:solidFill>
                <a:latin typeface="Juice ITC" pitchFamily="82" charset="0"/>
              </a:rPr>
              <a:t>terjadi</a:t>
            </a:r>
            <a:r>
              <a:rPr lang="en-US" sz="3600" b="1" dirty="0" smtClean="0">
                <a:solidFill>
                  <a:srgbClr val="0070C0"/>
                </a:solidFill>
                <a:latin typeface="Juice ITC" pitchFamily="8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Juice ITC" pitchFamily="82" charset="0"/>
              </a:rPr>
              <a:t>pada</a:t>
            </a:r>
            <a:r>
              <a:rPr lang="en-US" sz="3600" b="1" dirty="0" smtClean="0">
                <a:solidFill>
                  <a:srgbClr val="0070C0"/>
                </a:solidFill>
                <a:latin typeface="Juice ITC" pitchFamily="8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Juice ITC" pitchFamily="82" charset="0"/>
              </a:rPr>
              <a:t>produk</a:t>
            </a:r>
            <a:endParaRPr lang="en-US" sz="3600" b="1" dirty="0" smtClean="0">
              <a:solidFill>
                <a:srgbClr val="0070C0"/>
              </a:solidFill>
              <a:latin typeface="Juice ITC" pitchFamily="82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en-US" sz="2800" b="1" smtClean="0"/>
              <a:t>Terbentuknya </a:t>
            </a:r>
            <a:r>
              <a:rPr lang="en-US" sz="2800" b="1" smtClean="0">
                <a:solidFill>
                  <a:srgbClr val="0070C0"/>
                </a:solidFill>
              </a:rPr>
              <a:t>asam laktat</a:t>
            </a:r>
            <a:r>
              <a:rPr lang="en-US" sz="2800" b="1" smtClean="0"/>
              <a:t> menyebabkan </a:t>
            </a:r>
            <a:r>
              <a:rPr lang="en-US" sz="2800" b="1" smtClean="0">
                <a:solidFill>
                  <a:srgbClr val="FF0000"/>
                </a:solidFill>
              </a:rPr>
              <a:t>penurunan pH </a:t>
            </a:r>
            <a:r>
              <a:rPr lang="en-US" sz="2800" b="1" smtClean="0"/>
              <a:t>sehingga </a:t>
            </a:r>
            <a:r>
              <a:rPr lang="en-US" sz="3200" b="1" smtClean="0">
                <a:solidFill>
                  <a:srgbClr val="00B050"/>
                </a:solidFill>
              </a:rPr>
              <a:t>kasein </a:t>
            </a:r>
            <a:r>
              <a:rPr lang="en-US" sz="2800" b="1" smtClean="0"/>
              <a:t>mengalami </a:t>
            </a:r>
            <a:r>
              <a:rPr lang="en-US" sz="2800" b="1" smtClean="0">
                <a:solidFill>
                  <a:srgbClr val="7030A0"/>
                </a:solidFill>
              </a:rPr>
              <a:t>koagulasi</a:t>
            </a:r>
            <a:r>
              <a:rPr lang="en-US" sz="2800" b="1" smtClean="0"/>
              <a:t> pembentuk “</a:t>
            </a:r>
            <a:r>
              <a:rPr lang="en-US" sz="3200" b="1" smtClean="0">
                <a:solidFill>
                  <a:srgbClr val="0070C0"/>
                </a:solidFill>
              </a:rPr>
              <a:t>gel</a:t>
            </a:r>
            <a:r>
              <a:rPr lang="en-US" sz="2800" b="1" smtClean="0"/>
              <a:t> yoghurt”. </a:t>
            </a:r>
          </a:p>
          <a:p>
            <a:pPr eaLnBrk="1" hangingPunct="1">
              <a:buFont typeface="Wingdings 2" pitchFamily="18" charset="2"/>
              <a:buNone/>
            </a:pPr>
            <a:endParaRPr lang="en-US" sz="2800" b="1" smtClean="0"/>
          </a:p>
          <a:p>
            <a:pPr eaLnBrk="1" hangingPunct="1"/>
            <a:r>
              <a:rPr lang="en-US" smtClean="0"/>
              <a:t>Reaksi terbentuknya gel yoghurt sebagai berikut: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288" y="4214813"/>
            <a:ext cx="73834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75" y="5500688"/>
            <a:ext cx="13525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34300" y="142875"/>
            <a:ext cx="12668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477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914400" y="214313"/>
            <a:ext cx="7772400" cy="846137"/>
          </a:xfrm>
        </p:spPr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C00000"/>
                </a:solidFill>
                <a:latin typeface="Juice ITC" pitchFamily="82" charset="0"/>
              </a:rPr>
              <a:t>Pembentukan Flavour Yoghurt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500" y="1490663"/>
            <a:ext cx="8115300" cy="5214937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err="1" smtClean="0"/>
              <a:t>Asam</a:t>
            </a:r>
            <a:r>
              <a:rPr lang="en-US" b="1" dirty="0" smtClean="0"/>
              <a:t> </a:t>
            </a:r>
            <a:r>
              <a:rPr lang="en-US" b="1" dirty="0" err="1" smtClean="0"/>
              <a:t>Laktat</a:t>
            </a:r>
            <a:endParaRPr lang="en-US" b="1" dirty="0" smtClean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err="1" smtClean="0">
                <a:solidFill>
                  <a:srgbClr val="7030A0"/>
                </a:solidFill>
              </a:rPr>
              <a:t>Komponen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karbonil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-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asetaldehid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-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aseton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- </a:t>
            </a:r>
            <a:r>
              <a:rPr lang="en-US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diasetil</a:t>
            </a:r>
            <a:endParaRPr lang="en-U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err="1" smtClean="0">
                <a:solidFill>
                  <a:srgbClr val="00B050"/>
                </a:solidFill>
              </a:rPr>
              <a:t>Asam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lemak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volatil</a:t>
            </a:r>
            <a:endParaRPr lang="en-US" b="1" dirty="0" smtClean="0">
              <a:solidFill>
                <a:srgbClr val="00B050"/>
              </a:solidFill>
            </a:endParaRP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err="1" smtClean="0">
                <a:solidFill>
                  <a:srgbClr val="0070C0"/>
                </a:solidFill>
              </a:rPr>
              <a:t>Flavour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</a:rPr>
              <a:t>degradasi</a:t>
            </a:r>
            <a:r>
              <a:rPr lang="en-US" b="1" dirty="0" smtClean="0">
                <a:solidFill>
                  <a:srgbClr val="0070C0"/>
                </a:solidFill>
              </a:rPr>
              <a:t> thermal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- </a:t>
            </a:r>
            <a:r>
              <a:rPr lang="en-US" b="1" dirty="0" err="1" smtClean="0"/>
              <a:t>aldehid</a:t>
            </a:r>
            <a:endParaRPr lang="en-US" b="1" dirty="0" smtClean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- </a:t>
            </a:r>
            <a:r>
              <a:rPr lang="en-US" b="1" dirty="0" err="1" smtClean="0"/>
              <a:t>keton</a:t>
            </a:r>
            <a:endParaRPr lang="en-US" b="1" dirty="0" smtClean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- </a:t>
            </a:r>
            <a:r>
              <a:rPr lang="en-US" b="1" dirty="0" err="1" smtClean="0"/>
              <a:t>alkohol</a:t>
            </a:r>
            <a:endParaRPr lang="en-US" b="1" dirty="0" smtClean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- </a:t>
            </a:r>
            <a:r>
              <a:rPr lang="en-US" b="1" dirty="0" err="1" smtClean="0"/>
              <a:t>lakton</a:t>
            </a:r>
            <a:endParaRPr lang="en-US" b="1" dirty="0" smtClean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	- </a:t>
            </a:r>
            <a:r>
              <a:rPr lang="en-US" b="1" dirty="0" err="1" smtClean="0"/>
              <a:t>komponen</a:t>
            </a:r>
            <a:r>
              <a:rPr lang="en-US" b="1" dirty="0" smtClean="0"/>
              <a:t> sulfur</a:t>
            </a:r>
            <a:endParaRPr lang="en-US" b="1" dirty="0"/>
          </a:p>
        </p:txBody>
      </p:sp>
      <p:sp>
        <p:nvSpPr>
          <p:cNvPr id="6" name="Circular Arrow 5"/>
          <p:cNvSpPr/>
          <p:nvPr/>
        </p:nvSpPr>
        <p:spPr>
          <a:xfrm rot="1529199">
            <a:off x="5600700" y="2093913"/>
            <a:ext cx="1000125" cy="102393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29313" y="2844800"/>
            <a:ext cx="2000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Papyrus" pitchFamily="66" charset="0"/>
              </a:rPr>
              <a:t>FLAVOUR UTAMA</a:t>
            </a:r>
          </a:p>
        </p:txBody>
      </p:sp>
      <p:pic>
        <p:nvPicPr>
          <p:cNvPr id="9626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504825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14282" y="142852"/>
            <a:ext cx="1714512" cy="1143000"/>
          </a:xfrm>
          <a:prstGeom prst="rect">
            <a:avLst/>
          </a:prstGeom>
        </p:spPr>
        <p:txBody>
          <a:bodyPr vert="horz" anchor="ctr"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uice ITC" pitchFamily="82" charset="0"/>
                <a:ea typeface="+mj-ea"/>
                <a:cs typeface="+mj-cs"/>
              </a:rPr>
              <a:t>Perubahan </a:t>
            </a:r>
            <a:r>
              <a:rPr kumimoji="0" lang="id-ID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uice ITC" pitchFamily="82" charset="0"/>
                <a:ea typeface="+mj-ea"/>
                <a:cs typeface="+mj-cs"/>
              </a:rPr>
              <a:t/>
            </a:r>
            <a:br>
              <a:rPr kumimoji="0" lang="id-ID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uice ITC" pitchFamily="82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uice ITC" pitchFamily="82" charset="0"/>
                <a:ea typeface="+mj-ea"/>
                <a:cs typeface="+mj-cs"/>
              </a:rPr>
              <a:t>yang terjadi </a:t>
            </a:r>
            <a:r>
              <a:rPr kumimoji="0" lang="id-ID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uice ITC" pitchFamily="82" charset="0"/>
                <a:ea typeface="+mj-ea"/>
                <a:cs typeface="+mj-cs"/>
              </a:rPr>
              <a:t/>
            </a:r>
            <a:br>
              <a:rPr kumimoji="0" lang="id-ID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uice ITC" pitchFamily="82" charset="0"/>
                <a:ea typeface="+mj-ea"/>
                <a:cs typeface="+mj-cs"/>
              </a:rPr>
            </a:b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Juice ITC" pitchFamily="82" charset="0"/>
                <a:ea typeface="+mj-ea"/>
                <a:cs typeface="+mj-cs"/>
              </a:rPr>
              <a:t>pada produk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Juice ITC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228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5400" b="1" dirty="0" smtClean="0"/>
              <a:t>PEDA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d-ID" dirty="0" smtClean="0"/>
              <a:t>Peda merupakan produk fermentasi dengan bahan baku ikan. </a:t>
            </a:r>
          </a:p>
          <a:p>
            <a:pPr algn="just"/>
            <a:r>
              <a:rPr lang="id-ID" dirty="0" smtClean="0"/>
              <a:t>Pada umumnya dibuat untuk ikan yang berkadar lemak tinggi.</a:t>
            </a:r>
          </a:p>
          <a:p>
            <a:pPr algn="just"/>
            <a:r>
              <a:rPr lang="id-ID" dirty="0" smtClean="0"/>
              <a:t>Jenis ikan yang dapat diolah menjadi ikan </a:t>
            </a:r>
            <a:r>
              <a:rPr lang="fi-FI" dirty="0" smtClean="0"/>
              <a:t>peda antara </a:t>
            </a:r>
            <a:r>
              <a:rPr lang="id-ID" dirty="0" smtClean="0"/>
              <a:t>l</a:t>
            </a:r>
            <a:r>
              <a:rPr lang="fi-FI" dirty="0" smtClean="0"/>
              <a:t>ain ikan Kembung, ikan Layang,</a:t>
            </a:r>
            <a:r>
              <a:rPr lang="id-ID" dirty="0" smtClean="0"/>
              <a:t> Selar, ikan Mas, Tawes dan ikan Mujair. </a:t>
            </a:r>
          </a:p>
          <a:p>
            <a:pPr algn="just"/>
            <a:r>
              <a:rPr lang="id-ID" dirty="0" smtClean="0"/>
              <a:t>Hasil yang paling memuaskan adalah </a:t>
            </a:r>
            <a:r>
              <a:rPr lang="fi-FI" dirty="0" smtClean="0"/>
              <a:t>ikan Kembung, baik Kembung betina maupun</a:t>
            </a:r>
            <a:r>
              <a:rPr lang="id-ID" dirty="0" smtClean="0"/>
              <a:t> jantan.</a:t>
            </a:r>
            <a:endParaRPr lang="id-ID" dirty="0"/>
          </a:p>
        </p:txBody>
      </p:sp>
      <p:sp>
        <p:nvSpPr>
          <p:cNvPr id="21506" name="AutoShape 2" descr="data:image/jpeg;base64,/9j/4AAQSkZJRgABAQAAAQABAAD/2wCEAAkGBxQTEhUTExMWFRUXGBoaFxcXGBgXFxgcHBQXGBgYFxccHCggGBwlHBQUITEhJSkrLi4uFx8zODMsNygtLiwBCgoKDg0OGxAQGywkICUsLCwsLCwsLCwsLCwsLCwsLCwsLCwsLCwsLCwsLCwsLCwsLCwsLCwsLCwsLCwsLCw3N//AABEIAMMBAwMBIgACEQEDEQH/xAAcAAACAgMBAQAAAAAAAAAAAAAFBgMEAAIHAQj/xABJEAABAgQEAwMIAw4EBwEAAAABAhEAAwQhBRIxQQZRYRNxkQciMoGhscHR0uHwFBcjNUJUcnOCkqKywvElUmJjFRYkMzRDRFP/xAAZAQADAQEBAAAAAAAAAAAAAAABAgMABAX/xAAiEQACAgMAAwEBAQEBAAAAAAAAAQIRAyExEkFRImEycQT/2gAMAwEAAhEDEQA/AN+KeIaxNXUol1M1KUzFBKQrQbACF2bxlX5XFXOf9KDHEcv/AK+rL/8AsV74Va1GV+Ucjk/Lpj1HHWIg/wDmTj0Kvqjo+B8UVE+UlZmrFrlzqNY5VSYepawAHJ9kdElKRJQiSlQcDbfmYEp3wFUMU3iOYEEGasF7Fz4GBB4jqU5phnzCkAlsx5W9UC8SqwhLq0s3Ux5KnJUOYILj7d8GOSSpgaBfCXlFqvupSJ9RMVLmWS6vQOZw3qtB7H8fqwZiUVM5JDlLK2jmOPYV2M0BPoqU6e6x9l4OYPjJnBlvnSBc7jSKTk2rRqDHDXGFatWWZVTVaguqH9WMTZcvOqeogJzElXR7mOQUyjKqwoaEvf2++GXj7EclOmVvMsQOQY36QspNtUzIoYdx1XTqpZ+6pol5jlQDYBy3fZoOyeIKxDrm1c0p2SFe6ELhMpTOVn0yfGCOIVuY29QhZTphD1TxpVqzKFTNSAzAKPPeKuBcWVy5wSusnZSRbN1hdnylhILEA/bSN8PmdmrMdnjKbDQ18W8X1kpeVFTNTbZXtgBhfHeIdoAurnFJtdWhhdxiqVNXcnn0iPM2V9or6oCOmyuI60Aq+6pqmu2aI63jGqCAEVM07lWY36DkIH8KVAmKlhYISoF/d4RX4nkplKYczbluPYYlcqsOrJaPi6vXOA+652UXIzeyCM/iysH/ANM396AGFU7Jzc48qlXhPNthoIzOMq0f/XO/ei5N4rrdqqb+9CdWTNO/4xbROOQRnJ62GgzO4xrgLVc4/tQPXxpiGv3bO5tm2ioEuDAiqLqZ4eEmKPFHxTXFaHq5xG4zGG+lx6oUzVC3AuCS5jnXDqlGYk9zb7R0GTILAqHr+EPlk7oSJcXj9Rp2qwe8wDxrieqcIk1EzR1LzF+4CNMWxIKeShbr3y/kgagq2MC0SNr+bodSekCFtmboB43xpiCJjIrp4DaZh8opI47xIn/zp/731RW4iIVOWWbaBNKbw7k6GQxVHHeIgf8AnTx+19UVpPH+JPeun/vfVFKukDK8DsPlusdLwIT/AC2Fn1fwBUrmYfTTJq1LWpDqUouScxuTGRD5NT/hlL+gf51R7Fo8RjlXF68tdUH/AHVe+BU2mC2ULjkfcYM8VSe0rqhjcTlD1PeLEqTLKezQoZh4R58n+mYX6VQlKzMxFx15jpBGkQqdOClcrsNBF2VhAVdQtygzRUaJcpSnZQBNu6w8YMbk6A3WxI4iWqdOEmXsb9OcQ1kwSJiEpJIBAUeadSGiasQpM0k2Kr9Df64HVUpRIUouXa+zbxVNCpM9xCX24ygjMH7NR3H5TeoQvmUuQpJIZumvMeyClVOyzEN+TcQzpp0VMolhcMRuktYwYvVBFqbVA5JgbX+8a8R1xmrlg7J+r4RpMwpUshKwxzMDsQbfKJMbozLyvqkliNCD9YgUlQTzDpfnhKQGY679TBOVTlKnZyYDYbVnOnRtGhpmTEguQw+3xiWR7oZFDFEqy+q9oBpmBmO9oM4rWKX3DSASk3b1++DAxEJOUHe/sipLJUoDnpBOQMwcRd4ewrNUhRYBAKm90WbpWKHKdA7elkp0SyVEcyT84rcWoUqpvybRtLAwb4ToVLWVD0RMzBT6gOG90b8W0jTgph6NiOhiSbph9gqQgJTfYQKql6xenTWS0C564nFBBVdN5bRcoS8uB9Ydonw2eMmUEO5izj+QWXUKZB6QKkyCsqUdBFpScwyjvJgoKUJlAp3YeO/fDR1sDYwcJ4Zlyk7pDdLQfx3F+xyy0IzlRa5YDm/dAnh6Z2aSpYsGF/ZFOmQZsyZNfMMysmYHTZhCSk3LRlpE5kgBS0kAqJItzN/fEUlTIUrPcesxYqyoSncM1xo/IAQHqqvIsAFkpDr6u5Ii6/KJK5MUqqa65p1GYiBiFMYv0znMWsskh+RcxTqpRBAZvjBSKBOqV+D7xaMwCizJKjYfbSIKVJmIy7j2ReTOZIlSwVK6a+EQek4oZM+kfJwP8Npm/wAh/nVHkeeTRBGGUoOoRf8AfVGR1x4jHNsew9Zraoh/PnLbxZ4mocPTKDkurc7QXxyoCaqc4vnPvgZPRn1c9Pqjz6Xk2Zsnm4ilKTcHpGlLN7RgBZ9+kLtdMykAC5Lf3i7KqFSlIsWZz1tpAu3sFVw84llAKlg6+d7GipitKhMpLela55GK+LYsmcEqS4KSXfr/AGiLEFqXLltoUu/fFvCmKpA1csKU7A7AxdoakSFBQO3njmOka4VQLW+RiADr0+MZULSoFJHzEC0MMNVITPQFJu/nJ+UB8ek5pd0sLN02MbYBVGSz3S9xuOohnxqmE+SqbLINrgXf5GEu2McsEoSweb+F4OV1RnlhQ3AfvgRiMogHm8S4POzSyg7FvlDzjewIgXPY/a0az5lrcmieWkZ1BWweI5ASQXgcDo1oyE+uCklL3BYwFULkQfwKjWuZKyh0lYSrucOT0hnsB1fgrCRLpUkh8/nX2fUQP4rw8EWBf8kj4w2ykhCUoBYJYfVAjGXKSdQ5HL2Q8KUqYjujkVSgvezFmgbVzAHhq4posis4Hmq174TavX4Qrh4yoZStG2Eys00OHCXJB35DxiOqw5WcsQ5OmgeL+BBgpXMgeF4KSKQqUZihYmw+MMnsBTo6TKAnXmeZg3huDKWpJ1vvpa8ZLlpBD6DYaQZkYigKSlJ9LwblC+dv+G8aRXx6mJpg1vOu24dvfGtGezlZWdJvbW0E8RqQtWVLaWHt+EB1VhBtqzet42OO7BPlFeZMC1AOWF367A+AharsxSoaqWpvEtF+rUc6iV2Jv8hFZOXtEs5CSCSIpLdAWiCTSADK10/KK03CjOSCLHcnSGWnkoKjMmMeg09cUMXxH8kWA2FgBElN3SD/AEDLaWgSpZzKJud1GDuGYX2cpwDnPpq+AjzhbC0recssx8ByHUxbxmvAPZy9N2Ng8OoPgspnbfJ8p8Opj/oP86oyM8ngbDqYf6D/ADqjI6Eq0UXBSxqnH3RPfUzFe+BnYlJbM3frBnHABUTT/rOvfCjiNUrMyfDWPPnSejdCUqhE+YAS93Ol2gviWBpMvMNdo04HpFBBmkOHt3G8HK1YShwWd7PeNFKtgdo43X4eqXnA1BJbmIO0dOVU0qYpO1w2hu0V8UX+GJbMFFubvaG2fKKJIAuAwUD3B4va0xFdMUJuI5GloRl2Ld9zAGppiypgVe5hj4jw0DKtD2csORHKFLEKo9mA+0FwrgYu9hDDllaXe4b18xB3hTEOzq1pUCZagBl+Q5wB4LQVladX06ECGPCgBUhJA7R0sdNDEH7iVJOKOHEhSlIOozJB9o6QjyJHZzNwFDwMfQGLYMlaA6dPcfr98c34qwEICnsUh0nmwcDvjpSuNMk3TE2pSM6D1b6ohXLyqLBgY9qpoKUtqCD3NFsjMAWLbRB6RRMDz1MTHSvJrQ5lJUQ4CT4mOfVqXszfGOu+S5AFOVAbJ95v7IMfRnwbp6HJI05aufhA+oYBTpd/Z84siaSsMrzSCT0Lt8Ijq0Kc5S1rvE3P9Wg1oSsVl5pSkrtYs/SOV4n5iiDHXscqUgKSwUzG2rRzHiqWgnMja7N4iOxu6bIx06LnD8nLKRn1WSUp3b/MekGEq1Op25QBwQFXnzC6i1+mw8IYpMwJZXNwA1ukTyJRVvobbdIkpJXaTAGsNR9tYs4qEg+aGY2aLGHSilLlgb+3eB2ITXJ+wjnUmOSSJrsTrA7EJZT6Lhie6NphKFCLBq06E3I9+sdWMWdgGcoEDM2bYc35xVpF6vvBKtQkIcAZtHEL5mknKLxpx8tICegoKg+gO89Yo1qgFAHfUxZl+YnMWeAnaqmKMOoKKpC9dhzCKjMtSQSEs7D5ROhQKi2gPrL8/CAUjMghYLX9jQSoql3Lcj4D64fGk3bFmtH0bwEXw+nb/Kf51R7EXk6mZsNplMzoNv21RkM+l48Qk8ZVOWfNuPTLeMJ06bdwQ509cH+MZRXVzwDotULlNRkTkZhbMG5O8eW+t/8ARtHXsAkJlyJaMzebfkY1q6NPnL/KYgHW3IcouS0NZNunyjSsSyS42i74ifsQaegK6lALWOYs21w/rEM82SFS1AnUxSw4AFagA+gLdYJ1CylOmsTtJBoWKp0rAUkWBAI/KB6Rzzi3DjLUFgeYoW7+sdRrZiSoApZQ3GsBcXw4T6aYku4Csh0L928dkanEkn4yFbybSQZkxQ1A9TQxJpT93y0uHC0qHUaqHhFXyZyMiJwWli4D72vDNh0kLrUlIDuGO9tRHJNfuyw9onDzk6hgw+UAsUpRMlrSUZk3ZWhFusMc6Uz7uB6j3xWrqPKkAG56nWGjKSkBpNHz5xFgy6eYCboUXSYuYWlCkgKdL76j1mOj8U0SFSTKWAq3h1HKOYyJapCyhSsw1DaEdPGHyr82hYvdMkqaVl5FDuPPujo3k9HZSUvoVewEiEWtAWHdlDSHPhipApZa9cqlJU2t/wC8csZKrZUcxRJKyt9bAbHuiHFK0Ai19CNj1iOlqSUJAVly+0RNUykDziCTZ2uYd70BHPuJad5hUmwI0hMxJGZ39sdLxqjcnKf7dIRMcpynbS0VxXVCvpQwpQsloY6CQF7eiHHfC1g7dpcsCWhpWrsks99j0hM7tmiiyKg9ms7As/cHMDFZRLzE6l4uzkNLSN1XPeYE4uHCU6DeJL4MjKkvlJJCeXqjREgKQC7t0jWZKLjcARKleVNhHXDlk5OtAeu/BpId9S8CcOQHc6bxcxmpzKyuPV8YFLnN5uz+JiidbM42qJcYrc5SkWAj3CKQl8wa+/wivPpjmvc2Jg/hqQUhxe+vwhlK2LLSpA7EFBOVI2D/AAiNE7KCRvG1XJJJJOg9xgdNmOwEA1aPqDyXfiqk/V/1qjI38mQbC6Qf7f8AUqMihVcOZcYVOWtqGP8A7FPGYLSGYpClWGYZR1e5j3HKEzsSqRokTVFR+Hrgxh6AmYhtlBh0fQR5M7tpfWP7sbkTQQztyL9YrVk5WRYN7axdrsPCC47m2Y7wIxVTIPP4RaSdbJqipQMJY6kn2xenzXDbGKEhLJT3NHlZMUkO1hCvgxTxelYP2gNw4GrHd9oH0ySglJUWJtmu/rgpWVBmSypISWS3L+8CqGtClAdBHThVIjPbJMMmIlrmJFjmdt2I1gtga0qq5ZGxhaxghE5Kk3zOPXBbhqZMTPlqWGSVAdNYjmTUykNo6rNSCCOkDas/kk6aRPiU/KARzaKMyeDYhrRXLRoi7xFLzA66X+Ec1xZIWGvmTZ266PHVpi5ZSsFzzI2MczxKTkmKDWd9eehjQlYGhZXVEi2ukPfk/GaTPl6tlUPAgxz+ejLNcaHR++HfydVGWetB0Wkg/CEnBKLQ8XtMaKWcQljqn3QelKUoAg3YW52tC8pGVweog9hE89mCNWAbujjg2+lJKiCppLHMkDNZvbaEXG5D5ksxe138I6TVTcySpmbb4wjYnlTNKbHcEWIPIco68b9EmINOjLNIfcGHCnkhSSVX6EvtCrXy8s0d8M1Mj8HmfQd0DL/o3otVnpAdBp3QHxZTqSj1+qLCaxD3LdYir0o9IKzFTAHYD+8ShG3bDdFWcouGinVz2ewiVa2URygPilQyVH7PHbH/ACJ7KCEuT3m8SS8OzqCrtGmCSys9H1g8tCUKISXA8OsTlaHIlSfriNjoI8qKxLKDsW807PFOTVsgk6w8F9Jy+A+sqSSfACI6KVnKW740lIzqNtATBHDJYQCbjkfVFYpAk6R9K+Tk/wCG0zF/MN+fnqjyI/Jep8KpDzln+dUZDlFwG41haZRnLF1TZilE73OnhAGUsgpIDXB7rw38QglRs9zCjWqIcC3KPOm15GOhE9pLuHLac4UsXQxCefsgxgNapVPmSMzi3eLEQMxpyoKIY7xSUlJASplKcGtvziuspKFCYS+3jaLVVZjzitOS50sYg9DA2VNCDlI806N8eUU50plBQKf0WbeCEuWm6FKId25wNmSiN3tbrHVg2iU+lPHpvmBQbzVAjxglRYsVFA2zJ94gNXoeUtwR0MR0Cww20MJnT6NjOyTKjOGOj6xQnqyvmBtoU3fvjXBZomU6Fg7e2LpVmDRPy8uj1RQUEkAswNlbWOrwice0ZlqStrEM/NodJqGPR4D8YyBMp1WLpYju39sPHTAzlOIIURmdmHreDPA9blnylbZgD67QKmp80vGvDk5ioDUFx7/hHQ0pIC0dkxqSRMsPS3jbC5uW0WJrTZCJo3AUfjFUq85xpHnxW2VkwnOmeaVcrEfGFzGVpUHSUBaf8x2eD/YZkuD3wr4ghJneboW9kGMnFmaTQjY/NJmEJDpBcEaD5Qez/gRpdj4iPMcpU9qWGobntrAdNQ0tKORI8DHTkSkk0RT3RMUjk/OIZqwA9gBt0i4uyM0LuIVDmxYRsUaCy9UzwQ/Mawu4kCopSN7xcVPsEu8FcBoBMWVqsAPACKSfijIGJkGShPM+qIKioWoOPqi/W1RmqOyASEtF/s0olpUwINiN+/vicf07YZOkL1LSlblSmA5xlXIASS7uIKFKWzZnctlbbvgbia3UEjR3joapEk22V6WyXGtwYmnFkZe6I5fKxSdG1EZPOzu+/SD6MfSnks/FNH+r/rVGRt5MfxXSfq/61RkMuFUWa5DqV3mFHiKnyXAfvENVeglag7XN4EY/KUEDPdKrW2tqY87KnbpBVFLyb15PaSlag5gOhi/xNLHapYai/jCjwvUiTVkhXQjmmGniuf58sjQwYtKNGe3ZBi0slKVDQ6+EDQokMSQzwWxGYDIsdIC5tCN4SSpmRBPSlbF2WAbk2PIe+KKyQ2mW/Vo1nru7aG/dHk2UchUNOh27ovhdk8mihiIdKvFoF4TOzZeloMzFOgty+F4XaDzVeuKZl+TYzqfBFaMq5R2uPjDCoXzbQh8Lz2np084N7IfkrdJBt3RyQRVgmsLHoeXxihiiQZRsrQi3IhosZsyCFaoUUvoS2nsgHjOIZEHu8YZTo3i2c0rlEZgHBdvbFPBZhTNvvBCqknMSXJ1LaDeB02ykq6x0xmK0dw4KqBNoVAXKD4bH7dY8nyyPRLgaCFTyU40JdUZSyyVj1PYR0jEKUS5jgODcdI5JxpsewfTTZikdmlG14CV0lYDmWQx5XZ9WhqkT1ucqQ8bVc0ZFKqZiUJAu7D2xoYrdtszya0jnXFtLkWhWoWh/ZtChSt2q0guA5B56R0niOqpaynQqnmg9kkByCAWHdHNcNymqY6EMRzsY6UqVEn9Lv/EvwRSzQq1U97DnBPGykLVkLpLN3AbwvmYxMHFHVjl2gllS+ghrnTMtOUJ9KYQkHpvAfBJGnM3MMC5Pny0kjzQ4HeYlllbDwEGiCEgHaLU+aexbKPNuDv6+cEsQkqWMuV7u42A1eKM9QIKgejfODDaQkmCJKw17HXpeBomfhCrYW6RarlNbQiKkqYyT1EdT6TXDxCR53LUcwflG9GkqVmfS3WNZkzKl+aQPXE+DqASDvf7PAnwK+n0n5OPxbTfoH+dUeR75OT/htN+gf51RkUXCi4UMSlTjNmM5TmJDC+to1nzVLkqRv6IcN0vy741rcTWKiYlLEBZBB27o2WlUxJWVFJA2HPn0jkhH9PxFm/olcR0CaObIIXnJ82Ydg7M0H8RXmlSVgOyQ/eP7QncbzvwR2I5aOC1ouYPxF2lNJBFiMqiNjpfxjnyQqTbKRdxoZcUJTbYiA5Xlca79IP4hK/AoU2Z0pfdmGsL6qdStNPbAn00QFiNUcwbnBEkZMyRrqBFHFKPKX3EQ4fUqfK5aGwOmDIrRcqpQTLJZoX6aUSAptSYYsT/7ZHTaIsMoP+nBOt/eY7c0X4ojiZWo6ooKVA3BjplHVhctKwbGxjl06Wxhv4Mq3lLlG7XbduY7o41o6mrQfm6mzgj7OIUuJEFSSEw0TVE9SOW42ML2NFgT4jeFyR0CLpnPK5XZqSAoktfl3QLryGgniFGVTCs6QKqZRIUwdtYvja0LKIR4crMlRJU7AqAPcS0dxra0S0jtVO0fOlMu1tRpHX8K4gMyQhQuSBc3LgMfdBypewBquxqYq0gFIIusj3JOvrgf/wANR6cx5i9XWc1+42HhE0iaSSSoxsupSNd+cTV9MFsHmoyLllCXWNCAws1uUcg4qpBTVQIsLvbQuY6Mai5KWcX7/XCV5R19pLKmunL67m/qjoTTWydbEvEqoEsnSK1LIzKEV0vpBzCqZyLQJflUiqGPAKNg6hbT16RLNX2k9drABPgInCwlAD33+cCMPnutT7qMSa8tC/02VNUhZMtZDhiCfgYqIqHSQbERZrKlN3D28IXzVNm6xXx0KtkVerzmd41SXHSK7uXjdSmBiiAzWpXmLDSCNGRkAJaKtDT5krVuA4HOJ5kohLHk8JNh9H0p5Mz/AIXS/oH+dUZGnkt/FVJ+r/rVGRdcHQuYrU5aqf8Apqv64jxTFjJlG7ONd4H4zWD7tnuQEonEKfv274HVeSoJSSUoe3NXIP8A5Yhjfjcn9JzVuhT4lxUT19kj0RcnmeXWMwEmX5h0Nx3xRxynFPMBGyvZBqfKBQlSX0BeJ5H5FI/ng+UGNpNMASM2nWKcioJLJhXweZ5ujl4uyp3nXJB6GOSV+RSgxiMsrSoKlnNlsRFKTQgFFvOAGbv3jaqq5jeZMUAB0+zRXkViyXUoFtWjrjtEZdJsYDJLQUoZCRIQB/l9u8A+JqhIQFdH9jxnBGL9rJKFHz0xXLLSExx6SYhT3iHh3EjJnp2IPmnmN0nvgtPGriFrEKMu7xxy2dON+mddq8M7RImyizhxzvdoUsVUVHKsBxqdD64n4G4qJT9zzWGXRR32vyivxDUJ7Q5WJMDLOogUWnQIn00os40gHimHJzdpISQliFk6fZ4NLQA5UylbB2EBMdqVnKhgUDVAcJ6PzjY2/QGrEuans1qRDBwjieVXZksCXT0O8BMSpCHX1iOlVZ+WnfHbJJxoVHXRUkAAamNhSFYzOXHthd4ZxYTEZSRnGxhqw2d4vd451FPT6Z2tgesrggsp30LCAmPV6Z0iYAq4DsRc7GG/HcEJCnS5KnYG5S1lA7gQj43hXYpSD6RBfuJs8bHHxZrTQq01O5hkw6VlHWB0mU0FpDiNJ2O0eV9UyTeAVLXMd9YvYvUBSkyx3nuEC6qckPlSx90NFGfw3rJ19TvAuZMzFoybOJF9Y8QhhfeOhKkTJEBo8LqLRk5W0WqBAF94zegV9LkqYkDKpNumvhEdTMzfCJMwu8D5k25iVCn075L/AMVUn6v+tUZGvks/FNH+r/rVGR0rg64K1TwkqdXVExd0maopRsWsCrnB6TwspLMlFtjf1R5Mx0S6malQVZZ0HWDn/GkLRmQfqib8X0R3Zw7ytoCZktkhKmVmYNoQIE8I4qFJ7FbONCeXKNPKXiPa1ar2SAB71e33QqUyyhQUNRCuFoaJ1CjkZJhG2sVpw/6gu+X2RRwLGO1KQT53KDtRJDd0czTtlOHkwEjW0a0iRdxv7DFeQoZrnaCdFKZK5p9Fm/dHyin/AJ9txRPJ9FnjGpYZdBoIDcOV5p56V6ocZhzEQY3PUuYH6m+8SYaHdw7+qLz3o0FSOpVFVLUgKQoF4XK6YCbGBNKVNl0I+wiRKztrzjkkt6OiGP2S0Syiak3c2hiqUMQzlRFzCrOJ1u8Gk13aoSsHZj0PIwrSe2O4s0qHH5RuWtFCplljcmCykOkGBVSnWCo0SBeISAqUW9YhZlLZ0nnDHNnJSCIXqsOvMn1x0Y3eqA0W6aoKVBSbGHTDMbdnN9xCHTKcwep1hwGB0u7QuRBjymdEosWRMTkWtk/kqGqFfLmIU+LQtIGfV2d3dnOvc0VplLMS6k3A15ev5wCqVzJhBKVADR3b1Qqj7YlVwuU5e8W5k8JS5NhAuRMIsRFXFKglk+MBRtjporGqKpufZ/ZHlTPFy94jWi0Q5I6FQlmidXMSrW5jQiNUi7Qz2CixJQ5cxJLmAKjajN2PdEc6TyLQjpsxYq5trRUkS8xc6RkpBVbbnBCbLAFoDdaFr2fSvkw/FVJ+r/rVGRr5LfxVSP8A/n/WqMi64MCcUpfw8xQDvMV74rYvXJkU8yaSzJNuZgxiMspmzCTYqLD1xyvyq44LUyTcecpvYIk74Ils5zWTjMW51P2MeokWJ5RAFMYtifogbm8Fv4OkeUMwy1pmCzER1DD54mJZxcWJ57QgIp3RMt6OV+jqaCmA17JyE3GnjaIz7Yy3ot4xSTwy0q1JFkuzWA6RdqcXUjD+zV6apjvuwSQR3XiSfOLEhRAVc8oHmhVNkrnkWuEDoNTD4XTsSadbEqbNKnPI+yDOANmD6OHgEbKLQSwZYzMYeXsdbG/GKuUnIBYgMSNCNoqpW2kBaurdTRPSVLHIr1RyuOjqhVUi5Vz3EVaWuMsuND6Q5/XEswPAermsT0gqN6Q9LrHamxAKTrbujWoSDcbiEanxJSC403EHqPFkqFj6jBprpGWNP/JQq6BZJSXB1Idn7op1sgS8oe7X74O1CwvXTbmPqgLikvQOCenKKRJU0wcg+c+28MtIhJQCS3OBFAhn7os06spyq9A6f6fqgydo1M6FwcBkWSHfny0ijjlSgzlAWy+aG0DR5wlVpyrUVeahJJ7kuffANczPnUdS6vEvCTtJICjsJJmyVM4B5un5RHP4ckTzmClSj0GZPzECJcxo3l1q0eiqFTaYXj+Mhr+HZ0sOEZwDdQ0bud4Az+QSRzG8OUriBY1AMSLxWSv/ALiEnnZj4iKKaJuMkIKktHhVcGGKtoacklKikG8DZtHLTop++H8kFWVJZZUbzlPpGy5bbiItdIAWiWnXltBCWsFN4GzZRSHMQyqprHT3QHG9oXqPqfyYfiuk/V/1qjI08linwmjP+3/WqMi64YYJ2Gyll1IBPefnAKp8nuGzFFa6OWpRLknMSf4o9jINGIvva4X+Yyv4vpR6PJvhbv8AcUp/2vpRkZGMTJ4Bw4AgUiGOt1X/AIo1R5PsNBcUksHn530o9jIFIxIvgegIY0ySOTr+lEtNwfRS05UU6Qk7Opr+uMjI1IxRV5OMLJc0Up/2vnHsvyc4YC4opYPMZvpRkZBMbjyfYb+Zy/4vnGL8nuGkuaOWT+19KMjIFINskHAuH/mqPFX0ojmeT3DVelRyz35vnGRkbxQfJ/SP72+F6fcUr+L5x6nycYYNKKWP3vpR5GQaBbJv+QsO/NEeKvpRGryd4YS5o5b8/O+lHsZApG8n9PR5PcNH/wAcvxV9KPVcAYcdaSX4q+cexkaka2bSOBMPQFBNKhIUGUAVXHI+dGI4Fw8aUqB61fSjIyNSBZp/yBh35ojxV9KM+9/h35pL8VfSjIyN4oNs8+97hv5pL8VfSjz73mG/mcvxV9KMjI1I1s1Pk5wz8zl/xfSjz72+F/mUr+L6UZGRqNbM+9vhf5lK/i+lGDyb4X+ZSv4vpRkZBo1s3V5PMNIY0ctv2vpRH97TC/zGV/F848jI1AGTDqCXIlJkyUBEtAZKRoA7sH74yMjIx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21508" name="Picture 4" descr="http://lordbroken.files.wordpress.com/2011/10/100111_1051_pembuatanik1.png?w=5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14290"/>
            <a:ext cx="1428760" cy="1074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30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80" y="428604"/>
            <a:ext cx="8153400" cy="785818"/>
          </a:xfrm>
        </p:spPr>
        <p:txBody>
          <a:bodyPr>
            <a:normAutofit/>
          </a:bodyPr>
          <a:lstStyle/>
          <a:p>
            <a:r>
              <a:rPr lang="id-ID" sz="3200" b="1" dirty="0" smtClean="0"/>
              <a:t>KLASIFIKASI PRODUK PANGAN FERMENTASI 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719282"/>
            <a:ext cx="8153400" cy="449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id-ID" dirty="0" smtClean="0"/>
              <a:t>Berdasarkan </a:t>
            </a:r>
            <a:r>
              <a:rPr lang="id-ID" dirty="0"/>
              <a:t>pada perubahan yang terjadi pada karbohidrat sebagai akibat dari aktivitas mikroorganisme, maka produk fermentasi dapat dikelompokkan sebagai proses fermentasi yang merubah karbohidrat 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	(</a:t>
            </a:r>
            <a:r>
              <a:rPr lang="id-ID" dirty="0"/>
              <a:t>i) menjadi asam-asam organik dan </a:t>
            </a:r>
            <a:endParaRPr lang="id-ID" dirty="0" smtClean="0"/>
          </a:p>
          <a:p>
            <a:pPr algn="just">
              <a:buNone/>
            </a:pPr>
            <a:r>
              <a:rPr lang="id-ID" dirty="0" smtClean="0"/>
              <a:t>	(</a:t>
            </a:r>
            <a:r>
              <a:rPr lang="id-ID" dirty="0"/>
              <a:t>ii) alkohol dan karbondioksida sebagai komponen utama. </a:t>
            </a:r>
            <a:endParaRPr lang="id-ID" dirty="0" smtClean="0"/>
          </a:p>
          <a:p>
            <a:pPr algn="just">
              <a:buNone/>
            </a:pPr>
            <a:endParaRPr lang="id-ID" dirty="0" smtClean="0"/>
          </a:p>
          <a:p>
            <a:pPr algn="just"/>
            <a:r>
              <a:rPr lang="id-ID" dirty="0" smtClean="0"/>
              <a:t>Proses </a:t>
            </a:r>
            <a:r>
              <a:rPr lang="id-ID" dirty="0"/>
              <a:t>fermentasi dikatakan bersifat homofermentatif jika hanya menghasilkan satu jenis komponen saja sebagai hasil utamanya; dan heterofermentatif jika </a:t>
            </a:r>
            <a:r>
              <a:rPr lang="id-ID" dirty="0" smtClean="0"/>
              <a:t>menghasilkan </a:t>
            </a:r>
            <a:r>
              <a:rPr lang="id-ID" dirty="0"/>
              <a:t>campuran berbagai senyawa/komponen utama.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48737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it-IT" dirty="0" smtClean="0"/>
              <a:t>Ciri-ciri peda yang baik antara lain</a:t>
            </a:r>
            <a:r>
              <a:rPr lang="id-ID" dirty="0" smtClean="0"/>
              <a:t> </a:t>
            </a:r>
            <a:r>
              <a:rPr lang="sv-SE" dirty="0" smtClean="0"/>
              <a:t>berwarna merah segar, tekstur dagingnya</a:t>
            </a:r>
            <a:r>
              <a:rPr lang="id-ID" dirty="0" smtClean="0"/>
              <a:t> maser, pHnya 6,0-6,4, rasanya khas disebabkan adanya proses fermentasi. </a:t>
            </a:r>
          </a:p>
          <a:p>
            <a:pPr algn="just"/>
            <a:r>
              <a:rPr lang="id-ID" dirty="0" smtClean="0"/>
              <a:t>Pada umumnya, konsumen lebih menyukai peda yang berwarna </a:t>
            </a:r>
            <a:r>
              <a:rPr lang="sv-SE" dirty="0" smtClean="0"/>
              <a:t>merah</a:t>
            </a:r>
            <a:r>
              <a:rPr lang="id-ID" dirty="0" smtClean="0"/>
              <a:t> ; </a:t>
            </a:r>
            <a:r>
              <a:rPr lang="sv-SE" dirty="0" smtClean="0"/>
              <a:t>karena peda yang berwarna</a:t>
            </a:r>
            <a:r>
              <a:rPr lang="id-ID" dirty="0" smtClean="0"/>
              <a:t> </a:t>
            </a:r>
            <a:r>
              <a:rPr lang="sv-SE" dirty="0" smtClean="0"/>
              <a:t>merah kandungan lemaknya tinggi yang akan</a:t>
            </a:r>
            <a:r>
              <a:rPr lang="id-ID" dirty="0" smtClean="0"/>
              <a:t> memenuhi cita rasa peda. </a:t>
            </a:r>
          </a:p>
          <a:p>
            <a:pPr algn="just"/>
            <a:r>
              <a:rPr lang="id-ID" dirty="0" smtClean="0"/>
              <a:t>Kandungan lemak peda merah berkisar antar 7-14% yang memberikan rasa gurih. </a:t>
            </a:r>
          </a:p>
          <a:p>
            <a:pPr algn="just"/>
            <a:r>
              <a:rPr lang="id-ID" dirty="0" smtClean="0"/>
              <a:t>Warna yang </a:t>
            </a:r>
            <a:r>
              <a:rPr lang="fi-FI" dirty="0" smtClean="0"/>
              <a:t>kemerahan merupakan salah satu faktor</a:t>
            </a:r>
            <a:r>
              <a:rPr lang="id-ID" dirty="0" smtClean="0"/>
              <a:t> disenangi oleh konsumen. </a:t>
            </a:r>
          </a:p>
          <a:p>
            <a:pPr algn="just"/>
            <a:r>
              <a:rPr lang="id-ID" dirty="0" smtClean="0"/>
              <a:t>Disamping itu </a:t>
            </a:r>
            <a:r>
              <a:rPr lang="nn-NO" dirty="0" smtClean="0"/>
              <a:t>tekstur peda merah lebih maser dibandingkan</a:t>
            </a:r>
            <a:r>
              <a:rPr lang="id-ID" dirty="0" smtClean="0"/>
              <a:t> peda putih.</a:t>
            </a:r>
            <a:endParaRPr lang="id-ID" dirty="0"/>
          </a:p>
        </p:txBody>
      </p:sp>
      <p:pic>
        <p:nvPicPr>
          <p:cNvPr id="5" name="Picture 4" descr="http://lordbroken.files.wordpress.com/2011/10/100111_1051_pembuatanik1.png?w=5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14290"/>
            <a:ext cx="1428760" cy="1074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id-ID" sz="5400" b="1" dirty="0" smtClean="0"/>
              <a:t>PEDA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41485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928926" y="500042"/>
          <a:ext cx="7758113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418" y="1556792"/>
            <a:ext cx="5074873" cy="417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ttp://lordbroken.files.wordpress.com/2011/10/100111_1051_pembuatanik1.png?w=59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5640919"/>
            <a:ext cx="1428760" cy="1074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id-ID" sz="5400" b="1" dirty="0" smtClean="0"/>
              <a:t>PEDA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56923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27148"/>
            <a:ext cx="8043890" cy="2659174"/>
          </a:xfrm>
        </p:spPr>
        <p:txBody>
          <a:bodyPr/>
          <a:lstStyle/>
          <a:p>
            <a:pPr>
              <a:buNone/>
            </a:pPr>
            <a:r>
              <a:rPr lang="id-ID" b="1" dirty="0" smtClean="0"/>
              <a:t>Mikroorganisme yang Berperan</a:t>
            </a:r>
          </a:p>
          <a:p>
            <a:pPr>
              <a:buNone/>
            </a:pPr>
            <a:r>
              <a:rPr lang="id-ID" dirty="0" smtClean="0"/>
              <a:t>	Bakteri asam laktat yang ditemukan pada peda adalah </a:t>
            </a:r>
            <a:r>
              <a:rPr lang="id-ID" i="1" dirty="0" smtClean="0"/>
              <a:t>Lactobacillus plantarum, L. curvatus, L. murinus, </a:t>
            </a:r>
            <a:r>
              <a:rPr lang="id-ID" dirty="0" smtClean="0"/>
              <a:t>dan</a:t>
            </a:r>
            <a:r>
              <a:rPr lang="id-ID" i="1" dirty="0" smtClean="0"/>
              <a:t> Streptococcus thermophilus </a:t>
            </a:r>
          </a:p>
          <a:p>
            <a:pPr>
              <a:buNone/>
            </a:pPr>
            <a:r>
              <a:rPr lang="id-ID" sz="2000" dirty="0" smtClean="0"/>
              <a:t>(Rahayu, 2003) serta (Tanasupawat dan Komagata,1999)</a:t>
            </a:r>
            <a:endParaRPr lang="id-ID" dirty="0"/>
          </a:p>
        </p:txBody>
      </p:sp>
      <p:pic>
        <p:nvPicPr>
          <p:cNvPr id="5" name="Picture 4" descr="http://lordbroken.files.wordpress.com/2011/10/100111_1051_pembuatanik1.png?w=5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14290"/>
            <a:ext cx="1428760" cy="1074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lordbroken.files.wordpress.com/2011/10/100111_1051_pembuatanik1.png?w=5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498043"/>
            <a:ext cx="1428760" cy="1074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5400" b="1" dirty="0" smtClean="0"/>
              <a:t>PEDA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41414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043890" cy="485778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id-ID" b="1" dirty="0" smtClean="0"/>
              <a:t>Perubahan Selama Fermentasi Peda</a:t>
            </a:r>
          </a:p>
          <a:p>
            <a:pPr algn="just"/>
            <a:r>
              <a:rPr lang="id-ID" dirty="0" smtClean="0"/>
              <a:t>Pada fermentasi tahap I, penambahan garam penurunan kadar air tinggi sampai waktu tertentu, dan tidak terjadi lagi penurunan kadar air hingga kadar airnya stabil.</a:t>
            </a:r>
          </a:p>
          <a:p>
            <a:pPr algn="just"/>
            <a:r>
              <a:rPr lang="nn-NO" dirty="0" smtClean="0"/>
              <a:t>Garam yang masuk kedalam daging ikan</a:t>
            </a:r>
            <a:r>
              <a:rPr lang="id-ID" dirty="0" smtClean="0"/>
              <a:t> </a:t>
            </a:r>
            <a:r>
              <a:rPr lang="fi-FI" dirty="0" smtClean="0"/>
              <a:t>akan menyebabkan terjadinya perubahan kimia</a:t>
            </a:r>
            <a:r>
              <a:rPr lang="id-ID" dirty="0" smtClean="0"/>
              <a:t> </a:t>
            </a:r>
            <a:r>
              <a:rPr lang="nn-NO" dirty="0" smtClean="0"/>
              <a:t>dan fisik terutama protein. </a:t>
            </a:r>
            <a:endParaRPr lang="id-ID" dirty="0" smtClean="0"/>
          </a:p>
          <a:p>
            <a:pPr algn="just"/>
            <a:r>
              <a:rPr lang="nn-NO" dirty="0" smtClean="0"/>
              <a:t>Garam akan</a:t>
            </a:r>
            <a:r>
              <a:rPr lang="id-ID" dirty="0" smtClean="0"/>
              <a:t> mendenaturasi protein dan mengakibatkan koagulasi. Akibat dari proses itu, air akan keluar </a:t>
            </a:r>
            <a:r>
              <a:rPr lang="nl-NL" dirty="0" smtClean="0"/>
              <a:t>dari tubuh ikan dan daging ikan akan</a:t>
            </a:r>
            <a:r>
              <a:rPr lang="id-ID" dirty="0" smtClean="0"/>
              <a:t> mengkerut.</a:t>
            </a:r>
            <a:endParaRPr lang="id-ID" b="1" dirty="0" smtClean="0"/>
          </a:p>
          <a:p>
            <a:pPr algn="just">
              <a:buNone/>
            </a:pPr>
            <a:endParaRPr lang="id-ID" dirty="0"/>
          </a:p>
        </p:txBody>
      </p:sp>
      <p:pic>
        <p:nvPicPr>
          <p:cNvPr id="5" name="Picture 4" descr="http://lordbroken.files.wordpress.com/2011/10/100111_1051_pembuatanik1.png?w=5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14290"/>
            <a:ext cx="1428760" cy="1074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5400" b="1" dirty="0" smtClean="0"/>
              <a:t>PEDA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15499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043890" cy="485778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id-ID" b="1" dirty="0" smtClean="0"/>
              <a:t>Perubahan Selama Fermentasi Peda</a:t>
            </a:r>
          </a:p>
          <a:p>
            <a:pPr algn="just"/>
            <a:r>
              <a:rPr lang="id-ID" dirty="0" smtClean="0"/>
              <a:t>Pada fermentasi tahap II akan terjadi </a:t>
            </a:r>
            <a:r>
              <a:rPr lang="nl-NL" dirty="0" smtClean="0"/>
              <a:t>pemecahan protein, lemak dan komponen</a:t>
            </a:r>
            <a:r>
              <a:rPr lang="id-ID" dirty="0" smtClean="0"/>
              <a:t> lainnya. </a:t>
            </a:r>
          </a:p>
          <a:p>
            <a:pPr algn="just"/>
            <a:r>
              <a:rPr lang="id-ID" dirty="0" smtClean="0"/>
              <a:t>Pada tahap itu enzim yang berperan adalah enzim yang berasal dari jaringan ikan.</a:t>
            </a:r>
          </a:p>
          <a:p>
            <a:pPr algn="just"/>
            <a:r>
              <a:rPr lang="id-ID" dirty="0" smtClean="0"/>
              <a:t>Aktivitas enzim selanjutnya akan merangsang aktivitas yang dihasilkan oleh mikroba. </a:t>
            </a:r>
          </a:p>
          <a:p>
            <a:pPr algn="just"/>
            <a:r>
              <a:rPr lang="id-ID" dirty="0" smtClean="0"/>
              <a:t>Selama fermentasi, asam-asam amino akan mengalami peningkatan akibat adanya pemecahan protein selama fermentasi. </a:t>
            </a:r>
          </a:p>
          <a:p>
            <a:pPr algn="just"/>
            <a:r>
              <a:rPr lang="id-ID" dirty="0" smtClean="0"/>
              <a:t>Pemecahan disebabkan oleh enzim proteolitik yang terdapat dalam </a:t>
            </a:r>
            <a:r>
              <a:rPr lang="nn-NO" dirty="0" smtClean="0"/>
              <a:t>jaringan itu sendiri dan enzim yang dihasilkan</a:t>
            </a:r>
            <a:r>
              <a:rPr lang="id-ID" dirty="0" smtClean="0"/>
              <a:t> oleh mikroba.</a:t>
            </a:r>
            <a:endParaRPr lang="id-ID" dirty="0"/>
          </a:p>
        </p:txBody>
      </p:sp>
      <p:pic>
        <p:nvPicPr>
          <p:cNvPr id="5" name="Picture 4" descr="http://lordbroken.files.wordpress.com/2011/10/100111_1051_pembuatanik1.png?w=5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14290"/>
            <a:ext cx="1428760" cy="1074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5400" b="1" dirty="0" smtClean="0"/>
              <a:t>PEDA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7693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71612"/>
            <a:ext cx="8043890" cy="485778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id-ID" b="1" dirty="0" smtClean="0"/>
              <a:t>Perubahan Selama Fermentasi Peda</a:t>
            </a:r>
          </a:p>
          <a:p>
            <a:pPr algn="just"/>
            <a:r>
              <a:rPr lang="nl-NL" dirty="0" smtClean="0"/>
              <a:t>Hasil degradasi protein dan lemak dapat</a:t>
            </a:r>
            <a:r>
              <a:rPr lang="id-ID" dirty="0" smtClean="0"/>
              <a:t> menghasilkan senyawa cita rasa, bau khas pada peda disebabkan karena adanya senyawa metil keton, butil aldehid. </a:t>
            </a:r>
          </a:p>
          <a:p>
            <a:pPr algn="just"/>
            <a:r>
              <a:rPr lang="id-ID" dirty="0" smtClean="0"/>
              <a:t>Selain itu, kandungan asam amino nitrogen yang tinggi juga dapat </a:t>
            </a:r>
            <a:r>
              <a:rPr lang="pt-BR" dirty="0" smtClean="0"/>
              <a:t>mempengaruhi cita rasa peda. </a:t>
            </a:r>
            <a:endParaRPr lang="id-ID" dirty="0" smtClean="0"/>
          </a:p>
          <a:p>
            <a:pPr algn="just"/>
            <a:r>
              <a:rPr lang="pt-BR" dirty="0" smtClean="0"/>
              <a:t>Konsistensi</a:t>
            </a:r>
            <a:r>
              <a:rPr lang="id-ID" dirty="0" smtClean="0"/>
              <a:t> maser pada peda sangat dipengaruhi oleh </a:t>
            </a:r>
            <a:r>
              <a:rPr lang="sv-SE" dirty="0" smtClean="0"/>
              <a:t>kandungan lemak yang tinggi dan adanya</a:t>
            </a:r>
            <a:r>
              <a:rPr lang="id-ID" dirty="0" smtClean="0"/>
              <a:t> enzim proteolitik yang akan mengubah tekstur </a:t>
            </a:r>
            <a:r>
              <a:rPr lang="sv-SE" dirty="0" smtClean="0"/>
              <a:t>ikan sehingga menjadi maser. </a:t>
            </a:r>
            <a:endParaRPr lang="id-ID" dirty="0" smtClean="0"/>
          </a:p>
          <a:p>
            <a:pPr algn="just"/>
            <a:r>
              <a:rPr lang="sv-SE" dirty="0" smtClean="0"/>
              <a:t>Sedangkan</a:t>
            </a:r>
            <a:r>
              <a:rPr lang="id-ID" dirty="0" smtClean="0"/>
              <a:t> warna merah pada peda selain disebabkan </a:t>
            </a:r>
            <a:r>
              <a:rPr lang="sv-SE" dirty="0" smtClean="0"/>
              <a:t>bahan baku, enzim dari </a:t>
            </a:r>
            <a:r>
              <a:rPr lang="sv-SE" dirty="0" smtClean="0"/>
              <a:t>bakteri</a:t>
            </a:r>
            <a:r>
              <a:rPr lang="id-ID" smtClean="0"/>
              <a:t>,</a:t>
            </a:r>
            <a:r>
              <a:rPr lang="sv-SE" smtClean="0"/>
              <a:t> </a:t>
            </a:r>
            <a:r>
              <a:rPr lang="sv-SE" dirty="0" smtClean="0"/>
              <a:t>disebabkan pula</a:t>
            </a:r>
            <a:r>
              <a:rPr lang="id-ID" dirty="0" smtClean="0"/>
              <a:t> </a:t>
            </a:r>
            <a:r>
              <a:rPr lang="it-IT" dirty="0" smtClean="0"/>
              <a:t>karena selama fermentasi terjadi interaksi</a:t>
            </a:r>
            <a:r>
              <a:rPr lang="id-ID" dirty="0" smtClean="0"/>
              <a:t> </a:t>
            </a:r>
            <a:r>
              <a:rPr lang="sv-SE" dirty="0" smtClean="0"/>
              <a:t>antara karbonil yang berasal dari oksidasi</a:t>
            </a:r>
            <a:r>
              <a:rPr lang="id-ID" dirty="0" smtClean="0"/>
              <a:t> lemak dengan gugus asam amino dan protein.</a:t>
            </a:r>
            <a:endParaRPr lang="id-ID" b="1" dirty="0" smtClean="0"/>
          </a:p>
        </p:txBody>
      </p:sp>
      <p:pic>
        <p:nvPicPr>
          <p:cNvPr id="5" name="Picture 4" descr="http://lordbroken.files.wordpress.com/2011/10/100111_1051_pembuatanik1.png?w=5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14290"/>
            <a:ext cx="1428760" cy="1074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5400" b="1" dirty="0" smtClean="0"/>
              <a:t>PEDA</a:t>
            </a:r>
            <a:endParaRPr lang="id-ID" sz="4800" b="1" dirty="0"/>
          </a:p>
        </p:txBody>
      </p:sp>
    </p:spTree>
    <p:extLst>
      <p:ext uri="{BB962C8B-B14F-4D97-AF65-F5344CB8AC3E}">
        <p14:creationId xmlns:p14="http://schemas.microsoft.com/office/powerpoint/2010/main" val="395186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FERMENTASI ASAM LAKTAT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719282"/>
            <a:ext cx="8153400" cy="449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id-ID" dirty="0" smtClean="0"/>
              <a:t>Fermentasi yang melibatkan Bakteri Asam Laktat</a:t>
            </a:r>
          </a:p>
          <a:p>
            <a:r>
              <a:rPr lang="id-ID" dirty="0" smtClean="0"/>
              <a:t>Bakteri Asam laktat (BAL) : </a:t>
            </a:r>
            <a:endParaRPr lang="id-ID" dirty="0"/>
          </a:p>
          <a:p>
            <a:pPr marL="319088" indent="34925" algn="just">
              <a:buNone/>
            </a:pPr>
            <a:r>
              <a:rPr lang="id-ID" dirty="0"/>
              <a:t>suatu kelompok bakteri gram positif, tidak menghasilkan spora, berbentuk bulat atau batang yang memproduksi asam laktat sebagai produk akhir metabolik utama </a:t>
            </a:r>
            <a:r>
              <a:rPr lang="id-ID" dirty="0" smtClean="0"/>
              <a:t>selama </a:t>
            </a:r>
            <a:r>
              <a:rPr lang="id-ID" dirty="0"/>
              <a:t>fermentasi </a:t>
            </a:r>
            <a:r>
              <a:rPr lang="id-ID" dirty="0" smtClean="0"/>
              <a:t>karbohidrat</a:t>
            </a:r>
          </a:p>
          <a:p>
            <a:pPr algn="just"/>
            <a:r>
              <a:rPr lang="id-ID" dirty="0" smtClean="0"/>
              <a:t>Berdasarkan taksonomi</a:t>
            </a:r>
            <a:r>
              <a:rPr lang="en-US" dirty="0" smtClean="0"/>
              <a:t>, </a:t>
            </a:r>
            <a:r>
              <a:rPr lang="id-ID" dirty="0" smtClean="0"/>
              <a:t>BAL terdiri dari 12 genus. Genus yang terlibat dalam pangan ; </a:t>
            </a:r>
            <a:r>
              <a:rPr lang="en-US" i="1" dirty="0" err="1" smtClean="0"/>
              <a:t>Lactococcus</a:t>
            </a:r>
            <a:r>
              <a:rPr lang="en-US" i="1" dirty="0"/>
              <a:t>, Streptococcus, </a:t>
            </a:r>
            <a:r>
              <a:rPr lang="en-US" i="1" dirty="0" err="1"/>
              <a:t>Leuconostoc</a:t>
            </a:r>
            <a:r>
              <a:rPr lang="en-US" i="1" dirty="0"/>
              <a:t>, Lactobacillus, </a:t>
            </a:r>
            <a:r>
              <a:rPr lang="id-ID" i="1" dirty="0" smtClean="0"/>
              <a:t>dan </a:t>
            </a:r>
            <a:r>
              <a:rPr lang="en-US" i="1" dirty="0" err="1" smtClean="0"/>
              <a:t>Pediococcus</a:t>
            </a:r>
            <a:r>
              <a:rPr lang="en-US" i="1" dirty="0"/>
              <a:t>. </a:t>
            </a:r>
            <a:endParaRPr lang="id-ID" dirty="0" smtClean="0"/>
          </a:p>
          <a:p>
            <a:pPr>
              <a:buNone/>
            </a:pPr>
            <a:endParaRPr lang="id-ID" dirty="0"/>
          </a:p>
        </p:txBody>
      </p:sp>
      <p:sp>
        <p:nvSpPr>
          <p:cNvPr id="4" name="AutoShape 2" descr="Image result for lactobacil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82" y="7937"/>
            <a:ext cx="1779398" cy="126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82" y="5858333"/>
            <a:ext cx="1785118" cy="99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Kebermanfaatan BAL terkait dengan sifat fisiologisnya antara lain penggunaan substrat, metabolisme, sejumlah strain bersifat probiotik dan termasuk </a:t>
            </a:r>
            <a:r>
              <a:rPr lang="en-US" dirty="0" smtClean="0"/>
              <a:t>GRAS </a:t>
            </a:r>
            <a:r>
              <a:rPr lang="en-US" dirty="0"/>
              <a:t>(Generally Recognized As Safe) </a:t>
            </a:r>
            <a:r>
              <a:rPr lang="id-ID" dirty="0" smtClean="0"/>
              <a:t>untuk konsumsi manusia</a:t>
            </a:r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BACTERIAL FERMENTATION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1276350" y="1600200"/>
            <a:ext cx="7410450" cy="4953000"/>
          </a:xfrm>
        </p:spPr>
        <p:txBody>
          <a:bodyPr/>
          <a:lstStyle/>
          <a:p>
            <a:r>
              <a:rPr lang="en-US" dirty="0" err="1" smtClean="0"/>
              <a:t>Bakteri</a:t>
            </a:r>
            <a:r>
              <a:rPr lang="en-US" dirty="0" smtClean="0"/>
              <a:t> </a:t>
            </a:r>
            <a:r>
              <a:rPr lang="en-US" dirty="0" err="1" smtClean="0"/>
              <a:t>Asam</a:t>
            </a:r>
            <a:r>
              <a:rPr lang="en-US" dirty="0" smtClean="0"/>
              <a:t> </a:t>
            </a:r>
            <a:r>
              <a:rPr lang="en-US" dirty="0" err="1" smtClean="0"/>
              <a:t>Laktat</a:t>
            </a:r>
            <a:endParaRPr lang="en-US" dirty="0" smtClean="0"/>
          </a:p>
          <a:p>
            <a:pPr>
              <a:buFont typeface="Wingdings 2" pitchFamily="18" charset="2"/>
              <a:buNone/>
            </a:pPr>
            <a:r>
              <a:rPr lang="en-US" dirty="0" smtClean="0"/>
              <a:t> 	</a:t>
            </a:r>
            <a:r>
              <a:rPr lang="en-US" b="1" dirty="0" err="1" smtClean="0"/>
              <a:t>Homolactic</a:t>
            </a:r>
            <a:r>
              <a:rPr lang="en-US" b="1" dirty="0" smtClean="0"/>
              <a:t> fermentation</a:t>
            </a:r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>
              <a:buFont typeface="Wingdings 2" pitchFamily="18" charset="2"/>
              <a:buNone/>
            </a:pPr>
            <a:endParaRPr lang="en-US" b="1" dirty="0" smtClean="0"/>
          </a:p>
          <a:p>
            <a:pPr>
              <a:buFont typeface="Wingdings 2" pitchFamily="18" charset="2"/>
              <a:buNone/>
            </a:pPr>
            <a:r>
              <a:rPr lang="en-US" b="1" dirty="0" smtClean="0"/>
              <a:t>	</a:t>
            </a:r>
            <a:r>
              <a:rPr lang="en-US" b="1" dirty="0" err="1" smtClean="0"/>
              <a:t>Heterolactic</a:t>
            </a:r>
            <a:r>
              <a:rPr lang="en-US" b="1" dirty="0" smtClean="0"/>
              <a:t> fermentation</a:t>
            </a:r>
            <a:endParaRPr lang="id-ID" b="1" dirty="0" smtClean="0"/>
          </a:p>
          <a:p>
            <a:pPr>
              <a:buFont typeface="Wingdings 2" pitchFamily="18" charset="2"/>
              <a:buNone/>
            </a:pPr>
            <a:endParaRPr lang="id-ID" b="1" dirty="0" smtClean="0"/>
          </a:p>
          <a:p>
            <a:pPr>
              <a:buFont typeface="Wingdings 2" pitchFamily="18" charset="2"/>
              <a:buNone/>
            </a:pPr>
            <a:endParaRPr lang="id-ID" b="1" dirty="0" smtClean="0"/>
          </a:p>
          <a:p>
            <a:r>
              <a:rPr lang="id-ID" b="1" dirty="0" smtClean="0"/>
              <a:t>Sauerkraut, pickle, kimchi, yoghurt, dadih, peda, bekasam</a:t>
            </a: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688125"/>
              </p:ext>
            </p:extLst>
          </p:nvPr>
        </p:nvGraphicFramePr>
        <p:xfrm>
          <a:off x="1676400" y="2636912"/>
          <a:ext cx="3429000" cy="1143000"/>
        </p:xfrm>
        <a:graphic>
          <a:graphicData uri="http://schemas.openxmlformats.org/drawingml/2006/table">
            <a:tbl>
              <a:tblPr/>
              <a:tblGrid>
                <a:gridCol w="1281113"/>
                <a:gridCol w="2147887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    </a:t>
                      </a:r>
                      <a:r>
                        <a:rPr kumimoji="0" lang="en-US" sz="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CH</a:t>
                      </a:r>
                      <a:r>
                        <a:rPr kumimoji="0" lang="en-US" sz="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CHOHCOOH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Glucose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lactic acid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55" name="Picture 145" descr="http://www.fao.org/docrep/x0560e/x0560e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7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28800" y="4214818"/>
          <a:ext cx="3962400" cy="1332412"/>
        </p:xfrm>
        <a:graphic>
          <a:graphicData uri="http://schemas.openxmlformats.org/drawingml/2006/table">
            <a:tbl>
              <a:tblPr/>
              <a:tblGrid>
                <a:gridCol w="911225"/>
                <a:gridCol w="1347788"/>
                <a:gridCol w="712787"/>
                <a:gridCol w="990600"/>
              </a:tblGrid>
              <a:tr h="666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  <a:r>
                        <a:rPr kumimoji="0" lang="en-US" sz="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CHOHCOOH+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en-US" sz="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OH+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en-US" sz="7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Glucose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lactic acid+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ethanol+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carbon dioxide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9525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73" name="Picture 146" descr="http://www.fao.org/docrep/x0560e/x0560e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6700" cy="9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458616" y="321297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39008" y="493958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531352" cy="500066"/>
          </a:xfrm>
        </p:spPr>
        <p:txBody>
          <a:bodyPr>
            <a:noAutofit/>
          </a:bodyPr>
          <a:lstStyle/>
          <a:p>
            <a:r>
              <a:rPr lang="id-ID" sz="2800" b="1" dirty="0" smtClean="0"/>
              <a:t>Bakteri Asam Laktat Pada Pangan Fermentasi Indonesia</a:t>
            </a:r>
            <a:endParaRPr lang="id-ID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9178"/>
            <a:ext cx="9138044" cy="541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275" y="857232"/>
            <a:ext cx="8622881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8596" y="285728"/>
            <a:ext cx="8531352" cy="50006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Bakteri Asam Laktat Pada Pangan Fermentasi Indonesia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390" y="2143116"/>
            <a:ext cx="76548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28596" y="571480"/>
            <a:ext cx="8531352" cy="50006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Bakteri Asam Laktat Pada Pangan Fermentasi Indonesia</a:t>
            </a:r>
            <a:endParaRPr kumimoji="0" lang="id-ID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id-ID" smtClean="0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642938"/>
            <a:ext cx="91074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66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4325" y="5715000"/>
            <a:ext cx="1209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91200"/>
            <a:ext cx="11239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86750" y="0"/>
            <a:ext cx="857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950</TotalTime>
  <Words>847</Words>
  <Application>Microsoft Office PowerPoint</Application>
  <PresentationFormat>On-screen Show (4:3)</PresentationFormat>
  <Paragraphs>130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FERMENTASI ASAM LAKTAT</vt:lpstr>
      <vt:lpstr>KLASIFIKASI PRODUK PANGAN FERMENTASI </vt:lpstr>
      <vt:lpstr>FERMENTASI ASAM LAKTAT</vt:lpstr>
      <vt:lpstr>PowerPoint Presentation</vt:lpstr>
      <vt:lpstr>BACTERIAL FERMENTATION</vt:lpstr>
      <vt:lpstr>Bakteri Asam Laktat Pada Pangan Fermentasi Indonesia</vt:lpstr>
      <vt:lpstr>PowerPoint Presentation</vt:lpstr>
      <vt:lpstr>PowerPoint Presentation</vt:lpstr>
      <vt:lpstr>PowerPoint Presentation</vt:lpstr>
      <vt:lpstr>YOGHURT</vt:lpstr>
      <vt:lpstr>YOGHURT</vt:lpstr>
      <vt:lpstr>YOGHURT</vt:lpstr>
      <vt:lpstr>YOGHURT</vt:lpstr>
      <vt:lpstr>YOGHURT</vt:lpstr>
      <vt:lpstr>YOGHURT</vt:lpstr>
      <vt:lpstr>Perubahan  yang terjadi  pada produk</vt:lpstr>
      <vt:lpstr>Perubahan yang terjadi pada produk</vt:lpstr>
      <vt:lpstr>Pembentukan Flavour Yoghurt</vt:lpstr>
      <vt:lpstr>PEDA</vt:lpstr>
      <vt:lpstr>PEDA</vt:lpstr>
      <vt:lpstr>PEDA</vt:lpstr>
      <vt:lpstr>PEDA</vt:lpstr>
      <vt:lpstr>PEDA</vt:lpstr>
      <vt:lpstr>PEDA</vt:lpstr>
      <vt:lpstr>PEDA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FERMENTASI ASAM LAKTAT</dc:title>
  <dc:creator>SONY</dc:creator>
  <cp:lastModifiedBy>SONY</cp:lastModifiedBy>
  <cp:revision>30</cp:revision>
  <dcterms:created xsi:type="dcterms:W3CDTF">2014-10-30T01:52:54Z</dcterms:created>
  <dcterms:modified xsi:type="dcterms:W3CDTF">2016-10-11T01:30:26Z</dcterms:modified>
</cp:coreProperties>
</file>