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BFFE2-80F4-4F60-AAAD-71A983819911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F9579-D05C-4C9F-B117-BAB166FB4A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BFFE2-80F4-4F60-AAAD-71A983819911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F9579-D05C-4C9F-B117-BAB166FB4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BFFE2-80F4-4F60-AAAD-71A983819911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F9579-D05C-4C9F-B117-BAB166FB4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BFFE2-80F4-4F60-AAAD-71A983819911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F9579-D05C-4C9F-B117-BAB166FB4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BFFE2-80F4-4F60-AAAD-71A983819911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F9579-D05C-4C9F-B117-BAB166FB4A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BFFE2-80F4-4F60-AAAD-71A983819911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F9579-D05C-4C9F-B117-BAB166FB4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BFFE2-80F4-4F60-AAAD-71A983819911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F9579-D05C-4C9F-B117-BAB166FB4A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BFFE2-80F4-4F60-AAAD-71A983819911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F9579-D05C-4C9F-B117-BAB166FB4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BFFE2-80F4-4F60-AAAD-71A983819911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F9579-D05C-4C9F-B117-BAB166FB4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BFFE2-80F4-4F60-AAAD-71A983819911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F9579-D05C-4C9F-B117-BAB166FB4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2DBFFE2-80F4-4F60-AAAD-71A983819911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6AF9579-D05C-4C9F-B117-BAB166FB4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2DBFFE2-80F4-4F60-AAAD-71A983819911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6AF9579-D05C-4C9F-B117-BAB166FB4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7772400" cy="2743200"/>
          </a:xfrm>
        </p:spPr>
        <p:txBody>
          <a:bodyPr/>
          <a:lstStyle/>
          <a:p>
            <a:pPr algn="ctr"/>
            <a:r>
              <a:rPr lang="en-US" sz="6000" dirty="0" err="1" smtClean="0">
                <a:solidFill>
                  <a:srgbClr val="FFC000"/>
                </a:solidFill>
              </a:rPr>
              <a:t>Kapankah</a:t>
            </a:r>
            <a:r>
              <a:rPr lang="en-US" sz="6000" dirty="0" smtClean="0">
                <a:solidFill>
                  <a:srgbClr val="FFC000"/>
                </a:solidFill>
              </a:rPr>
              <a:t/>
            </a:r>
            <a:br>
              <a:rPr lang="en-US" sz="6000" dirty="0" smtClean="0">
                <a:solidFill>
                  <a:srgbClr val="FFC000"/>
                </a:solidFill>
              </a:rPr>
            </a:br>
            <a:r>
              <a:rPr lang="en-US" sz="6000" dirty="0" smtClean="0">
                <a:solidFill>
                  <a:srgbClr val="FFC000"/>
                </a:solidFill>
              </a:rPr>
              <a:t> </a:t>
            </a:r>
            <a:r>
              <a:rPr lang="en-US" sz="6000" dirty="0" err="1" smtClean="0">
                <a:solidFill>
                  <a:srgbClr val="FFC000"/>
                </a:solidFill>
              </a:rPr>
              <a:t>sastra</a:t>
            </a:r>
            <a:r>
              <a:rPr lang="en-US" sz="6000" dirty="0" smtClean="0">
                <a:solidFill>
                  <a:srgbClr val="FFC000"/>
                </a:solidFill>
              </a:rPr>
              <a:t> </a:t>
            </a:r>
            <a:r>
              <a:rPr lang="en-US" sz="6000" dirty="0" err="1" smtClean="0">
                <a:solidFill>
                  <a:srgbClr val="FFC000"/>
                </a:solidFill>
              </a:rPr>
              <a:t>indonesia</a:t>
            </a:r>
            <a:r>
              <a:rPr lang="en-US" sz="6000" dirty="0" smtClean="0">
                <a:solidFill>
                  <a:srgbClr val="FFC000"/>
                </a:solidFill>
              </a:rPr>
              <a:t> </a:t>
            </a:r>
            <a:r>
              <a:rPr lang="en-US" sz="6000" dirty="0" err="1" smtClean="0">
                <a:solidFill>
                  <a:srgbClr val="FFC000"/>
                </a:solidFill>
              </a:rPr>
              <a:t>lahir</a:t>
            </a:r>
            <a:r>
              <a:rPr lang="en-US" sz="6000" dirty="0" smtClean="0">
                <a:solidFill>
                  <a:srgbClr val="FFC000"/>
                </a:solidFill>
              </a:rPr>
              <a:t>?</a:t>
            </a:r>
            <a:endParaRPr lang="en-US" sz="6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38200" y="1905000"/>
            <a:ext cx="8077200" cy="4419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para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ahli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tidak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banyak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yg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sungguh-sungguh</a:t>
            </a:r>
            <a:r>
              <a:rPr lang="en-US" sz="2800" dirty="0" smtClean="0">
                <a:solidFill>
                  <a:srgbClr val="FFC000"/>
                </a:solidFill>
              </a:rPr>
              <a:t> 	</a:t>
            </a:r>
            <a:r>
              <a:rPr lang="en-US" sz="2800" dirty="0" err="1" smtClean="0">
                <a:solidFill>
                  <a:srgbClr val="FFC000"/>
                </a:solidFill>
              </a:rPr>
              <a:t>menekuni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sejarah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sastra</a:t>
            </a:r>
            <a:r>
              <a:rPr lang="en-US" sz="2800" dirty="0" smtClean="0">
                <a:solidFill>
                  <a:srgbClr val="FFC000"/>
                </a:solidFill>
              </a:rPr>
              <a:t> Indonesia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mereka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juga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tidak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menemukan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kata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sepakat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dlm</a:t>
            </a:r>
            <a:r>
              <a:rPr lang="en-US" sz="2800" dirty="0" smtClean="0">
                <a:solidFill>
                  <a:srgbClr val="FFC000"/>
                </a:solidFill>
              </a:rPr>
              <a:t> 	</a:t>
            </a:r>
            <a:r>
              <a:rPr lang="en-US" sz="2800" dirty="0" err="1" smtClean="0">
                <a:solidFill>
                  <a:srgbClr val="FFC000"/>
                </a:solidFill>
              </a:rPr>
              <a:t>menentukan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kapan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sastra</a:t>
            </a:r>
            <a:r>
              <a:rPr lang="en-US" sz="2800" dirty="0" smtClean="0">
                <a:solidFill>
                  <a:srgbClr val="FFC000"/>
                </a:solidFill>
              </a:rPr>
              <a:t> Indonesia 	</a:t>
            </a:r>
            <a:r>
              <a:rPr lang="en-US" sz="2800" dirty="0" err="1" smtClean="0">
                <a:solidFill>
                  <a:srgbClr val="FFC000"/>
                </a:solidFill>
              </a:rPr>
              <a:t>lahir</a:t>
            </a:r>
            <a:r>
              <a:rPr lang="en-US" sz="2800" dirty="0" smtClean="0">
                <a:solidFill>
                  <a:srgbClr val="FFC00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masing-masing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memiliki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dasar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argumentasi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yg</a:t>
            </a:r>
            <a:r>
              <a:rPr lang="en-US" sz="2800" dirty="0" smtClean="0">
                <a:solidFill>
                  <a:srgbClr val="FFC000"/>
                </a:solidFill>
              </a:rPr>
              <a:t> 	</a:t>
            </a:r>
            <a:r>
              <a:rPr lang="en-US" sz="2800" dirty="0" err="1" smtClean="0">
                <a:solidFill>
                  <a:srgbClr val="FFC000"/>
                </a:solidFill>
              </a:rPr>
              <a:t>bisa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diterima</a:t>
            </a:r>
            <a:endParaRPr lang="en-US" sz="2800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para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pengamat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juga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cenderung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menghindari</a:t>
            </a:r>
            <a:r>
              <a:rPr lang="en-US" sz="2800" dirty="0" smtClean="0">
                <a:solidFill>
                  <a:srgbClr val="FFC000"/>
                </a:solidFill>
              </a:rPr>
              <a:t> 	</a:t>
            </a:r>
            <a:r>
              <a:rPr lang="en-US" sz="2800" dirty="0" err="1" smtClean="0">
                <a:solidFill>
                  <a:srgbClr val="FFC000"/>
                </a:solidFill>
              </a:rPr>
              <a:t>perdebatan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tentang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kapan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sastra</a:t>
            </a:r>
            <a:r>
              <a:rPr lang="en-US" sz="2800" dirty="0" smtClean="0">
                <a:solidFill>
                  <a:srgbClr val="FFC000"/>
                </a:solidFill>
              </a:rPr>
              <a:t> Indonesia 	</a:t>
            </a:r>
            <a:r>
              <a:rPr lang="en-US" sz="2800" dirty="0" err="1" smtClean="0">
                <a:solidFill>
                  <a:srgbClr val="FFC000"/>
                </a:solidFill>
              </a:rPr>
              <a:t>lahir</a:t>
            </a:r>
            <a:r>
              <a:rPr lang="en-US" sz="2800" dirty="0" smtClean="0">
                <a:solidFill>
                  <a:srgbClr val="FFC000"/>
                </a:solidFill>
              </a:rPr>
              <a:t>.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533400"/>
            <a:ext cx="8156448" cy="914400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en-US" sz="5400" dirty="0" err="1" smtClean="0">
                <a:solidFill>
                  <a:srgbClr val="FF0000"/>
                </a:solidFill>
              </a:rPr>
              <a:t>Beberapa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Pendapat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95400"/>
            <a:ext cx="7772400" cy="990600"/>
          </a:xfrm>
        </p:spPr>
        <p:txBody>
          <a:bodyPr/>
          <a:lstStyle/>
          <a:p>
            <a:r>
              <a:rPr lang="en-US" sz="4400" dirty="0" smtClean="0"/>
              <a:t>SASTRA INDONESIA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76600"/>
            <a:ext cx="7772400" cy="1524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Sastra</a:t>
            </a:r>
            <a:r>
              <a:rPr lang="en-US" sz="36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yg</a:t>
            </a:r>
            <a:r>
              <a:rPr lang="en-US" sz="36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ditulis</a:t>
            </a:r>
            <a:r>
              <a:rPr lang="en-US" sz="36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36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bahasa</a:t>
            </a:r>
            <a:r>
              <a:rPr lang="en-US" sz="36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nasional</a:t>
            </a:r>
            <a:r>
              <a:rPr lang="en-US" sz="36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Indonesia.</a:t>
            </a:r>
            <a:endParaRPr lang="en-US" sz="3600" dirty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828800" y="3505200"/>
            <a:ext cx="5718048" cy="1600200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</a:rPr>
              <a:t>Jawabannya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adalah</a:t>
            </a:r>
            <a:r>
              <a:rPr lang="en-US" sz="4000" dirty="0" smtClean="0">
                <a:solidFill>
                  <a:srgbClr val="FFFF00"/>
                </a:solidFill>
              </a:rPr>
              <a:t>: </a:t>
            </a:r>
            <a:r>
              <a:rPr lang="en-US" sz="4000" dirty="0" err="1" smtClean="0">
                <a:solidFill>
                  <a:srgbClr val="FF0000"/>
                </a:solidFill>
              </a:rPr>
              <a:t>tidak</a:t>
            </a:r>
            <a:r>
              <a:rPr lang="en-US" sz="4000" dirty="0" smtClean="0">
                <a:solidFill>
                  <a:srgbClr val="FF0000"/>
                </a:solidFill>
              </a:rPr>
              <a:t>!!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066800"/>
            <a:ext cx="8156448" cy="2154936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en-US" sz="3200" dirty="0" smtClean="0"/>
              <a:t>Kita </a:t>
            </a:r>
            <a:r>
              <a:rPr lang="en-US" sz="3200" dirty="0" err="1" smtClean="0"/>
              <a:t>sepakat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Indonesia </a:t>
            </a:r>
            <a:r>
              <a:rPr lang="en-US" sz="3200" dirty="0" err="1" smtClean="0"/>
              <a:t>berasal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Melayu</a:t>
            </a:r>
            <a:r>
              <a:rPr lang="en-US" sz="3200" dirty="0" smtClean="0"/>
              <a:t>, </a:t>
            </a:r>
            <a:r>
              <a:rPr lang="en-US" sz="3200" dirty="0" err="1" smtClean="0"/>
              <a:t>tetapi</a:t>
            </a:r>
            <a:r>
              <a:rPr lang="en-US" sz="3200" dirty="0" smtClean="0"/>
              <a:t> </a:t>
            </a:r>
            <a:r>
              <a:rPr lang="en-US" sz="3200" dirty="0" err="1" smtClean="0"/>
              <a:t>apakah</a:t>
            </a:r>
            <a:r>
              <a:rPr lang="en-US" sz="3200" dirty="0" smtClean="0"/>
              <a:t> </a:t>
            </a:r>
            <a:r>
              <a:rPr lang="en-US" sz="3200" dirty="0" err="1" smtClean="0"/>
              <a:t>lalu</a:t>
            </a:r>
            <a:r>
              <a:rPr lang="en-US" sz="3200" dirty="0" smtClean="0"/>
              <a:t> </a:t>
            </a:r>
            <a:r>
              <a:rPr lang="en-US" sz="3200" dirty="0" err="1" smtClean="0"/>
              <a:t>sastra</a:t>
            </a:r>
            <a:r>
              <a:rPr lang="en-US" sz="3200" dirty="0" smtClean="0"/>
              <a:t> Indonesia </a:t>
            </a:r>
            <a:r>
              <a:rPr lang="en-US" sz="3200" dirty="0" err="1" smtClean="0"/>
              <a:t>kelanjutan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sastra</a:t>
            </a:r>
            <a:r>
              <a:rPr lang="en-US" sz="3200" dirty="0" smtClean="0"/>
              <a:t> </a:t>
            </a:r>
            <a:r>
              <a:rPr lang="en-US" sz="3200" dirty="0" err="1" smtClean="0"/>
              <a:t>Melayu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133600"/>
            <a:ext cx="7772400" cy="1981200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en-US" dirty="0" err="1" smtClean="0">
                <a:solidFill>
                  <a:srgbClr val="FFC000"/>
                </a:solidFill>
              </a:rPr>
              <a:t>Perihal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kelahiran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sastra</a:t>
            </a:r>
            <a:r>
              <a:rPr lang="en-US" dirty="0" smtClean="0">
                <a:solidFill>
                  <a:srgbClr val="FFC000"/>
                </a:solidFill>
              </a:rPr>
              <a:t> Indonesia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43000" y="1981200"/>
            <a:ext cx="6934200" cy="4114800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sz="3000" dirty="0" err="1" smtClean="0">
                <a:solidFill>
                  <a:srgbClr val="92D050"/>
                </a:solidFill>
              </a:rPr>
              <a:t>kesusasteraan</a:t>
            </a:r>
            <a:r>
              <a:rPr lang="en-US" sz="3000" dirty="0" smtClean="0">
                <a:solidFill>
                  <a:srgbClr val="92D050"/>
                </a:solidFill>
              </a:rPr>
              <a:t> </a:t>
            </a:r>
            <a:r>
              <a:rPr lang="en-US" sz="3000" dirty="0" err="1" smtClean="0">
                <a:solidFill>
                  <a:srgbClr val="92D050"/>
                </a:solidFill>
              </a:rPr>
              <a:t>baru</a:t>
            </a:r>
            <a:r>
              <a:rPr lang="en-US" sz="3000" dirty="0" smtClean="0">
                <a:solidFill>
                  <a:srgbClr val="92D050"/>
                </a:solidFill>
              </a:rPr>
              <a:t> </a:t>
            </a:r>
            <a:r>
              <a:rPr lang="en-US" sz="3000" dirty="0" err="1" smtClean="0">
                <a:solidFill>
                  <a:srgbClr val="92D050"/>
                </a:solidFill>
              </a:rPr>
              <a:t>ada</a:t>
            </a:r>
            <a:r>
              <a:rPr lang="en-US" sz="3000" dirty="0" smtClean="0">
                <a:solidFill>
                  <a:srgbClr val="92D050"/>
                </a:solidFill>
              </a:rPr>
              <a:t> </a:t>
            </a:r>
            <a:r>
              <a:rPr lang="en-US" sz="3000" dirty="0" err="1" smtClean="0">
                <a:solidFill>
                  <a:srgbClr val="92D050"/>
                </a:solidFill>
              </a:rPr>
              <a:t>setelah</a:t>
            </a:r>
            <a:r>
              <a:rPr lang="en-US" sz="3000" dirty="0" smtClean="0">
                <a:solidFill>
                  <a:srgbClr val="92D050"/>
                </a:solidFill>
              </a:rPr>
              <a:t> </a:t>
            </a:r>
            <a:r>
              <a:rPr lang="en-US" sz="3000" dirty="0" err="1" smtClean="0">
                <a:solidFill>
                  <a:srgbClr val="92D050"/>
                </a:solidFill>
              </a:rPr>
              <a:t>bahasa</a:t>
            </a:r>
            <a:r>
              <a:rPr lang="en-US" sz="3000" dirty="0" smtClean="0">
                <a:solidFill>
                  <a:srgbClr val="92D050"/>
                </a:solidFill>
              </a:rPr>
              <a:t> Indonesia </a:t>
            </a:r>
            <a:r>
              <a:rPr lang="en-US" sz="3000" dirty="0" err="1" smtClean="0">
                <a:solidFill>
                  <a:srgbClr val="92D050"/>
                </a:solidFill>
              </a:rPr>
              <a:t>ada</a:t>
            </a:r>
            <a:r>
              <a:rPr lang="en-US" sz="3000" dirty="0" smtClean="0">
                <a:solidFill>
                  <a:srgbClr val="92D050"/>
                </a:solidFill>
              </a:rPr>
              <a:t>, </a:t>
            </a:r>
            <a:r>
              <a:rPr lang="en-US" sz="3000" dirty="0" err="1" smtClean="0">
                <a:solidFill>
                  <a:srgbClr val="92D050"/>
                </a:solidFill>
              </a:rPr>
              <a:t>karena</a:t>
            </a:r>
            <a:r>
              <a:rPr lang="en-US" sz="3000" dirty="0" smtClean="0">
                <a:solidFill>
                  <a:srgbClr val="92D050"/>
                </a:solidFill>
              </a:rPr>
              <a:t> </a:t>
            </a:r>
            <a:r>
              <a:rPr lang="en-US" sz="3000" dirty="0" err="1" smtClean="0">
                <a:solidFill>
                  <a:srgbClr val="92D050"/>
                </a:solidFill>
              </a:rPr>
              <a:t>sastra</a:t>
            </a:r>
            <a:r>
              <a:rPr lang="en-US" sz="3000" dirty="0" smtClean="0">
                <a:solidFill>
                  <a:srgbClr val="92D050"/>
                </a:solidFill>
              </a:rPr>
              <a:t> </a:t>
            </a:r>
            <a:r>
              <a:rPr lang="en-US" sz="3000" dirty="0" err="1" smtClean="0">
                <a:solidFill>
                  <a:srgbClr val="92D050"/>
                </a:solidFill>
              </a:rPr>
              <a:t>ada</a:t>
            </a:r>
            <a:r>
              <a:rPr lang="en-US" sz="3000" dirty="0" smtClean="0">
                <a:solidFill>
                  <a:srgbClr val="92D050"/>
                </a:solidFill>
              </a:rPr>
              <a:t> </a:t>
            </a:r>
            <a:r>
              <a:rPr lang="en-US" sz="3000" dirty="0" err="1" smtClean="0">
                <a:solidFill>
                  <a:srgbClr val="92D050"/>
                </a:solidFill>
              </a:rPr>
              <a:t>setelah</a:t>
            </a:r>
            <a:r>
              <a:rPr lang="en-US" sz="3000" dirty="0" smtClean="0">
                <a:solidFill>
                  <a:srgbClr val="92D050"/>
                </a:solidFill>
              </a:rPr>
              <a:t> </a:t>
            </a:r>
            <a:r>
              <a:rPr lang="en-US" sz="3000" dirty="0" err="1" smtClean="0">
                <a:solidFill>
                  <a:srgbClr val="92D050"/>
                </a:solidFill>
              </a:rPr>
              <a:t>bahasa</a:t>
            </a:r>
            <a:r>
              <a:rPr lang="en-US" sz="3000" dirty="0" smtClean="0">
                <a:solidFill>
                  <a:srgbClr val="92D050"/>
                </a:solidFill>
              </a:rPr>
              <a:t> </a:t>
            </a:r>
            <a:r>
              <a:rPr lang="en-US" sz="3000" dirty="0" err="1" smtClean="0">
                <a:solidFill>
                  <a:srgbClr val="92D050"/>
                </a:solidFill>
              </a:rPr>
              <a:t>ada</a:t>
            </a:r>
            <a:r>
              <a:rPr lang="en-US" sz="3000" dirty="0" smtClean="0">
                <a:solidFill>
                  <a:srgbClr val="92D050"/>
                </a:solidFill>
              </a:rPr>
              <a:t>.</a:t>
            </a:r>
          </a:p>
          <a:p>
            <a:pPr algn="ctr"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92D050"/>
                </a:solidFill>
              </a:rPr>
              <a:t> </a:t>
            </a:r>
            <a:r>
              <a:rPr lang="en-US" sz="3000" dirty="0" err="1" smtClean="0">
                <a:solidFill>
                  <a:srgbClr val="92D050"/>
                </a:solidFill>
              </a:rPr>
              <a:t>bahasa</a:t>
            </a:r>
            <a:r>
              <a:rPr lang="en-US" sz="3000" dirty="0" smtClean="0">
                <a:solidFill>
                  <a:srgbClr val="92D050"/>
                </a:solidFill>
              </a:rPr>
              <a:t> </a:t>
            </a:r>
            <a:r>
              <a:rPr lang="en-US" sz="3000" dirty="0" err="1" smtClean="0">
                <a:solidFill>
                  <a:srgbClr val="92D050"/>
                </a:solidFill>
              </a:rPr>
              <a:t>Melayu</a:t>
            </a:r>
            <a:r>
              <a:rPr lang="en-US" sz="3000" dirty="0" smtClean="0">
                <a:solidFill>
                  <a:srgbClr val="92D05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berakhir</a:t>
            </a:r>
            <a:r>
              <a:rPr lang="en-US" sz="3000" dirty="0" smtClean="0">
                <a:solidFill>
                  <a:srgbClr val="FF0000"/>
                </a:solidFill>
              </a:rPr>
              <a:t>(?)</a:t>
            </a:r>
            <a:r>
              <a:rPr lang="en-US" sz="3000" dirty="0" smtClean="0">
                <a:solidFill>
                  <a:srgbClr val="92D050"/>
                </a:solidFill>
              </a:rPr>
              <a:t> pd </a:t>
            </a:r>
            <a:r>
              <a:rPr lang="en-US" sz="3000" dirty="0" err="1" smtClean="0">
                <a:solidFill>
                  <a:srgbClr val="92D050"/>
                </a:solidFill>
              </a:rPr>
              <a:t>th</a:t>
            </a:r>
            <a:r>
              <a:rPr lang="en-US" sz="3000" dirty="0" smtClean="0">
                <a:solidFill>
                  <a:srgbClr val="92D050"/>
                </a:solidFill>
              </a:rPr>
              <a:t> 1928, </a:t>
            </a:r>
            <a:r>
              <a:rPr lang="en-US" sz="3000" dirty="0" err="1" smtClean="0">
                <a:solidFill>
                  <a:srgbClr val="92D050"/>
                </a:solidFill>
              </a:rPr>
              <a:t>menjadi</a:t>
            </a:r>
            <a:r>
              <a:rPr lang="en-US" sz="3000" dirty="0" smtClean="0">
                <a:solidFill>
                  <a:srgbClr val="92D050"/>
                </a:solidFill>
              </a:rPr>
              <a:t> </a:t>
            </a:r>
            <a:r>
              <a:rPr lang="en-US" sz="3000" dirty="0" err="1" smtClean="0">
                <a:solidFill>
                  <a:srgbClr val="92D050"/>
                </a:solidFill>
              </a:rPr>
              <a:t>bahasa</a:t>
            </a:r>
            <a:r>
              <a:rPr lang="en-US" sz="3000" dirty="0" smtClean="0">
                <a:solidFill>
                  <a:srgbClr val="92D050"/>
                </a:solidFill>
              </a:rPr>
              <a:t> Indonesia.</a:t>
            </a:r>
          </a:p>
          <a:p>
            <a:pPr algn="ctr"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92D050"/>
                </a:solidFill>
              </a:rPr>
              <a:t> </a:t>
            </a:r>
            <a:r>
              <a:rPr lang="en-US" sz="3000" dirty="0" err="1" smtClean="0">
                <a:solidFill>
                  <a:srgbClr val="92D050"/>
                </a:solidFill>
              </a:rPr>
              <a:t>th</a:t>
            </a:r>
            <a:r>
              <a:rPr lang="en-US" sz="3000" dirty="0" smtClean="0">
                <a:solidFill>
                  <a:srgbClr val="92D050"/>
                </a:solidFill>
              </a:rPr>
              <a:t> 1928 </a:t>
            </a:r>
            <a:r>
              <a:rPr lang="en-US" sz="3000" dirty="0" err="1" smtClean="0">
                <a:solidFill>
                  <a:srgbClr val="92D050"/>
                </a:solidFill>
              </a:rPr>
              <a:t>menjadi</a:t>
            </a:r>
            <a:r>
              <a:rPr lang="en-US" sz="3000" dirty="0" smtClean="0">
                <a:solidFill>
                  <a:srgbClr val="92D050"/>
                </a:solidFill>
              </a:rPr>
              <a:t> </a:t>
            </a:r>
            <a:r>
              <a:rPr lang="en-US" sz="3000" dirty="0" err="1" smtClean="0">
                <a:solidFill>
                  <a:srgbClr val="92D050"/>
                </a:solidFill>
              </a:rPr>
              <a:t>pegangan</a:t>
            </a:r>
            <a:r>
              <a:rPr lang="en-US" sz="3000" dirty="0" smtClean="0">
                <a:solidFill>
                  <a:srgbClr val="92D050"/>
                </a:solidFill>
              </a:rPr>
              <a:t> </a:t>
            </a:r>
            <a:r>
              <a:rPr lang="en-US" sz="3000" dirty="0" err="1" smtClean="0">
                <a:solidFill>
                  <a:srgbClr val="92D050"/>
                </a:solidFill>
              </a:rPr>
              <a:t>titik</a:t>
            </a:r>
            <a:r>
              <a:rPr lang="en-US" sz="3000" dirty="0" smtClean="0">
                <a:solidFill>
                  <a:srgbClr val="92D050"/>
                </a:solidFill>
              </a:rPr>
              <a:t> </a:t>
            </a:r>
            <a:r>
              <a:rPr lang="en-US" sz="3000" dirty="0" err="1" smtClean="0">
                <a:solidFill>
                  <a:srgbClr val="92D050"/>
                </a:solidFill>
              </a:rPr>
              <a:t>tolak</a:t>
            </a:r>
            <a:r>
              <a:rPr lang="en-US" sz="3000" dirty="0" smtClean="0">
                <a:solidFill>
                  <a:srgbClr val="92D050"/>
                </a:solidFill>
              </a:rPr>
              <a:t> </a:t>
            </a:r>
            <a:r>
              <a:rPr lang="en-US" sz="3000" dirty="0" err="1" smtClean="0">
                <a:solidFill>
                  <a:srgbClr val="92D050"/>
                </a:solidFill>
              </a:rPr>
              <a:t>sastra</a:t>
            </a:r>
            <a:r>
              <a:rPr lang="en-US" sz="3000" dirty="0" smtClean="0">
                <a:solidFill>
                  <a:srgbClr val="92D050"/>
                </a:solidFill>
              </a:rPr>
              <a:t> Indonesia.</a:t>
            </a:r>
          </a:p>
          <a:p>
            <a:pPr algn="ctr"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92D050"/>
                </a:solidFill>
              </a:rPr>
              <a:t> </a:t>
            </a:r>
            <a:r>
              <a:rPr lang="en-US" sz="3000" dirty="0" err="1" smtClean="0">
                <a:solidFill>
                  <a:srgbClr val="92D050"/>
                </a:solidFill>
              </a:rPr>
              <a:t>sastra</a:t>
            </a:r>
            <a:r>
              <a:rPr lang="en-US" sz="3000" dirty="0" smtClean="0">
                <a:solidFill>
                  <a:srgbClr val="92D050"/>
                </a:solidFill>
              </a:rPr>
              <a:t> Indonesia </a:t>
            </a:r>
            <a:r>
              <a:rPr lang="en-US" sz="3000" dirty="0" err="1" smtClean="0">
                <a:solidFill>
                  <a:srgbClr val="92D050"/>
                </a:solidFill>
              </a:rPr>
              <a:t>baru</a:t>
            </a:r>
            <a:r>
              <a:rPr lang="en-US" sz="3000" dirty="0" smtClean="0">
                <a:solidFill>
                  <a:srgbClr val="92D050"/>
                </a:solidFill>
              </a:rPr>
              <a:t> dg </a:t>
            </a:r>
            <a:r>
              <a:rPr lang="en-US" sz="3000" dirty="0" err="1" smtClean="0">
                <a:solidFill>
                  <a:srgbClr val="92D050"/>
                </a:solidFill>
              </a:rPr>
              <a:t>tegas</a:t>
            </a:r>
            <a:r>
              <a:rPr lang="en-US" sz="3000" dirty="0" smtClean="0">
                <a:solidFill>
                  <a:srgbClr val="92D050"/>
                </a:solidFill>
              </a:rPr>
              <a:t> </a:t>
            </a:r>
            <a:r>
              <a:rPr lang="en-US" sz="3000" dirty="0" err="1" smtClean="0">
                <a:solidFill>
                  <a:srgbClr val="92D050"/>
                </a:solidFill>
              </a:rPr>
              <a:t>memperlihatkan</a:t>
            </a:r>
            <a:r>
              <a:rPr lang="en-US" sz="3000" dirty="0" smtClean="0">
                <a:solidFill>
                  <a:srgbClr val="92D050"/>
                </a:solidFill>
              </a:rPr>
              <a:t> </a:t>
            </a:r>
            <a:r>
              <a:rPr lang="en-US" sz="3000" dirty="0" err="1" smtClean="0">
                <a:solidFill>
                  <a:srgbClr val="92D050"/>
                </a:solidFill>
              </a:rPr>
              <a:t>dirinya</a:t>
            </a:r>
            <a:r>
              <a:rPr lang="en-US" sz="3000" dirty="0" smtClean="0">
                <a:solidFill>
                  <a:srgbClr val="92D050"/>
                </a:solidFill>
              </a:rPr>
              <a:t> pd </a:t>
            </a:r>
            <a:r>
              <a:rPr lang="en-US" sz="3000" dirty="0" err="1" smtClean="0">
                <a:solidFill>
                  <a:srgbClr val="92D050"/>
                </a:solidFill>
              </a:rPr>
              <a:t>th</a:t>
            </a:r>
            <a:r>
              <a:rPr lang="en-US" sz="3000" dirty="0" smtClean="0">
                <a:solidFill>
                  <a:srgbClr val="92D050"/>
                </a:solidFill>
              </a:rPr>
              <a:t> 1933.</a:t>
            </a:r>
            <a:endParaRPr lang="en-US" sz="3000" dirty="0">
              <a:solidFill>
                <a:srgbClr val="92D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990600"/>
            <a:ext cx="5770098" cy="77724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FF00"/>
                </a:solidFill>
              </a:rPr>
              <a:t>Umar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Junus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8153400" cy="4572000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400" dirty="0" err="1" smtClean="0"/>
              <a:t>Setuju</a:t>
            </a:r>
            <a:r>
              <a:rPr lang="en-US" sz="2400" dirty="0" smtClean="0"/>
              <a:t> </a:t>
            </a:r>
            <a:r>
              <a:rPr lang="en-US" sz="2400" dirty="0" err="1" smtClean="0"/>
              <a:t>premis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Umar</a:t>
            </a:r>
            <a:r>
              <a:rPr lang="en-US" sz="2400" dirty="0" smtClean="0"/>
              <a:t> </a:t>
            </a:r>
            <a:r>
              <a:rPr lang="en-US" sz="2400" dirty="0" err="1" smtClean="0"/>
              <a:t>Junus</a:t>
            </a:r>
            <a:r>
              <a:rPr lang="en-US" sz="2400" dirty="0" smtClean="0"/>
              <a:t>: </a:t>
            </a:r>
            <a:r>
              <a:rPr lang="en-US" sz="2400" dirty="0" err="1" smtClean="0"/>
              <a:t>sastra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.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kapankah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ada</a:t>
            </a:r>
            <a:r>
              <a:rPr lang="en-US" sz="2400" dirty="0" smtClean="0"/>
              <a:t>?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err="1" smtClean="0"/>
              <a:t>Bahasa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Sumpah</a:t>
            </a:r>
            <a:r>
              <a:rPr lang="en-US" sz="2400" dirty="0" smtClean="0"/>
              <a:t> </a:t>
            </a:r>
            <a:r>
              <a:rPr lang="en-US" sz="2400" dirty="0" err="1" smtClean="0"/>
              <a:t>Pemuda</a:t>
            </a:r>
            <a:r>
              <a:rPr lang="en-US" sz="2400" dirty="0" smtClean="0"/>
              <a:t>.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, </a:t>
            </a:r>
            <a:r>
              <a:rPr lang="en-US" sz="2400" dirty="0" err="1" smtClean="0"/>
              <a:t>jiwa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semangatnya</a:t>
            </a:r>
            <a:r>
              <a:rPr lang="en-US" sz="2400" dirty="0" smtClean="0"/>
              <a:t>. </a:t>
            </a:r>
            <a:r>
              <a:rPr lang="en-US" sz="2400" dirty="0" err="1" smtClean="0"/>
              <a:t>Yakni</a:t>
            </a:r>
            <a:r>
              <a:rPr lang="en-US" sz="2400" dirty="0" smtClean="0"/>
              <a:t> </a:t>
            </a:r>
            <a:r>
              <a:rPr lang="en-US" sz="2400" dirty="0" err="1" smtClean="0"/>
              <a:t>semangat</a:t>
            </a:r>
            <a:r>
              <a:rPr lang="en-US" sz="2400" dirty="0" smtClean="0"/>
              <a:t> </a:t>
            </a:r>
            <a:r>
              <a:rPr lang="en-US" sz="2400" dirty="0" err="1" smtClean="0"/>
              <a:t>kebangsaan</a:t>
            </a:r>
            <a:r>
              <a:rPr lang="en-US" sz="2400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err="1" smtClean="0"/>
              <a:t>Versi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: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1908 (Budi </a:t>
            </a:r>
            <a:r>
              <a:rPr lang="en-US" sz="2400" dirty="0" err="1" smtClean="0"/>
              <a:t>Utomo</a:t>
            </a:r>
            <a:r>
              <a:rPr lang="en-US" sz="2400" dirty="0" smtClean="0"/>
              <a:t>) </a:t>
            </a:r>
            <a:r>
              <a:rPr lang="en-US" sz="2400" dirty="0" err="1" smtClean="0"/>
              <a:t>adl</a:t>
            </a:r>
            <a:r>
              <a:rPr lang="en-US" sz="2400" dirty="0" smtClean="0"/>
              <a:t> </a:t>
            </a:r>
            <a:r>
              <a:rPr lang="en-US" sz="2400" dirty="0" err="1" smtClean="0"/>
              <a:t>tonggak</a:t>
            </a:r>
            <a:r>
              <a:rPr lang="en-US" sz="2400" dirty="0" smtClean="0"/>
              <a:t> </a:t>
            </a:r>
            <a:r>
              <a:rPr lang="en-US" sz="2400" dirty="0" err="1" smtClean="0"/>
              <a:t>kebangkitan</a:t>
            </a:r>
            <a:r>
              <a:rPr lang="en-US" sz="2400" dirty="0" smtClean="0"/>
              <a:t> </a:t>
            </a:r>
            <a:r>
              <a:rPr lang="en-US" sz="2400" dirty="0" err="1" smtClean="0"/>
              <a:t>kesadaran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berpendapat</a:t>
            </a:r>
            <a:r>
              <a:rPr lang="en-US" sz="2400" dirty="0" smtClean="0"/>
              <a:t>, </a:t>
            </a:r>
            <a:r>
              <a:rPr lang="en-US" sz="2400" dirty="0" err="1" smtClean="0"/>
              <a:t>kesadaran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1920an dg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pertimbangan</a:t>
            </a:r>
            <a:r>
              <a:rPr lang="en-US" sz="2400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err="1" smtClean="0"/>
              <a:t>Dgn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berpendapat</a:t>
            </a:r>
            <a:r>
              <a:rPr lang="en-US" sz="2400" dirty="0" smtClean="0"/>
              <a:t>: </a:t>
            </a:r>
            <a:r>
              <a:rPr lang="en-US" sz="2400" dirty="0" err="1" smtClean="0"/>
              <a:t>sastra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lahir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1920an </a:t>
            </a:r>
            <a:r>
              <a:rPr lang="en-US" sz="2400" dirty="0" err="1" smtClean="0"/>
              <a:t>juga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8156448" cy="77724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Ajip</a:t>
            </a:r>
            <a:r>
              <a:rPr lang="en-US" dirty="0" smtClean="0"/>
              <a:t> </a:t>
            </a:r>
            <a:r>
              <a:rPr lang="en-US" dirty="0" err="1" smtClean="0"/>
              <a:t>Rosidi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7800"/>
            <a:ext cx="7772400" cy="4059936"/>
          </a:xfrm>
        </p:spPr>
        <p:txBody>
          <a:bodyPr/>
          <a:lstStyle/>
          <a:p>
            <a:pPr algn="ctr"/>
            <a:r>
              <a:rPr lang="en-US" sz="3200" dirty="0" err="1" smtClean="0"/>
              <a:t>Pendapat</a:t>
            </a:r>
            <a:r>
              <a:rPr lang="en-US" sz="3200" dirty="0" smtClean="0"/>
              <a:t> </a:t>
            </a:r>
            <a:r>
              <a:rPr lang="en-US" sz="3200" dirty="0" err="1" smtClean="0"/>
              <a:t>Ajip</a:t>
            </a:r>
            <a:r>
              <a:rPr lang="en-US" sz="3200" dirty="0" smtClean="0"/>
              <a:t> </a:t>
            </a:r>
            <a:r>
              <a:rPr lang="en-US" sz="3200" dirty="0" err="1" smtClean="0"/>
              <a:t>Rosidi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disertai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diperkuat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kehadiran</a:t>
            </a:r>
            <a:r>
              <a:rPr lang="en-US" sz="3200" dirty="0" smtClean="0"/>
              <a:t> </a:t>
            </a:r>
            <a:r>
              <a:rPr lang="en-US" sz="3200" dirty="0" err="1" smtClean="0"/>
              <a:t>karya-karya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masa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sudah</a:t>
            </a:r>
            <a:r>
              <a:rPr lang="en-US" sz="3200" dirty="0" smtClean="0"/>
              <a:t> </a:t>
            </a:r>
            <a:r>
              <a:rPr lang="en-US" sz="3200" dirty="0" err="1" smtClean="0"/>
              <a:t>menunjukkan</a:t>
            </a:r>
            <a:r>
              <a:rPr lang="en-US" sz="3200" dirty="0" smtClean="0"/>
              <a:t> </a:t>
            </a:r>
            <a:r>
              <a:rPr lang="en-US" sz="3200" dirty="0" err="1" smtClean="0"/>
              <a:t>adanya</a:t>
            </a:r>
            <a:r>
              <a:rPr lang="en-US" sz="3200" dirty="0" smtClean="0"/>
              <a:t> </a:t>
            </a:r>
            <a:r>
              <a:rPr lang="en-US" sz="3200" dirty="0" err="1" smtClean="0"/>
              <a:t>warna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spirit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semangat</a:t>
            </a:r>
            <a:r>
              <a:rPr lang="en-US" sz="3200" dirty="0" smtClean="0"/>
              <a:t> </a:t>
            </a:r>
            <a:r>
              <a:rPr lang="en-US" sz="3200" dirty="0" err="1" smtClean="0"/>
              <a:t>kebangsaan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eksperimentasi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berbagai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modern.</a:t>
            </a:r>
            <a:endParaRPr lang="en-US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63</TotalTime>
  <Words>222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Kapankah  sastra indonesia lahir?</vt:lpstr>
      <vt:lpstr>Beberapa Pendapat</vt:lpstr>
      <vt:lpstr>SASTRA INDONESIA</vt:lpstr>
      <vt:lpstr>Kita sepakat bahwa bahasa Indonesia berasal dari bahasa Melayu, tetapi apakah lalu sastra Indonesia kelanjutan dari sastra Melayu?</vt:lpstr>
      <vt:lpstr>Perihal kelahiran sastra Indonesia</vt:lpstr>
      <vt:lpstr>Umar Junus:</vt:lpstr>
      <vt:lpstr>Ajip Rosidi:</vt:lpstr>
      <vt:lpstr>Pendapat Ajip Rosidi tersebut dengan disertai beberapa dasar dan diperkuat dengan kehadiran karya-karya yg pada masa itu sudah menunjukkan adanya warna dengan spirit atau semangat kebangsaan dan eksperimentasi dalam berbagai bentuk yg lebih modern.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Kapankah  sastra indonesia lahir?</dc:title>
  <dc:creator>ACER</dc:creator>
  <cp:lastModifiedBy>ACER</cp:lastModifiedBy>
  <cp:revision>14</cp:revision>
  <dcterms:created xsi:type="dcterms:W3CDTF">2020-09-16T13:09:22Z</dcterms:created>
  <dcterms:modified xsi:type="dcterms:W3CDTF">2020-10-04T13:08:46Z</dcterms:modified>
</cp:coreProperties>
</file>