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sldIdLst>
    <p:sldId id="256" r:id="rId2"/>
    <p:sldId id="352" r:id="rId3"/>
    <p:sldId id="353" r:id="rId4"/>
    <p:sldId id="354" r:id="rId5"/>
    <p:sldId id="355" r:id="rId6"/>
    <p:sldId id="356" r:id="rId7"/>
    <p:sldId id="357" r:id="rId8"/>
    <p:sldId id="358" r:id="rId9"/>
    <p:sldId id="359" r:id="rId10"/>
    <p:sldId id="360" r:id="rId11"/>
    <p:sldId id="361" r:id="rId12"/>
    <p:sldId id="362" r:id="rId13"/>
    <p:sldId id="363" r:id="rId14"/>
    <p:sldId id="364" r:id="rId15"/>
    <p:sldId id="365" r:id="rId16"/>
    <p:sldId id="366" r:id="rId17"/>
    <p:sldId id="367" r:id="rId18"/>
    <p:sldId id="368" r:id="rId19"/>
    <p:sldId id="369" r:id="rId20"/>
    <p:sldId id="370" r:id="rId21"/>
    <p:sldId id="371" r:id="rId22"/>
    <p:sldId id="372" r:id="rId23"/>
    <p:sldId id="373" r:id="rId24"/>
    <p:sldId id="374" r:id="rId25"/>
    <p:sldId id="375" r:id="rId26"/>
    <p:sldId id="376" r:id="rId27"/>
    <p:sldId id="377" r:id="rId28"/>
    <p:sldId id="378" r:id="rId29"/>
    <p:sldId id="379" r:id="rId30"/>
    <p:sldId id="380" r:id="rId31"/>
    <p:sldId id="381" r:id="rId32"/>
    <p:sldId id="382" r:id="rId33"/>
    <p:sldId id="383" r:id="rId34"/>
    <p:sldId id="384" r:id="rId35"/>
    <p:sldId id="385" r:id="rId36"/>
    <p:sldId id="386" r:id="rId37"/>
    <p:sldId id="387" r:id="rId38"/>
    <p:sldId id="388" r:id="rId39"/>
    <p:sldId id="389" r:id="rId40"/>
    <p:sldId id="390" r:id="rId41"/>
    <p:sldId id="391" r:id="rId42"/>
    <p:sldId id="392" r:id="rId43"/>
    <p:sldId id="393" r:id="rId44"/>
    <p:sldId id="394" r:id="rId45"/>
    <p:sldId id="395" r:id="rId46"/>
    <p:sldId id="396" r:id="rId47"/>
    <p:sldId id="397" r:id="rId48"/>
    <p:sldId id="398" r:id="rId49"/>
    <p:sldId id="399" r:id="rId50"/>
    <p:sldId id="400" r:id="rId51"/>
    <p:sldId id="401" r:id="rId5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9"/>
  </p:normalViewPr>
  <p:slideViewPr>
    <p:cSldViewPr>
      <p:cViewPr varScale="1">
        <p:scale>
          <a:sx n="80" d="100"/>
          <a:sy n="80" d="100"/>
        </p:scale>
        <p:origin x="42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566B9F7D-FE53-49AF-A38C-90CABD4F7BF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ED709A2-541C-4835-835E-6822344A2FE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8D8FCF5-22C8-460B-84DC-FB446F6A839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AA2A1E-5AC2-46EC-AA1D-C4005BA930C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a:t>Click to edit Master title style</a:t>
            </a:r>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FAD914FB-58A6-432D-9CF7-D64916E7B68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E2E7BED-0852-40ED-8F8D-ADF40D48813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C4E76A6B-C10F-4A89-8AF4-CE530CB5187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161DFACB-DAC2-4A8C-9B37-50685CF6F59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01D71E8-0940-4C00-9C0B-1279F9F5610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a:t>Click to edit Master title style</a:t>
            </a:r>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9FDC3B1C-E03B-4FAB-B0D3-359A556F4AA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52B5FBF6-EAE1-42BF-B539-FAFDA7DA8DC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a:t>Click to edit Master title style</a:t>
            </a:r>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defRPr>
            </a:lvl1pPr>
          </a:lstStyle>
          <a:p>
            <a:pPr>
              <a:defRPr/>
            </a:pPr>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a:solidFill>
                  <a:schemeClr val="tx1"/>
                </a:solidFill>
              </a:defRPr>
            </a:lvl1pPr>
          </a:lstStyle>
          <a:p>
            <a:pPr>
              <a:defRPr/>
            </a:pPr>
            <a:fld id="{657188C3-C619-40F1-8E0F-9B66FB3E2FAA}"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11" r:id="rId1"/>
    <p:sldLayoutId id="2147483912" r:id="rId2"/>
    <p:sldLayoutId id="2147483913" r:id="rId3"/>
    <p:sldLayoutId id="2147483905" r:id="rId4"/>
    <p:sldLayoutId id="2147483914" r:id="rId5"/>
    <p:sldLayoutId id="2147483906" r:id="rId6"/>
    <p:sldLayoutId id="2147483907" r:id="rId7"/>
    <p:sldLayoutId id="2147483915" r:id="rId8"/>
    <p:sldLayoutId id="2147483916" r:id="rId9"/>
    <p:sldLayoutId id="2147483908" r:id="rId10"/>
    <p:sldLayoutId id="2147483909"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marL="484632" indent="0" eaLnBrk="1" fontAlgn="auto" hangingPunct="1">
              <a:spcAft>
                <a:spcPts val="0"/>
              </a:spcAft>
              <a:defRPr/>
            </a:pPr>
            <a:r>
              <a:rPr lang="en-US" dirty="0">
                <a:solidFill>
                  <a:schemeClr val="accent1">
                    <a:tint val="83000"/>
                    <a:satMod val="150000"/>
                  </a:schemeClr>
                </a:solidFill>
              </a:rPr>
              <a:t>PENDIDIKAN KEWARGANEGARAAN </a:t>
            </a:r>
          </a:p>
        </p:txBody>
      </p:sp>
      <p:sp>
        <p:nvSpPr>
          <p:cNvPr id="2051" name="Rectangle 3"/>
          <p:cNvSpPr>
            <a:spLocks noGrp="1" noChangeArrowheads="1"/>
          </p:cNvSpPr>
          <p:nvPr>
            <p:ph type="subTitle" idx="1"/>
          </p:nvPr>
        </p:nvSpPr>
        <p:spPr>
          <a:xfrm>
            <a:off x="540544" y="2250280"/>
            <a:ext cx="8062912" cy="30075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eaLnBrk="1" fontAlgn="auto" hangingPunct="1">
              <a:spcAft>
                <a:spcPts val="0"/>
              </a:spcAft>
              <a:buFont typeface="Wingdings 2"/>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228600"/>
            <a:ext cx="8229600" cy="533400"/>
          </a:xfrm>
        </p:spPr>
        <p:txBody>
          <a:bodyPr/>
          <a:lstStyle/>
          <a:p>
            <a:pPr marL="484632" indent="0" eaLnBrk="1" fontAlgn="auto" hangingPunct="1">
              <a:spcAft>
                <a:spcPts val="0"/>
              </a:spcAft>
              <a:defRPr/>
            </a:pPr>
            <a:r>
              <a:rPr lang="en-US" sz="2800">
                <a:solidFill>
                  <a:schemeClr val="accent1">
                    <a:tint val="83000"/>
                    <a:satMod val="150000"/>
                  </a:schemeClr>
                </a:solidFill>
              </a:rPr>
              <a:t>Bentuk pelanggaran HAM</a:t>
            </a:r>
          </a:p>
        </p:txBody>
      </p:sp>
      <p:sp>
        <p:nvSpPr>
          <p:cNvPr id="114691" name="Rectangle 3"/>
          <p:cNvSpPr>
            <a:spLocks noGrp="1" noChangeArrowheads="1"/>
          </p:cNvSpPr>
          <p:nvPr>
            <p:ph idx="1"/>
          </p:nvPr>
        </p:nvSpPr>
        <p:spPr>
          <a:xfrm>
            <a:off x="457200" y="914400"/>
            <a:ext cx="8229600" cy="5211763"/>
          </a:xfrm>
        </p:spPr>
        <p:txBody>
          <a:bodyPr/>
          <a:lstStyle/>
          <a:p>
            <a:pPr eaLnBrk="1" hangingPunct="1">
              <a:lnSpc>
                <a:spcPct val="80000"/>
              </a:lnSpc>
            </a:pPr>
            <a:r>
              <a:rPr lang="en-US" sz="2200"/>
              <a:t>Pelanggaran HAM berat menurut Undang-Undang Republik Indonesia Nomor 26 Tahun 2000 tentang Pengadilan HAM dapat diklasifikasikan menjadi dua.</a:t>
            </a:r>
          </a:p>
          <a:p>
            <a:pPr eaLnBrk="1" hangingPunct="1">
              <a:lnSpc>
                <a:spcPct val="80000"/>
              </a:lnSpc>
              <a:buFontTx/>
              <a:buNone/>
            </a:pPr>
            <a:r>
              <a:rPr lang="en-US" sz="2200"/>
              <a:t>a. 	Kejahatan </a:t>
            </a:r>
            <a:r>
              <a:rPr lang="en-US" sz="2200" i="1"/>
              <a:t>genosida</a:t>
            </a:r>
            <a:r>
              <a:rPr lang="en-US" sz="2200"/>
              <a:t>, yaitu setiap perbuatan yang dilakukan dengan maksud untuk menghancurkan atau memusnahkan seluruh atau sebagian kelompok bangsa, ras, kelompok etnis, kelompok agama, dengan cara:</a:t>
            </a:r>
          </a:p>
          <a:p>
            <a:pPr eaLnBrk="1" hangingPunct="1">
              <a:lnSpc>
                <a:spcPct val="80000"/>
              </a:lnSpc>
              <a:buFontTx/>
              <a:buNone/>
            </a:pPr>
            <a:r>
              <a:rPr lang="en-US" sz="2200"/>
              <a:t>1) 	membunuh anggota kelompok;</a:t>
            </a:r>
          </a:p>
          <a:p>
            <a:pPr eaLnBrk="1" hangingPunct="1">
              <a:lnSpc>
                <a:spcPct val="80000"/>
              </a:lnSpc>
              <a:buFontTx/>
              <a:buNone/>
            </a:pPr>
            <a:r>
              <a:rPr lang="en-US" sz="2200"/>
              <a:t>2) 	mengakibatkan penderitaan Fisik dan mental yang berat terhadap anggota-anggota kelompok;</a:t>
            </a:r>
          </a:p>
          <a:p>
            <a:pPr eaLnBrk="1" hangingPunct="1">
              <a:lnSpc>
                <a:spcPct val="80000"/>
              </a:lnSpc>
              <a:buFontTx/>
              <a:buNone/>
            </a:pPr>
            <a:r>
              <a:rPr lang="en-US" sz="2200"/>
              <a:t>3) 	menciptakan kondisi kehidupan kelompok yang akan mengakibatkan Kemusnahan secara fisik, baik seluruh atau sebagian;</a:t>
            </a:r>
          </a:p>
          <a:p>
            <a:pPr eaLnBrk="1" hangingPunct="1">
              <a:lnSpc>
                <a:spcPct val="80000"/>
              </a:lnSpc>
              <a:buFontTx/>
              <a:buNone/>
            </a:pPr>
            <a:r>
              <a:rPr lang="en-US" sz="2200"/>
              <a:t>4) 	memaksakan tindakan-tindakan yang bertujuan mencegah kelahiran di dalam kelompok; atau</a:t>
            </a:r>
          </a:p>
          <a:p>
            <a:pPr eaLnBrk="1" hangingPunct="1">
              <a:lnSpc>
                <a:spcPct val="80000"/>
              </a:lnSpc>
              <a:buFontTx/>
              <a:buNone/>
            </a:pPr>
            <a:r>
              <a:rPr lang="en-US" sz="2200"/>
              <a:t>5) 	memindahkan secara paksa anak-anak dari kelompok tertentu ke kelompok lain.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idx="1"/>
          </p:nvPr>
        </p:nvSpPr>
        <p:spPr>
          <a:xfrm>
            <a:off x="457200" y="685800"/>
            <a:ext cx="8229600" cy="5440363"/>
          </a:xfrm>
        </p:spPr>
        <p:txBody>
          <a:bodyPr/>
          <a:lstStyle/>
          <a:p>
            <a:pPr eaLnBrk="1" hangingPunct="1">
              <a:lnSpc>
                <a:spcPct val="90000"/>
              </a:lnSpc>
              <a:buFontTx/>
              <a:buNone/>
            </a:pPr>
            <a:r>
              <a:rPr lang="en-US" sz="2400"/>
              <a:t>b. 	Kejahatan terhadap kemanusian, yaitu salah satu perbuatan yang dilakukan sebagai bagian dari serangan yang meluas atau sistematik yang diketahuinya bahwa serangan tersebut ditujukan secara langsung terhadap penduduk sipil, berupa:</a:t>
            </a:r>
          </a:p>
          <a:p>
            <a:pPr eaLnBrk="1" hangingPunct="1">
              <a:lnSpc>
                <a:spcPct val="90000"/>
              </a:lnSpc>
              <a:buFontTx/>
              <a:buNone/>
            </a:pPr>
            <a:r>
              <a:rPr lang="en-US" sz="2400"/>
              <a:t>1) 	Pembunuhan;</a:t>
            </a:r>
          </a:p>
          <a:p>
            <a:pPr eaLnBrk="1" hangingPunct="1">
              <a:lnSpc>
                <a:spcPct val="90000"/>
              </a:lnSpc>
              <a:buFontTx/>
              <a:buNone/>
            </a:pPr>
            <a:r>
              <a:rPr lang="en-US" sz="2400"/>
              <a:t>2) 	Pemusnahan;</a:t>
            </a:r>
          </a:p>
          <a:p>
            <a:pPr eaLnBrk="1" hangingPunct="1">
              <a:lnSpc>
                <a:spcPct val="90000"/>
              </a:lnSpc>
              <a:buFontTx/>
              <a:buNone/>
            </a:pPr>
            <a:r>
              <a:rPr lang="en-US" sz="2400"/>
              <a:t>3) 	Perbudakan;</a:t>
            </a:r>
          </a:p>
          <a:p>
            <a:pPr eaLnBrk="1" hangingPunct="1">
              <a:lnSpc>
                <a:spcPct val="90000"/>
              </a:lnSpc>
              <a:buFontTx/>
              <a:buNone/>
            </a:pPr>
            <a:r>
              <a:rPr lang="en-US" sz="2400"/>
              <a:t>4) 	Pengusiran atau pemindahan penduduk secara 	paksa;</a:t>
            </a:r>
          </a:p>
          <a:p>
            <a:pPr eaLnBrk="1" hangingPunct="1">
              <a:lnSpc>
                <a:spcPct val="90000"/>
              </a:lnSpc>
              <a:buFontTx/>
              <a:buNone/>
            </a:pPr>
            <a:r>
              <a:rPr lang="en-US" sz="2400"/>
              <a:t>5) 	perampasan kemerdekaan atau perampasan 	kebebasan fisik secara sewenang-wenang yang 	melanggar (asas-asas) ketentuan pokok hukum 	internasional;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p:cNvSpPr>
            <a:spLocks noGrp="1" noChangeArrowheads="1"/>
          </p:cNvSpPr>
          <p:nvPr>
            <p:ph idx="1"/>
          </p:nvPr>
        </p:nvSpPr>
        <p:spPr>
          <a:xfrm>
            <a:off x="457200" y="457200"/>
            <a:ext cx="8229600" cy="5668963"/>
          </a:xfrm>
        </p:spPr>
        <p:txBody>
          <a:bodyPr/>
          <a:lstStyle/>
          <a:p>
            <a:pPr eaLnBrk="1" hangingPunct="1">
              <a:lnSpc>
                <a:spcPct val="80000"/>
              </a:lnSpc>
              <a:buFontTx/>
              <a:buNone/>
            </a:pPr>
            <a:r>
              <a:rPr lang="en-US" sz="2800"/>
              <a:t>6) 	Penyiksaan;</a:t>
            </a:r>
          </a:p>
          <a:p>
            <a:pPr eaLnBrk="1" hangingPunct="1">
              <a:lnSpc>
                <a:spcPct val="80000"/>
              </a:lnSpc>
              <a:buFontTx/>
              <a:buNone/>
            </a:pPr>
            <a:r>
              <a:rPr lang="en-US" sz="2800"/>
              <a:t>7) 	Perkosaan, perbudakan seksual, pelacuran 	secara paksa, pemaksaan kehamilan, 	pemandulan atau sterilisasi secara paksa 	atau bentuk-bentuk kekerasan seksual lain 	yang setara;</a:t>
            </a:r>
          </a:p>
          <a:p>
            <a:pPr eaLnBrk="1" hangingPunct="1">
              <a:lnSpc>
                <a:spcPct val="80000"/>
              </a:lnSpc>
              <a:buFontTx/>
              <a:buNone/>
            </a:pPr>
            <a:r>
              <a:rPr lang="en-US" sz="2800"/>
              <a:t>8) 	Penganiayaan terhadap suatu kelompok 	tertentu atau perkumpulan yang didasari 	persamaan paham politik, ras, kebangsaan, 	etnis, budaya, agama, jenis kelamin atau 	alasan lain yang telah diakui secara 	universal sebagai hal yang dilarang menurut 	hukum internasional; </a:t>
            </a:r>
          </a:p>
          <a:p>
            <a:pPr eaLnBrk="1" hangingPunct="1">
              <a:lnSpc>
                <a:spcPct val="80000"/>
              </a:lnSpc>
              <a:buFontTx/>
              <a:buNone/>
            </a:pPr>
            <a:r>
              <a:rPr lang="en-US" sz="2800"/>
              <a:t>9) 	Penghilangan orang secara paksa; atau</a:t>
            </a:r>
          </a:p>
          <a:p>
            <a:pPr eaLnBrk="1" hangingPunct="1">
              <a:lnSpc>
                <a:spcPct val="80000"/>
              </a:lnSpc>
              <a:buFontTx/>
              <a:buNone/>
            </a:pPr>
            <a:r>
              <a:rPr lang="en-US" sz="2800"/>
              <a:t>10) 	Kejahatan apartheid.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Tugas</a:t>
            </a:r>
          </a:p>
        </p:txBody>
      </p:sp>
      <p:sp>
        <p:nvSpPr>
          <p:cNvPr id="117763" name="Rectangle 3"/>
          <p:cNvSpPr>
            <a:spLocks noGrp="1" noChangeArrowheads="1"/>
          </p:cNvSpPr>
          <p:nvPr>
            <p:ph idx="1"/>
          </p:nvPr>
        </p:nvSpPr>
        <p:spPr>
          <a:xfrm>
            <a:off x="457200" y="1882775"/>
            <a:ext cx="8229600" cy="4572000"/>
          </a:xfrm>
        </p:spPr>
        <p:txBody>
          <a:bodyPr/>
          <a:lstStyle/>
          <a:p>
            <a:pPr eaLnBrk="1" hangingPunct="1">
              <a:lnSpc>
                <a:spcPct val="90000"/>
              </a:lnSpc>
            </a:pPr>
            <a:r>
              <a:rPr lang="en-US"/>
              <a:t>Untuk meningkatkan pemahaman konsep tentang pelanggaran HAM, lakukanlah pengamatan di berbagai media massa. Catatlah contoh-contoh kasus yang diduga terdapat pelanggaran HAM. Berikan alasan mengapa peristiwa tersebut termasuk pelanggaran HAM dengan berdasarkan pada UU No. 39 Tahun 1999. Tugas dikumpulkan pada pertemuan mendatang!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3"/>
          <p:cNvSpPr>
            <a:spLocks noGrp="1" noChangeArrowheads="1"/>
          </p:cNvSpPr>
          <p:nvPr>
            <p:ph idx="1"/>
          </p:nvPr>
        </p:nvSpPr>
        <p:spPr>
          <a:xfrm>
            <a:off x="457200" y="1524000"/>
            <a:ext cx="8229600" cy="2971800"/>
          </a:xfrm>
        </p:spPr>
        <p:txBody>
          <a:bodyPr/>
          <a:lstStyle/>
          <a:p>
            <a:pPr eaLnBrk="1" hangingPunct="1">
              <a:buFontTx/>
              <a:buNone/>
            </a:pPr>
            <a:r>
              <a:rPr lang="en-US" sz="8000"/>
              <a:t>	Wawasan Nusantara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marL="484632" indent="0" eaLnBrk="1" fontAlgn="auto" hangingPunct="1">
              <a:spcAft>
                <a:spcPts val="0"/>
              </a:spcAft>
              <a:defRPr/>
            </a:pPr>
            <a:r>
              <a:rPr lang="en-US" sz="4000">
                <a:solidFill>
                  <a:schemeClr val="accent1">
                    <a:tint val="83000"/>
                    <a:satMod val="150000"/>
                  </a:schemeClr>
                </a:solidFill>
              </a:rPr>
              <a:t>Pengertian Wawasan Nusantara </a:t>
            </a:r>
          </a:p>
        </p:txBody>
      </p:sp>
      <p:sp>
        <p:nvSpPr>
          <p:cNvPr id="119811" name="Rectangle 3"/>
          <p:cNvSpPr>
            <a:spLocks noGrp="1" noChangeArrowheads="1"/>
          </p:cNvSpPr>
          <p:nvPr>
            <p:ph idx="1"/>
          </p:nvPr>
        </p:nvSpPr>
        <p:spPr>
          <a:xfrm>
            <a:off x="457200" y="1882775"/>
            <a:ext cx="8229600" cy="4572000"/>
          </a:xfrm>
        </p:spPr>
        <p:txBody>
          <a:bodyPr/>
          <a:lstStyle/>
          <a:p>
            <a:pPr eaLnBrk="1" hangingPunct="1">
              <a:buFontTx/>
              <a:buNone/>
            </a:pPr>
            <a:r>
              <a:rPr lang="en-US" sz="2800"/>
              <a:t>a. Menurut Prof. Wan Usman, “Wawasan Nusantara adalah cara pandang bangsa Indonesia mengenai diri dan tanah airnya sebagai Negara kepulauan dengan semua aspek kehidupan yang beragam.”</a:t>
            </a:r>
          </a:p>
          <a:p>
            <a:pPr eaLnBrk="1" hangingPunct="1">
              <a:buFontTx/>
              <a:buNone/>
            </a:pPr>
            <a:r>
              <a:rPr lang="en-US" sz="2800"/>
              <a:t>b. Menurut GBHN 1998, Wawasan Nusantara adalah cara pandang dan sikap bangsa Indonesia mengenai diri dan lingkungannya, dengan dalam penyelenggaraan kehidupan bermasyarakat, berbangsa, dan bernegara.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3"/>
          <p:cNvSpPr>
            <a:spLocks noGrp="1" noChangeArrowheads="1"/>
          </p:cNvSpPr>
          <p:nvPr>
            <p:ph idx="1"/>
          </p:nvPr>
        </p:nvSpPr>
        <p:spPr>
          <a:xfrm>
            <a:off x="457200" y="609600"/>
            <a:ext cx="8229600" cy="5516563"/>
          </a:xfrm>
        </p:spPr>
        <p:txBody>
          <a:bodyPr/>
          <a:lstStyle/>
          <a:p>
            <a:pPr eaLnBrk="1" hangingPunct="1">
              <a:lnSpc>
                <a:spcPct val="90000"/>
              </a:lnSpc>
            </a:pPr>
            <a:r>
              <a:rPr lang="en-US"/>
              <a:t>Menurut kelompok kerja Wawasan Nusantara untuk diusulkan menjadi tap. MPR, yang dibuat Lemhannas tahun 1999, yaitu “cara pandang dan sikap bangsa Indonesia mengenai diri dan lingkungannya yang serba beragam dan bernilai strategis dengan mengutamakan persatuan dan kesatuan bangsa serta kesatuan wilayah dalam penyelenggaraan kehipan bermasyarakat, berbangsa, dan bernegara untuk mencapai tujuan nasional.”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Hakikat Wawasan Nusantara </a:t>
            </a:r>
          </a:p>
        </p:txBody>
      </p:sp>
      <p:sp>
        <p:nvSpPr>
          <p:cNvPr id="121859" name="Rectangle 3"/>
          <p:cNvSpPr>
            <a:spLocks noGrp="1" noChangeArrowheads="1"/>
          </p:cNvSpPr>
          <p:nvPr>
            <p:ph idx="1"/>
          </p:nvPr>
        </p:nvSpPr>
        <p:spPr>
          <a:xfrm>
            <a:off x="457200" y="1882775"/>
            <a:ext cx="8229600" cy="4572000"/>
          </a:xfrm>
        </p:spPr>
        <p:txBody>
          <a:bodyPr/>
          <a:lstStyle/>
          <a:p>
            <a:pPr eaLnBrk="1" hangingPunct="1">
              <a:lnSpc>
                <a:spcPct val="90000"/>
              </a:lnSpc>
            </a:pPr>
            <a:r>
              <a:rPr lang="en-US" sz="2800"/>
              <a:t>Kita memandang bangsa Indonesia dengan Nusantara merupakan satu kesatuan. Jadi, hakikat Wawasan Nusantara adalah keutuhan dan kesatuan wilayah nasional. Dengan kata lain, hakikat Wawasan Nusantara adalah “persatuan bangsa dan kesatuan wilayah. Dalam GBHN disebutkan bahwa hakikat Wawasan Nusantara diwujudkan dengan menyatakan kepulauan nusantara sebagai satu kesatuan politik, ekonomi, sosial budaya, dan pertahanan keamanan.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idx="1"/>
          </p:nvPr>
        </p:nvSpPr>
        <p:spPr>
          <a:xfrm>
            <a:off x="457200" y="1882775"/>
            <a:ext cx="8229600" cy="4572000"/>
          </a:xfrm>
        </p:spPr>
        <p:txBody>
          <a:bodyPr/>
          <a:lstStyle/>
          <a:p>
            <a:pPr eaLnBrk="1" hangingPunct="1"/>
            <a:r>
              <a:rPr lang="en-US" sz="2800"/>
              <a:t>Wawasan Nusantara berkedudukan sebagai visi bangsa. Wawasan nasional merupakan visi bangsa yang bersangkutan dalam menuju masa depan. Visi bangsa Indonesia sesuai dengan konsep Wawasan Nusantara adalah menjadi bangsa yang satu dengan wilayah yang satu dan utuh pula. Kedudukan Wawasan Nusantara sebagai salah satu konsepsi ketatanegaran Republik Indonesia.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marL="484632" indent="0" eaLnBrk="1" fontAlgn="auto" hangingPunct="1">
              <a:spcAft>
                <a:spcPts val="0"/>
              </a:spcAft>
              <a:defRPr/>
            </a:pPr>
            <a:r>
              <a:rPr lang="en-US" b="1">
                <a:solidFill>
                  <a:schemeClr val="accent1">
                    <a:tint val="83000"/>
                    <a:satMod val="150000"/>
                  </a:schemeClr>
                </a:solidFill>
              </a:rPr>
              <a:t>Kedudukan</a:t>
            </a:r>
          </a:p>
        </p:txBody>
      </p:sp>
      <p:sp>
        <p:nvSpPr>
          <p:cNvPr id="123907" name="Rectangle 3"/>
          <p:cNvSpPr>
            <a:spLocks noGrp="1" noChangeArrowheads="1"/>
          </p:cNvSpPr>
          <p:nvPr>
            <p:ph idx="1"/>
          </p:nvPr>
        </p:nvSpPr>
        <p:spPr>
          <a:xfrm>
            <a:off x="457200" y="1882775"/>
            <a:ext cx="8229600" cy="4572000"/>
          </a:xfrm>
        </p:spPr>
        <p:txBody>
          <a:bodyPr/>
          <a:lstStyle/>
          <a:p>
            <a:pPr eaLnBrk="1" hangingPunct="1">
              <a:lnSpc>
                <a:spcPct val="90000"/>
              </a:lnSpc>
            </a:pPr>
            <a:r>
              <a:rPr lang="en-US"/>
              <a:t>Wawasan Nusantara sebagai wawasan nasional bangsa Indonesia merupakan ajaran yang diyakini kebenarannya oleh seluruh rakyat Indonesia agar tidak terjadi penyesatan atau penyimpangan dalam upaya mewujudkan cita-cita dan tujuan nasional. Dengan demikian, wawasan Nusantara menjadi landasan visional dalam menyelenggarakan kehidupan nasional.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HAM di Indonesia</a:t>
            </a:r>
          </a:p>
        </p:txBody>
      </p:sp>
      <p:sp>
        <p:nvSpPr>
          <p:cNvPr id="100355" name="Rectangle 3"/>
          <p:cNvSpPr>
            <a:spLocks noGrp="1" noChangeArrowheads="1"/>
          </p:cNvSpPr>
          <p:nvPr>
            <p:ph idx="1"/>
          </p:nvPr>
        </p:nvSpPr>
        <p:spPr>
          <a:xfrm>
            <a:off x="457200" y="1882775"/>
            <a:ext cx="8229600" cy="4572000"/>
          </a:xfrm>
        </p:spPr>
        <p:txBody>
          <a:bodyPr>
            <a:normAutofit lnSpcReduction="10000"/>
          </a:bodyPr>
          <a:lstStyle/>
          <a:p>
            <a:pPr marL="448056" indent="-384048" eaLnBrk="1" fontAlgn="auto" hangingPunct="1">
              <a:lnSpc>
                <a:spcPct val="90000"/>
              </a:lnSpc>
              <a:spcAft>
                <a:spcPts val="0"/>
              </a:spcAft>
              <a:buFont typeface="Wingdings 2"/>
              <a:buChar char=""/>
              <a:defRPr/>
            </a:pPr>
            <a:r>
              <a:rPr lang="en-US" sz="2400"/>
              <a:t>Pemikiran tentang pemajuan, penghormatan, dan perlindungan hak-hak asasi manusia telah dimiliki bangsa Indonesia sejak dahulu. Hal ini dapat kita buktikan dengan telah dirumuskannya ketentuan tentang penghormatan hak asasi manusia dalam Pembukaan Undang-Undang Dasar Negara Republik Indonesia Tahun 1945 1945 alinea I–IV yang antara lain berbunyi sebagai berikut.</a:t>
            </a:r>
          </a:p>
          <a:p>
            <a:pPr marL="448056" indent="-384048" eaLnBrk="1" fontAlgn="auto" hangingPunct="1">
              <a:lnSpc>
                <a:spcPct val="90000"/>
              </a:lnSpc>
              <a:spcAft>
                <a:spcPts val="0"/>
              </a:spcAft>
              <a:buFontTx/>
              <a:buNone/>
              <a:defRPr/>
            </a:pPr>
            <a:r>
              <a:rPr lang="en-US" sz="2400"/>
              <a:t>1) Alinea I yang berbunyi: ” . . . </a:t>
            </a:r>
            <a:r>
              <a:rPr lang="en-US" sz="2400" i="1"/>
              <a:t>kemerdekaan itu ialah hak segala bangsa . . .</a:t>
            </a:r>
            <a:r>
              <a:rPr lang="en-US" sz="2400"/>
              <a:t>”. Alinea ini menunjukkan pengakuan hak asasi manusia berupa hak kebebasan atau hak kemerdekaan dari segala bentuk penjajahan atau penindasan dari bangsa lain.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marL="484632" indent="0" eaLnBrk="1" fontAlgn="auto" hangingPunct="1">
              <a:spcAft>
                <a:spcPts val="0"/>
              </a:spcAft>
              <a:defRPr/>
            </a:pPr>
            <a:r>
              <a:rPr lang="en-US" sz="4000" b="1">
                <a:solidFill>
                  <a:schemeClr val="accent1">
                    <a:tint val="83000"/>
                    <a:satMod val="150000"/>
                  </a:schemeClr>
                </a:solidFill>
              </a:rPr>
              <a:t>Fungsi</a:t>
            </a:r>
            <a:br>
              <a:rPr lang="en-US" sz="4000">
                <a:solidFill>
                  <a:schemeClr val="accent1">
                    <a:tint val="83000"/>
                    <a:satMod val="150000"/>
                  </a:schemeClr>
                </a:solidFill>
              </a:rPr>
            </a:br>
            <a:endParaRPr lang="en-US" sz="4000">
              <a:solidFill>
                <a:schemeClr val="accent1">
                  <a:tint val="83000"/>
                  <a:satMod val="150000"/>
                </a:schemeClr>
              </a:solidFill>
            </a:endParaRPr>
          </a:p>
        </p:txBody>
      </p:sp>
      <p:sp>
        <p:nvSpPr>
          <p:cNvPr id="124931" name="Rectangle 3"/>
          <p:cNvSpPr>
            <a:spLocks noGrp="1" noChangeArrowheads="1"/>
          </p:cNvSpPr>
          <p:nvPr>
            <p:ph idx="1"/>
          </p:nvPr>
        </p:nvSpPr>
        <p:spPr>
          <a:xfrm>
            <a:off x="457200" y="1882775"/>
            <a:ext cx="8229600" cy="4572000"/>
          </a:xfrm>
        </p:spPr>
        <p:txBody>
          <a:bodyPr/>
          <a:lstStyle/>
          <a:p>
            <a:pPr eaLnBrk="1" hangingPunct="1"/>
            <a:r>
              <a:rPr lang="en-US"/>
              <a:t>Wawasan Nusantara berfungsi sebagai pedoman, motivasi, dorongan, serta rambu-rambu dalam menentukan segala kebijaksanaan, keputusan, tindakan, dan perbuatan bagi penyelenggaraan negara di tingkat pusat dan daerah maupun bagi seluruh rakyat Indonesia dalam kehidupan bermasyarakat, berbangsa, dan bernegara.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457200" y="274638"/>
            <a:ext cx="8229600" cy="639762"/>
          </a:xfrm>
        </p:spPr>
        <p:txBody>
          <a:bodyPr/>
          <a:lstStyle/>
          <a:p>
            <a:pPr marL="484632" indent="0" eaLnBrk="1" fontAlgn="auto" hangingPunct="1">
              <a:spcAft>
                <a:spcPts val="0"/>
              </a:spcAft>
              <a:defRPr/>
            </a:pPr>
            <a:r>
              <a:rPr lang="en-US" sz="3200">
                <a:solidFill>
                  <a:schemeClr val="accent1">
                    <a:tint val="83000"/>
                    <a:satMod val="150000"/>
                  </a:schemeClr>
                </a:solidFill>
              </a:rPr>
              <a:t>Tujuan</a:t>
            </a:r>
            <a:br>
              <a:rPr lang="en-US" sz="3200">
                <a:solidFill>
                  <a:schemeClr val="accent1">
                    <a:tint val="83000"/>
                    <a:satMod val="150000"/>
                  </a:schemeClr>
                </a:solidFill>
              </a:rPr>
            </a:br>
            <a:endParaRPr lang="en-US" sz="3200">
              <a:solidFill>
                <a:schemeClr val="accent1">
                  <a:tint val="83000"/>
                  <a:satMod val="150000"/>
                </a:schemeClr>
              </a:solidFill>
            </a:endParaRPr>
          </a:p>
        </p:txBody>
      </p:sp>
      <p:sp>
        <p:nvSpPr>
          <p:cNvPr id="125955" name="Rectangle 3"/>
          <p:cNvSpPr>
            <a:spLocks noGrp="1" noChangeArrowheads="1"/>
          </p:cNvSpPr>
          <p:nvPr>
            <p:ph idx="1"/>
          </p:nvPr>
        </p:nvSpPr>
        <p:spPr>
          <a:xfrm>
            <a:off x="457200" y="762000"/>
            <a:ext cx="8229600" cy="5364163"/>
          </a:xfrm>
        </p:spPr>
        <p:txBody>
          <a:bodyPr/>
          <a:lstStyle/>
          <a:p>
            <a:pPr eaLnBrk="1" hangingPunct="1">
              <a:lnSpc>
                <a:spcPct val="80000"/>
              </a:lnSpc>
            </a:pPr>
            <a:r>
              <a:rPr lang="en-US" sz="2800"/>
              <a:t>Wawasan Nusantara bertujuan mewujudkan nasionalisme yang tinggi di segala aspek kehidupan rakyat Indonesia yang lebih mengutamakan kepentingan nasional daripada kepentingan individu, kelompok golongan, suku bangsa atau daerah. Kepentingan-kepentingan tersebut tetap dihormati, diakui, dan dipenuhi selama tidak bertentangan dengan kepentingan nasional atau kepentingan masyarakat. Nasionalisme yang tinggi di segala bidang demi tercapainya tujuan nasional tersebut merupakan pancaran dari makin meningkatnya rasa, paham, dan semangat kebangsaan dalam jiwa bangsa Indonesia sebagai hasil pemahaman dan penghayatan Wawasan Nusantara.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marL="484632" indent="0" eaLnBrk="1" fontAlgn="auto" hangingPunct="1">
              <a:spcAft>
                <a:spcPts val="0"/>
              </a:spcAft>
              <a:defRPr/>
            </a:pPr>
            <a:r>
              <a:rPr lang="en-US" sz="4000">
                <a:solidFill>
                  <a:schemeClr val="accent1">
                    <a:tint val="83000"/>
                    <a:satMod val="150000"/>
                  </a:schemeClr>
                </a:solidFill>
              </a:rPr>
              <a:t>Diskusi untuk pertemuan mendatang</a:t>
            </a:r>
          </a:p>
        </p:txBody>
      </p:sp>
      <p:sp>
        <p:nvSpPr>
          <p:cNvPr id="126979" name="Rectangle 3"/>
          <p:cNvSpPr>
            <a:spLocks noGrp="1" noChangeArrowheads="1"/>
          </p:cNvSpPr>
          <p:nvPr>
            <p:ph idx="1"/>
          </p:nvPr>
        </p:nvSpPr>
        <p:spPr>
          <a:xfrm>
            <a:off x="457200" y="1882775"/>
            <a:ext cx="8229600" cy="4572000"/>
          </a:xfrm>
        </p:spPr>
        <p:txBody>
          <a:bodyPr/>
          <a:lstStyle/>
          <a:p>
            <a:pPr eaLnBrk="1" hangingPunct="1">
              <a:lnSpc>
                <a:spcPct val="90000"/>
              </a:lnSpc>
            </a:pPr>
            <a:r>
              <a:rPr lang="en-US" sz="2800"/>
              <a:t>Diskusi untuk pertemuan mendatang</a:t>
            </a:r>
          </a:p>
          <a:p>
            <a:pPr eaLnBrk="1" hangingPunct="1">
              <a:lnSpc>
                <a:spcPct val="90000"/>
              </a:lnSpc>
            </a:pPr>
            <a:r>
              <a:rPr lang="en-US" sz="2800"/>
              <a:t>Bergabunglah dengan 5 orang teman satu kelas. Diskusikan dengan mereka hal-hal berikut:</a:t>
            </a:r>
          </a:p>
          <a:p>
            <a:pPr eaLnBrk="1" hangingPunct="1">
              <a:lnSpc>
                <a:spcPct val="90000"/>
              </a:lnSpc>
              <a:buFontTx/>
              <a:buNone/>
            </a:pPr>
            <a:r>
              <a:rPr lang="en-US" sz="2800"/>
              <a:t>1.	Latar belakang sejarah Wanus</a:t>
            </a:r>
          </a:p>
          <a:p>
            <a:pPr eaLnBrk="1" hangingPunct="1">
              <a:lnSpc>
                <a:spcPct val="90000"/>
              </a:lnSpc>
              <a:buFontTx/>
              <a:buNone/>
            </a:pPr>
            <a:r>
              <a:rPr lang="en-US" sz="2800"/>
              <a:t>2.	Latar belakang sosiologis Wanus</a:t>
            </a:r>
          </a:p>
          <a:p>
            <a:pPr eaLnBrk="1" hangingPunct="1">
              <a:lnSpc>
                <a:spcPct val="90000"/>
              </a:lnSpc>
              <a:buFontTx/>
              <a:buNone/>
            </a:pPr>
            <a:r>
              <a:rPr lang="en-US" sz="2800"/>
              <a:t>3.	Latar belakang politis Wanus</a:t>
            </a:r>
          </a:p>
          <a:p>
            <a:pPr eaLnBrk="1" hangingPunct="1">
              <a:lnSpc>
                <a:spcPct val="90000"/>
              </a:lnSpc>
            </a:pPr>
            <a:r>
              <a:rPr lang="en-US" sz="2800"/>
              <a:t>Tuliskan hasil diskusi kelompok Anda dalam selembar kertas folio dan kumpulkan pada pertemuan mendatang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457200" y="274638"/>
            <a:ext cx="8229600" cy="715962"/>
          </a:xfrm>
        </p:spPr>
        <p:txBody>
          <a:bodyPr/>
          <a:lstStyle/>
          <a:p>
            <a:pPr marL="484632" indent="0" eaLnBrk="1" fontAlgn="auto" hangingPunct="1">
              <a:spcAft>
                <a:spcPts val="0"/>
              </a:spcAft>
              <a:defRPr/>
            </a:pPr>
            <a:r>
              <a:rPr lang="en-US" sz="4000">
                <a:solidFill>
                  <a:schemeClr val="accent1">
                    <a:tint val="83000"/>
                    <a:satMod val="150000"/>
                  </a:schemeClr>
                </a:solidFill>
              </a:rPr>
              <a:t>Asas Wanus</a:t>
            </a:r>
            <a:br>
              <a:rPr lang="en-US" sz="4000">
                <a:solidFill>
                  <a:schemeClr val="accent1">
                    <a:tint val="83000"/>
                    <a:satMod val="150000"/>
                  </a:schemeClr>
                </a:solidFill>
              </a:rPr>
            </a:br>
            <a:endParaRPr lang="en-US" sz="4000">
              <a:solidFill>
                <a:schemeClr val="accent1">
                  <a:tint val="83000"/>
                  <a:satMod val="150000"/>
                </a:schemeClr>
              </a:solidFill>
            </a:endParaRPr>
          </a:p>
        </p:txBody>
      </p:sp>
      <p:sp>
        <p:nvSpPr>
          <p:cNvPr id="128003" name="Rectangle 3"/>
          <p:cNvSpPr>
            <a:spLocks noGrp="1" noChangeArrowheads="1"/>
          </p:cNvSpPr>
          <p:nvPr>
            <p:ph idx="1"/>
          </p:nvPr>
        </p:nvSpPr>
        <p:spPr>
          <a:xfrm>
            <a:off x="457200" y="762000"/>
            <a:ext cx="8229600" cy="5364163"/>
          </a:xfrm>
        </p:spPr>
        <p:txBody>
          <a:bodyPr/>
          <a:lstStyle/>
          <a:p>
            <a:pPr eaLnBrk="1" hangingPunct="1"/>
            <a:r>
              <a:rPr lang="en-US" sz="2800"/>
              <a:t>Asas Wawasan Nusantara merupakan ketentuan atau kaidah dasar yang harus dipatuhi, ditaati, dipelihara, dan diciptakan demi tetap taat dan setianya komponen pembentuk bangsa Indonesia terhadap kesepakatan bersama. Jika asas Wawasan Nusantara diabaikan, komponen pembentuk kesepakatan bersama akan melanggar kesepakatan bersama tersebut yang berarti tercerai berainya bangsa dan negara Indonesia. Adapun, asas Wawasan Nusantara tersebut adalah sebagai berikut.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3"/>
          <p:cNvSpPr>
            <a:spLocks noGrp="1" noChangeArrowheads="1"/>
          </p:cNvSpPr>
          <p:nvPr>
            <p:ph idx="1"/>
          </p:nvPr>
        </p:nvSpPr>
        <p:spPr>
          <a:xfrm>
            <a:off x="457200" y="304800"/>
            <a:ext cx="8229600" cy="5821363"/>
          </a:xfrm>
        </p:spPr>
        <p:txBody>
          <a:bodyPr/>
          <a:lstStyle/>
          <a:p>
            <a:pPr eaLnBrk="1" hangingPunct="1">
              <a:lnSpc>
                <a:spcPct val="80000"/>
              </a:lnSpc>
              <a:buFontTx/>
              <a:buNone/>
            </a:pPr>
            <a:r>
              <a:rPr lang="en-US" sz="2400"/>
              <a:t>a. 	Kepentingan yang sama. Ketika menegakkan dan merebut kemerdekaan, kepentingan bersama bangsa Indonesia adalah menghadapi penjajah secara fisik dari bangsa lain. Sekarang, bangsa Indonesia harus menghadapi penjajahan yang berbeda. Misalnya, dengan cara “adu domba” dan “memecah belah” bangsa dengan menggunakan dalih HAM, demokrasi, dan lingkungan hidup. Padahal, tujuan kepentingannya sama yaitu tercapainya kesejahteraan dan rasa aman yang lebih baik daripada sebelumnya.</a:t>
            </a:r>
          </a:p>
          <a:p>
            <a:pPr eaLnBrk="1" hangingPunct="1">
              <a:lnSpc>
                <a:spcPct val="80000"/>
              </a:lnSpc>
              <a:buFontTx/>
              <a:buNone/>
            </a:pPr>
            <a:r>
              <a:rPr lang="en-US" sz="2400"/>
              <a:t>b. 	Keadilan. Kesesuaian pembagian hasil dengan adil, jerih payah, dan kegiatan baik perorangan, golongan, kelompok maupun daerah.</a:t>
            </a:r>
          </a:p>
          <a:p>
            <a:pPr eaLnBrk="1" hangingPunct="1">
              <a:lnSpc>
                <a:spcPct val="80000"/>
              </a:lnSpc>
              <a:buFontTx/>
              <a:buNone/>
            </a:pPr>
            <a:r>
              <a:rPr lang="en-US" sz="2400"/>
              <a:t>c. 	Kejujuran. Keberanian berpikir, berkata, dan bertindak sesuai realita serta ketentuan yang benar biar pun realita atau ketentuan itu pahit dan kurang enak didengarnya. Demi kebenaran dan kemajuan bangsa dan negara, hal itu harus dilakukan.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3"/>
          <p:cNvSpPr>
            <a:spLocks noGrp="1" noChangeArrowheads="1"/>
          </p:cNvSpPr>
          <p:nvPr>
            <p:ph idx="1"/>
          </p:nvPr>
        </p:nvSpPr>
        <p:spPr>
          <a:xfrm>
            <a:off x="457200" y="381000"/>
            <a:ext cx="8229600" cy="5745163"/>
          </a:xfrm>
        </p:spPr>
        <p:txBody>
          <a:bodyPr/>
          <a:lstStyle/>
          <a:p>
            <a:pPr eaLnBrk="1" hangingPunct="1">
              <a:lnSpc>
                <a:spcPct val="80000"/>
              </a:lnSpc>
              <a:buFontTx/>
              <a:buNone/>
            </a:pPr>
            <a:r>
              <a:rPr lang="en-US" sz="2400"/>
              <a:t>d.	Solidaritas. Diperlukan kerja sama, mau memberi, dan berkorban bagi orang lain tanpa meninggalkan ciri dan karakter budaya masing-masing.</a:t>
            </a:r>
          </a:p>
          <a:p>
            <a:pPr eaLnBrk="1" hangingPunct="1">
              <a:lnSpc>
                <a:spcPct val="80000"/>
              </a:lnSpc>
              <a:buFontTx/>
              <a:buNone/>
            </a:pPr>
            <a:r>
              <a:rPr lang="en-US" sz="2400"/>
              <a:t>e. 	Kerja sama. Adanya koordinasi, saling pengertian yang didasarkan atas kesetaraan sehingga kerja kelompok, baik kelompok kecil maupun besar dapat mencapai sinergi yang lebih baik.</a:t>
            </a:r>
          </a:p>
          <a:p>
            <a:pPr eaLnBrk="1" hangingPunct="1">
              <a:lnSpc>
                <a:spcPct val="80000"/>
              </a:lnSpc>
              <a:buFontTx/>
              <a:buNone/>
            </a:pPr>
            <a:r>
              <a:rPr lang="en-US" sz="2400"/>
              <a:t>f. 	Kesetiaan terhadap kesepakatan bersama untuk menjadi bangsa dan mendirikan Negara Indonesia yang dimulai, dicetuskan, dan dirintis oleh Boedi Oetomo Tahun 1908, Sumpah Pemuda Tahun 1928, dan Proklamasi Kemerdekaan 17 Agustus 1945. Kesetiaan terhadap kesepa-katan ini sangat penting dan menjadi tonggak utama terciptanya persatuan dan kesatuan dalam kebhinekaan. Jika kesetiaan ini goyah, dapat dipastikan persatuan dan kesatuan akan hancur berantakan.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marL="484632" indent="0" eaLnBrk="1" fontAlgn="auto" hangingPunct="1">
              <a:spcAft>
                <a:spcPts val="0"/>
              </a:spcAft>
              <a:defRPr/>
            </a:pPr>
            <a:r>
              <a:rPr lang="en-US" sz="4000">
                <a:solidFill>
                  <a:schemeClr val="accent1">
                    <a:tint val="83000"/>
                    <a:satMod val="150000"/>
                  </a:schemeClr>
                </a:solidFill>
              </a:rPr>
              <a:t>Wanus sebagal Geopolitik Indonesia </a:t>
            </a:r>
          </a:p>
        </p:txBody>
      </p:sp>
      <p:sp>
        <p:nvSpPr>
          <p:cNvPr id="131075" name="Rectangle 3"/>
          <p:cNvSpPr>
            <a:spLocks noGrp="1" noChangeArrowheads="1"/>
          </p:cNvSpPr>
          <p:nvPr>
            <p:ph idx="1"/>
          </p:nvPr>
        </p:nvSpPr>
        <p:spPr>
          <a:xfrm>
            <a:off x="457200" y="1882775"/>
            <a:ext cx="8229600" cy="4572000"/>
          </a:xfrm>
        </p:spPr>
        <p:txBody>
          <a:bodyPr/>
          <a:lstStyle/>
          <a:p>
            <a:pPr eaLnBrk="1" hangingPunct="1">
              <a:lnSpc>
                <a:spcPct val="90000"/>
              </a:lnSpc>
            </a:pPr>
            <a:r>
              <a:rPr lang="en-US" sz="2400"/>
              <a:t>Wawasan nusantara pada dasarnya adalah pandangan geopolitik bangsa Indonesia . Apa itu geopolitik? Geopolitik berasal dari bahasa Yunani, dari kata geo dan politik. “Geo” berarti bumi dan “Politik” </a:t>
            </a:r>
            <a:r>
              <a:rPr lang="en-US" sz="2400" i="1"/>
              <a:t>politeia</a:t>
            </a:r>
            <a:r>
              <a:rPr lang="en-US" sz="2400"/>
              <a:t>, berarti kesatuan masyarakat yang berdiri sendiri (negara) dan </a:t>
            </a:r>
            <a:r>
              <a:rPr lang="en-US" sz="2400" i="1"/>
              <a:t>teia </a:t>
            </a:r>
            <a:r>
              <a:rPr lang="en-US" sz="2400"/>
              <a:t>yang berarti urusan. Sementara dalam bahasa Inggris, </a:t>
            </a:r>
            <a:r>
              <a:rPr lang="en-US" sz="2400" i="1"/>
              <a:t>politics </a:t>
            </a:r>
            <a:r>
              <a:rPr lang="en-US" sz="2400"/>
              <a:t>adalah suatu rangkaian asas (prinsip), keadaan, cara, dan alat yang digunakan untuk mencapai cita-cita atau tujuan tertentu. Tindakan, cara dan perilaku masyarakat dipengaruhi oleh kondisi geografi tempat masyarakat hidup. Selanjutnya geoplitik dipandang sebagai studi atau ilmu.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3"/>
          <p:cNvSpPr>
            <a:spLocks noGrp="1" noChangeArrowheads="1"/>
          </p:cNvSpPr>
          <p:nvPr>
            <p:ph idx="1"/>
          </p:nvPr>
        </p:nvSpPr>
        <p:spPr>
          <a:xfrm>
            <a:off x="457200" y="533400"/>
            <a:ext cx="8229600" cy="5592763"/>
          </a:xfrm>
        </p:spPr>
        <p:txBody>
          <a:bodyPr/>
          <a:lstStyle/>
          <a:p>
            <a:pPr eaLnBrk="1" hangingPunct="1">
              <a:lnSpc>
                <a:spcPct val="80000"/>
              </a:lnSpc>
            </a:pPr>
            <a:r>
              <a:rPr lang="en-US" sz="2800"/>
              <a:t>Geopolitik secara tradisional didefinisikan sebagai studi tentang "pengaruh faktor geografis pada tindakan politik”. Geopolitik dimaknai sebagai ilmu penyelenggaraan negara yang setiap kebijakannya dikaitkan dengan masalah-masalah geografi wilayah atau tempat tinggal suatu bangsa. Geopolitik adalah ilmu yang mempelajari hubungan antara faktor –faktor geografi, strategi dan politik suatu negara. Adapun dalam impelementasinya diperlukan suatu strategi yang bersifat nasional (Ermaya Suradinata, 2001). Pandangannya tentang wilayah, letak dan geografi suatu negara akan mempengaruhi kebijakan atau politik negara yang bersangkutan.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Tugas/PR</a:t>
            </a:r>
          </a:p>
        </p:txBody>
      </p:sp>
      <p:sp>
        <p:nvSpPr>
          <p:cNvPr id="133123" name="Rectangle 3"/>
          <p:cNvSpPr>
            <a:spLocks noGrp="1" noChangeArrowheads="1"/>
          </p:cNvSpPr>
          <p:nvPr>
            <p:ph idx="1"/>
          </p:nvPr>
        </p:nvSpPr>
        <p:spPr>
          <a:xfrm>
            <a:off x="457200" y="1882775"/>
            <a:ext cx="8229600" cy="4572000"/>
          </a:xfrm>
        </p:spPr>
        <p:txBody>
          <a:bodyPr/>
          <a:lstStyle/>
          <a:p>
            <a:pPr eaLnBrk="1" hangingPunct="1"/>
            <a:r>
              <a:rPr lang="en-US"/>
              <a:t>Kumpulkan besok di meja (tugas ditulis tangan)</a:t>
            </a:r>
          </a:p>
          <a:p>
            <a:pPr eaLnBrk="1" hangingPunct="1"/>
            <a:r>
              <a:rPr lang="en-US"/>
              <a:t>Jelaskan teori Geopolitik Frederich Ratzel, teori Geopolitik Rudolf Kjellen, teori Geopolitik Karl Haushofer, teori Geopolitik Halford Mackinder, teori Geopolitik Alfred Thayer Mahan dan teori Geopolitik Nicholas J. Spijkman.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457200" y="274638"/>
            <a:ext cx="8229600" cy="411162"/>
          </a:xfrm>
        </p:spPr>
        <p:txBody>
          <a:bodyPr/>
          <a:lstStyle/>
          <a:p>
            <a:pPr marL="484632" indent="0" eaLnBrk="1" fontAlgn="auto" hangingPunct="1">
              <a:spcAft>
                <a:spcPts val="0"/>
              </a:spcAft>
              <a:defRPr/>
            </a:pPr>
            <a:r>
              <a:rPr lang="en-US" sz="2800">
                <a:solidFill>
                  <a:schemeClr val="accent1">
                    <a:tint val="83000"/>
                    <a:satMod val="150000"/>
                  </a:schemeClr>
                </a:solidFill>
              </a:rPr>
              <a:t>Tantangan implementasi Wanus</a:t>
            </a:r>
            <a:r>
              <a:rPr lang="en-US" sz="4000">
                <a:solidFill>
                  <a:schemeClr val="accent1">
                    <a:tint val="83000"/>
                    <a:satMod val="150000"/>
                  </a:schemeClr>
                </a:solidFill>
              </a:rPr>
              <a:t> </a:t>
            </a:r>
          </a:p>
        </p:txBody>
      </p:sp>
      <p:sp>
        <p:nvSpPr>
          <p:cNvPr id="134147" name="Rectangle 3"/>
          <p:cNvSpPr>
            <a:spLocks noGrp="1" noChangeArrowheads="1"/>
          </p:cNvSpPr>
          <p:nvPr>
            <p:ph idx="1"/>
          </p:nvPr>
        </p:nvSpPr>
        <p:spPr>
          <a:xfrm>
            <a:off x="457200" y="914400"/>
            <a:ext cx="8229600" cy="5211763"/>
          </a:xfrm>
        </p:spPr>
        <p:txBody>
          <a:bodyPr/>
          <a:lstStyle/>
          <a:p>
            <a:pPr eaLnBrk="1" hangingPunct="1">
              <a:lnSpc>
                <a:spcPct val="80000"/>
              </a:lnSpc>
              <a:buFontTx/>
              <a:buNone/>
            </a:pPr>
            <a:r>
              <a:rPr lang="en-US" sz="2800"/>
              <a:t>a.	Pemberdayaan masyarakat</a:t>
            </a:r>
          </a:p>
          <a:p>
            <a:pPr eaLnBrk="1" hangingPunct="1">
              <a:lnSpc>
                <a:spcPct val="80000"/>
              </a:lnSpc>
              <a:buFontTx/>
              <a:buNone/>
            </a:pPr>
            <a:r>
              <a:rPr lang="en-US" sz="2800"/>
              <a:t>	John Naisbitt dalam bukunya Global Paradox menyatakan bahwa negara harus dapat memberikan peranan sebesar-besarnya kepada rakyat. Pemberdayaan masyarakat dalam arti memberikan peranan dalam bentuk aktivitas dan partisipasi masyarakat untuk mencapai tujuan nasional hanya dapat dilaksanakan negara maju dengan bottom up planning, sedangkan untuk negara berkembang dengan top down planning. Hal ini karena di negara berkembang ada keterbatasan kualitas sumber daya manusia sehingga diperlukan landasan operasional berupa GBHN.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3"/>
          <p:cNvSpPr>
            <a:spLocks noGrp="1" noChangeArrowheads="1"/>
          </p:cNvSpPr>
          <p:nvPr>
            <p:ph idx="1"/>
          </p:nvPr>
        </p:nvSpPr>
        <p:spPr>
          <a:xfrm>
            <a:off x="457200" y="381000"/>
            <a:ext cx="8229600" cy="5745163"/>
          </a:xfrm>
        </p:spPr>
        <p:txBody>
          <a:bodyPr/>
          <a:lstStyle/>
          <a:p>
            <a:pPr eaLnBrk="1" hangingPunct="1">
              <a:lnSpc>
                <a:spcPct val="90000"/>
              </a:lnSpc>
              <a:buFontTx/>
              <a:buNone/>
            </a:pPr>
            <a:r>
              <a:rPr lang="en-US" sz="2800"/>
              <a:t>2) Alinea II yang berbunyi: ”. . . </a:t>
            </a:r>
            <a:r>
              <a:rPr lang="en-US" sz="2800" i="1"/>
              <a:t>mengantarkan rakyat Indonesia ke depan pintu gerbang kemerdekaan Indonesia yang merdeka, bersatu, berdaulat, adil, dan makmur</a:t>
            </a:r>
            <a:r>
              <a:rPr lang="en-US" sz="2800"/>
              <a:t>”. Alinea ini menunjukkan adanya pengakuan atas hak asasi di bidang politik berupa kedaulatan dan ekonomi.</a:t>
            </a:r>
          </a:p>
          <a:p>
            <a:pPr eaLnBrk="1" hangingPunct="1">
              <a:lnSpc>
                <a:spcPct val="90000"/>
              </a:lnSpc>
              <a:buFontTx/>
              <a:buNone/>
            </a:pPr>
            <a:r>
              <a:rPr lang="en-US" sz="2800"/>
              <a:t>3) Alinea III yang berbunyi: ”</a:t>
            </a:r>
            <a:r>
              <a:rPr lang="en-US" sz="2800" i="1"/>
              <a:t>Atas berkat rahmat Allah Yang Maha Kuasa dan dengan didorongkan oleh keinginan luhur supaya berkehidupan kebangsaan yang bebas . . .</a:t>
            </a:r>
            <a:r>
              <a:rPr lang="en-US" sz="2800"/>
              <a:t>”. Alinea ini menunjukkan adanya pengakuan bahwa kemerdekaan itu berkat anugerah Tuhan Yang Maha Esa.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a:spLocks noGrp="1" noChangeArrowheads="1"/>
          </p:cNvSpPr>
          <p:nvPr>
            <p:ph idx="1"/>
          </p:nvPr>
        </p:nvSpPr>
        <p:spPr>
          <a:xfrm>
            <a:off x="457200" y="228600"/>
            <a:ext cx="8229600" cy="5897563"/>
          </a:xfrm>
        </p:spPr>
        <p:txBody>
          <a:bodyPr/>
          <a:lstStyle/>
          <a:p>
            <a:pPr eaLnBrk="1" hangingPunct="1">
              <a:lnSpc>
                <a:spcPct val="90000"/>
              </a:lnSpc>
              <a:buFontTx/>
              <a:buNone/>
            </a:pPr>
            <a:r>
              <a:rPr lang="en-US" sz="2400"/>
              <a:t>b.	Dunia tanpa batas</a:t>
            </a:r>
          </a:p>
          <a:p>
            <a:pPr eaLnBrk="1" hangingPunct="1">
              <a:lnSpc>
                <a:spcPct val="90000"/>
              </a:lnSpc>
              <a:buFontTx/>
              <a:buNone/>
            </a:pPr>
            <a:r>
              <a:rPr lang="en-US" sz="2400"/>
              <a:t>1)	Perkembangan iptek memengaruhi pola pikir, pola sikap, dan pola tindak masyarakat dalam aspek kehidupan. Kualitas sumber daya manusia merupakan tantangan serius dalam menghadapi tantangan global.</a:t>
            </a:r>
          </a:p>
          <a:p>
            <a:pPr eaLnBrk="1" hangingPunct="1">
              <a:lnSpc>
                <a:spcPct val="90000"/>
              </a:lnSpc>
              <a:buFontTx/>
              <a:buNone/>
            </a:pPr>
            <a:r>
              <a:rPr lang="en-US" sz="2400"/>
              <a:t>2)	Kenichi Ohmae dalam bukunya Borderless World dan The End of Nation State menyatakan dalam perkembangan masyarakat global, batas-batas wilayah negara dalam arti geografi dan politik relatif masih tetap, tetapi kehidupan dalam suatu negara tidak mungkin dapat membatasi kekuatan global yang berupa informasi, investasi, industri, dan konsumen yang makin individual. Untuk dapat menghadapi kekuatan global, suatu negara harus mengurangi peranan pemerintah pusat dan lebih memberikan peranan kepada pemerintah daerah dan masyarakat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3"/>
          <p:cNvSpPr>
            <a:spLocks noGrp="1" noChangeArrowheads="1"/>
          </p:cNvSpPr>
          <p:nvPr>
            <p:ph idx="1"/>
          </p:nvPr>
        </p:nvSpPr>
        <p:spPr>
          <a:xfrm>
            <a:off x="457200" y="304800"/>
            <a:ext cx="8229600" cy="5821363"/>
          </a:xfrm>
        </p:spPr>
        <p:txBody>
          <a:bodyPr/>
          <a:lstStyle/>
          <a:p>
            <a:pPr eaLnBrk="1" hangingPunct="1">
              <a:buFontTx/>
              <a:buNone/>
            </a:pPr>
            <a:r>
              <a:rPr lang="en-US" sz="2800"/>
              <a:t>c.	Era baru kapitalisme</a:t>
            </a:r>
          </a:p>
          <a:p>
            <a:pPr eaLnBrk="1" hangingPunct="1">
              <a:buFontTx/>
              <a:buNone/>
            </a:pPr>
            <a:r>
              <a:rPr lang="en-US" sz="2800"/>
              <a:t>	Lester Thurow dalam bukunya The Future of Capitalism menyatakan bahwa untuk dapat bertahan pada era baru kepitalisme harus membuat strategi baru yaitu keseimbangan antara paham individu dan paham sosialis. Pada era baru kapitalisme, negara-negara kapitalis dalam rangka mempertahankan eksistensinya bidang ekonomi menekan negara-negara berkembang dengan menggunakan isu-isu global yaitu demokrasi, hak asasi manusia, dan lingkungan hidup.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3"/>
          <p:cNvSpPr>
            <a:spLocks noGrp="1" noChangeArrowheads="1"/>
          </p:cNvSpPr>
          <p:nvPr>
            <p:ph idx="1"/>
          </p:nvPr>
        </p:nvSpPr>
        <p:spPr>
          <a:xfrm>
            <a:off x="457200" y="381000"/>
            <a:ext cx="8229600" cy="5745163"/>
          </a:xfrm>
        </p:spPr>
        <p:txBody>
          <a:bodyPr/>
          <a:lstStyle/>
          <a:p>
            <a:pPr eaLnBrk="1" hangingPunct="1">
              <a:lnSpc>
                <a:spcPct val="90000"/>
              </a:lnSpc>
              <a:buFontTx/>
              <a:buNone/>
            </a:pPr>
            <a:r>
              <a:rPr lang="en-US" sz="2800"/>
              <a:t>d.	Kesadaran warga negara</a:t>
            </a:r>
          </a:p>
          <a:p>
            <a:pPr eaLnBrk="1" hangingPunct="1">
              <a:lnSpc>
                <a:spcPct val="90000"/>
              </a:lnSpc>
              <a:buFontTx/>
              <a:buNone/>
            </a:pPr>
            <a:r>
              <a:rPr lang="en-US" sz="2800"/>
              <a:t>1)	Pandangan Indonesia tentang hak dan kewajiban </a:t>
            </a:r>
          </a:p>
          <a:p>
            <a:pPr eaLnBrk="1" hangingPunct="1">
              <a:lnSpc>
                <a:spcPct val="90000"/>
              </a:lnSpc>
            </a:pPr>
            <a:r>
              <a:rPr lang="en-US" sz="2800"/>
              <a:t>Manusia Indonesia berkedudukan yang sama dalam hak dan kewajiban. Hak dan kewajiban dapat dibedakan, tetapi tidak dapat dipisahkan.</a:t>
            </a:r>
          </a:p>
          <a:p>
            <a:pPr eaLnBrk="1" hangingPunct="1">
              <a:lnSpc>
                <a:spcPct val="90000"/>
              </a:lnSpc>
              <a:buFontTx/>
              <a:buNone/>
            </a:pPr>
            <a:r>
              <a:rPr lang="en-US" sz="2800"/>
              <a:t>2)	Kesadaran bela negara</a:t>
            </a:r>
          </a:p>
          <a:p>
            <a:pPr eaLnBrk="1" hangingPunct="1">
              <a:lnSpc>
                <a:spcPct val="90000"/>
              </a:lnSpc>
            </a:pPr>
            <a:r>
              <a:rPr lang="en-US" sz="2800"/>
              <a:t>Dalam mengisi kemerdekaan, perjuangan yang dilakukan adalah perjuangan nonfisik untuk memerangi keterbelakangan, kemiskinan, kesenjangan sosial, memberantas KKN, menguasai iptek, meningkatkan kualitas SDM, transparan, dan memelihara persatuan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marL="484632" indent="0" eaLnBrk="1" fontAlgn="auto" hangingPunct="1">
              <a:spcAft>
                <a:spcPts val="0"/>
              </a:spcAft>
              <a:defRPr/>
            </a:pPr>
            <a:r>
              <a:rPr lang="en-US" sz="4000">
                <a:solidFill>
                  <a:schemeClr val="accent1">
                    <a:tint val="83000"/>
                    <a:satMod val="150000"/>
                  </a:schemeClr>
                </a:solidFill>
              </a:rPr>
              <a:t>Keberhasilan Implementasi Wawasan Nusantara </a:t>
            </a:r>
          </a:p>
        </p:txBody>
      </p:sp>
      <p:sp>
        <p:nvSpPr>
          <p:cNvPr id="138243" name="Rectangle 3"/>
          <p:cNvSpPr>
            <a:spLocks noGrp="1" noChangeArrowheads="1"/>
          </p:cNvSpPr>
          <p:nvPr>
            <p:ph idx="1"/>
          </p:nvPr>
        </p:nvSpPr>
        <p:spPr>
          <a:xfrm>
            <a:off x="457200" y="1882775"/>
            <a:ext cx="8229600" cy="4572000"/>
          </a:xfrm>
        </p:spPr>
        <p:txBody>
          <a:bodyPr/>
          <a:lstStyle/>
          <a:p>
            <a:pPr eaLnBrk="1" hangingPunct="1">
              <a:buFontTx/>
              <a:buNone/>
            </a:pPr>
            <a:r>
              <a:rPr lang="en-US" sz="2800"/>
              <a:t>a.	Mengerti, memahami, menghayati tentang hak dan kewajiban warga negara serta hubungan warga negara  dan negara sehingga sadar sebagai bangsa Indonesia.</a:t>
            </a:r>
          </a:p>
          <a:p>
            <a:pPr eaLnBrk="1" hangingPunct="1">
              <a:buFontTx/>
              <a:buNone/>
            </a:pPr>
            <a:r>
              <a:rPr lang="en-US" sz="2800"/>
              <a:t>b.	Mengerti, memahami, menghayati tentang bangsa yang menegara bahwa dalam menyelenggarakan kehidupan memerlukan konsepsi wawasan nusantara sehingga sadar sebagai warga yang memiliki cara pandang.</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304800"/>
            <a:ext cx="8229600" cy="533400"/>
          </a:xfrm>
        </p:spPr>
        <p:txBody>
          <a:bodyPr/>
          <a:lstStyle/>
          <a:p>
            <a:pPr marL="484632" indent="0" eaLnBrk="1" fontAlgn="auto" hangingPunct="1">
              <a:spcAft>
                <a:spcPts val="0"/>
              </a:spcAft>
              <a:defRPr/>
            </a:pPr>
            <a:r>
              <a:rPr lang="en-US" sz="2800">
                <a:solidFill>
                  <a:schemeClr val="accent1">
                    <a:tint val="83000"/>
                    <a:satMod val="150000"/>
                  </a:schemeClr>
                </a:solidFill>
              </a:rPr>
              <a:t>Pengertian Nusantara</a:t>
            </a:r>
            <a:r>
              <a:rPr lang="en-US" sz="4000">
                <a:solidFill>
                  <a:schemeClr val="accent1">
                    <a:tint val="83000"/>
                    <a:satMod val="150000"/>
                  </a:schemeClr>
                </a:solidFill>
              </a:rPr>
              <a:t> </a:t>
            </a:r>
          </a:p>
        </p:txBody>
      </p:sp>
      <p:sp>
        <p:nvSpPr>
          <p:cNvPr id="139267" name="Rectangle 3"/>
          <p:cNvSpPr>
            <a:spLocks noGrp="1" noChangeArrowheads="1"/>
          </p:cNvSpPr>
          <p:nvPr>
            <p:ph idx="1"/>
          </p:nvPr>
        </p:nvSpPr>
        <p:spPr>
          <a:xfrm>
            <a:off x="457200" y="990600"/>
            <a:ext cx="8229600" cy="5135563"/>
          </a:xfrm>
        </p:spPr>
        <p:txBody>
          <a:bodyPr/>
          <a:lstStyle/>
          <a:p>
            <a:pPr eaLnBrk="1" hangingPunct="1">
              <a:lnSpc>
                <a:spcPct val="90000"/>
              </a:lnSpc>
            </a:pPr>
            <a:r>
              <a:rPr lang="en-US" sz="2400"/>
              <a:t>Indonesia adalah negara kepulauan. Hal itu ditegaskan dalam Pasal 25 A UUD Negara Republik Indonesia Tahun 1945 yang menyatakan bahwa Negara Kesatuan Republik Indonesia adalah sebuah negara kepulauan yang berciri nusantara dengan wilayah yang batas-batas dan hak-haknya ditetapkan oleh undang-undang. Adanya ketentuan ini dalam UUD Negara Republik Indonesia Tahun 1945 dimaksudkan untuk mengukuhkan kedaulatan wilayah Negara Kesatuan Republik Indonesia. Hal ini penting dirumuskan agar ada penegasan secara konstitusional batas wilayah Indonesia di tengah potensi perubahan batas geografis sebuah negara akibat gerakan separatisme, sengketa perbatasan antarnegara, atau pendudukan oleh negara asing.</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3"/>
          <p:cNvSpPr>
            <a:spLocks noGrp="1" noChangeArrowheads="1"/>
          </p:cNvSpPr>
          <p:nvPr>
            <p:ph idx="1"/>
          </p:nvPr>
        </p:nvSpPr>
        <p:spPr>
          <a:xfrm>
            <a:off x="457200" y="457200"/>
            <a:ext cx="8229600" cy="5668963"/>
          </a:xfrm>
        </p:spPr>
        <p:txBody>
          <a:bodyPr/>
          <a:lstStyle/>
          <a:p>
            <a:pPr eaLnBrk="1" hangingPunct="1"/>
            <a:r>
              <a:rPr lang="en-US" sz="2800"/>
              <a:t>Istilah nusantara dalam ketentuan tersebut dipergunakan untuk menggambakan kesatuan wilayah perairan dan gugusan pulau-pulau Indonesia yang terletak di antara Samudera Pasifik dan Samudera Indonesia serta di antara Benua Asia dan Benua Australia. Kesatuan wilayah tersebut juga mencakup 1) kesatuan politik; 2) kesatuan hukum; 3) kesatuan sosial budaya; serta 4) kesatuan pertahanan dan keamanan. Dengan demikian, meskipun wilayah Indonesia terdiri atas ribuan pulau, tetapi semuanya terikat dalam satu kesatuan negara yaitu Negara Kesatuan Republik Indonesia.</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457200" y="274638"/>
            <a:ext cx="8229600" cy="639762"/>
          </a:xfrm>
        </p:spPr>
        <p:txBody>
          <a:bodyPr/>
          <a:lstStyle/>
          <a:p>
            <a:pPr marL="484632" indent="0" eaLnBrk="1" fontAlgn="auto" hangingPunct="1">
              <a:spcAft>
                <a:spcPts val="0"/>
              </a:spcAft>
              <a:defRPr/>
            </a:pPr>
            <a:r>
              <a:rPr lang="en-US" sz="2800">
                <a:solidFill>
                  <a:schemeClr val="accent1">
                    <a:tint val="83000"/>
                    <a:satMod val="150000"/>
                  </a:schemeClr>
                </a:solidFill>
              </a:rPr>
              <a:t>Wilayah bangsa Indonesia</a:t>
            </a:r>
            <a:r>
              <a:rPr lang="en-US" sz="4000">
                <a:solidFill>
                  <a:schemeClr val="accent1">
                    <a:tint val="83000"/>
                    <a:satMod val="150000"/>
                  </a:schemeClr>
                </a:solidFill>
              </a:rPr>
              <a:t> </a:t>
            </a:r>
          </a:p>
        </p:txBody>
      </p:sp>
      <p:sp>
        <p:nvSpPr>
          <p:cNvPr id="141315" name="Rectangle 3"/>
          <p:cNvSpPr>
            <a:spLocks noGrp="1" noChangeArrowheads="1"/>
          </p:cNvSpPr>
          <p:nvPr>
            <p:ph idx="1"/>
          </p:nvPr>
        </p:nvSpPr>
        <p:spPr>
          <a:xfrm>
            <a:off x="457200" y="1066800"/>
            <a:ext cx="8229600" cy="5059363"/>
          </a:xfrm>
        </p:spPr>
        <p:txBody>
          <a:bodyPr/>
          <a:lstStyle/>
          <a:p>
            <a:pPr eaLnBrk="1" hangingPunct="1">
              <a:lnSpc>
                <a:spcPct val="90000"/>
              </a:lnSpc>
              <a:buFontTx/>
              <a:buNone/>
            </a:pPr>
            <a:r>
              <a:rPr lang="en-US"/>
              <a:t>1.	Wilayah daratan</a:t>
            </a:r>
          </a:p>
          <a:p>
            <a:pPr eaLnBrk="1" hangingPunct="1">
              <a:lnSpc>
                <a:spcPct val="90000"/>
              </a:lnSpc>
            </a:pPr>
            <a:r>
              <a:rPr lang="en-US"/>
              <a:t>Wilayah daratan Indonesia juga memiliki kedudukan dan peranan yang sangat penting bagi tegaknya kedaulatan Republik Indonesia. Wilayah daratan merupakan tempat pemukiman atau kediaman warga negara atau penduduk Indonesia. Di atas wilayah daratan ini tempat berlangsungnya pemerintahan Republik Indonesia, baik pemeritah pusat maupun daerah.</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3"/>
          <p:cNvSpPr>
            <a:spLocks noGrp="1" noChangeArrowheads="1"/>
          </p:cNvSpPr>
          <p:nvPr>
            <p:ph idx="1"/>
          </p:nvPr>
        </p:nvSpPr>
        <p:spPr>
          <a:xfrm>
            <a:off x="457200" y="685800"/>
            <a:ext cx="8229600" cy="5440363"/>
          </a:xfrm>
        </p:spPr>
        <p:txBody>
          <a:bodyPr/>
          <a:lstStyle/>
          <a:p>
            <a:pPr eaLnBrk="1" hangingPunct="1"/>
            <a:r>
              <a:rPr lang="en-US"/>
              <a:t>Wilayah lautan</a:t>
            </a:r>
          </a:p>
          <a:p>
            <a:pPr eaLnBrk="1" hangingPunct="1">
              <a:buFontTx/>
              <a:buNone/>
            </a:pPr>
            <a:r>
              <a:rPr lang="en-US"/>
              <a:t>	Sebagai negara kepulauan yang wilayah perairan lautnya lebih luas daripada wilayah daratannya, maka peranan wilayah laut menjadi sangat penting bagi kehidupan bangsa dan negara. Wilayah laut Indonesia dapat dibedakan tiga macam.</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3"/>
          <p:cNvSpPr>
            <a:spLocks noGrp="1" noChangeArrowheads="1"/>
          </p:cNvSpPr>
          <p:nvPr>
            <p:ph idx="1"/>
          </p:nvPr>
        </p:nvSpPr>
        <p:spPr>
          <a:xfrm>
            <a:off x="457200" y="609600"/>
            <a:ext cx="8229600" cy="5516563"/>
          </a:xfrm>
        </p:spPr>
        <p:txBody>
          <a:bodyPr/>
          <a:lstStyle/>
          <a:p>
            <a:pPr eaLnBrk="1" hangingPunct="1">
              <a:lnSpc>
                <a:spcPct val="90000"/>
              </a:lnSpc>
              <a:buFontTx/>
              <a:buNone/>
            </a:pPr>
            <a:r>
              <a:rPr lang="en-US" sz="2400" b="1"/>
              <a:t>a. 	Zona Laut Teritorial</a:t>
            </a:r>
            <a:endParaRPr lang="en-US" sz="2400"/>
          </a:p>
          <a:p>
            <a:pPr eaLnBrk="1" hangingPunct="1">
              <a:lnSpc>
                <a:spcPct val="90000"/>
              </a:lnSpc>
            </a:pPr>
            <a:r>
              <a:rPr lang="en-US" sz="2400"/>
              <a:t>Batas laut teritorial ialah garis khayal yang berjarak 12 mil laut dari garis dasar ke arah laut lepas.</a:t>
            </a:r>
            <a:endParaRPr lang="en-US" sz="2400" b="1"/>
          </a:p>
          <a:p>
            <a:pPr eaLnBrk="1" hangingPunct="1">
              <a:lnSpc>
                <a:spcPct val="90000"/>
              </a:lnSpc>
              <a:buFontTx/>
              <a:buNone/>
            </a:pPr>
            <a:r>
              <a:rPr lang="en-US" sz="2400" b="1"/>
              <a:t>b. Zona Landas Kontinen</a:t>
            </a:r>
            <a:endParaRPr lang="en-US" sz="2400"/>
          </a:p>
          <a:p>
            <a:pPr eaLnBrk="1" hangingPunct="1">
              <a:lnSpc>
                <a:spcPct val="90000"/>
              </a:lnSpc>
            </a:pPr>
            <a:r>
              <a:rPr lang="en-US" sz="2400"/>
              <a:t>Landas kontinen ialah dasar laut yang secara geologis maupun morfologi merupakan lanjutan dari sebuah kontinen (benua). Kedalaman lautnya kurang dari 150 meter.</a:t>
            </a:r>
            <a:endParaRPr lang="en-US" sz="2400" b="1"/>
          </a:p>
          <a:p>
            <a:pPr eaLnBrk="1" hangingPunct="1">
              <a:lnSpc>
                <a:spcPct val="90000"/>
              </a:lnSpc>
              <a:buFontTx/>
              <a:buNone/>
            </a:pPr>
            <a:r>
              <a:rPr lang="en-US" sz="2400" b="1"/>
              <a:t>c.	Zona Ekonomi Eksklusif (ZEE)</a:t>
            </a:r>
            <a:endParaRPr lang="en-US" sz="2400"/>
          </a:p>
          <a:p>
            <a:pPr eaLnBrk="1" hangingPunct="1">
              <a:lnSpc>
                <a:spcPct val="90000"/>
              </a:lnSpc>
            </a:pPr>
            <a:r>
              <a:rPr lang="en-US" sz="2400"/>
              <a:t>Zona ekonomi eksklusif adalah jalur laut selebar 200 mil laut ke arah laut terbuka diukur dari garis dasar. Di dalam zona ekonomi eksklusif ini, Indonesia mendapat kesempatan pertama dalam memanfaatkan sumber daya laut.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3"/>
          <p:cNvSpPr>
            <a:spLocks noGrp="1" noChangeArrowheads="1"/>
          </p:cNvSpPr>
          <p:nvPr>
            <p:ph idx="1"/>
          </p:nvPr>
        </p:nvSpPr>
        <p:spPr>
          <a:xfrm>
            <a:off x="457200" y="685800"/>
            <a:ext cx="8229600" cy="5440363"/>
          </a:xfrm>
        </p:spPr>
        <p:txBody>
          <a:bodyPr/>
          <a:lstStyle/>
          <a:p>
            <a:pPr eaLnBrk="1" hangingPunct="1">
              <a:lnSpc>
                <a:spcPct val="90000"/>
              </a:lnSpc>
            </a:pPr>
            <a:r>
              <a:rPr lang="en-US"/>
              <a:t>Wilayah udara Indonesia adalah ruang udara yang terletak di atas permukaan wilayah daratan dan lautan Republik Indonesia. Berdasarkan Konvensi Chicago tahun 1944 tentang penerbangan sipil internasional dijelaskan bahwa setiap negara mempunyai kedaulatan yang utuh dan eksklusif di ruang udara yang ada di atas wilayah negaranya. Negara kita mempunyai kekuasaan utuh atas seluruh wilayah udara yang berada di atas wilayah daratan dan lautan.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idx="1"/>
          </p:nvPr>
        </p:nvSpPr>
        <p:spPr>
          <a:xfrm>
            <a:off x="457200" y="609600"/>
            <a:ext cx="8229600" cy="5516563"/>
          </a:xfrm>
        </p:spPr>
        <p:txBody>
          <a:bodyPr/>
          <a:lstStyle/>
          <a:p>
            <a:pPr eaLnBrk="1" hangingPunct="1">
              <a:buFontTx/>
              <a:buNone/>
            </a:pPr>
            <a:r>
              <a:rPr lang="en-US"/>
              <a:t>4) Alinea IV yang berbunyi: ”. . . </a:t>
            </a:r>
            <a:r>
              <a:rPr lang="en-US" i="1"/>
              <a:t>melindungi segenap bangsa Indonesia dan seluruh tumpah darah Indonesia, dan untuk memajukan kesejahteraan umum, mencerdaskan kehidupan bangsa, dan ikut melaksanakan ketertiban dunia . . .</a:t>
            </a:r>
            <a:r>
              <a:rPr lang="en-US"/>
              <a:t>”. Alinea ini merumuskan dasar filsafat negara (Pancasila) yang maknanya mengandung pengakuan akan hak-hak asasi yang bersifat universal.</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457200" y="274638"/>
            <a:ext cx="8229600" cy="715962"/>
          </a:xfrm>
        </p:spPr>
        <p:txBody>
          <a:bodyPr/>
          <a:lstStyle/>
          <a:p>
            <a:pPr marL="484632" indent="0" eaLnBrk="1" fontAlgn="auto" hangingPunct="1">
              <a:spcAft>
                <a:spcPts val="0"/>
              </a:spcAft>
              <a:defRPr/>
            </a:pPr>
            <a:r>
              <a:rPr lang="en-US" sz="3200">
                <a:solidFill>
                  <a:schemeClr val="accent1">
                    <a:tint val="83000"/>
                    <a:satMod val="150000"/>
                  </a:schemeClr>
                </a:solidFill>
              </a:rPr>
              <a:t>Otonomi daerah</a:t>
            </a:r>
          </a:p>
        </p:txBody>
      </p:sp>
      <p:sp>
        <p:nvSpPr>
          <p:cNvPr id="145411" name="Rectangle 3"/>
          <p:cNvSpPr>
            <a:spLocks noGrp="1" noChangeArrowheads="1"/>
          </p:cNvSpPr>
          <p:nvPr>
            <p:ph idx="1"/>
          </p:nvPr>
        </p:nvSpPr>
        <p:spPr>
          <a:xfrm>
            <a:off x="457200" y="1066800"/>
            <a:ext cx="8229600" cy="5059363"/>
          </a:xfrm>
        </p:spPr>
        <p:txBody>
          <a:bodyPr/>
          <a:lstStyle/>
          <a:p>
            <a:pPr eaLnBrk="1" hangingPunct="1">
              <a:lnSpc>
                <a:spcPct val="80000"/>
              </a:lnSpc>
            </a:pPr>
            <a:r>
              <a:rPr lang="en-US" sz="2800"/>
              <a:t>Secara etimologis, istilah desentralisasi berasal dari Bahasa Belanda, yaitu </a:t>
            </a:r>
            <a:r>
              <a:rPr lang="en-US" sz="2800" b="1" i="1"/>
              <a:t>de </a:t>
            </a:r>
            <a:r>
              <a:rPr lang="en-US" sz="2800"/>
              <a:t>yang berarti lepas, dan </a:t>
            </a:r>
            <a:r>
              <a:rPr lang="en-US" sz="2800" b="1" i="1"/>
              <a:t>centerum </a:t>
            </a:r>
            <a:r>
              <a:rPr lang="en-US" sz="2800"/>
              <a:t>yang berarti pusat. Desentralisasi adalah sesuatu hal yang terlepas dari pusat.</a:t>
            </a:r>
          </a:p>
          <a:p>
            <a:pPr eaLnBrk="1" hangingPunct="1">
              <a:lnSpc>
                <a:spcPct val="80000"/>
              </a:lnSpc>
            </a:pPr>
            <a:r>
              <a:rPr lang="en-US" sz="2800"/>
              <a:t>Menurut Amran Muslimin (2009:120, desentralisasi dibedakan atas 3 (tiga) bagian.</a:t>
            </a:r>
          </a:p>
          <a:p>
            <a:pPr eaLnBrk="1" hangingPunct="1">
              <a:lnSpc>
                <a:spcPct val="80000"/>
              </a:lnSpc>
              <a:buFontTx/>
              <a:buNone/>
            </a:pPr>
            <a:r>
              <a:rPr lang="en-US" sz="2800"/>
              <a:t>1. Desentralisasi politik, yakni pelimpahan kewenangan dari pemerintah pusat yang meliputi hak mengatur dan mengurus kepentingan rumah tangga sendiri bagi badan-badan politik di daerah yang dipilih oleh rakyat dalam daerah-daerah tertentu.</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3"/>
          <p:cNvSpPr>
            <a:spLocks noGrp="1" noChangeArrowheads="1"/>
          </p:cNvSpPr>
          <p:nvPr>
            <p:ph idx="1"/>
          </p:nvPr>
        </p:nvSpPr>
        <p:spPr>
          <a:xfrm>
            <a:off x="457200" y="685800"/>
            <a:ext cx="8229600" cy="5440363"/>
          </a:xfrm>
        </p:spPr>
        <p:txBody>
          <a:bodyPr/>
          <a:lstStyle/>
          <a:p>
            <a:pPr eaLnBrk="1" hangingPunct="1">
              <a:buFontTx/>
              <a:buNone/>
            </a:pPr>
            <a:r>
              <a:rPr lang="en-US"/>
              <a:t>2. Desentralisasi fungsional, yaitu pemberian hak kepada golongan-golongan tertentu untuk mengurus segolongan kepentingan tertentu dalam masyarakat baik terikat maupun tidak pada suatu daerah tertentu, seperti mengurus irigasi bagi petani.</a:t>
            </a:r>
          </a:p>
          <a:p>
            <a:pPr eaLnBrk="1" hangingPunct="1">
              <a:buFontTx/>
              <a:buNone/>
            </a:pPr>
            <a:r>
              <a:rPr lang="en-US"/>
              <a:t>3. Desentralisasi kebudayaan, yakni pemberian hak kepada golongan-golongan minoritas dalam masyarakat untuk menyelenggarakan kebudayaan sendiri, seperti ritual kebudayaan</a:t>
            </a:r>
            <a:r>
              <a:rPr lang="en-US" sz="2800"/>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457200" y="274638"/>
            <a:ext cx="8229600" cy="639762"/>
          </a:xfrm>
        </p:spPr>
        <p:txBody>
          <a:bodyPr/>
          <a:lstStyle/>
          <a:p>
            <a:pPr marL="484632" indent="0" eaLnBrk="1" fontAlgn="auto" hangingPunct="1">
              <a:spcAft>
                <a:spcPts val="0"/>
              </a:spcAft>
              <a:defRPr/>
            </a:pPr>
            <a:r>
              <a:rPr lang="en-US" sz="3200">
                <a:solidFill>
                  <a:schemeClr val="accent1">
                    <a:tint val="83000"/>
                    <a:satMod val="150000"/>
                  </a:schemeClr>
                </a:solidFill>
              </a:rPr>
              <a:t>Dasar hukum otonomi daerah</a:t>
            </a:r>
          </a:p>
        </p:txBody>
      </p:sp>
      <p:sp>
        <p:nvSpPr>
          <p:cNvPr id="147459" name="Rectangle 3"/>
          <p:cNvSpPr>
            <a:spLocks noGrp="1" noChangeArrowheads="1"/>
          </p:cNvSpPr>
          <p:nvPr>
            <p:ph idx="1"/>
          </p:nvPr>
        </p:nvSpPr>
        <p:spPr>
          <a:xfrm>
            <a:off x="457200" y="1219200"/>
            <a:ext cx="8229600" cy="4906963"/>
          </a:xfrm>
        </p:spPr>
        <p:txBody>
          <a:bodyPr/>
          <a:lstStyle/>
          <a:p>
            <a:pPr eaLnBrk="1" hangingPunct="1">
              <a:lnSpc>
                <a:spcPct val="80000"/>
              </a:lnSpc>
            </a:pPr>
            <a:r>
              <a:rPr lang="en-US" sz="2200" b="1"/>
              <a:t>BAB VI</a:t>
            </a:r>
          </a:p>
          <a:p>
            <a:pPr eaLnBrk="1" hangingPunct="1">
              <a:lnSpc>
                <a:spcPct val="80000"/>
              </a:lnSpc>
            </a:pPr>
            <a:r>
              <a:rPr lang="en-US" sz="2200" b="1"/>
              <a:t>PEMERINTAHAN DAERAH</a:t>
            </a:r>
          </a:p>
          <a:p>
            <a:pPr eaLnBrk="1" hangingPunct="1">
              <a:lnSpc>
                <a:spcPct val="80000"/>
              </a:lnSpc>
            </a:pPr>
            <a:r>
              <a:rPr lang="en-US" sz="2200" b="1"/>
              <a:t>Pasal 18 Undang-Undang Dasar Negara Republik Indonesia Tahun 1945 </a:t>
            </a:r>
            <a:endParaRPr lang="en-US" sz="2200"/>
          </a:p>
          <a:p>
            <a:pPr eaLnBrk="1" hangingPunct="1">
              <a:lnSpc>
                <a:spcPct val="80000"/>
              </a:lnSpc>
              <a:buFontTx/>
              <a:buNone/>
            </a:pPr>
            <a:r>
              <a:rPr lang="en-US" sz="2200"/>
              <a:t>(1) Negara Kesatuan Republik Indonesia dibagi atas daerah-daerah provinsi dan daerah provinsi itu dibagi atas kabupaten dan kota, yang tiap-tiap provinsi, kabupaten, dan kota itu mempunyai pemerintahan daerah, yang diatur dengan undang-undang.</a:t>
            </a:r>
          </a:p>
          <a:p>
            <a:pPr eaLnBrk="1" hangingPunct="1">
              <a:lnSpc>
                <a:spcPct val="80000"/>
              </a:lnSpc>
              <a:buFontTx/>
              <a:buNone/>
            </a:pPr>
            <a:r>
              <a:rPr lang="en-US" sz="2200"/>
              <a:t>(2) Pemerintahan daerah provinsi, daerah kabupaten, dan kota mengatur dan mengurus sendiri urusan pemerintahan menurut asas otonomi dan tugas pembantuan.</a:t>
            </a:r>
          </a:p>
          <a:p>
            <a:pPr eaLnBrk="1" hangingPunct="1">
              <a:lnSpc>
                <a:spcPct val="80000"/>
              </a:lnSpc>
              <a:buFontTx/>
              <a:buNone/>
            </a:pPr>
            <a:r>
              <a:rPr lang="en-US" sz="2200"/>
              <a:t>(3) Pemerintahan daerah provinsi, daerah kabupaten, dan kota memiliki Dewan Perwakilan Rakyat Daerah yang anggota-anggotanya dipilih melalui pemilihan umum.</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3"/>
          <p:cNvSpPr>
            <a:spLocks noGrp="1" noChangeArrowheads="1"/>
          </p:cNvSpPr>
          <p:nvPr>
            <p:ph idx="1"/>
          </p:nvPr>
        </p:nvSpPr>
        <p:spPr>
          <a:xfrm>
            <a:off x="457200" y="533400"/>
            <a:ext cx="8229600" cy="5592763"/>
          </a:xfrm>
        </p:spPr>
        <p:txBody>
          <a:bodyPr/>
          <a:lstStyle/>
          <a:p>
            <a:pPr eaLnBrk="1" hangingPunct="1">
              <a:lnSpc>
                <a:spcPct val="80000"/>
              </a:lnSpc>
              <a:buFontTx/>
              <a:buNone/>
            </a:pPr>
            <a:r>
              <a:rPr lang="en-US" sz="2600"/>
              <a:t>(4) Gubernur, Bupati, dan Walikota masing-masing sebagai kepala pemerintah daerah provinsi, kabupaten, dan kota dipilih secara demokratis.</a:t>
            </a:r>
          </a:p>
          <a:p>
            <a:pPr eaLnBrk="1" hangingPunct="1">
              <a:lnSpc>
                <a:spcPct val="80000"/>
              </a:lnSpc>
              <a:buFontTx/>
              <a:buNone/>
            </a:pPr>
            <a:r>
              <a:rPr lang="en-US" sz="2600"/>
              <a:t>(5) Pemerintahan daerah menjalankan otonomi seluas-luasnya, kecuali urusan pemerintahan yang oleh undang-undang ditentukan sebagai urusan Pemerintah Pusat.</a:t>
            </a:r>
          </a:p>
          <a:p>
            <a:pPr eaLnBrk="1" hangingPunct="1">
              <a:lnSpc>
                <a:spcPct val="80000"/>
              </a:lnSpc>
              <a:buFontTx/>
              <a:buNone/>
            </a:pPr>
            <a:r>
              <a:rPr lang="en-US" sz="2600"/>
              <a:t>(6) Pemerintahan daerah berhak menetapkan peraturan daerah dan peraturan-peraturan lain untuk melaksanakan otonomi dan tugas pembantuan.</a:t>
            </a:r>
          </a:p>
          <a:p>
            <a:pPr eaLnBrk="1" hangingPunct="1">
              <a:lnSpc>
                <a:spcPct val="80000"/>
              </a:lnSpc>
              <a:buFontTx/>
              <a:buNone/>
            </a:pPr>
            <a:r>
              <a:rPr lang="en-US" sz="2600"/>
              <a:t>(7) Susunan dan tata cara penyelenggaraan pemerintahan daerah diatur dalam undang-undang.</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3"/>
          <p:cNvSpPr>
            <a:spLocks noGrp="1" noChangeArrowheads="1"/>
          </p:cNvSpPr>
          <p:nvPr>
            <p:ph idx="1"/>
          </p:nvPr>
        </p:nvSpPr>
        <p:spPr>
          <a:xfrm>
            <a:off x="457200" y="457200"/>
            <a:ext cx="8229600" cy="5668963"/>
          </a:xfrm>
        </p:spPr>
        <p:txBody>
          <a:bodyPr/>
          <a:lstStyle/>
          <a:p>
            <a:pPr eaLnBrk="1" hangingPunct="1">
              <a:lnSpc>
                <a:spcPct val="80000"/>
              </a:lnSpc>
            </a:pPr>
            <a:r>
              <a:rPr lang="en-US" sz="2800"/>
              <a:t>Undang-Undang Nomor 18 Tahun 1965 tentang Pokok-Pokok Pemerintahan Daerah.</a:t>
            </a:r>
          </a:p>
          <a:p>
            <a:pPr eaLnBrk="1" hangingPunct="1">
              <a:lnSpc>
                <a:spcPct val="80000"/>
              </a:lnSpc>
            </a:pPr>
            <a:r>
              <a:rPr lang="en-US" sz="2800"/>
              <a:t>Undang-Undang Nomor 5 Tahun 1974 tentang Pokok-Pokok Pemerintahan Daerah.</a:t>
            </a:r>
          </a:p>
          <a:p>
            <a:pPr eaLnBrk="1" hangingPunct="1">
              <a:lnSpc>
                <a:spcPct val="80000"/>
              </a:lnSpc>
            </a:pPr>
            <a:r>
              <a:rPr lang="en-US" sz="2800"/>
              <a:t>Undang-Undang Nomor 22 Tahun 1999 tentang Pemerintahan Daerah.</a:t>
            </a:r>
          </a:p>
          <a:p>
            <a:pPr eaLnBrk="1" hangingPunct="1">
              <a:lnSpc>
                <a:spcPct val="80000"/>
              </a:lnSpc>
            </a:pPr>
            <a:r>
              <a:rPr lang="en-US" sz="2800"/>
              <a:t>Undang-Undang Nomor 25 Tahun 1999 tentang Perimbangan Keuangan Antara Pemerintah Pusat dan Daerah.</a:t>
            </a:r>
          </a:p>
          <a:p>
            <a:pPr eaLnBrk="1" hangingPunct="1">
              <a:lnSpc>
                <a:spcPct val="80000"/>
              </a:lnSpc>
            </a:pPr>
            <a:r>
              <a:rPr lang="en-US" sz="2800"/>
              <a:t>Undang-Undang Nomor 32 Tahun 2004 tentang Pemerintahan Daerah.</a:t>
            </a:r>
          </a:p>
          <a:p>
            <a:pPr eaLnBrk="1" hangingPunct="1">
              <a:lnSpc>
                <a:spcPct val="80000"/>
              </a:lnSpc>
            </a:pPr>
            <a:r>
              <a:rPr lang="en-US" sz="2800"/>
              <a:t>Undang-Undang Nomor 33 Tahun 2004 tentang Perimbangan Keuangan Antara Pemerintah Pusat dan Pemerintahan Daerah.</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3"/>
          <p:cNvSpPr>
            <a:spLocks noGrp="1" noChangeArrowheads="1"/>
          </p:cNvSpPr>
          <p:nvPr>
            <p:ph idx="1"/>
          </p:nvPr>
        </p:nvSpPr>
        <p:spPr>
          <a:xfrm>
            <a:off x="457200" y="609600"/>
            <a:ext cx="8229600" cy="5516563"/>
          </a:xfrm>
        </p:spPr>
        <p:txBody>
          <a:bodyPr>
            <a:normAutofit lnSpcReduction="10000"/>
          </a:bodyPr>
          <a:lstStyle/>
          <a:p>
            <a:pPr marL="448056" indent="-384048" eaLnBrk="1" fontAlgn="auto" hangingPunct="1">
              <a:lnSpc>
                <a:spcPct val="90000"/>
              </a:lnSpc>
              <a:spcAft>
                <a:spcPts val="0"/>
              </a:spcAft>
              <a:buFont typeface="Wingdings 2"/>
              <a:buChar char=""/>
              <a:defRPr/>
            </a:pPr>
            <a:r>
              <a:rPr lang="en-US" sz="2400"/>
              <a:t>Perppu</a:t>
            </a:r>
            <a:r>
              <a:rPr lang="en-US" sz="2400" dirty="0"/>
              <a:t> </a:t>
            </a:r>
            <a:r>
              <a:rPr lang="en-US" sz="2400" dirty="0" err="1"/>
              <a:t>Nomor</a:t>
            </a:r>
            <a:r>
              <a:rPr lang="en-US" sz="2400" dirty="0"/>
              <a:t> 3 </a:t>
            </a:r>
            <a:r>
              <a:rPr lang="en-US" sz="2400" dirty="0" err="1"/>
              <a:t>Tahun</a:t>
            </a:r>
            <a:r>
              <a:rPr lang="en-US" sz="2400" dirty="0"/>
              <a:t> 2005 </a:t>
            </a:r>
            <a:r>
              <a:rPr lang="en-US" sz="2400" dirty="0" err="1"/>
              <a:t>tentang</a:t>
            </a:r>
            <a:r>
              <a:rPr lang="en-US" sz="2400" dirty="0"/>
              <a:t> </a:t>
            </a:r>
            <a:r>
              <a:rPr lang="en-US" sz="2400" dirty="0" err="1"/>
              <a:t>Perubahan</a:t>
            </a:r>
            <a:r>
              <a:rPr lang="en-US" sz="2400" dirty="0"/>
              <a:t> </a:t>
            </a:r>
            <a:r>
              <a:rPr lang="en-US" sz="2400" dirty="0" err="1"/>
              <a:t>atas</a:t>
            </a:r>
            <a:r>
              <a:rPr lang="en-US" sz="2400" dirty="0"/>
              <a:t> </a:t>
            </a:r>
            <a:r>
              <a:rPr lang="en-US" sz="2400" dirty="0" err="1"/>
              <a:t>Undang-Undang</a:t>
            </a:r>
            <a:endParaRPr lang="en-US" sz="2400" dirty="0"/>
          </a:p>
          <a:p>
            <a:pPr marL="448056" indent="-384048" eaLnBrk="1" fontAlgn="auto" hangingPunct="1">
              <a:lnSpc>
                <a:spcPct val="90000"/>
              </a:lnSpc>
              <a:spcAft>
                <a:spcPts val="0"/>
              </a:spcAft>
              <a:buFont typeface="Wingdings 2"/>
              <a:buChar char=""/>
              <a:defRPr/>
            </a:pPr>
            <a:r>
              <a:rPr lang="en-US" sz="2400" dirty="0" err="1"/>
              <a:t>Nomor</a:t>
            </a:r>
            <a:r>
              <a:rPr lang="en-US" sz="2400" dirty="0"/>
              <a:t> 32 </a:t>
            </a:r>
            <a:r>
              <a:rPr lang="en-US" sz="2400" dirty="0" err="1"/>
              <a:t>Tahun</a:t>
            </a:r>
            <a:r>
              <a:rPr lang="en-US" sz="2400" dirty="0"/>
              <a:t> 2004 </a:t>
            </a:r>
            <a:r>
              <a:rPr lang="en-US" sz="2400" dirty="0" err="1"/>
              <a:t>tentang</a:t>
            </a:r>
            <a:r>
              <a:rPr lang="en-US" sz="2400" dirty="0"/>
              <a:t> </a:t>
            </a:r>
            <a:r>
              <a:rPr lang="en-US" sz="2400" dirty="0" err="1"/>
              <a:t>Pemerintahan</a:t>
            </a:r>
            <a:r>
              <a:rPr lang="en-US" sz="2400" dirty="0"/>
              <a:t> Daerah.</a:t>
            </a:r>
          </a:p>
          <a:p>
            <a:pPr marL="448056" indent="-384048" eaLnBrk="1" fontAlgn="auto" hangingPunct="1">
              <a:lnSpc>
                <a:spcPct val="90000"/>
              </a:lnSpc>
              <a:spcAft>
                <a:spcPts val="0"/>
              </a:spcAft>
              <a:buFont typeface="Wingdings 2"/>
              <a:buChar char=""/>
              <a:defRPr/>
            </a:pPr>
            <a:r>
              <a:rPr lang="en-US" sz="2400" dirty="0" err="1"/>
              <a:t>Undang-Undang</a:t>
            </a:r>
            <a:r>
              <a:rPr lang="en-US" sz="2400" dirty="0"/>
              <a:t> </a:t>
            </a:r>
            <a:r>
              <a:rPr lang="en-US" sz="2400" dirty="0" err="1"/>
              <a:t>Nomor</a:t>
            </a:r>
            <a:r>
              <a:rPr lang="en-US" sz="2400" dirty="0"/>
              <a:t> 12 </a:t>
            </a:r>
            <a:r>
              <a:rPr lang="en-US" sz="2400" dirty="0" err="1"/>
              <a:t>Tahun</a:t>
            </a:r>
            <a:r>
              <a:rPr lang="en-US" sz="2400" dirty="0"/>
              <a:t> 2008 </a:t>
            </a:r>
            <a:r>
              <a:rPr lang="en-US" sz="2400" dirty="0" err="1"/>
              <a:t>tentang</a:t>
            </a:r>
            <a:r>
              <a:rPr lang="en-US" sz="2400" dirty="0"/>
              <a:t> </a:t>
            </a:r>
            <a:r>
              <a:rPr lang="en-US" sz="2400" dirty="0" err="1"/>
              <a:t>Perubahan</a:t>
            </a:r>
            <a:r>
              <a:rPr lang="en-US" sz="2400" dirty="0"/>
              <a:t> </a:t>
            </a:r>
            <a:r>
              <a:rPr lang="en-US" sz="2400" dirty="0" err="1"/>
              <a:t>Kedua</a:t>
            </a:r>
            <a:r>
              <a:rPr lang="en-US" sz="2400" dirty="0"/>
              <a:t> </a:t>
            </a:r>
            <a:r>
              <a:rPr lang="en-US" sz="2400" dirty="0" err="1"/>
              <a:t>atas</a:t>
            </a:r>
            <a:r>
              <a:rPr lang="en-US" sz="2400" dirty="0"/>
              <a:t> </a:t>
            </a:r>
            <a:r>
              <a:rPr lang="en-US" sz="2400" dirty="0" err="1"/>
              <a:t>Undang-Undang</a:t>
            </a:r>
            <a:r>
              <a:rPr lang="en-US" sz="2400" dirty="0"/>
              <a:t> </a:t>
            </a:r>
            <a:r>
              <a:rPr lang="en-US" sz="2400" dirty="0" err="1"/>
              <a:t>Nomor</a:t>
            </a:r>
            <a:r>
              <a:rPr lang="en-US" sz="2400" dirty="0"/>
              <a:t> 32 </a:t>
            </a:r>
            <a:r>
              <a:rPr lang="en-US" sz="2400" dirty="0" err="1"/>
              <a:t>Tahun</a:t>
            </a:r>
            <a:r>
              <a:rPr lang="en-US" sz="2400" dirty="0"/>
              <a:t> 2004 </a:t>
            </a:r>
            <a:r>
              <a:rPr lang="en-US" sz="2400" dirty="0" err="1"/>
              <a:t>tentang</a:t>
            </a:r>
            <a:r>
              <a:rPr lang="en-US" sz="2400" dirty="0"/>
              <a:t> </a:t>
            </a:r>
            <a:r>
              <a:rPr lang="en-US" sz="2400" dirty="0" err="1"/>
              <a:t>Pemerintahan</a:t>
            </a:r>
            <a:r>
              <a:rPr lang="en-US" sz="2400" dirty="0"/>
              <a:t> Daerah.</a:t>
            </a:r>
          </a:p>
          <a:p>
            <a:pPr marL="448056" indent="-384048" eaLnBrk="1" fontAlgn="auto" hangingPunct="1">
              <a:lnSpc>
                <a:spcPct val="90000"/>
              </a:lnSpc>
              <a:spcAft>
                <a:spcPts val="0"/>
              </a:spcAft>
              <a:buFont typeface="Wingdings 2"/>
              <a:buChar char=""/>
              <a:defRPr/>
            </a:pPr>
            <a:r>
              <a:rPr lang="en-US" sz="2400" dirty="0" err="1"/>
              <a:t>Undang-Undang</a:t>
            </a:r>
            <a:r>
              <a:rPr lang="en-US" sz="2400" dirty="0"/>
              <a:t> </a:t>
            </a:r>
            <a:r>
              <a:rPr lang="en-US" sz="2400" dirty="0" err="1"/>
              <a:t>Nomor</a:t>
            </a:r>
            <a:r>
              <a:rPr lang="en-US" sz="2400" dirty="0"/>
              <a:t> 2 </a:t>
            </a:r>
            <a:r>
              <a:rPr lang="en-US" sz="2400" dirty="0" err="1"/>
              <a:t>Tahun</a:t>
            </a:r>
            <a:r>
              <a:rPr lang="en-US" sz="2400" dirty="0"/>
              <a:t> 2015 </a:t>
            </a:r>
            <a:r>
              <a:rPr lang="en-US" sz="2400" dirty="0" err="1"/>
              <a:t>tentang</a:t>
            </a:r>
            <a:r>
              <a:rPr lang="en-US" sz="2400" dirty="0"/>
              <a:t> </a:t>
            </a:r>
            <a:r>
              <a:rPr lang="en-US" sz="2400" dirty="0" err="1"/>
              <a:t>Penetapan</a:t>
            </a:r>
            <a:r>
              <a:rPr lang="en-US" sz="2400" dirty="0"/>
              <a:t> </a:t>
            </a:r>
            <a:r>
              <a:rPr lang="en-US" sz="2400" dirty="0" err="1"/>
              <a:t>Peraturan</a:t>
            </a:r>
            <a:r>
              <a:rPr lang="en-US" sz="2400" dirty="0"/>
              <a:t> </a:t>
            </a:r>
            <a:r>
              <a:rPr lang="en-US" sz="2400" dirty="0" err="1"/>
              <a:t>Pemerintah</a:t>
            </a:r>
            <a:r>
              <a:rPr lang="en-US" sz="2400" dirty="0"/>
              <a:t> </a:t>
            </a:r>
            <a:r>
              <a:rPr lang="en-US" sz="2400" dirty="0" err="1"/>
              <a:t>Pengganti</a:t>
            </a:r>
            <a:r>
              <a:rPr lang="en-US" sz="2400" dirty="0"/>
              <a:t> </a:t>
            </a:r>
            <a:r>
              <a:rPr lang="en-US" sz="2400" dirty="0" err="1"/>
              <a:t>Undang-Undang</a:t>
            </a:r>
            <a:r>
              <a:rPr lang="en-US" sz="2400" dirty="0"/>
              <a:t> </a:t>
            </a:r>
            <a:r>
              <a:rPr lang="en-US" sz="2400" dirty="0" err="1"/>
              <a:t>Nomor</a:t>
            </a:r>
            <a:r>
              <a:rPr lang="en-US" sz="2400" dirty="0"/>
              <a:t> 2 </a:t>
            </a:r>
            <a:r>
              <a:rPr lang="en-US" sz="2400" dirty="0" err="1"/>
              <a:t>Tahun</a:t>
            </a:r>
            <a:r>
              <a:rPr lang="en-US" sz="2400" dirty="0"/>
              <a:t> 2014 </a:t>
            </a:r>
            <a:r>
              <a:rPr lang="en-US" sz="2400" dirty="0" err="1"/>
              <a:t>tentang</a:t>
            </a:r>
            <a:endParaRPr lang="en-US" sz="2400" dirty="0"/>
          </a:p>
          <a:p>
            <a:pPr marL="448056" indent="-384048" eaLnBrk="1" fontAlgn="auto" hangingPunct="1">
              <a:lnSpc>
                <a:spcPct val="90000"/>
              </a:lnSpc>
              <a:spcAft>
                <a:spcPts val="0"/>
              </a:spcAft>
              <a:buFont typeface="Wingdings 2"/>
              <a:buChar char=""/>
              <a:defRPr/>
            </a:pPr>
            <a:r>
              <a:rPr lang="en-US" sz="2400" dirty="0" err="1"/>
              <a:t>Perubahan</a:t>
            </a:r>
            <a:r>
              <a:rPr lang="en-US" sz="2400" dirty="0"/>
              <a:t> </a:t>
            </a:r>
            <a:r>
              <a:rPr lang="en-US" sz="2400" dirty="0" err="1"/>
              <a:t>atas</a:t>
            </a:r>
            <a:r>
              <a:rPr lang="en-US" sz="2400" dirty="0"/>
              <a:t> </a:t>
            </a:r>
            <a:r>
              <a:rPr lang="en-US" sz="2400" dirty="0" err="1"/>
              <a:t>Undang-Undang</a:t>
            </a:r>
            <a:r>
              <a:rPr lang="en-US" sz="2400" dirty="0"/>
              <a:t> </a:t>
            </a:r>
            <a:r>
              <a:rPr lang="en-US" sz="2400" dirty="0" err="1"/>
              <a:t>Nomor</a:t>
            </a:r>
            <a:r>
              <a:rPr lang="en-US" sz="2400" dirty="0"/>
              <a:t> 23 </a:t>
            </a:r>
            <a:r>
              <a:rPr lang="en-US" sz="2400" dirty="0" err="1"/>
              <a:t>Tahun</a:t>
            </a:r>
            <a:r>
              <a:rPr lang="en-US" sz="2400" dirty="0"/>
              <a:t> 2014 </a:t>
            </a:r>
            <a:r>
              <a:rPr lang="en-US" sz="2400" dirty="0" err="1"/>
              <a:t>tentang</a:t>
            </a:r>
            <a:r>
              <a:rPr lang="en-US" sz="2400" dirty="0"/>
              <a:t> </a:t>
            </a:r>
            <a:r>
              <a:rPr lang="en-US" sz="2400" dirty="0" err="1"/>
              <a:t>Pemerintahan</a:t>
            </a:r>
            <a:r>
              <a:rPr lang="en-US" sz="2400" dirty="0"/>
              <a:t> Daerah.</a:t>
            </a:r>
          </a:p>
          <a:p>
            <a:pPr marL="448056" indent="-384048" eaLnBrk="1" fontAlgn="auto" hangingPunct="1">
              <a:lnSpc>
                <a:spcPct val="90000"/>
              </a:lnSpc>
              <a:spcAft>
                <a:spcPts val="0"/>
              </a:spcAft>
              <a:buFont typeface="Wingdings 2"/>
              <a:buChar char=""/>
              <a:defRPr/>
            </a:pPr>
            <a:r>
              <a:rPr lang="en-US" sz="2400" dirty="0" err="1"/>
              <a:t>Undang-Undang</a:t>
            </a:r>
            <a:r>
              <a:rPr lang="en-US" sz="2400" dirty="0"/>
              <a:t> </a:t>
            </a:r>
            <a:r>
              <a:rPr lang="en-US" sz="2400" dirty="0" err="1"/>
              <a:t>Republik</a:t>
            </a:r>
            <a:r>
              <a:rPr lang="en-US" sz="2400" dirty="0"/>
              <a:t> Indonesia </a:t>
            </a:r>
            <a:r>
              <a:rPr lang="en-US" sz="2400" dirty="0" err="1"/>
              <a:t>Nomor</a:t>
            </a:r>
            <a:r>
              <a:rPr lang="en-US" sz="2400" dirty="0"/>
              <a:t> 9 </a:t>
            </a:r>
            <a:r>
              <a:rPr lang="en-US" sz="2400" dirty="0" err="1"/>
              <a:t>Tahun</a:t>
            </a:r>
            <a:r>
              <a:rPr lang="en-US" sz="2400" dirty="0"/>
              <a:t> 2015 </a:t>
            </a:r>
            <a:r>
              <a:rPr lang="en-US" sz="2400" dirty="0" err="1"/>
              <a:t>tentang</a:t>
            </a:r>
            <a:r>
              <a:rPr lang="en-US" sz="2400" dirty="0"/>
              <a:t> </a:t>
            </a:r>
            <a:r>
              <a:rPr lang="en-US" sz="2400" dirty="0" err="1"/>
              <a:t>Perubahan</a:t>
            </a:r>
            <a:r>
              <a:rPr lang="en-US" sz="2400" dirty="0"/>
              <a:t> </a:t>
            </a:r>
            <a:r>
              <a:rPr lang="en-US" sz="2400" dirty="0" err="1"/>
              <a:t>Kedua</a:t>
            </a:r>
            <a:r>
              <a:rPr lang="en-US" sz="2400" dirty="0"/>
              <a:t> </a:t>
            </a:r>
            <a:r>
              <a:rPr lang="en-US" sz="2400" dirty="0" err="1"/>
              <a:t>atas</a:t>
            </a:r>
            <a:r>
              <a:rPr lang="en-US" sz="2400" dirty="0"/>
              <a:t> </a:t>
            </a:r>
            <a:r>
              <a:rPr lang="en-US" sz="2400" dirty="0" err="1"/>
              <a:t>Undang-Undang</a:t>
            </a:r>
            <a:r>
              <a:rPr lang="en-US" sz="2400" dirty="0"/>
              <a:t> </a:t>
            </a:r>
            <a:r>
              <a:rPr lang="en-US" sz="2400" dirty="0" err="1"/>
              <a:t>Nomor</a:t>
            </a:r>
            <a:r>
              <a:rPr lang="en-US" sz="2400" dirty="0"/>
              <a:t> 23 </a:t>
            </a:r>
            <a:r>
              <a:rPr lang="en-US" sz="2400" dirty="0" err="1"/>
              <a:t>Tahun</a:t>
            </a:r>
            <a:r>
              <a:rPr lang="en-US" sz="2400" dirty="0"/>
              <a:t> 2014 </a:t>
            </a:r>
            <a:r>
              <a:rPr lang="en-US" sz="2400" dirty="0" err="1"/>
              <a:t>tentang</a:t>
            </a:r>
            <a:r>
              <a:rPr lang="en-US" sz="2400" dirty="0"/>
              <a:t> </a:t>
            </a:r>
            <a:r>
              <a:rPr lang="en-US" sz="2400" dirty="0" err="1"/>
              <a:t>Pemerintahan</a:t>
            </a:r>
            <a:r>
              <a:rPr lang="en-US" sz="2400" dirty="0"/>
              <a:t> Daerah.</a:t>
            </a:r>
          </a:p>
          <a:p>
            <a:pPr marL="448056" indent="-384048" eaLnBrk="1" fontAlgn="auto" hangingPunct="1">
              <a:lnSpc>
                <a:spcPct val="90000"/>
              </a:lnSpc>
              <a:spcAft>
                <a:spcPts val="0"/>
              </a:spcAft>
              <a:buFont typeface="Wingdings 2"/>
              <a:buChar char=""/>
              <a:defRPr/>
            </a:pPr>
            <a:endParaRPr lang="en-US"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457200" y="274638"/>
            <a:ext cx="8229600" cy="639762"/>
          </a:xfrm>
        </p:spPr>
        <p:txBody>
          <a:bodyPr/>
          <a:lstStyle/>
          <a:p>
            <a:pPr marL="484632" indent="0" eaLnBrk="1" fontAlgn="auto" hangingPunct="1">
              <a:spcAft>
                <a:spcPts val="0"/>
              </a:spcAft>
              <a:defRPr/>
            </a:pPr>
            <a:r>
              <a:rPr lang="en-US" sz="2800">
                <a:solidFill>
                  <a:schemeClr val="accent1">
                    <a:tint val="83000"/>
                    <a:satMod val="150000"/>
                  </a:schemeClr>
                </a:solidFill>
              </a:rPr>
              <a:t>Prinsip otonomi daerah</a:t>
            </a:r>
          </a:p>
        </p:txBody>
      </p:sp>
      <p:sp>
        <p:nvSpPr>
          <p:cNvPr id="145411" name="Rectangle 3"/>
          <p:cNvSpPr>
            <a:spLocks noGrp="1" noChangeArrowheads="1"/>
          </p:cNvSpPr>
          <p:nvPr>
            <p:ph idx="1"/>
          </p:nvPr>
        </p:nvSpPr>
        <p:spPr>
          <a:xfrm>
            <a:off x="457200" y="1882775"/>
            <a:ext cx="8229600" cy="4572000"/>
          </a:xfrm>
        </p:spPr>
        <p:txBody>
          <a:bodyPr>
            <a:normAutofit fontScale="92500" lnSpcReduction="10000"/>
          </a:bodyPr>
          <a:lstStyle/>
          <a:p>
            <a:pPr marL="448056" indent="-384048" eaLnBrk="1" fontAlgn="auto" hangingPunct="1">
              <a:lnSpc>
                <a:spcPct val="90000"/>
              </a:lnSpc>
              <a:spcAft>
                <a:spcPts val="0"/>
              </a:spcAft>
              <a:buFont typeface="Wingdings 2"/>
              <a:buChar char=""/>
              <a:defRPr/>
            </a:pPr>
            <a:r>
              <a:rPr lang="en-US" sz="2800"/>
              <a:t>Dalam pelaksanaan otonomi daerah, prinsip otonomi daerah yang dianut adalah nyata, bertanggung jawab dan dinamis.</a:t>
            </a:r>
          </a:p>
          <a:p>
            <a:pPr marL="448056" indent="-384048" eaLnBrk="1" fontAlgn="auto" hangingPunct="1">
              <a:lnSpc>
                <a:spcPct val="90000"/>
              </a:lnSpc>
              <a:spcAft>
                <a:spcPts val="0"/>
              </a:spcAft>
              <a:buFontTx/>
              <a:buNone/>
              <a:defRPr/>
            </a:pPr>
            <a:r>
              <a:rPr lang="en-US" sz="2800"/>
              <a:t>a. Nyata, otonomi secara nyata diperlukan sesuai dengan situasi dan kondisi obyektif di daerah.</a:t>
            </a:r>
          </a:p>
          <a:p>
            <a:pPr marL="448056" indent="-384048" eaLnBrk="1" fontAlgn="auto" hangingPunct="1">
              <a:lnSpc>
                <a:spcPct val="90000"/>
              </a:lnSpc>
              <a:spcAft>
                <a:spcPts val="0"/>
              </a:spcAft>
              <a:buFontTx/>
              <a:buNone/>
              <a:defRPr/>
            </a:pPr>
            <a:r>
              <a:rPr lang="en-US" sz="2800"/>
              <a:t>b. Bertanggung jawab, pemberian otonomi diselaraskan/diupayakan untuk memperlancar pembangunan di seluruh pelosok tanah air.</a:t>
            </a:r>
          </a:p>
          <a:p>
            <a:pPr marL="448056" indent="-384048" eaLnBrk="1" fontAlgn="auto" hangingPunct="1">
              <a:lnSpc>
                <a:spcPct val="90000"/>
              </a:lnSpc>
              <a:spcAft>
                <a:spcPts val="0"/>
              </a:spcAft>
              <a:buFontTx/>
              <a:buNone/>
              <a:defRPr/>
            </a:pPr>
            <a:r>
              <a:rPr lang="en-US" sz="2800"/>
              <a:t>c. Dinamis, pelaksanaan otonomi selalu menjadi sarana dan dorongan untuk lebih baik dan maju.</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57200" y="274638"/>
            <a:ext cx="8229600" cy="715962"/>
          </a:xfrm>
        </p:spPr>
        <p:txBody>
          <a:bodyPr/>
          <a:lstStyle/>
          <a:p>
            <a:pPr marL="484632" indent="0" eaLnBrk="1" fontAlgn="auto" hangingPunct="1">
              <a:spcAft>
                <a:spcPts val="0"/>
              </a:spcAft>
              <a:defRPr/>
            </a:pPr>
            <a:r>
              <a:rPr lang="en-US" sz="3200">
                <a:solidFill>
                  <a:schemeClr val="accent1">
                    <a:tint val="83000"/>
                    <a:satMod val="150000"/>
                  </a:schemeClr>
                </a:solidFill>
              </a:rPr>
              <a:t>Urusan pemerintah daerah</a:t>
            </a:r>
          </a:p>
        </p:txBody>
      </p:sp>
      <p:sp>
        <p:nvSpPr>
          <p:cNvPr id="146435" name="Rectangle 3"/>
          <p:cNvSpPr>
            <a:spLocks noGrp="1" noChangeArrowheads="1"/>
          </p:cNvSpPr>
          <p:nvPr>
            <p:ph idx="1"/>
          </p:nvPr>
        </p:nvSpPr>
        <p:spPr>
          <a:xfrm>
            <a:off x="457200" y="1882775"/>
            <a:ext cx="8229600" cy="4572000"/>
          </a:xfrm>
        </p:spPr>
        <p:txBody>
          <a:bodyPr>
            <a:normAutofit lnSpcReduction="10000"/>
          </a:bodyPr>
          <a:lstStyle/>
          <a:p>
            <a:pPr marL="448056" indent="-384048" eaLnBrk="1" fontAlgn="auto" hangingPunct="1">
              <a:spcAft>
                <a:spcPts val="0"/>
              </a:spcAft>
              <a:buFont typeface="Wingdings 2"/>
              <a:buChar char=""/>
              <a:defRPr/>
            </a:pPr>
            <a:r>
              <a:rPr lang="en-US" sz="2800"/>
              <a:t>Urusan wajib yang berkaitan dengan pelayanan dasar</a:t>
            </a:r>
          </a:p>
          <a:p>
            <a:pPr marL="448056" indent="-384048" eaLnBrk="1" fontAlgn="auto" hangingPunct="1">
              <a:spcAft>
                <a:spcPts val="0"/>
              </a:spcAft>
              <a:buFontTx/>
              <a:buNone/>
              <a:defRPr/>
            </a:pPr>
            <a:r>
              <a:rPr lang="en-US" sz="2800"/>
              <a:t>a. pendidikan;</a:t>
            </a:r>
          </a:p>
          <a:p>
            <a:pPr marL="448056" indent="-384048" eaLnBrk="1" fontAlgn="auto" hangingPunct="1">
              <a:spcAft>
                <a:spcPts val="0"/>
              </a:spcAft>
              <a:buFontTx/>
              <a:buNone/>
              <a:defRPr/>
            </a:pPr>
            <a:r>
              <a:rPr lang="en-US" sz="2800"/>
              <a:t>b. kesehatan;</a:t>
            </a:r>
          </a:p>
          <a:p>
            <a:pPr marL="448056" indent="-384048" eaLnBrk="1" fontAlgn="auto" hangingPunct="1">
              <a:spcAft>
                <a:spcPts val="0"/>
              </a:spcAft>
              <a:buFontTx/>
              <a:buNone/>
              <a:defRPr/>
            </a:pPr>
            <a:r>
              <a:rPr lang="en-US" sz="2800"/>
              <a:t>c. pekerjaan umum dan penataan ruang;</a:t>
            </a:r>
          </a:p>
          <a:p>
            <a:pPr marL="448056" indent="-384048" eaLnBrk="1" fontAlgn="auto" hangingPunct="1">
              <a:spcAft>
                <a:spcPts val="0"/>
              </a:spcAft>
              <a:buFontTx/>
              <a:buNone/>
              <a:defRPr/>
            </a:pPr>
            <a:r>
              <a:rPr lang="en-US" sz="2800"/>
              <a:t>d. perumahan rakyat dan kawasan permukiman;</a:t>
            </a:r>
          </a:p>
          <a:p>
            <a:pPr marL="448056" indent="-384048" eaLnBrk="1" fontAlgn="auto" hangingPunct="1">
              <a:spcAft>
                <a:spcPts val="0"/>
              </a:spcAft>
              <a:buFontTx/>
              <a:buNone/>
              <a:defRPr/>
            </a:pPr>
            <a:r>
              <a:rPr lang="en-US" sz="2800"/>
              <a:t>e. ketenteraman, ketertiban umum, dan perlindungan masyarakat; dan</a:t>
            </a:r>
          </a:p>
          <a:p>
            <a:pPr marL="448056" indent="-384048" eaLnBrk="1" fontAlgn="auto" hangingPunct="1">
              <a:spcAft>
                <a:spcPts val="0"/>
              </a:spcAft>
              <a:buFontTx/>
              <a:buNone/>
              <a:defRPr/>
            </a:pPr>
            <a:r>
              <a:rPr lang="en-US" sz="2800"/>
              <a:t>f. 	sosial.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457200" y="268288"/>
            <a:ext cx="8229600" cy="1398587"/>
          </a:xfrm>
        </p:spPr>
        <p:txBody>
          <a:bodyPr/>
          <a:lstStyle/>
          <a:p>
            <a:pPr marL="484632" indent="0" eaLnBrk="1" fontAlgn="auto" hangingPunct="1">
              <a:spcAft>
                <a:spcPts val="0"/>
              </a:spcAft>
              <a:defRPr/>
            </a:pPr>
            <a:endParaRPr lang="en-US">
              <a:solidFill>
                <a:schemeClr val="accent1">
                  <a:tint val="83000"/>
                  <a:satMod val="150000"/>
                </a:schemeClr>
              </a:solidFill>
            </a:endParaRPr>
          </a:p>
        </p:txBody>
      </p:sp>
      <p:sp>
        <p:nvSpPr>
          <p:cNvPr id="147459" name="Rectangle 3"/>
          <p:cNvSpPr>
            <a:spLocks noGrp="1" noChangeArrowheads="1"/>
          </p:cNvSpPr>
          <p:nvPr>
            <p:ph idx="1"/>
          </p:nvPr>
        </p:nvSpPr>
        <p:spPr>
          <a:xfrm>
            <a:off x="457200" y="1882775"/>
            <a:ext cx="8229600" cy="4572000"/>
          </a:xfrm>
        </p:spPr>
        <p:txBody>
          <a:bodyPr>
            <a:normAutofit lnSpcReduction="10000"/>
          </a:bodyPr>
          <a:lstStyle/>
          <a:p>
            <a:pPr marL="448056" indent="-384048" eaLnBrk="1" fontAlgn="auto" hangingPunct="1">
              <a:lnSpc>
                <a:spcPct val="90000"/>
              </a:lnSpc>
              <a:spcAft>
                <a:spcPts val="0"/>
              </a:spcAft>
              <a:buFont typeface="Wingdings 2"/>
              <a:buChar char=""/>
              <a:defRPr/>
            </a:pPr>
            <a:r>
              <a:rPr lang="en-US" sz="2400"/>
              <a:t>Urusan Pemerintahan Wajib yang tidak berkaitan dengan Pelayanan Dasar meliputi:</a:t>
            </a:r>
          </a:p>
          <a:p>
            <a:pPr marL="448056" indent="-384048" eaLnBrk="1" fontAlgn="auto" hangingPunct="1">
              <a:lnSpc>
                <a:spcPct val="90000"/>
              </a:lnSpc>
              <a:spcAft>
                <a:spcPts val="0"/>
              </a:spcAft>
              <a:buFontTx/>
              <a:buNone/>
              <a:defRPr/>
            </a:pPr>
            <a:r>
              <a:rPr lang="en-US" sz="2400"/>
              <a:t>a. 	tenaga kerja;</a:t>
            </a:r>
          </a:p>
          <a:p>
            <a:pPr marL="448056" indent="-384048" eaLnBrk="1" fontAlgn="auto" hangingPunct="1">
              <a:lnSpc>
                <a:spcPct val="90000"/>
              </a:lnSpc>
              <a:spcAft>
                <a:spcPts val="0"/>
              </a:spcAft>
              <a:buFontTx/>
              <a:buNone/>
              <a:defRPr/>
            </a:pPr>
            <a:r>
              <a:rPr lang="en-US" sz="2400"/>
              <a:t>b. 	pemberdayaan perempuan dan pelindungan anak;</a:t>
            </a:r>
          </a:p>
          <a:p>
            <a:pPr marL="448056" indent="-384048" eaLnBrk="1" fontAlgn="auto" hangingPunct="1">
              <a:lnSpc>
                <a:spcPct val="90000"/>
              </a:lnSpc>
              <a:spcAft>
                <a:spcPts val="0"/>
              </a:spcAft>
              <a:buFontTx/>
              <a:buNone/>
              <a:defRPr/>
            </a:pPr>
            <a:r>
              <a:rPr lang="en-US" sz="2400"/>
              <a:t>c. 	pangan;</a:t>
            </a:r>
          </a:p>
          <a:p>
            <a:pPr marL="448056" indent="-384048" eaLnBrk="1" fontAlgn="auto" hangingPunct="1">
              <a:lnSpc>
                <a:spcPct val="90000"/>
              </a:lnSpc>
              <a:spcAft>
                <a:spcPts val="0"/>
              </a:spcAft>
              <a:buFontTx/>
              <a:buNone/>
              <a:defRPr/>
            </a:pPr>
            <a:r>
              <a:rPr lang="en-US" sz="2400"/>
              <a:t>d. 	pertanahan;</a:t>
            </a:r>
          </a:p>
          <a:p>
            <a:pPr marL="448056" indent="-384048" eaLnBrk="1" fontAlgn="auto" hangingPunct="1">
              <a:lnSpc>
                <a:spcPct val="90000"/>
              </a:lnSpc>
              <a:spcAft>
                <a:spcPts val="0"/>
              </a:spcAft>
              <a:buFontTx/>
              <a:buNone/>
              <a:defRPr/>
            </a:pPr>
            <a:r>
              <a:rPr lang="en-US" sz="2400"/>
              <a:t>e. 	lingkungan hidup;</a:t>
            </a:r>
          </a:p>
          <a:p>
            <a:pPr marL="448056" indent="-384048" eaLnBrk="1" fontAlgn="auto" hangingPunct="1">
              <a:lnSpc>
                <a:spcPct val="90000"/>
              </a:lnSpc>
              <a:spcAft>
                <a:spcPts val="0"/>
              </a:spcAft>
              <a:buFontTx/>
              <a:buNone/>
              <a:defRPr/>
            </a:pPr>
            <a:r>
              <a:rPr lang="en-US" sz="2400"/>
              <a:t>f. 	administrasi kependudukan dan pencatatan sipil;</a:t>
            </a:r>
          </a:p>
          <a:p>
            <a:pPr marL="448056" indent="-384048" eaLnBrk="1" fontAlgn="auto" hangingPunct="1">
              <a:lnSpc>
                <a:spcPct val="90000"/>
              </a:lnSpc>
              <a:spcAft>
                <a:spcPts val="0"/>
              </a:spcAft>
              <a:buFontTx/>
              <a:buNone/>
              <a:defRPr/>
            </a:pPr>
            <a:r>
              <a:rPr lang="en-US" sz="2400"/>
              <a:t>g. 	pemberdayaan masyarakat dan Desa;</a:t>
            </a:r>
          </a:p>
          <a:p>
            <a:pPr marL="448056" indent="-384048" eaLnBrk="1" fontAlgn="auto" hangingPunct="1">
              <a:lnSpc>
                <a:spcPct val="90000"/>
              </a:lnSpc>
              <a:spcAft>
                <a:spcPts val="0"/>
              </a:spcAft>
              <a:buFontTx/>
              <a:buNone/>
              <a:defRPr/>
            </a:pPr>
            <a:r>
              <a:rPr lang="en-US" sz="2400"/>
              <a:t>h. 	pengendalian penduduk dan keluarga berencana;</a:t>
            </a:r>
          </a:p>
          <a:p>
            <a:pPr marL="448056" indent="-384048" eaLnBrk="1" fontAlgn="auto" hangingPunct="1">
              <a:lnSpc>
                <a:spcPct val="90000"/>
              </a:lnSpc>
              <a:spcAft>
                <a:spcPts val="0"/>
              </a:spcAft>
              <a:buFontTx/>
              <a:buNone/>
              <a:defRPr/>
            </a:pPr>
            <a:r>
              <a:rPr lang="en-US" sz="2400"/>
              <a:t>i. 	perhubungan;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457200" y="268288"/>
            <a:ext cx="8229600" cy="1398587"/>
          </a:xfrm>
        </p:spPr>
        <p:txBody>
          <a:bodyPr/>
          <a:lstStyle/>
          <a:p>
            <a:pPr marL="484632" indent="0" eaLnBrk="1" fontAlgn="auto" hangingPunct="1">
              <a:spcAft>
                <a:spcPts val="0"/>
              </a:spcAft>
              <a:defRPr/>
            </a:pPr>
            <a:endParaRPr lang="en-US">
              <a:solidFill>
                <a:schemeClr val="accent1">
                  <a:tint val="83000"/>
                  <a:satMod val="150000"/>
                </a:schemeClr>
              </a:solidFill>
            </a:endParaRPr>
          </a:p>
        </p:txBody>
      </p:sp>
      <p:sp>
        <p:nvSpPr>
          <p:cNvPr id="154627" name="Rectangle 3"/>
          <p:cNvSpPr>
            <a:spLocks noGrp="1" noChangeArrowheads="1"/>
          </p:cNvSpPr>
          <p:nvPr>
            <p:ph idx="1"/>
          </p:nvPr>
        </p:nvSpPr>
        <p:spPr>
          <a:xfrm>
            <a:off x="457200" y="1882775"/>
            <a:ext cx="8229600" cy="4572000"/>
          </a:xfrm>
        </p:spPr>
        <p:txBody>
          <a:bodyPr/>
          <a:lstStyle/>
          <a:p>
            <a:pPr eaLnBrk="1" hangingPunct="1">
              <a:lnSpc>
                <a:spcPct val="90000"/>
              </a:lnSpc>
              <a:buFontTx/>
              <a:buNone/>
            </a:pPr>
            <a:r>
              <a:rPr lang="en-US" sz="2800"/>
              <a:t>j. 	komunikasi dan informatika;</a:t>
            </a:r>
          </a:p>
          <a:p>
            <a:pPr eaLnBrk="1" hangingPunct="1">
              <a:lnSpc>
                <a:spcPct val="90000"/>
              </a:lnSpc>
              <a:buFontTx/>
              <a:buNone/>
            </a:pPr>
            <a:r>
              <a:rPr lang="en-US" sz="2800"/>
              <a:t>k. koperasi, usaha kecil, dan menengah;</a:t>
            </a:r>
          </a:p>
          <a:p>
            <a:pPr eaLnBrk="1" hangingPunct="1">
              <a:lnSpc>
                <a:spcPct val="90000"/>
              </a:lnSpc>
              <a:buFontTx/>
              <a:buNone/>
            </a:pPr>
            <a:r>
              <a:rPr lang="en-US" sz="2800"/>
              <a:t>l. 	penanaman modal;</a:t>
            </a:r>
          </a:p>
          <a:p>
            <a:pPr eaLnBrk="1" hangingPunct="1">
              <a:lnSpc>
                <a:spcPct val="90000"/>
              </a:lnSpc>
              <a:buFontTx/>
              <a:buNone/>
            </a:pPr>
            <a:r>
              <a:rPr lang="en-US" sz="2800"/>
              <a:t>m. kepemudaan dan olah raga;</a:t>
            </a:r>
          </a:p>
          <a:p>
            <a:pPr eaLnBrk="1" hangingPunct="1">
              <a:lnSpc>
                <a:spcPct val="90000"/>
              </a:lnSpc>
              <a:buFontTx/>
              <a:buNone/>
            </a:pPr>
            <a:r>
              <a:rPr lang="en-US" sz="2800"/>
              <a:t>n. statistik;</a:t>
            </a:r>
          </a:p>
          <a:p>
            <a:pPr eaLnBrk="1" hangingPunct="1">
              <a:lnSpc>
                <a:spcPct val="90000"/>
              </a:lnSpc>
              <a:buFontTx/>
              <a:buNone/>
            </a:pPr>
            <a:r>
              <a:rPr lang="en-US" sz="2800"/>
              <a:t>o. persandian;</a:t>
            </a:r>
          </a:p>
          <a:p>
            <a:pPr eaLnBrk="1" hangingPunct="1">
              <a:lnSpc>
                <a:spcPct val="90000"/>
              </a:lnSpc>
              <a:buFontTx/>
              <a:buNone/>
            </a:pPr>
            <a:r>
              <a:rPr lang="en-US" sz="2800"/>
              <a:t>p. kebudayaan;</a:t>
            </a:r>
          </a:p>
          <a:p>
            <a:pPr eaLnBrk="1" hangingPunct="1">
              <a:lnSpc>
                <a:spcPct val="90000"/>
              </a:lnSpc>
              <a:buFontTx/>
              <a:buNone/>
            </a:pPr>
            <a:r>
              <a:rPr lang="en-US" sz="2800"/>
              <a:t>q. perpustakaan; dan</a:t>
            </a:r>
          </a:p>
          <a:p>
            <a:pPr eaLnBrk="1" hangingPunct="1">
              <a:lnSpc>
                <a:spcPct val="90000"/>
              </a:lnSpc>
              <a:buFontTx/>
              <a:buNone/>
            </a:pPr>
            <a:r>
              <a:rPr lang="en-US" sz="2800"/>
              <a:t>r. 	kearsipan.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Responsi</a:t>
            </a:r>
          </a:p>
        </p:txBody>
      </p:sp>
      <p:sp>
        <p:nvSpPr>
          <p:cNvPr id="109571" name="Rectangle 3"/>
          <p:cNvSpPr>
            <a:spLocks noGrp="1" noChangeArrowheads="1"/>
          </p:cNvSpPr>
          <p:nvPr>
            <p:ph idx="1"/>
          </p:nvPr>
        </p:nvSpPr>
        <p:spPr>
          <a:xfrm>
            <a:off x="457200" y="1882775"/>
            <a:ext cx="8229600" cy="4572000"/>
          </a:xfrm>
        </p:spPr>
        <p:txBody>
          <a:bodyPr/>
          <a:lstStyle/>
          <a:p>
            <a:pPr eaLnBrk="1" hangingPunct="1"/>
            <a:r>
              <a:rPr lang="en-US"/>
              <a:t>Tuliskan penagturan HAM di Undang-Undang Dasar Negara Republik Indonesia Tahun 1945. kumpulkan setelah kuliah ini selesai.</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idx="1"/>
          </p:nvPr>
        </p:nvSpPr>
        <p:spPr>
          <a:xfrm>
            <a:off x="457200" y="685800"/>
            <a:ext cx="8229600" cy="5440363"/>
          </a:xfrm>
        </p:spPr>
        <p:txBody>
          <a:bodyPr/>
          <a:lstStyle/>
          <a:p>
            <a:pPr eaLnBrk="1" hangingPunct="1"/>
            <a:r>
              <a:rPr lang="en-US"/>
              <a:t>Urusan Pemerintahan Pilihan </a:t>
            </a:r>
          </a:p>
          <a:p>
            <a:pPr eaLnBrk="1" hangingPunct="1">
              <a:buFontTx/>
              <a:buNone/>
            </a:pPr>
            <a:r>
              <a:rPr lang="en-US"/>
              <a:t>a. kelautan dan perikanan;</a:t>
            </a:r>
          </a:p>
          <a:p>
            <a:pPr eaLnBrk="1" hangingPunct="1">
              <a:buFontTx/>
              <a:buNone/>
            </a:pPr>
            <a:r>
              <a:rPr lang="en-US"/>
              <a:t>b. pariwisata;</a:t>
            </a:r>
          </a:p>
          <a:p>
            <a:pPr eaLnBrk="1" hangingPunct="1">
              <a:buFontTx/>
              <a:buNone/>
            </a:pPr>
            <a:r>
              <a:rPr lang="en-US"/>
              <a:t>c. pertanian;</a:t>
            </a:r>
          </a:p>
          <a:p>
            <a:pPr eaLnBrk="1" hangingPunct="1">
              <a:buFontTx/>
              <a:buNone/>
            </a:pPr>
            <a:r>
              <a:rPr lang="en-US"/>
              <a:t>d. kehutanan;</a:t>
            </a:r>
          </a:p>
          <a:p>
            <a:pPr eaLnBrk="1" hangingPunct="1">
              <a:buFontTx/>
              <a:buNone/>
            </a:pPr>
            <a:r>
              <a:rPr lang="en-US"/>
              <a:t>e. energi dan sumber daya mineral;</a:t>
            </a:r>
          </a:p>
          <a:p>
            <a:pPr eaLnBrk="1" hangingPunct="1">
              <a:buFontTx/>
              <a:buNone/>
            </a:pPr>
            <a:r>
              <a:rPr lang="en-US"/>
              <a:t>f. 	perdagangan;</a:t>
            </a:r>
          </a:p>
          <a:p>
            <a:pPr eaLnBrk="1" hangingPunct="1">
              <a:buFontTx/>
              <a:buNone/>
            </a:pPr>
            <a:r>
              <a:rPr lang="en-US"/>
              <a:t>g. perindustrian; dan</a:t>
            </a:r>
          </a:p>
          <a:p>
            <a:pPr eaLnBrk="1" hangingPunct="1">
              <a:buFontTx/>
              <a:buNone/>
            </a:pPr>
            <a:r>
              <a:rPr lang="en-US"/>
              <a:t>h. transmigrasi.</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Tugas</a:t>
            </a:r>
          </a:p>
        </p:txBody>
      </p:sp>
      <p:sp>
        <p:nvSpPr>
          <p:cNvPr id="156675" name="Rectangle 3"/>
          <p:cNvSpPr>
            <a:spLocks noGrp="1" noChangeArrowheads="1"/>
          </p:cNvSpPr>
          <p:nvPr>
            <p:ph idx="1"/>
          </p:nvPr>
        </p:nvSpPr>
        <p:spPr>
          <a:xfrm>
            <a:off x="457200" y="1882775"/>
            <a:ext cx="8229600" cy="4572000"/>
          </a:xfrm>
        </p:spPr>
        <p:txBody>
          <a:bodyPr/>
          <a:lstStyle/>
          <a:p>
            <a:pPr eaLnBrk="1" hangingPunct="1"/>
            <a:r>
              <a:rPr lang="en-US"/>
              <a:t>Bacalah UU Noor 32 Tahun 2004 dan Nomor 23 Tahun 2014. Carilah perbandingan dalam bidang</a:t>
            </a:r>
          </a:p>
          <a:p>
            <a:pPr eaLnBrk="1" hangingPunct="1">
              <a:buFontTx/>
              <a:buNone/>
            </a:pPr>
            <a:r>
              <a:rPr lang="en-US"/>
              <a:t>a.	prinsip otonomi daerah</a:t>
            </a:r>
          </a:p>
          <a:p>
            <a:pPr eaLnBrk="1" hangingPunct="1">
              <a:buFontTx/>
              <a:buNone/>
            </a:pPr>
            <a:r>
              <a:rPr lang="en-US"/>
              <a:t>b.	asas otonomi daerah</a:t>
            </a:r>
          </a:p>
          <a:p>
            <a:pPr eaLnBrk="1" hangingPunct="1">
              <a:buFontTx/>
              <a:buNone/>
            </a:pPr>
            <a:r>
              <a:rPr lang="en-US"/>
              <a:t>c.	urusan pemerintah</a:t>
            </a:r>
          </a:p>
          <a:p>
            <a:pPr eaLnBrk="1" hangingPunct="1">
              <a:buFontTx/>
              <a:buNone/>
            </a:pPr>
            <a:r>
              <a:rPr lang="en-US"/>
              <a:t>Kumpulkan pada pertemuan mendatang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274638"/>
            <a:ext cx="8229600" cy="487362"/>
          </a:xfrm>
        </p:spPr>
        <p:txBody>
          <a:bodyPr/>
          <a:lstStyle/>
          <a:p>
            <a:pPr marL="484632" indent="0" eaLnBrk="1" fontAlgn="auto" hangingPunct="1">
              <a:spcAft>
                <a:spcPts val="0"/>
              </a:spcAft>
              <a:defRPr/>
            </a:pPr>
            <a:r>
              <a:rPr lang="en-US" sz="2800">
                <a:solidFill>
                  <a:schemeClr val="accent1">
                    <a:tint val="83000"/>
                    <a:satMod val="150000"/>
                  </a:schemeClr>
                </a:solidFill>
              </a:rPr>
              <a:t>Penegakan HAM</a:t>
            </a:r>
          </a:p>
        </p:txBody>
      </p:sp>
      <p:sp>
        <p:nvSpPr>
          <p:cNvPr id="110595" name="Rectangle 3"/>
          <p:cNvSpPr>
            <a:spLocks noGrp="1" noChangeArrowheads="1"/>
          </p:cNvSpPr>
          <p:nvPr>
            <p:ph idx="1"/>
          </p:nvPr>
        </p:nvSpPr>
        <p:spPr>
          <a:xfrm>
            <a:off x="457200" y="838200"/>
            <a:ext cx="8229600" cy="5287963"/>
          </a:xfrm>
        </p:spPr>
        <p:txBody>
          <a:bodyPr/>
          <a:lstStyle/>
          <a:p>
            <a:pPr eaLnBrk="1" hangingPunct="1">
              <a:lnSpc>
                <a:spcPct val="80000"/>
              </a:lnSpc>
              <a:buFontTx/>
              <a:buNone/>
            </a:pPr>
            <a:r>
              <a:rPr lang="en-US" sz="2200"/>
              <a:t>1.	Komnas HAM</a:t>
            </a:r>
          </a:p>
          <a:p>
            <a:pPr eaLnBrk="1" hangingPunct="1">
              <a:lnSpc>
                <a:spcPct val="80000"/>
              </a:lnSpc>
            </a:pPr>
            <a:r>
              <a:rPr lang="en-US" sz="2200"/>
              <a:t>Pada tanggal 7 Juni 1993 Presiden Republik Indonesia saat itu, yaitu Soeharto, melalui Keputusan Presiden Nomor 50 Tahun 1993 membentuk sebuah lembaga HAM di Indonesia. Lembaga HAM yang dimaksud adalah Komisi Nasional Hak Asasi Manusia (Komnas HAM).</a:t>
            </a:r>
          </a:p>
          <a:p>
            <a:pPr eaLnBrk="1" hangingPunct="1">
              <a:lnSpc>
                <a:spcPct val="80000"/>
              </a:lnSpc>
            </a:pPr>
            <a:r>
              <a:rPr lang="en-US" sz="2200"/>
              <a:t>Kedudukan Komnas HAM kemudian mempunyai kekuatan hukum yang lebih kuat dengan diundangkannya Undang-Undang Nomor 39 Tahun 1999 tentang Hak Asasi Manusia. Komnas HAM dibentuk dengan tujuan sebagai berikut.</a:t>
            </a:r>
          </a:p>
          <a:p>
            <a:pPr eaLnBrk="1" hangingPunct="1">
              <a:lnSpc>
                <a:spcPct val="80000"/>
              </a:lnSpc>
              <a:buFontTx/>
              <a:buNone/>
            </a:pPr>
            <a:r>
              <a:rPr lang="en-US" sz="2200"/>
              <a:t>a) 	Mengembangkan kondisi yang kondusif bagi pelaksanaan hak asasi manusia sesuai dengan Pancasila, UUD 1945, dan Piagam PBB serta Deklarasi Universal Hak Asasi Manusia.</a:t>
            </a:r>
          </a:p>
          <a:p>
            <a:pPr eaLnBrk="1" hangingPunct="1">
              <a:lnSpc>
                <a:spcPct val="80000"/>
              </a:lnSpc>
              <a:buFontTx/>
              <a:buNone/>
            </a:pPr>
            <a:r>
              <a:rPr lang="en-US" sz="2200"/>
              <a:t>b)	Meningkatkan perlindungan dan penegakan hak asasi manusia guna berkembangnya pribadi manusia Indonesia seutuhnya dan kemampuannya berpartisipasi dalam berbagai bidang kehidupan.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idx="1"/>
          </p:nvPr>
        </p:nvSpPr>
        <p:spPr>
          <a:xfrm>
            <a:off x="457200" y="533400"/>
            <a:ext cx="8229600" cy="5592763"/>
          </a:xfrm>
        </p:spPr>
        <p:txBody>
          <a:bodyPr/>
          <a:lstStyle/>
          <a:p>
            <a:pPr eaLnBrk="1" hangingPunct="1">
              <a:lnSpc>
                <a:spcPct val="90000"/>
              </a:lnSpc>
              <a:buFontTx/>
              <a:buNone/>
            </a:pPr>
            <a:r>
              <a:rPr lang="en-US" sz="2800"/>
              <a:t>2.	Pengadilan HAM</a:t>
            </a:r>
          </a:p>
          <a:p>
            <a:pPr eaLnBrk="1" hangingPunct="1">
              <a:lnSpc>
                <a:spcPct val="90000"/>
              </a:lnSpc>
            </a:pPr>
            <a:r>
              <a:rPr lang="en-US" sz="2800"/>
              <a:t>Berdasarkan ketentuan dalam Pasal 104 ayat (1) UU No. 39 Tahun 1999 tentang Hak Asasi Manusia, dibentuklah Pengadilan Hak Asasi Manusia di lingkungan Peradilan Umum untuk mengadili pelanggaran hak asasi manusia yang berat. Pembentukan Pengadilan HAM dituangkan dalam Undang-Undang No. 26 Tahun 2000 tentang Pengadilan Hak Asasi Manusia yang ditetapkan pada tanggal 23 November tahun 2000. Pengadilan HAM adalah pengadilan khusus terhadap pelanggaran hak asasi manusia yang berat yaitu kejahatan genosida dan kejahatan terhadap kemanusiaan.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noChangeArrowheads="1"/>
          </p:cNvSpPr>
          <p:nvPr>
            <p:ph idx="1"/>
          </p:nvPr>
        </p:nvSpPr>
        <p:spPr>
          <a:xfrm>
            <a:off x="457200" y="457200"/>
            <a:ext cx="8229600" cy="5668963"/>
          </a:xfrm>
        </p:spPr>
        <p:txBody>
          <a:bodyPr/>
          <a:lstStyle/>
          <a:p>
            <a:pPr marL="457200" indent="-457200" eaLnBrk="1" hangingPunct="1">
              <a:lnSpc>
                <a:spcPct val="80000"/>
              </a:lnSpc>
              <a:buFontTx/>
              <a:buNone/>
            </a:pPr>
            <a:r>
              <a:rPr lang="en-US" sz="2400"/>
              <a:t>a) 	Tempat dan Kedudukan Pengadilan HAM</a:t>
            </a:r>
          </a:p>
          <a:p>
            <a:pPr marL="457200" indent="-457200" eaLnBrk="1" hangingPunct="1">
              <a:lnSpc>
                <a:spcPct val="80000"/>
              </a:lnSpc>
              <a:buFontTx/>
              <a:buNone/>
            </a:pPr>
            <a:r>
              <a:rPr lang="en-US" sz="2400"/>
              <a:t>(1) 	Pengadilan HAM berkedudukan di daerah 	kabupaten atau daerah kota yang daerah hukumnya 	meliputi daerah hukum Pengadilan Negeri yang 	bersangkutan.</a:t>
            </a:r>
          </a:p>
          <a:p>
            <a:pPr marL="457200" indent="-457200" eaLnBrk="1" hangingPunct="1">
              <a:lnSpc>
                <a:spcPct val="80000"/>
              </a:lnSpc>
              <a:buFontTx/>
              <a:buNone/>
            </a:pPr>
            <a:r>
              <a:rPr lang="en-US" sz="2400"/>
              <a:t>(2) 	Untuk Daerah Khusus Ibukota Jakarta, Pengadilan 	HAM berkedudukan di setiap wilayah Pengadilan 	Negeri yang bersangkutan.</a:t>
            </a:r>
          </a:p>
          <a:p>
            <a:pPr marL="457200" indent="-457200" eaLnBrk="1" hangingPunct="1">
              <a:lnSpc>
                <a:spcPct val="80000"/>
              </a:lnSpc>
              <a:buFontTx/>
              <a:buNone/>
            </a:pPr>
            <a:r>
              <a:rPr lang="en-US" sz="2400"/>
              <a:t>b) 	Lingkup Kewenangan Pengadilan HAM</a:t>
            </a:r>
          </a:p>
          <a:p>
            <a:pPr marL="457200" indent="-457200" eaLnBrk="1" hangingPunct="1">
              <a:lnSpc>
                <a:spcPct val="80000"/>
              </a:lnSpc>
              <a:buFontTx/>
              <a:buNone/>
            </a:pPr>
            <a:r>
              <a:rPr lang="en-US" sz="2400"/>
              <a:t>Pengadilan HAM bertugas dan berwenang:</a:t>
            </a:r>
          </a:p>
          <a:p>
            <a:pPr marL="457200" indent="-457200" eaLnBrk="1" hangingPunct="1">
              <a:lnSpc>
                <a:spcPct val="80000"/>
              </a:lnSpc>
              <a:buFontTx/>
              <a:buAutoNum type="arabicParenR"/>
            </a:pPr>
            <a:r>
              <a:rPr lang="en-US" sz="2400"/>
              <a:t>memeriksa dan memutus perkara pelanggaran hak asasi manusia yang berat;</a:t>
            </a:r>
          </a:p>
          <a:p>
            <a:pPr marL="457200" indent="-457200" eaLnBrk="1" hangingPunct="1">
              <a:lnSpc>
                <a:spcPct val="80000"/>
              </a:lnSpc>
              <a:buFontTx/>
              <a:buAutoNum type="arabicParenR"/>
            </a:pPr>
            <a:r>
              <a:rPr lang="en-US" sz="2400"/>
              <a:t>berwenang memeriksa dan memutus perkara pelanggaran hak asasi manusia yang berat yang dilakukan di luar batas teritorial wilayah negara RI oleh warga negara Indonesia.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3"/>
          <p:cNvSpPr>
            <a:spLocks noGrp="1" noChangeArrowheads="1"/>
          </p:cNvSpPr>
          <p:nvPr>
            <p:ph idx="1"/>
          </p:nvPr>
        </p:nvSpPr>
        <p:spPr>
          <a:xfrm>
            <a:off x="457200" y="609600"/>
            <a:ext cx="8229600" cy="5516563"/>
          </a:xfrm>
        </p:spPr>
        <p:txBody>
          <a:bodyPr/>
          <a:lstStyle/>
          <a:p>
            <a:pPr eaLnBrk="1" hangingPunct="1">
              <a:lnSpc>
                <a:spcPct val="90000"/>
              </a:lnSpc>
              <a:buFontTx/>
              <a:buNone/>
            </a:pPr>
            <a:r>
              <a:rPr lang="en-US" sz="2800"/>
              <a:t>3.	</a:t>
            </a:r>
            <a:r>
              <a:rPr lang="en-US" sz="2800" b="1" i="1"/>
              <a:t>Pengadilan HAM Ad Hoc</a:t>
            </a:r>
            <a:endParaRPr lang="en-US" sz="2800"/>
          </a:p>
          <a:p>
            <a:pPr eaLnBrk="1" hangingPunct="1">
              <a:lnSpc>
                <a:spcPct val="90000"/>
              </a:lnSpc>
            </a:pPr>
            <a:r>
              <a:rPr lang="en-US" sz="2800"/>
              <a:t>Proses pengadilan HAM </a:t>
            </a:r>
            <a:r>
              <a:rPr lang="en-US" sz="2800" i="1"/>
              <a:t>ad hoc </a:t>
            </a:r>
            <a:r>
              <a:rPr lang="en-US" sz="2800"/>
              <a:t>pada dasarnya sama dengan proses di pengadilan HAM. Yang membedakannya pada jenis kasus yang ditanganinya. Pengadilan HAM </a:t>
            </a:r>
            <a:r>
              <a:rPr lang="en-US" sz="2800" i="1"/>
              <a:t>ad hoc </a:t>
            </a:r>
            <a:r>
              <a:rPr lang="en-US" sz="2800"/>
              <a:t>hanya menangani kasus pelanggaran HAM yang terjadi sebelum diundangkannya Undang-Undang Nomor 39 Tahun 1999 tentang Hak Asasi Manusia. Pengadilan HAM </a:t>
            </a:r>
            <a:r>
              <a:rPr lang="en-US" sz="2800" i="1"/>
              <a:t>ad hoc </a:t>
            </a:r>
            <a:r>
              <a:rPr lang="en-US" sz="2800"/>
              <a:t>dibentuk atas usul DPR berdasarkan peristiwa tertentu dengan keputusan pesiden. Jadi, pengadilan HAM </a:t>
            </a:r>
            <a:r>
              <a:rPr lang="en-US" sz="2800" i="1"/>
              <a:t>ad hoc </a:t>
            </a:r>
            <a:r>
              <a:rPr lang="en-US" sz="2800"/>
              <a:t>sifatnya tidak permanen sedangkan pengadilan HAM bersifat permanen.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518</TotalTime>
  <Words>3736</Words>
  <Application>Microsoft Office PowerPoint</Application>
  <PresentationFormat>On-screen Show (4:3)</PresentationFormat>
  <Paragraphs>189</Paragraphs>
  <Slides>51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Century Gothic</vt:lpstr>
      <vt:lpstr>Verdana</vt:lpstr>
      <vt:lpstr>Wingdings 2</vt:lpstr>
      <vt:lpstr>Verve</vt:lpstr>
      <vt:lpstr>PENDIDIKAN KEWARGANEGARAAN </vt:lpstr>
      <vt:lpstr>HAM di Indonesia</vt:lpstr>
      <vt:lpstr>PowerPoint Presentation</vt:lpstr>
      <vt:lpstr>PowerPoint Presentation</vt:lpstr>
      <vt:lpstr>Responsi</vt:lpstr>
      <vt:lpstr>Penegakan HAM</vt:lpstr>
      <vt:lpstr>PowerPoint Presentation</vt:lpstr>
      <vt:lpstr>PowerPoint Presentation</vt:lpstr>
      <vt:lpstr>PowerPoint Presentation</vt:lpstr>
      <vt:lpstr>Bentuk pelanggaran HAM</vt:lpstr>
      <vt:lpstr>PowerPoint Presentation</vt:lpstr>
      <vt:lpstr>PowerPoint Presentation</vt:lpstr>
      <vt:lpstr>Tugas</vt:lpstr>
      <vt:lpstr>PowerPoint Presentation</vt:lpstr>
      <vt:lpstr>Pengertian Wawasan Nusantara </vt:lpstr>
      <vt:lpstr>PowerPoint Presentation</vt:lpstr>
      <vt:lpstr>Hakikat Wawasan Nusantara </vt:lpstr>
      <vt:lpstr>PowerPoint Presentation</vt:lpstr>
      <vt:lpstr>Kedudukan</vt:lpstr>
      <vt:lpstr>Fungsi </vt:lpstr>
      <vt:lpstr>Tujuan </vt:lpstr>
      <vt:lpstr>Diskusi untuk pertemuan mendatang</vt:lpstr>
      <vt:lpstr>Asas Wanus </vt:lpstr>
      <vt:lpstr>PowerPoint Presentation</vt:lpstr>
      <vt:lpstr>PowerPoint Presentation</vt:lpstr>
      <vt:lpstr>Wanus sebagal Geopolitik Indonesia </vt:lpstr>
      <vt:lpstr>PowerPoint Presentation</vt:lpstr>
      <vt:lpstr>Tugas/PR</vt:lpstr>
      <vt:lpstr>Tantangan implementasi Wanus </vt:lpstr>
      <vt:lpstr>PowerPoint Presentation</vt:lpstr>
      <vt:lpstr>PowerPoint Presentation</vt:lpstr>
      <vt:lpstr>PowerPoint Presentation</vt:lpstr>
      <vt:lpstr>Keberhasilan Implementasi Wawasan Nusantara </vt:lpstr>
      <vt:lpstr>Pengertian Nusantara </vt:lpstr>
      <vt:lpstr>PowerPoint Presentation</vt:lpstr>
      <vt:lpstr>Wilayah bangsa Indonesia </vt:lpstr>
      <vt:lpstr>PowerPoint Presentation</vt:lpstr>
      <vt:lpstr>PowerPoint Presentation</vt:lpstr>
      <vt:lpstr>PowerPoint Presentation</vt:lpstr>
      <vt:lpstr>Otonomi daerah</vt:lpstr>
      <vt:lpstr>PowerPoint Presentation</vt:lpstr>
      <vt:lpstr>Dasar hukum otonomi daerah</vt:lpstr>
      <vt:lpstr>PowerPoint Presentation</vt:lpstr>
      <vt:lpstr>PowerPoint Presentation</vt:lpstr>
      <vt:lpstr>PowerPoint Presentation</vt:lpstr>
      <vt:lpstr>Prinsip otonomi daerah</vt:lpstr>
      <vt:lpstr>Urusan pemerintah daerah</vt:lpstr>
      <vt:lpstr>PowerPoint Presentation</vt:lpstr>
      <vt:lpstr>PowerPoint Presentation</vt:lpstr>
      <vt:lpstr>PowerPoint Presentation</vt:lpstr>
      <vt:lpstr>Tugas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PENDIDIKAN KEWARGANEGARAAN</dc:title>
  <dc:creator>Dian Esti</dc:creator>
  <cp:lastModifiedBy>Indy graph</cp:lastModifiedBy>
  <cp:revision>27</cp:revision>
  <dcterms:created xsi:type="dcterms:W3CDTF">2017-05-15T13:10:45Z</dcterms:created>
  <dcterms:modified xsi:type="dcterms:W3CDTF">2020-12-15T01:46:36Z</dcterms:modified>
</cp:coreProperties>
</file>