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58" r:id="rId4"/>
    <p:sldId id="259" r:id="rId5"/>
    <p:sldId id="260" r:id="rId6"/>
    <p:sldId id="268" r:id="rId7"/>
    <p:sldId id="261" r:id="rId8"/>
    <p:sldId id="262" r:id="rId9"/>
    <p:sldId id="263" r:id="rId10"/>
    <p:sldId id="264" r:id="rId11"/>
    <p:sldId id="265" r:id="rId12"/>
    <p:sldId id="266"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63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CFB4A59E-8146-4025-A266-72A6EA6DF08D}" type="datetimeFigureOut">
              <a:rPr lang="id-ID" smtClean="0"/>
              <a:t>04/04/2021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3995440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FB4A59E-8146-4025-A266-72A6EA6DF08D}" type="datetimeFigureOut">
              <a:rPr lang="id-ID" smtClean="0"/>
              <a:t>04/04/2021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4294751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FB4A59E-8146-4025-A266-72A6EA6DF08D}" type="datetimeFigureOut">
              <a:rPr lang="id-ID" smtClean="0"/>
              <a:t>04/04/2021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1589819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FB4A59E-8146-4025-A266-72A6EA6DF08D}" type="datetimeFigureOut">
              <a:rPr lang="id-ID" smtClean="0"/>
              <a:t>04/04/2021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1425289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B4A59E-8146-4025-A266-72A6EA6DF08D}" type="datetimeFigureOut">
              <a:rPr lang="id-ID" smtClean="0"/>
              <a:t>04/04/2021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3384723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CFB4A59E-8146-4025-A266-72A6EA6DF08D}" type="datetimeFigureOut">
              <a:rPr lang="id-ID" smtClean="0"/>
              <a:t>04/04/2021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764215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CFB4A59E-8146-4025-A266-72A6EA6DF08D}" type="datetimeFigureOut">
              <a:rPr lang="id-ID" smtClean="0"/>
              <a:t>04/04/2021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1723981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CFB4A59E-8146-4025-A266-72A6EA6DF08D}" type="datetimeFigureOut">
              <a:rPr lang="id-ID" smtClean="0"/>
              <a:t>04/04/2021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2138857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B4A59E-8146-4025-A266-72A6EA6DF08D}" type="datetimeFigureOut">
              <a:rPr lang="id-ID" smtClean="0"/>
              <a:t>04/04/2021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2617337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B4A59E-8146-4025-A266-72A6EA6DF08D}" type="datetimeFigureOut">
              <a:rPr lang="id-ID" smtClean="0"/>
              <a:t>04/04/2021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234824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B4A59E-8146-4025-A266-72A6EA6DF08D}" type="datetimeFigureOut">
              <a:rPr lang="id-ID" smtClean="0"/>
              <a:t>04/04/2021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E2161F-6D07-421D-BEA6-B462B3D4BDCE}" type="slidenum">
              <a:rPr lang="id-ID" smtClean="0"/>
              <a:t>‹#›</a:t>
            </a:fld>
            <a:endParaRPr lang="id-ID"/>
          </a:p>
        </p:txBody>
      </p:sp>
    </p:spTree>
    <p:extLst>
      <p:ext uri="{BB962C8B-B14F-4D97-AF65-F5344CB8AC3E}">
        <p14:creationId xmlns:p14="http://schemas.microsoft.com/office/powerpoint/2010/main" val="212983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B4A59E-8146-4025-A266-72A6EA6DF08D}" type="datetimeFigureOut">
              <a:rPr lang="id-ID" smtClean="0"/>
              <a:t>04/04/2021</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2161F-6D07-421D-BEA6-B462B3D4BDCE}" type="slidenum">
              <a:rPr lang="id-ID" smtClean="0"/>
              <a:t>‹#›</a:t>
            </a:fld>
            <a:endParaRPr lang="id-ID"/>
          </a:p>
        </p:txBody>
      </p:sp>
    </p:spTree>
    <p:extLst>
      <p:ext uri="{BB962C8B-B14F-4D97-AF65-F5344CB8AC3E}">
        <p14:creationId xmlns:p14="http://schemas.microsoft.com/office/powerpoint/2010/main" val="11777532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emf"/><Relationship Id="rId5" Type="http://schemas.openxmlformats.org/officeDocument/2006/relationships/package" Target="../embeddings/Microsoft_Word_Document1.docx"/><Relationship Id="rId4" Type="http://schemas.openxmlformats.org/officeDocument/2006/relationships/image" Target="../media/image5.emf"/></Relationships>
</file>

<file path=ppt/slides/_rels/slide21.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7.emf"/></Relationships>
</file>

<file path=ppt/slides/_rels/slide22.xml.rels><?xml version="1.0" encoding="UTF-8" standalone="yes"?>
<Relationships xmlns="http://schemas.openxmlformats.org/package/2006/relationships"><Relationship Id="rId2" Type="http://schemas.openxmlformats.org/officeDocument/2006/relationships/hyperlink" Target="mailto:ratnadevi.solo@staff.uns.ac.i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900113" y="404813"/>
            <a:ext cx="7772400" cy="792162"/>
          </a:xfrm>
        </p:spPr>
        <p:style>
          <a:lnRef idx="1">
            <a:schemeClr val="accent3"/>
          </a:lnRef>
          <a:fillRef idx="2">
            <a:schemeClr val="accent3"/>
          </a:fillRef>
          <a:effectRef idx="1">
            <a:schemeClr val="accent3"/>
          </a:effectRef>
          <a:fontRef idx="minor">
            <a:schemeClr val="dk1"/>
          </a:fontRef>
        </p:style>
        <p:txBody>
          <a:bodyPr>
            <a:normAutofit/>
          </a:bodyPr>
          <a:lstStyle/>
          <a:p>
            <a:r>
              <a:rPr lang="id-ID" sz="3200" dirty="0"/>
              <a:t>KEWIRAUSAHAAN</a:t>
            </a:r>
          </a:p>
        </p:txBody>
      </p:sp>
      <p:sp>
        <p:nvSpPr>
          <p:cNvPr id="5" name="Rectangle 4"/>
          <p:cNvSpPr/>
          <p:nvPr/>
        </p:nvSpPr>
        <p:spPr>
          <a:xfrm>
            <a:off x="539552" y="260648"/>
            <a:ext cx="1944216" cy="64807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a:t>Materi </a:t>
            </a:r>
            <a:r>
              <a:rPr lang="en-US" dirty="0"/>
              <a:t>6</a:t>
            </a:r>
            <a:endParaRPr lang="id-ID" dirty="0"/>
          </a:p>
        </p:txBody>
      </p:sp>
      <p:sp>
        <p:nvSpPr>
          <p:cNvPr id="6" name="Subtitle 2"/>
          <p:cNvSpPr>
            <a:spLocks noGrp="1"/>
          </p:cNvSpPr>
          <p:nvPr>
            <p:ph type="subTitle" idx="1"/>
          </p:nvPr>
        </p:nvSpPr>
        <p:spPr>
          <a:xfrm>
            <a:off x="1371600" y="1484313"/>
            <a:ext cx="6400800" cy="4608983"/>
          </a:xfrm>
        </p:spPr>
        <p:style>
          <a:lnRef idx="1">
            <a:schemeClr val="accent6"/>
          </a:lnRef>
          <a:fillRef idx="2">
            <a:schemeClr val="accent6"/>
          </a:fillRef>
          <a:effectRef idx="1">
            <a:schemeClr val="accent6"/>
          </a:effectRef>
          <a:fontRef idx="minor">
            <a:schemeClr val="dk1"/>
          </a:fontRef>
        </p:style>
        <p:txBody>
          <a:bodyPr>
            <a:normAutofit lnSpcReduction="10000"/>
          </a:bodyPr>
          <a:lstStyle/>
          <a:p>
            <a:endParaRPr lang="id-ID" dirty="0"/>
          </a:p>
          <a:p>
            <a:r>
              <a:rPr lang="id-ID" dirty="0">
                <a:solidFill>
                  <a:schemeClr val="tx1"/>
                </a:solidFill>
              </a:rPr>
              <a:t>SOSIOLOGI, SEMESTER 2</a:t>
            </a:r>
          </a:p>
          <a:p>
            <a:r>
              <a:rPr lang="id-ID" dirty="0">
                <a:solidFill>
                  <a:schemeClr val="tx1"/>
                </a:solidFill>
              </a:rPr>
              <a:t>KLAS A</a:t>
            </a:r>
          </a:p>
          <a:p>
            <a:r>
              <a:rPr lang="id-ID" dirty="0">
                <a:solidFill>
                  <a:schemeClr val="tx1"/>
                </a:solidFill>
              </a:rPr>
              <a:t>PELUANG USAHA</a:t>
            </a:r>
            <a:r>
              <a:rPr lang="en-US" dirty="0">
                <a:solidFill>
                  <a:schemeClr val="tx1"/>
                </a:solidFill>
              </a:rPr>
              <a:t> DAN </a:t>
            </a:r>
          </a:p>
          <a:p>
            <a:r>
              <a:rPr lang="en-US">
                <a:solidFill>
                  <a:schemeClr val="tx1"/>
                </a:solidFill>
              </a:rPr>
              <a:t>PENGEMBANGAN IDE</a:t>
            </a:r>
            <a:endParaRPr lang="id-ID" dirty="0">
              <a:solidFill>
                <a:schemeClr val="tx1"/>
              </a:solidFill>
            </a:endParaRPr>
          </a:p>
          <a:p>
            <a:endParaRPr lang="id-ID" dirty="0">
              <a:solidFill>
                <a:schemeClr val="tx1"/>
              </a:solidFill>
            </a:endParaRPr>
          </a:p>
          <a:p>
            <a:r>
              <a:rPr lang="id-ID" dirty="0">
                <a:solidFill>
                  <a:schemeClr val="tx1"/>
                </a:solidFill>
              </a:rPr>
              <a:t>PENGAMPU</a:t>
            </a:r>
          </a:p>
          <a:p>
            <a:r>
              <a:rPr lang="id-ID" dirty="0">
                <a:solidFill>
                  <a:schemeClr val="tx1"/>
                </a:solidFill>
              </a:rPr>
              <a:t>Dr. L.V.Ratna Devi S.,M.Si.</a:t>
            </a:r>
          </a:p>
        </p:txBody>
      </p:sp>
    </p:spTree>
    <p:extLst>
      <p:ext uri="{BB962C8B-B14F-4D97-AF65-F5344CB8AC3E}">
        <p14:creationId xmlns:p14="http://schemas.microsoft.com/office/powerpoint/2010/main" val="2205695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endParaRPr lang="id-ID" dirty="0"/>
          </a:p>
        </p:txBody>
      </p:sp>
      <p:sp>
        <p:nvSpPr>
          <p:cNvPr id="4" name="Rounded Rectangle 3"/>
          <p:cNvSpPr/>
          <p:nvPr/>
        </p:nvSpPr>
        <p:spPr>
          <a:xfrm>
            <a:off x="1763688" y="764704"/>
            <a:ext cx="5472608" cy="187220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id-ID" dirty="0">
                <a:solidFill>
                  <a:schemeClr val="tx1"/>
                </a:solidFill>
              </a:rPr>
              <a:t>LANGKAH DASAR MENUJU KEPEMILIKAN USAHA</a:t>
            </a:r>
          </a:p>
          <a:p>
            <a:r>
              <a:rPr lang="id-ID" dirty="0">
                <a:solidFill>
                  <a:schemeClr val="tx1"/>
                </a:solidFill>
              </a:rPr>
              <a:t>Ada tiga jalur utama yang dapat dipilih:</a:t>
            </a:r>
          </a:p>
          <a:p>
            <a:pPr marL="342900" indent="-342900">
              <a:buAutoNum type="arabicPeriod"/>
            </a:pPr>
            <a:r>
              <a:rPr lang="id-ID" dirty="0">
                <a:solidFill>
                  <a:schemeClr val="tx1"/>
                </a:solidFill>
              </a:rPr>
              <a:t>Memulai suatu bisnis baru</a:t>
            </a:r>
          </a:p>
          <a:p>
            <a:pPr marL="342900" indent="-342900">
              <a:buAutoNum type="arabicPeriod"/>
            </a:pPr>
            <a:r>
              <a:rPr lang="id-ID" dirty="0">
                <a:solidFill>
                  <a:schemeClr val="tx1"/>
                </a:solidFill>
              </a:rPr>
              <a:t>Membeli bisnis yang ada</a:t>
            </a:r>
          </a:p>
          <a:p>
            <a:pPr marL="342900" indent="-342900">
              <a:buAutoNum type="arabicPeriod"/>
            </a:pPr>
            <a:r>
              <a:rPr lang="id-ID" dirty="0">
                <a:solidFill>
                  <a:schemeClr val="tx1"/>
                </a:solidFill>
              </a:rPr>
              <a:t>Franchising</a:t>
            </a:r>
          </a:p>
        </p:txBody>
      </p:sp>
      <p:sp>
        <p:nvSpPr>
          <p:cNvPr id="5" name="Rounded Rectangle 4"/>
          <p:cNvSpPr/>
          <p:nvPr/>
        </p:nvSpPr>
        <p:spPr>
          <a:xfrm>
            <a:off x="755576" y="2906329"/>
            <a:ext cx="7632848" cy="2952328"/>
          </a:xfrm>
          <a:prstGeom prst="roundRect">
            <a:avLst/>
          </a:prstGeom>
          <a:solidFill>
            <a:schemeClr val="accent6">
              <a:lumMod val="60000"/>
              <a:lumOff val="40000"/>
            </a:schemeClr>
          </a:solidFill>
        </p:spPr>
        <p:style>
          <a:lnRef idx="1">
            <a:schemeClr val="accent2"/>
          </a:lnRef>
          <a:fillRef idx="3">
            <a:schemeClr val="accent2"/>
          </a:fillRef>
          <a:effectRef idx="2">
            <a:schemeClr val="accent2"/>
          </a:effectRef>
          <a:fontRef idx="minor">
            <a:schemeClr val="lt1"/>
          </a:fontRef>
        </p:style>
        <p:txBody>
          <a:bodyPr rtlCol="0" anchor="ctr"/>
          <a:lstStyle/>
          <a:p>
            <a:r>
              <a:rPr lang="id-ID" dirty="0">
                <a:solidFill>
                  <a:schemeClr val="tx1"/>
                </a:solidFill>
              </a:rPr>
              <a:t>SRATEGI MENGELOLA USAHA</a:t>
            </a:r>
          </a:p>
          <a:p>
            <a:r>
              <a:rPr lang="id-ID" dirty="0">
                <a:solidFill>
                  <a:schemeClr val="tx1"/>
                </a:solidFill>
              </a:rPr>
              <a:t>Pada dasarnya usaha yang dengan yang lain memiliki karakter yang berbeda., maka strateginya pun berbeda. Adapun strategi  usaha  dan kiat yang tepat untuk mengelola usaha, dipengaruhi oleh :</a:t>
            </a:r>
          </a:p>
          <a:p>
            <a:pPr marL="342900" indent="-342900">
              <a:buAutoNum type="arabicPeriod"/>
            </a:pPr>
            <a:r>
              <a:rPr lang="id-ID" dirty="0">
                <a:solidFill>
                  <a:schemeClr val="tx1"/>
                </a:solidFill>
              </a:rPr>
              <a:t>Jenis usaha, soal waktu, pelaku bisnis, </a:t>
            </a:r>
          </a:p>
          <a:p>
            <a:pPr marL="342900" indent="-342900">
              <a:buAutoNum type="arabicPeriod"/>
            </a:pPr>
            <a:r>
              <a:rPr lang="id-ID" dirty="0">
                <a:solidFill>
                  <a:schemeClr val="tx1"/>
                </a:solidFill>
              </a:rPr>
              <a:t>Faktor pesaing , ilkim usaha, kebijakan pemerintah, kondisi sosial politik</a:t>
            </a:r>
          </a:p>
          <a:p>
            <a:endParaRPr lang="id-ID" dirty="0">
              <a:solidFill>
                <a:schemeClr val="tx1"/>
              </a:solidFill>
            </a:endParaRPr>
          </a:p>
          <a:p>
            <a:r>
              <a:rPr lang="id-ID" dirty="0">
                <a:solidFill>
                  <a:schemeClr val="tx1"/>
                </a:solidFill>
              </a:rPr>
              <a:t>Maka secara umum ada beberapa prinsip yang berlaku dalam setiap penetapan strategi usaha</a:t>
            </a:r>
          </a:p>
        </p:txBody>
      </p:sp>
    </p:spTree>
    <p:extLst>
      <p:ext uri="{BB962C8B-B14F-4D97-AF65-F5344CB8AC3E}">
        <p14:creationId xmlns:p14="http://schemas.microsoft.com/office/powerpoint/2010/main" val="3663211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endParaRPr lang="id-ID" dirty="0"/>
          </a:p>
        </p:txBody>
      </p:sp>
      <p:sp>
        <p:nvSpPr>
          <p:cNvPr id="4" name="Rounded Rectangle 3"/>
          <p:cNvSpPr/>
          <p:nvPr/>
        </p:nvSpPr>
        <p:spPr>
          <a:xfrm>
            <a:off x="395536" y="836712"/>
            <a:ext cx="8136904" cy="3024336"/>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rPr>
              <a:t>Beberapa prinsip tersebut, antara lain:</a:t>
            </a:r>
          </a:p>
          <a:p>
            <a:pPr marL="342900" indent="-342900">
              <a:buAutoNum type="arabicPeriod"/>
            </a:pPr>
            <a:r>
              <a:rPr lang="id-ID" dirty="0">
                <a:solidFill>
                  <a:schemeClr val="tx1"/>
                </a:solidFill>
              </a:rPr>
              <a:t>Menguasai sebagian pasar suatu produk atau jasa akan mengantar usaha pada jalan tol menuju sukses</a:t>
            </a:r>
          </a:p>
          <a:p>
            <a:pPr marL="342900" indent="-342900">
              <a:buAutoNum type="arabicPeriod"/>
            </a:pPr>
            <a:r>
              <a:rPr lang="id-ID" dirty="0">
                <a:solidFill>
                  <a:schemeClr val="tx1"/>
                </a:solidFill>
              </a:rPr>
              <a:t>Kuasai dan kembangkan suatu usaha hingga sehat, besar dan menguntungkan, sebelum berpikir mencoba usaha lain</a:t>
            </a:r>
          </a:p>
          <a:p>
            <a:pPr marL="342900" indent="-342900">
              <a:buAutoNum type="arabicPeriod"/>
            </a:pPr>
            <a:r>
              <a:rPr lang="id-ID" dirty="0">
                <a:solidFill>
                  <a:schemeClr val="tx1"/>
                </a:solidFill>
              </a:rPr>
              <a:t>Selalu menjaga dan berusaha meningkatkan kualitas meskipun sudah besar dan menguntungkan</a:t>
            </a:r>
          </a:p>
          <a:p>
            <a:pPr marL="342900" indent="-342900">
              <a:buAutoNum type="arabicPeriod"/>
            </a:pPr>
            <a:r>
              <a:rPr lang="id-ID" dirty="0">
                <a:solidFill>
                  <a:schemeClr val="tx1"/>
                </a:solidFill>
              </a:rPr>
              <a:t>Setiap orang dalam suatu usaha harus bersikap sebagai penjual, bekerjasama dalam tim yang tangguh</a:t>
            </a:r>
          </a:p>
          <a:p>
            <a:pPr marL="342900" indent="-342900">
              <a:buAutoNum type="arabicPeriod"/>
            </a:pPr>
            <a:r>
              <a:rPr lang="id-ID" dirty="0">
                <a:solidFill>
                  <a:schemeClr val="tx1"/>
                </a:solidFill>
              </a:rPr>
              <a:t>Menjaga hubungan baik dengan mitra kerja dan selalu berusaha meningkatkan pelayanan.</a:t>
            </a:r>
          </a:p>
        </p:txBody>
      </p:sp>
      <p:sp>
        <p:nvSpPr>
          <p:cNvPr id="5" name="Rounded Rectangle 4"/>
          <p:cNvSpPr/>
          <p:nvPr/>
        </p:nvSpPr>
        <p:spPr>
          <a:xfrm>
            <a:off x="395536" y="4149080"/>
            <a:ext cx="8352928" cy="19442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rPr>
              <a:t>Dalam menyusun strategi bisnis ada tiga disiplin nilai dalam berusaha, kalau ingin menguasai pasar, yaitu:</a:t>
            </a:r>
          </a:p>
          <a:p>
            <a:pPr marL="342900" indent="-342900">
              <a:buAutoNum type="arabicPeriod"/>
            </a:pPr>
            <a:r>
              <a:rPr lang="id-ID" dirty="0">
                <a:solidFill>
                  <a:schemeClr val="tx1"/>
                </a:solidFill>
              </a:rPr>
              <a:t>Keunggulan operasional</a:t>
            </a:r>
          </a:p>
          <a:p>
            <a:pPr marL="342900" indent="-342900">
              <a:buAutoNum type="arabicPeriod"/>
            </a:pPr>
            <a:r>
              <a:rPr lang="id-ID" dirty="0">
                <a:solidFill>
                  <a:schemeClr val="tx1"/>
                </a:solidFill>
              </a:rPr>
              <a:t>Kepemimpinan produk</a:t>
            </a:r>
          </a:p>
          <a:p>
            <a:pPr marL="342900" indent="-342900">
              <a:buAutoNum type="arabicPeriod"/>
            </a:pPr>
            <a:r>
              <a:rPr lang="id-ID" dirty="0">
                <a:solidFill>
                  <a:schemeClr val="tx1"/>
                </a:solidFill>
              </a:rPr>
              <a:t>Keakraban dengan pelanggan</a:t>
            </a:r>
          </a:p>
        </p:txBody>
      </p:sp>
    </p:spTree>
    <p:extLst>
      <p:ext uri="{BB962C8B-B14F-4D97-AF65-F5344CB8AC3E}">
        <p14:creationId xmlns:p14="http://schemas.microsoft.com/office/powerpoint/2010/main" val="1964824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a:solidFill>
            <a:srgbClr val="00B050"/>
          </a:solidFill>
        </p:spPr>
        <p:txBody>
          <a:bodyPr/>
          <a:lstStyle/>
          <a:p>
            <a:endParaRPr lang="id-ID" dirty="0"/>
          </a:p>
        </p:txBody>
      </p:sp>
      <p:sp>
        <p:nvSpPr>
          <p:cNvPr id="4" name="Rounded Rectangle 3"/>
          <p:cNvSpPr/>
          <p:nvPr/>
        </p:nvSpPr>
        <p:spPr>
          <a:xfrm>
            <a:off x="1187624" y="1196752"/>
            <a:ext cx="6624736" cy="4392488"/>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rPr>
              <a:t>Kiat agar target atau sasaran dalam program kerja dapat tercapai:</a:t>
            </a:r>
          </a:p>
          <a:p>
            <a:pPr marL="342900" indent="-342900">
              <a:buAutoNum type="arabicPeriod"/>
            </a:pPr>
            <a:r>
              <a:rPr lang="id-ID" dirty="0">
                <a:solidFill>
                  <a:schemeClr val="tx1"/>
                </a:solidFill>
              </a:rPr>
              <a:t>Pilih badan usaha yang paling sesuai dan menguntungkan  (UD, CV, PT atau Koperasi)</a:t>
            </a:r>
          </a:p>
          <a:p>
            <a:pPr marL="342900" indent="-342900">
              <a:buAutoNum type="arabicPeriod"/>
            </a:pPr>
            <a:r>
              <a:rPr lang="id-ID" dirty="0">
                <a:solidFill>
                  <a:schemeClr val="tx1"/>
                </a:solidFill>
              </a:rPr>
              <a:t>Menjaga kepercayaan partner usaha atau mitra kerja, sebab kepercayaan termasuk kunci sukses  dalam usaha</a:t>
            </a:r>
          </a:p>
          <a:p>
            <a:pPr marL="342900" indent="-342900">
              <a:buAutoNum type="arabicPeriod"/>
            </a:pPr>
            <a:r>
              <a:rPr lang="id-ID" dirty="0">
                <a:solidFill>
                  <a:schemeClr val="tx1"/>
                </a:solidFill>
              </a:rPr>
              <a:t>Selalu mengembangkan pola berpikir  dan sikap positif, seperti: obyektif, bertanggung jawab, ulet, sabar, tidak mudah putus asa, ramah, menghargai orang lain.</a:t>
            </a:r>
          </a:p>
          <a:p>
            <a:pPr marL="342900" indent="-342900">
              <a:buAutoNum type="arabicPeriod"/>
            </a:pPr>
            <a:r>
              <a:rPr lang="id-ID" dirty="0">
                <a:solidFill>
                  <a:schemeClr val="tx1"/>
                </a:solidFill>
              </a:rPr>
              <a:t>Bekerja dengan sungguh-sungguh dan menghargai waktu</a:t>
            </a:r>
          </a:p>
          <a:p>
            <a:pPr marL="342900" indent="-342900">
              <a:buAutoNum type="arabicPeriod"/>
            </a:pPr>
            <a:r>
              <a:rPr lang="id-ID" dirty="0">
                <a:solidFill>
                  <a:schemeClr val="tx1"/>
                </a:solidFill>
              </a:rPr>
              <a:t>Hidup sederhana, hemat namun tetap mau menolong orang lain yang mengalami kesulitan.</a:t>
            </a:r>
          </a:p>
        </p:txBody>
      </p:sp>
    </p:spTree>
    <p:extLst>
      <p:ext uri="{BB962C8B-B14F-4D97-AF65-F5344CB8AC3E}">
        <p14:creationId xmlns:p14="http://schemas.microsoft.com/office/powerpoint/2010/main" val="1596772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652934"/>
          </a:xfrm>
        </p:spPr>
        <p:txBody>
          <a:bodyPr>
            <a:normAutofit/>
          </a:bodyPr>
          <a:lstStyle/>
          <a:p>
            <a:r>
              <a:rPr lang="id-ID" sz="2700" dirty="0"/>
              <a:t>Langkah-langkah menciptakan peluang usaha/bisnis:</a:t>
            </a:r>
          </a:p>
        </p:txBody>
      </p:sp>
      <p:sp>
        <p:nvSpPr>
          <p:cNvPr id="3" name="Content Placeholder 2"/>
          <p:cNvSpPr>
            <a:spLocks noGrp="1"/>
          </p:cNvSpPr>
          <p:nvPr>
            <p:ph idx="1"/>
          </p:nvPr>
        </p:nvSpPr>
        <p:spPr>
          <a:xfrm>
            <a:off x="457200" y="1268760"/>
            <a:ext cx="8229600" cy="4857403"/>
          </a:xfrm>
        </p:spPr>
        <p:txBody>
          <a:bodyPr>
            <a:normAutofit/>
          </a:bodyPr>
          <a:lstStyle/>
          <a:p>
            <a:r>
              <a:rPr lang="id-ID" sz="2400" dirty="0"/>
              <a:t>Berpikir kreatif, kreatif merupakan kemampuan untuk menghasilkan sesuatu yang baru, ide yang orisinil. Dapat berupa solusi baru dalam memecahkan masalah, produk/jasa baru untuk memenuhi kebutuhan masyarakat, metode baru, alat baru, untuk menghasilkan/melakukan sesuatu atau bentuk baru yang artistik dari suatu produk</a:t>
            </a:r>
          </a:p>
          <a:p>
            <a:r>
              <a:rPr lang="id-ID" sz="2400" dirty="0"/>
              <a:t>Mengembangkan ide kreatif</a:t>
            </a:r>
          </a:p>
          <a:p>
            <a:r>
              <a:rPr lang="id-ID" sz="2400" dirty="0"/>
              <a:t>Mengevaluasi ide-ide kreatif tersebut</a:t>
            </a:r>
          </a:p>
          <a:p>
            <a:r>
              <a:rPr lang="id-ID" sz="2400" dirty="0"/>
              <a:t>Dalam mengembangkan dan mengevaluasi ide perlu dipertimbangkan tujuan dari ide yang dikembangkan, target, dan kapabilitas dalam mewujudkan ide yang dikembangkan</a:t>
            </a:r>
          </a:p>
          <a:p>
            <a:r>
              <a:rPr lang="id-ID" sz="2400" dirty="0"/>
              <a:t>Proses evaluasi ide, sebagai berikut</a:t>
            </a:r>
          </a:p>
          <a:p>
            <a:pPr marL="0" indent="0">
              <a:buNone/>
            </a:pPr>
            <a:endParaRPr lang="id-ID" sz="2400" dirty="0"/>
          </a:p>
        </p:txBody>
      </p:sp>
    </p:spTree>
    <p:extLst>
      <p:ext uri="{BB962C8B-B14F-4D97-AF65-F5344CB8AC3E}">
        <p14:creationId xmlns:p14="http://schemas.microsoft.com/office/powerpoint/2010/main" val="14801587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000" dirty="0"/>
              <a:t>PROSES EVALUASI IDE</a:t>
            </a:r>
          </a:p>
        </p:txBody>
      </p:sp>
      <p:pic>
        <p:nvPicPr>
          <p:cNvPr id="1028"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5" y="1600200"/>
            <a:ext cx="6158144"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6672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96753"/>
            <a:ext cx="7776864" cy="4608512"/>
          </a:xfrm>
        </p:spPr>
        <p:txBody>
          <a:bodyPr>
            <a:normAutofit/>
          </a:bodyPr>
          <a:lstStyle/>
          <a:p>
            <a:pPr algn="just">
              <a:lnSpc>
                <a:spcPct val="110000"/>
              </a:lnSpc>
              <a:spcBef>
                <a:spcPts val="0"/>
              </a:spcBef>
              <a:buFont typeface="Wingdings" pitchFamily="2" charset="2"/>
              <a:buChar char="v"/>
            </a:pPr>
            <a:r>
              <a:rPr lang="en-ID" sz="2400" dirty="0" err="1">
                <a:ea typeface="Calibri"/>
                <a:cs typeface="Times New Roman"/>
              </a:rPr>
              <a:t>Setelah</a:t>
            </a:r>
            <a:r>
              <a:rPr lang="en-ID" sz="2400" dirty="0">
                <a:ea typeface="Calibri"/>
                <a:cs typeface="Times New Roman"/>
              </a:rPr>
              <a:t> </a:t>
            </a:r>
            <a:r>
              <a:rPr lang="en-ID" sz="2400" dirty="0" err="1">
                <a:ea typeface="Calibri"/>
                <a:cs typeface="Times New Roman"/>
              </a:rPr>
              <a:t>berbagai</a:t>
            </a:r>
            <a:r>
              <a:rPr lang="en-ID" sz="2400" dirty="0">
                <a:ea typeface="Calibri"/>
                <a:cs typeface="Times New Roman"/>
              </a:rPr>
              <a:t> ide </a:t>
            </a:r>
            <a:r>
              <a:rPr lang="en-ID" sz="2400" dirty="0" err="1">
                <a:ea typeface="Calibri"/>
                <a:cs typeface="Times New Roman"/>
              </a:rPr>
              <a:t>bisnis</a:t>
            </a:r>
            <a:r>
              <a:rPr lang="en-ID" sz="2400" dirty="0">
                <a:ea typeface="Calibri"/>
                <a:cs typeface="Times New Roman"/>
              </a:rPr>
              <a:t> </a:t>
            </a:r>
            <a:r>
              <a:rPr lang="en-ID" sz="2400" dirty="0" err="1">
                <a:ea typeface="Calibri"/>
                <a:cs typeface="Times New Roman"/>
              </a:rPr>
              <a:t>dievaluasi</a:t>
            </a:r>
            <a:r>
              <a:rPr lang="en-ID" sz="2400" dirty="0">
                <a:ea typeface="Calibri"/>
                <a:cs typeface="Times New Roman"/>
              </a:rPr>
              <a:t> </a:t>
            </a:r>
            <a:r>
              <a:rPr lang="en-ID" sz="2400" dirty="0" err="1">
                <a:ea typeface="Calibri"/>
                <a:cs typeface="Times New Roman"/>
              </a:rPr>
              <a:t>dan</a:t>
            </a:r>
            <a:r>
              <a:rPr lang="en-ID" sz="2400" dirty="0">
                <a:ea typeface="Calibri"/>
                <a:cs typeface="Times New Roman"/>
              </a:rPr>
              <a:t> </a:t>
            </a:r>
            <a:r>
              <a:rPr lang="en-ID" sz="2400" dirty="0" err="1">
                <a:ea typeface="Calibri"/>
                <a:cs typeface="Times New Roman"/>
              </a:rPr>
              <a:t>diputuskan</a:t>
            </a:r>
            <a:r>
              <a:rPr lang="en-ID" sz="2400" dirty="0">
                <a:ea typeface="Calibri"/>
                <a:cs typeface="Times New Roman"/>
              </a:rPr>
              <a:t> </a:t>
            </a:r>
            <a:r>
              <a:rPr lang="en-ID" sz="2400" dirty="0" err="1">
                <a:ea typeface="Calibri"/>
                <a:cs typeface="Times New Roman"/>
              </a:rPr>
              <a:t>untuk</a:t>
            </a:r>
            <a:r>
              <a:rPr lang="en-ID" sz="2400" dirty="0">
                <a:ea typeface="Calibri"/>
                <a:cs typeface="Times New Roman"/>
              </a:rPr>
              <a:t> </a:t>
            </a:r>
            <a:r>
              <a:rPr lang="en-ID" sz="2400" dirty="0" err="1">
                <a:ea typeface="Calibri"/>
                <a:cs typeface="Times New Roman"/>
              </a:rPr>
              <a:t>dikembangkan</a:t>
            </a:r>
            <a:r>
              <a:rPr lang="en-ID" sz="2400" dirty="0">
                <a:ea typeface="Calibri"/>
                <a:cs typeface="Times New Roman"/>
              </a:rPr>
              <a:t>, </a:t>
            </a:r>
            <a:r>
              <a:rPr lang="en-ID" sz="2400" b="1" dirty="0" err="1">
                <a:ea typeface="Calibri"/>
                <a:cs typeface="Times New Roman"/>
              </a:rPr>
              <a:t>maka</a:t>
            </a:r>
            <a:r>
              <a:rPr lang="en-ID" sz="2400" b="1" dirty="0">
                <a:ea typeface="Calibri"/>
                <a:cs typeface="Times New Roman"/>
              </a:rPr>
              <a:t> </a:t>
            </a:r>
            <a:r>
              <a:rPr lang="en-ID" sz="2400" b="1" dirty="0" err="1">
                <a:ea typeface="Calibri"/>
                <a:cs typeface="Times New Roman"/>
              </a:rPr>
              <a:t>pada</a:t>
            </a:r>
            <a:r>
              <a:rPr lang="en-ID" sz="2400" b="1" dirty="0">
                <a:ea typeface="Calibri"/>
                <a:cs typeface="Times New Roman"/>
              </a:rPr>
              <a:t> </a:t>
            </a:r>
            <a:r>
              <a:rPr lang="en-ID" sz="2400" b="1" dirty="0" err="1">
                <a:ea typeface="Calibri"/>
                <a:cs typeface="Times New Roman"/>
              </a:rPr>
              <a:t>saat</a:t>
            </a:r>
            <a:r>
              <a:rPr lang="en-ID" sz="2400" b="1" dirty="0">
                <a:ea typeface="Calibri"/>
                <a:cs typeface="Times New Roman"/>
              </a:rPr>
              <a:t> </a:t>
            </a:r>
            <a:r>
              <a:rPr lang="en-ID" sz="2400" b="1" dirty="0" err="1">
                <a:ea typeface="Calibri"/>
                <a:cs typeface="Times New Roman"/>
              </a:rPr>
              <a:t>itulah</a:t>
            </a:r>
            <a:r>
              <a:rPr lang="en-ID" sz="2400" b="1" dirty="0">
                <a:ea typeface="Calibri"/>
                <a:cs typeface="Times New Roman"/>
              </a:rPr>
              <a:t> </a:t>
            </a:r>
            <a:r>
              <a:rPr lang="en-ID" sz="2400" b="1" dirty="0" err="1">
                <a:ea typeface="Calibri"/>
                <a:cs typeface="Times New Roman"/>
              </a:rPr>
              <a:t>timbul</a:t>
            </a:r>
            <a:r>
              <a:rPr lang="en-ID" sz="2400" b="1" dirty="0">
                <a:ea typeface="Calibri"/>
                <a:cs typeface="Times New Roman"/>
              </a:rPr>
              <a:t> </a:t>
            </a:r>
            <a:r>
              <a:rPr lang="en-ID" sz="2400" b="1" dirty="0" err="1">
                <a:ea typeface="Calibri"/>
                <a:cs typeface="Times New Roman"/>
              </a:rPr>
              <a:t>peluang</a:t>
            </a:r>
            <a:r>
              <a:rPr lang="en-ID" sz="2400" b="1" dirty="0">
                <a:ea typeface="Calibri"/>
                <a:cs typeface="Times New Roman"/>
              </a:rPr>
              <a:t> </a:t>
            </a:r>
            <a:r>
              <a:rPr lang="en-ID" sz="2400" b="1" dirty="0" err="1">
                <a:ea typeface="Calibri"/>
                <a:cs typeface="Times New Roman"/>
              </a:rPr>
              <a:t>bisnis</a:t>
            </a:r>
            <a:r>
              <a:rPr lang="en-ID" sz="2400" b="1" dirty="0">
                <a:ea typeface="Calibri"/>
                <a:cs typeface="Times New Roman"/>
              </a:rPr>
              <a:t>.</a:t>
            </a:r>
            <a:r>
              <a:rPr lang="en-ID" sz="2400" dirty="0">
                <a:ea typeface="Calibri"/>
                <a:cs typeface="Times New Roman"/>
              </a:rPr>
              <a:t> </a:t>
            </a:r>
            <a:endParaRPr lang="id-ID" sz="2400" dirty="0">
              <a:ea typeface="Calibri"/>
              <a:cs typeface="Times New Roman"/>
            </a:endParaRPr>
          </a:p>
          <a:p>
            <a:pPr algn="just">
              <a:lnSpc>
                <a:spcPct val="110000"/>
              </a:lnSpc>
              <a:spcBef>
                <a:spcPts val="0"/>
              </a:spcBef>
              <a:buFont typeface="Wingdings" pitchFamily="2" charset="2"/>
              <a:buChar char="v"/>
            </a:pPr>
            <a:r>
              <a:rPr lang="en-ID" sz="2400" dirty="0" err="1">
                <a:ea typeface="Calibri"/>
                <a:cs typeface="Times New Roman"/>
              </a:rPr>
              <a:t>Selanjutnya</a:t>
            </a:r>
            <a:r>
              <a:rPr lang="en-ID" sz="2400" dirty="0">
                <a:ea typeface="Calibri"/>
                <a:cs typeface="Times New Roman"/>
              </a:rPr>
              <a:t>, ide </a:t>
            </a:r>
            <a:r>
              <a:rPr lang="en-ID" sz="2400" dirty="0" err="1">
                <a:ea typeface="Calibri"/>
                <a:cs typeface="Times New Roman"/>
              </a:rPr>
              <a:t>peluang</a:t>
            </a:r>
            <a:r>
              <a:rPr lang="en-ID" sz="2400" dirty="0">
                <a:ea typeface="Calibri"/>
                <a:cs typeface="Times New Roman"/>
              </a:rPr>
              <a:t> </a:t>
            </a:r>
            <a:r>
              <a:rPr lang="en-ID" sz="2400" dirty="0" err="1">
                <a:ea typeface="Calibri"/>
                <a:cs typeface="Times New Roman"/>
              </a:rPr>
              <a:t>bisnis</a:t>
            </a:r>
            <a:r>
              <a:rPr lang="en-ID" sz="2400" dirty="0">
                <a:ea typeface="Calibri"/>
                <a:cs typeface="Times New Roman"/>
              </a:rPr>
              <a:t> </a:t>
            </a:r>
            <a:r>
              <a:rPr lang="en-ID" sz="2400" dirty="0" err="1">
                <a:ea typeface="Calibri"/>
                <a:cs typeface="Times New Roman"/>
              </a:rPr>
              <a:t>ini</a:t>
            </a:r>
            <a:r>
              <a:rPr lang="en-ID" sz="2400" dirty="0">
                <a:ea typeface="Calibri"/>
                <a:cs typeface="Times New Roman"/>
              </a:rPr>
              <a:t> </a:t>
            </a:r>
            <a:r>
              <a:rPr lang="en-ID" sz="2400" dirty="0" err="1">
                <a:ea typeface="Calibri"/>
                <a:cs typeface="Times New Roman"/>
              </a:rPr>
              <a:t>harus</a:t>
            </a:r>
            <a:r>
              <a:rPr lang="en-ID" sz="2400" dirty="0">
                <a:ea typeface="Calibri"/>
                <a:cs typeface="Times New Roman"/>
              </a:rPr>
              <a:t> </a:t>
            </a:r>
            <a:r>
              <a:rPr lang="en-ID" sz="2400" dirty="0" err="1">
                <a:ea typeface="Calibri"/>
                <a:cs typeface="Times New Roman"/>
              </a:rPr>
              <a:t>dilengkapi</a:t>
            </a:r>
            <a:r>
              <a:rPr lang="en-ID" sz="2400" dirty="0">
                <a:ea typeface="Calibri"/>
                <a:cs typeface="Times New Roman"/>
              </a:rPr>
              <a:t> </a:t>
            </a:r>
            <a:r>
              <a:rPr lang="en-ID" sz="2400" dirty="0" err="1">
                <a:ea typeface="Calibri"/>
                <a:cs typeface="Times New Roman"/>
              </a:rPr>
              <a:t>dengan</a:t>
            </a:r>
            <a:r>
              <a:rPr lang="en-ID" sz="2400" dirty="0">
                <a:ea typeface="Calibri"/>
                <a:cs typeface="Times New Roman"/>
              </a:rPr>
              <a:t> </a:t>
            </a:r>
            <a:r>
              <a:rPr lang="en-ID" sz="2400" dirty="0" err="1">
                <a:ea typeface="Calibri"/>
                <a:cs typeface="Times New Roman"/>
              </a:rPr>
              <a:t>strategi</a:t>
            </a:r>
            <a:r>
              <a:rPr lang="en-ID" sz="2400" dirty="0">
                <a:ea typeface="Calibri"/>
                <a:cs typeface="Times New Roman"/>
              </a:rPr>
              <a:t> </a:t>
            </a:r>
            <a:r>
              <a:rPr lang="en-ID" sz="2400" dirty="0" err="1">
                <a:ea typeface="Calibri"/>
                <a:cs typeface="Times New Roman"/>
              </a:rPr>
              <a:t>bisnis</a:t>
            </a:r>
            <a:r>
              <a:rPr lang="en-ID" sz="2400" dirty="0">
                <a:ea typeface="Calibri"/>
                <a:cs typeface="Times New Roman"/>
              </a:rPr>
              <a:t>, model </a:t>
            </a:r>
            <a:r>
              <a:rPr lang="en-ID" sz="2400" dirty="0" err="1">
                <a:ea typeface="Calibri"/>
                <a:cs typeface="Times New Roman"/>
              </a:rPr>
              <a:t>bisnis</a:t>
            </a:r>
            <a:r>
              <a:rPr lang="en-ID" sz="2400" dirty="0">
                <a:ea typeface="Calibri"/>
                <a:cs typeface="Times New Roman"/>
              </a:rPr>
              <a:t>, </a:t>
            </a:r>
            <a:r>
              <a:rPr lang="en-ID" sz="2400" dirty="0" err="1">
                <a:ea typeface="Calibri"/>
                <a:cs typeface="Times New Roman"/>
              </a:rPr>
              <a:t>dan</a:t>
            </a:r>
            <a:r>
              <a:rPr lang="en-ID" sz="2400" dirty="0">
                <a:ea typeface="Calibri"/>
                <a:cs typeface="Times New Roman"/>
              </a:rPr>
              <a:t> </a:t>
            </a:r>
            <a:r>
              <a:rPr lang="en-ID" sz="2400" dirty="0" err="1">
                <a:ea typeface="Calibri"/>
                <a:cs typeface="Times New Roman"/>
              </a:rPr>
              <a:t>perencanaan</a:t>
            </a:r>
            <a:r>
              <a:rPr lang="en-ID" sz="2400" dirty="0">
                <a:ea typeface="Calibri"/>
                <a:cs typeface="Times New Roman"/>
              </a:rPr>
              <a:t> </a:t>
            </a:r>
            <a:r>
              <a:rPr lang="en-ID" sz="2400" dirty="0" err="1">
                <a:ea typeface="Calibri"/>
                <a:cs typeface="Times New Roman"/>
              </a:rPr>
              <a:t>bisnis</a:t>
            </a:r>
            <a:r>
              <a:rPr lang="en-ID" sz="2400" dirty="0">
                <a:ea typeface="Calibri"/>
                <a:cs typeface="Times New Roman"/>
              </a:rPr>
              <a:t>. </a:t>
            </a:r>
            <a:endParaRPr lang="id-ID" sz="2400" dirty="0">
              <a:ea typeface="Calibri"/>
              <a:cs typeface="Times New Roman"/>
            </a:endParaRPr>
          </a:p>
          <a:p>
            <a:pPr algn="just">
              <a:lnSpc>
                <a:spcPct val="110000"/>
              </a:lnSpc>
              <a:spcBef>
                <a:spcPts val="0"/>
              </a:spcBef>
              <a:buFont typeface="Wingdings" pitchFamily="2" charset="2"/>
              <a:buChar char="v"/>
            </a:pPr>
            <a:r>
              <a:rPr lang="en-ID" sz="2400" dirty="0" err="1">
                <a:ea typeface="Calibri"/>
                <a:cs typeface="Times New Roman"/>
              </a:rPr>
              <a:t>Ketika</a:t>
            </a:r>
            <a:r>
              <a:rPr lang="en-ID" sz="2400" dirty="0">
                <a:ea typeface="Calibri"/>
                <a:cs typeface="Times New Roman"/>
              </a:rPr>
              <a:t> </a:t>
            </a:r>
            <a:r>
              <a:rPr lang="en-ID" sz="2400" dirty="0" err="1">
                <a:ea typeface="Calibri"/>
                <a:cs typeface="Times New Roman"/>
              </a:rPr>
              <a:t>mengeksekusi</a:t>
            </a:r>
            <a:r>
              <a:rPr lang="en-ID" sz="2400" dirty="0">
                <a:ea typeface="Calibri"/>
                <a:cs typeface="Times New Roman"/>
              </a:rPr>
              <a:t> </a:t>
            </a:r>
            <a:r>
              <a:rPr lang="en-ID" sz="2400" dirty="0" err="1">
                <a:ea typeface="Calibri"/>
                <a:cs typeface="Times New Roman"/>
              </a:rPr>
              <a:t>perencanaan</a:t>
            </a:r>
            <a:r>
              <a:rPr lang="en-ID" sz="2400" dirty="0">
                <a:ea typeface="Calibri"/>
                <a:cs typeface="Times New Roman"/>
              </a:rPr>
              <a:t> </a:t>
            </a:r>
            <a:r>
              <a:rPr lang="en-ID" sz="2400" dirty="0" err="1">
                <a:ea typeface="Calibri"/>
                <a:cs typeface="Times New Roman"/>
              </a:rPr>
              <a:t>bisnis</a:t>
            </a:r>
            <a:r>
              <a:rPr lang="en-ID" sz="2400" dirty="0">
                <a:ea typeface="Calibri"/>
                <a:cs typeface="Times New Roman"/>
              </a:rPr>
              <a:t> di </a:t>
            </a:r>
            <a:r>
              <a:rPr lang="en-ID" sz="2400" dirty="0" err="1">
                <a:ea typeface="Calibri"/>
                <a:cs typeface="Times New Roman"/>
              </a:rPr>
              <a:t>lapangan</a:t>
            </a:r>
            <a:r>
              <a:rPr lang="en-ID" sz="2400" dirty="0">
                <a:ea typeface="Calibri"/>
                <a:cs typeface="Times New Roman"/>
              </a:rPr>
              <a:t>, </a:t>
            </a:r>
            <a:r>
              <a:rPr lang="en-ID" sz="2400" dirty="0" err="1">
                <a:ea typeface="Calibri"/>
                <a:cs typeface="Times New Roman"/>
              </a:rPr>
              <a:t>diperlukan</a:t>
            </a:r>
            <a:r>
              <a:rPr lang="en-ID" sz="2400" dirty="0">
                <a:ea typeface="Calibri"/>
                <a:cs typeface="Times New Roman"/>
              </a:rPr>
              <a:t> </a:t>
            </a:r>
            <a:r>
              <a:rPr lang="en-ID" sz="2400" dirty="0" err="1">
                <a:ea typeface="Calibri"/>
                <a:cs typeface="Times New Roman"/>
              </a:rPr>
              <a:t>kompetensi</a:t>
            </a:r>
            <a:r>
              <a:rPr lang="en-ID" sz="2400" dirty="0">
                <a:ea typeface="Calibri"/>
                <a:cs typeface="Times New Roman"/>
              </a:rPr>
              <a:t> </a:t>
            </a:r>
            <a:r>
              <a:rPr lang="en-ID" sz="2400" dirty="0" err="1">
                <a:ea typeface="Calibri"/>
                <a:cs typeface="Times New Roman"/>
              </a:rPr>
              <a:t>kewirausahaan</a:t>
            </a:r>
            <a:r>
              <a:rPr lang="en-ID" sz="2400" dirty="0">
                <a:ea typeface="Calibri"/>
                <a:cs typeface="Times New Roman"/>
              </a:rPr>
              <a:t> agar </a:t>
            </a:r>
            <a:r>
              <a:rPr lang="en-ID" sz="2400" dirty="0" err="1">
                <a:ea typeface="Calibri"/>
                <a:cs typeface="Times New Roman"/>
              </a:rPr>
              <a:t>rencana</a:t>
            </a:r>
            <a:r>
              <a:rPr lang="en-ID" sz="2400" dirty="0">
                <a:ea typeface="Calibri"/>
                <a:cs typeface="Times New Roman"/>
              </a:rPr>
              <a:t> </a:t>
            </a:r>
            <a:r>
              <a:rPr lang="en-ID" sz="2400" dirty="0" err="1">
                <a:ea typeface="Calibri"/>
                <a:cs typeface="Times New Roman"/>
              </a:rPr>
              <a:t>bisnis</a:t>
            </a:r>
            <a:r>
              <a:rPr lang="en-ID" sz="2400" dirty="0">
                <a:ea typeface="Calibri"/>
                <a:cs typeface="Times New Roman"/>
              </a:rPr>
              <a:t> </a:t>
            </a:r>
            <a:r>
              <a:rPr lang="en-ID" sz="2400" dirty="0" err="1">
                <a:ea typeface="Calibri"/>
                <a:cs typeface="Times New Roman"/>
              </a:rPr>
              <a:t>dapat</a:t>
            </a:r>
            <a:r>
              <a:rPr lang="en-ID" sz="2400" dirty="0">
                <a:ea typeface="Calibri"/>
                <a:cs typeface="Times New Roman"/>
              </a:rPr>
              <a:t> </a:t>
            </a:r>
            <a:r>
              <a:rPr lang="en-ID" sz="2400" dirty="0" err="1">
                <a:ea typeface="Calibri"/>
                <a:cs typeface="Times New Roman"/>
              </a:rPr>
              <a:t>mencapai</a:t>
            </a:r>
            <a:r>
              <a:rPr lang="en-ID" sz="2400" dirty="0">
                <a:ea typeface="Calibri"/>
                <a:cs typeface="Times New Roman"/>
              </a:rPr>
              <a:t> </a:t>
            </a:r>
            <a:r>
              <a:rPr lang="en-ID" sz="2400" dirty="0" err="1">
                <a:ea typeface="Calibri"/>
                <a:cs typeface="Times New Roman"/>
              </a:rPr>
              <a:t>tujuan</a:t>
            </a:r>
            <a:r>
              <a:rPr lang="en-ID" sz="2400" dirty="0">
                <a:ea typeface="Calibri"/>
                <a:cs typeface="Times New Roman"/>
              </a:rPr>
              <a:t> yang </a:t>
            </a:r>
            <a:r>
              <a:rPr lang="en-ID" sz="2400" dirty="0" err="1">
                <a:ea typeface="Calibri"/>
                <a:cs typeface="Times New Roman"/>
              </a:rPr>
              <a:t>telah</a:t>
            </a:r>
            <a:r>
              <a:rPr lang="en-ID" sz="2400" dirty="0">
                <a:ea typeface="Calibri"/>
                <a:cs typeface="Times New Roman"/>
              </a:rPr>
              <a:t> </a:t>
            </a:r>
            <a:r>
              <a:rPr lang="en-ID" sz="2400" dirty="0" err="1">
                <a:ea typeface="Calibri"/>
                <a:cs typeface="Times New Roman"/>
              </a:rPr>
              <a:t>ditetapkan</a:t>
            </a:r>
            <a:r>
              <a:rPr lang="en-ID" sz="2400" dirty="0">
                <a:ea typeface="Calibri"/>
                <a:cs typeface="Times New Roman"/>
              </a:rPr>
              <a:t>. </a:t>
            </a:r>
            <a:endParaRPr lang="id-ID" sz="2400" dirty="0">
              <a:ea typeface="Calibri"/>
              <a:cs typeface="Times New Roman"/>
            </a:endParaRPr>
          </a:p>
          <a:p>
            <a:pPr>
              <a:lnSpc>
                <a:spcPct val="110000"/>
              </a:lnSpc>
              <a:spcBef>
                <a:spcPts val="0"/>
              </a:spcBef>
              <a:buFont typeface="Wingdings" pitchFamily="2" charset="2"/>
              <a:buChar char="v"/>
            </a:pPr>
            <a:r>
              <a:rPr lang="en-ID" sz="2400" dirty="0">
                <a:ea typeface="Calibri"/>
              </a:rPr>
              <a:t>Agar </a:t>
            </a:r>
            <a:r>
              <a:rPr lang="en-ID" sz="2400" dirty="0" err="1">
                <a:ea typeface="Calibri"/>
              </a:rPr>
              <a:t>wirausaha</a:t>
            </a:r>
            <a:r>
              <a:rPr lang="en-ID" sz="2400" dirty="0">
                <a:ea typeface="Calibri"/>
              </a:rPr>
              <a:t> </a:t>
            </a:r>
            <a:r>
              <a:rPr lang="en-ID" sz="2400" dirty="0" err="1">
                <a:ea typeface="Calibri"/>
              </a:rPr>
              <a:t>mampu</a:t>
            </a:r>
            <a:r>
              <a:rPr lang="en-ID" sz="2400" dirty="0">
                <a:ea typeface="Calibri"/>
              </a:rPr>
              <a:t> </a:t>
            </a:r>
            <a:r>
              <a:rPr lang="en-ID" sz="2400" dirty="0" err="1">
                <a:ea typeface="Calibri"/>
              </a:rPr>
              <a:t>mengeksplorasi</a:t>
            </a:r>
            <a:r>
              <a:rPr lang="en-ID" sz="2400" dirty="0">
                <a:ea typeface="Calibri"/>
              </a:rPr>
              <a:t> ide </a:t>
            </a:r>
            <a:r>
              <a:rPr lang="en-ID" sz="2400" dirty="0" err="1">
                <a:ea typeface="Calibri"/>
              </a:rPr>
              <a:t>secara</a:t>
            </a:r>
            <a:r>
              <a:rPr lang="en-ID" sz="2400" dirty="0">
                <a:ea typeface="Calibri"/>
              </a:rPr>
              <a:t> </a:t>
            </a:r>
            <a:r>
              <a:rPr lang="en-ID" sz="2400" dirty="0" err="1">
                <a:ea typeface="Calibri"/>
              </a:rPr>
              <a:t>luas</a:t>
            </a:r>
            <a:r>
              <a:rPr lang="en-ID" sz="2400" dirty="0">
                <a:ea typeface="Calibri"/>
              </a:rPr>
              <a:t>, </a:t>
            </a:r>
            <a:r>
              <a:rPr lang="en-ID" sz="2400" dirty="0" err="1">
                <a:ea typeface="Calibri"/>
              </a:rPr>
              <a:t>maka</a:t>
            </a:r>
            <a:r>
              <a:rPr lang="en-ID" sz="2400" dirty="0">
                <a:ea typeface="Calibri"/>
              </a:rPr>
              <a:t> </a:t>
            </a:r>
            <a:r>
              <a:rPr lang="en-ID" sz="2400" dirty="0" err="1">
                <a:ea typeface="Calibri"/>
              </a:rPr>
              <a:t>dapat</a:t>
            </a:r>
            <a:r>
              <a:rPr lang="en-ID" sz="2400" dirty="0">
                <a:ea typeface="Calibri"/>
              </a:rPr>
              <a:t> </a:t>
            </a:r>
            <a:r>
              <a:rPr lang="en-ID" sz="2400" dirty="0" err="1">
                <a:ea typeface="Calibri"/>
              </a:rPr>
              <a:t>dilakukan</a:t>
            </a:r>
            <a:r>
              <a:rPr lang="en-ID" sz="2400" dirty="0">
                <a:ea typeface="Calibri"/>
              </a:rPr>
              <a:t> </a:t>
            </a:r>
            <a:r>
              <a:rPr lang="en-ID" sz="2400" dirty="0" err="1">
                <a:ea typeface="Calibri"/>
              </a:rPr>
              <a:t>dengan</a:t>
            </a:r>
            <a:r>
              <a:rPr lang="en-ID" sz="2400" dirty="0">
                <a:ea typeface="Calibri"/>
              </a:rPr>
              <a:t> </a:t>
            </a:r>
            <a:r>
              <a:rPr lang="en-ID" sz="2400" dirty="0" err="1">
                <a:ea typeface="Calibri"/>
              </a:rPr>
              <a:t>membuat</a:t>
            </a:r>
            <a:r>
              <a:rPr lang="en-ID" sz="2400" dirty="0">
                <a:ea typeface="Calibri"/>
              </a:rPr>
              <a:t> </a:t>
            </a:r>
            <a:r>
              <a:rPr lang="en-ID" sz="2400" dirty="0" err="1">
                <a:ea typeface="Calibri"/>
              </a:rPr>
              <a:t>pohon</a:t>
            </a:r>
            <a:r>
              <a:rPr lang="en-ID" sz="2400" dirty="0">
                <a:ea typeface="Calibri"/>
              </a:rPr>
              <a:t> ide (</a:t>
            </a:r>
            <a:r>
              <a:rPr lang="en-ID" sz="2400" i="1" dirty="0">
                <a:ea typeface="Calibri"/>
              </a:rPr>
              <a:t>idea tree</a:t>
            </a:r>
            <a:r>
              <a:rPr lang="en-ID" sz="2400" dirty="0">
                <a:ea typeface="Calibri"/>
              </a:rPr>
              <a:t>) </a:t>
            </a:r>
            <a:r>
              <a:rPr lang="en-ID" sz="2400" dirty="0" err="1">
                <a:ea typeface="Calibri"/>
              </a:rPr>
              <a:t>atau</a:t>
            </a:r>
            <a:r>
              <a:rPr lang="en-ID" sz="2400" dirty="0">
                <a:ea typeface="Calibri"/>
              </a:rPr>
              <a:t> </a:t>
            </a:r>
            <a:r>
              <a:rPr lang="en-ID" sz="2400" dirty="0" err="1">
                <a:ea typeface="Calibri"/>
              </a:rPr>
              <a:t>peta</a:t>
            </a:r>
            <a:r>
              <a:rPr lang="en-ID" sz="2400" dirty="0">
                <a:ea typeface="Calibri"/>
              </a:rPr>
              <a:t> ide (</a:t>
            </a:r>
            <a:r>
              <a:rPr lang="en-ID" sz="2400" i="1" dirty="0">
                <a:ea typeface="Calibri"/>
              </a:rPr>
              <a:t>idea mapping</a:t>
            </a:r>
            <a:r>
              <a:rPr lang="en-ID" sz="2400" dirty="0">
                <a:ea typeface="Calibri"/>
              </a:rPr>
              <a:t>). </a:t>
            </a:r>
            <a:endParaRPr lang="id-ID" sz="2400" dirty="0"/>
          </a:p>
        </p:txBody>
      </p:sp>
    </p:spTree>
    <p:extLst>
      <p:ext uri="{BB962C8B-B14F-4D97-AF65-F5344CB8AC3E}">
        <p14:creationId xmlns:p14="http://schemas.microsoft.com/office/powerpoint/2010/main" val="2320391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500" dirty="0"/>
              <a:t>Pohon Ide</a:t>
            </a:r>
          </a:p>
        </p:txBody>
      </p:sp>
      <p:pic>
        <p:nvPicPr>
          <p:cNvPr id="4" name="Content Placeholder 3" descr="Spring tree background Free Vector"/>
          <p:cNvPicPr>
            <a:picLocks noGrp="1"/>
          </p:cNvPicPr>
          <p:nvPr>
            <p:ph idx="1"/>
          </p:nvPr>
        </p:nvPicPr>
        <p:blipFill rotWithShape="1">
          <a:blip r:embed="rId2">
            <a:extLst>
              <a:ext uri="{28A0092B-C50C-407E-A947-70E740481C1C}">
                <a14:useLocalDpi xmlns:a14="http://schemas.microsoft.com/office/drawing/2010/main" val="0"/>
              </a:ext>
            </a:extLst>
          </a:blip>
          <a:srcRect b="4818"/>
          <a:stretch/>
        </p:blipFill>
        <p:spPr bwMode="auto">
          <a:xfrm>
            <a:off x="2194469" y="1600200"/>
            <a:ext cx="4755061" cy="452596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11811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500" dirty="0"/>
              <a:t>Peta ide</a:t>
            </a: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1628800"/>
            <a:ext cx="7274546"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55135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500" dirty="0"/>
              <a:t>Diagram Pohon ide</a:t>
            </a:r>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556792"/>
            <a:ext cx="6747237"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6602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id-ID" dirty="0"/>
              <a:t>Tugas KWU (7)</a:t>
            </a:r>
          </a:p>
        </p:txBody>
      </p:sp>
      <p:sp>
        <p:nvSpPr>
          <p:cNvPr id="3" name="Content Placeholder 2"/>
          <p:cNvSpPr>
            <a:spLocks noGrp="1"/>
          </p:cNvSpPr>
          <p:nvPr>
            <p:ph idx="1"/>
          </p:nvPr>
        </p:nvSpPr>
        <p:spPr>
          <a:xfrm>
            <a:off x="457200" y="1124744"/>
            <a:ext cx="8229600" cy="5001419"/>
          </a:xfrm>
        </p:spPr>
        <p:txBody>
          <a:bodyPr>
            <a:normAutofit/>
          </a:bodyPr>
          <a:lstStyle/>
          <a:p>
            <a:pPr marL="0" indent="0">
              <a:lnSpc>
                <a:spcPct val="107000"/>
              </a:lnSpc>
              <a:spcAft>
                <a:spcPts val="0"/>
              </a:spcAft>
              <a:buNone/>
            </a:pPr>
            <a:r>
              <a:rPr lang="en-US" sz="2400" dirty="0" err="1">
                <a:solidFill>
                  <a:srgbClr val="000000"/>
                </a:solidFill>
                <a:ea typeface="Calibri"/>
                <a:cs typeface="Times New Roman"/>
              </a:rPr>
              <a:t>Tugas</a:t>
            </a:r>
            <a:r>
              <a:rPr lang="en-US" sz="2400" dirty="0">
                <a:solidFill>
                  <a:srgbClr val="000000"/>
                </a:solidFill>
                <a:ea typeface="Calibri"/>
                <a:cs typeface="Times New Roman"/>
              </a:rPr>
              <a:t> </a:t>
            </a:r>
            <a:r>
              <a:rPr lang="en-US" sz="2400" dirty="0" err="1">
                <a:solidFill>
                  <a:srgbClr val="000000"/>
                </a:solidFill>
                <a:ea typeface="Calibri"/>
                <a:cs typeface="Times New Roman"/>
              </a:rPr>
              <a:t>individu</a:t>
            </a:r>
            <a:r>
              <a:rPr lang="en-US" sz="2400" dirty="0">
                <a:solidFill>
                  <a:srgbClr val="000000"/>
                </a:solidFill>
                <a:ea typeface="Calibri"/>
                <a:cs typeface="Times New Roman"/>
              </a:rPr>
              <a:t>: </a:t>
            </a:r>
            <a:r>
              <a:rPr lang="en-US" sz="2400" dirty="0" err="1">
                <a:solidFill>
                  <a:srgbClr val="000000"/>
                </a:solidFill>
                <a:ea typeface="Calibri"/>
                <a:cs typeface="Times New Roman"/>
              </a:rPr>
              <a:t>Identifikasi</a:t>
            </a:r>
            <a:r>
              <a:rPr lang="en-US" sz="2400" dirty="0">
                <a:solidFill>
                  <a:srgbClr val="000000"/>
                </a:solidFill>
                <a:ea typeface="Calibri"/>
                <a:cs typeface="Times New Roman"/>
              </a:rPr>
              <a:t> </a:t>
            </a:r>
            <a:r>
              <a:rPr lang="en-US" sz="2400" dirty="0" err="1">
                <a:solidFill>
                  <a:srgbClr val="000000"/>
                </a:solidFill>
                <a:ea typeface="Calibri"/>
                <a:cs typeface="Times New Roman"/>
              </a:rPr>
              <a:t>peluang</a:t>
            </a:r>
            <a:r>
              <a:rPr lang="en-US" sz="2400" dirty="0">
                <a:solidFill>
                  <a:srgbClr val="000000"/>
                </a:solidFill>
                <a:ea typeface="Calibri"/>
                <a:cs typeface="Times New Roman"/>
              </a:rPr>
              <a:t> </a:t>
            </a:r>
            <a:r>
              <a:rPr lang="en-US" sz="2400" dirty="0" err="1">
                <a:solidFill>
                  <a:srgbClr val="000000"/>
                </a:solidFill>
                <a:ea typeface="Calibri"/>
                <a:cs typeface="Times New Roman"/>
              </a:rPr>
              <a:t>bisnis</a:t>
            </a:r>
            <a:r>
              <a:rPr lang="en-US" sz="2400" dirty="0">
                <a:solidFill>
                  <a:srgbClr val="000000"/>
                </a:solidFill>
                <a:ea typeface="Calibri"/>
                <a:cs typeface="Times New Roman"/>
              </a:rPr>
              <a:t> yang </a:t>
            </a:r>
            <a:r>
              <a:rPr lang="en-US" sz="2400" dirty="0" err="1">
                <a:solidFill>
                  <a:srgbClr val="000000"/>
                </a:solidFill>
                <a:ea typeface="Calibri"/>
                <a:cs typeface="Times New Roman"/>
              </a:rPr>
              <a:t>bersumber</a:t>
            </a:r>
            <a:r>
              <a:rPr lang="en-US" sz="2400" dirty="0">
                <a:solidFill>
                  <a:srgbClr val="000000"/>
                </a:solidFill>
                <a:ea typeface="Calibri"/>
                <a:cs typeface="Times New Roman"/>
              </a:rPr>
              <a:t> </a:t>
            </a:r>
            <a:r>
              <a:rPr lang="en-US" sz="2400" dirty="0" err="1">
                <a:solidFill>
                  <a:srgbClr val="000000"/>
                </a:solidFill>
                <a:ea typeface="Calibri"/>
                <a:cs typeface="Times New Roman"/>
              </a:rPr>
              <a:t>dari</a:t>
            </a:r>
            <a:r>
              <a:rPr lang="en-US" sz="2400" dirty="0">
                <a:solidFill>
                  <a:srgbClr val="000000"/>
                </a:solidFill>
                <a:ea typeface="Calibri"/>
                <a:cs typeface="Times New Roman"/>
              </a:rPr>
              <a:t>:</a:t>
            </a:r>
            <a:endParaRPr lang="id-ID" sz="2000" dirty="0">
              <a:ea typeface="Calibri"/>
              <a:cs typeface="Times New Roman"/>
            </a:endParaRPr>
          </a:p>
          <a:p>
            <a:pPr lvl="0">
              <a:lnSpc>
                <a:spcPct val="107000"/>
              </a:lnSpc>
              <a:buFont typeface="+mj-lt"/>
              <a:buAutoNum type="alphaLcPeriod"/>
            </a:pPr>
            <a:r>
              <a:rPr lang="en-US" sz="2400" dirty="0" err="1">
                <a:solidFill>
                  <a:srgbClr val="000000"/>
                </a:solidFill>
                <a:ea typeface="Calibri"/>
                <a:cs typeface="Times New Roman"/>
              </a:rPr>
              <a:t>diri</a:t>
            </a:r>
            <a:r>
              <a:rPr lang="en-US" sz="2400" dirty="0">
                <a:solidFill>
                  <a:srgbClr val="000000"/>
                </a:solidFill>
                <a:ea typeface="Calibri"/>
                <a:cs typeface="Times New Roman"/>
              </a:rPr>
              <a:t> </a:t>
            </a:r>
            <a:r>
              <a:rPr lang="en-US" sz="2400" dirty="0" err="1">
                <a:solidFill>
                  <a:srgbClr val="000000"/>
                </a:solidFill>
                <a:ea typeface="Calibri"/>
                <a:cs typeface="Times New Roman"/>
              </a:rPr>
              <a:t>sendiri</a:t>
            </a:r>
            <a:endParaRPr lang="id-ID" sz="2000" dirty="0">
              <a:ea typeface="Calibri"/>
              <a:cs typeface="Times New Roman"/>
            </a:endParaRPr>
          </a:p>
          <a:p>
            <a:pPr lvl="0">
              <a:lnSpc>
                <a:spcPct val="107000"/>
              </a:lnSpc>
              <a:buFont typeface="+mj-lt"/>
              <a:buAutoNum type="alphaLcPeriod"/>
            </a:pPr>
            <a:r>
              <a:rPr lang="en-US" sz="2400" dirty="0" err="1">
                <a:solidFill>
                  <a:srgbClr val="000000"/>
                </a:solidFill>
                <a:ea typeface="Calibri"/>
                <a:cs typeface="Times New Roman"/>
              </a:rPr>
              <a:t>lingkungan</a:t>
            </a:r>
            <a:endParaRPr lang="id-ID" sz="2000" dirty="0">
              <a:ea typeface="Calibri"/>
              <a:cs typeface="Times New Roman"/>
            </a:endParaRPr>
          </a:p>
          <a:p>
            <a:pPr lvl="0">
              <a:lnSpc>
                <a:spcPct val="107000"/>
              </a:lnSpc>
              <a:buFont typeface="+mj-lt"/>
              <a:buAutoNum type="alphaLcPeriod"/>
            </a:pPr>
            <a:r>
              <a:rPr lang="en-US" sz="2400" dirty="0" err="1">
                <a:solidFill>
                  <a:srgbClr val="000000"/>
                </a:solidFill>
                <a:ea typeface="Calibri"/>
                <a:cs typeface="Times New Roman"/>
              </a:rPr>
              <a:t>perubahan</a:t>
            </a:r>
            <a:r>
              <a:rPr lang="en-US" sz="2400" dirty="0">
                <a:solidFill>
                  <a:srgbClr val="000000"/>
                </a:solidFill>
                <a:ea typeface="Calibri"/>
                <a:cs typeface="Times New Roman"/>
              </a:rPr>
              <a:t> yang </a:t>
            </a:r>
            <a:r>
              <a:rPr lang="en-US" sz="2400" dirty="0" err="1">
                <a:solidFill>
                  <a:srgbClr val="000000"/>
                </a:solidFill>
                <a:ea typeface="Calibri"/>
                <a:cs typeface="Times New Roman"/>
              </a:rPr>
              <a:t>terjadi</a:t>
            </a:r>
            <a:endParaRPr lang="id-ID" sz="2000" dirty="0">
              <a:ea typeface="Calibri"/>
              <a:cs typeface="Times New Roman"/>
            </a:endParaRPr>
          </a:p>
          <a:p>
            <a:pPr lvl="0">
              <a:lnSpc>
                <a:spcPct val="107000"/>
              </a:lnSpc>
              <a:buFont typeface="+mj-lt"/>
              <a:buAutoNum type="alphaLcPeriod"/>
            </a:pPr>
            <a:r>
              <a:rPr lang="en-US" sz="2400" dirty="0" err="1">
                <a:solidFill>
                  <a:srgbClr val="000000"/>
                </a:solidFill>
                <a:ea typeface="Calibri"/>
                <a:cs typeface="Times New Roman"/>
              </a:rPr>
              <a:t>konsumen</a:t>
            </a:r>
            <a:endParaRPr lang="id-ID" sz="2000" dirty="0">
              <a:ea typeface="Calibri"/>
              <a:cs typeface="Times New Roman"/>
            </a:endParaRPr>
          </a:p>
          <a:p>
            <a:pPr lvl="0">
              <a:lnSpc>
                <a:spcPct val="107000"/>
              </a:lnSpc>
              <a:buFont typeface="+mj-lt"/>
              <a:buAutoNum type="alphaLcPeriod"/>
            </a:pPr>
            <a:r>
              <a:rPr lang="en-US" sz="2400" dirty="0" err="1">
                <a:solidFill>
                  <a:srgbClr val="000000"/>
                </a:solidFill>
                <a:ea typeface="Calibri"/>
                <a:cs typeface="Times New Roman"/>
              </a:rPr>
              <a:t>gagasan</a:t>
            </a:r>
            <a:r>
              <a:rPr lang="en-US" sz="2400" dirty="0">
                <a:solidFill>
                  <a:srgbClr val="000000"/>
                </a:solidFill>
                <a:ea typeface="Calibri"/>
                <a:cs typeface="Times New Roman"/>
              </a:rPr>
              <a:t> orang lain</a:t>
            </a:r>
            <a:endParaRPr lang="id-ID" sz="2000" dirty="0">
              <a:ea typeface="Calibri"/>
              <a:cs typeface="Times New Roman"/>
            </a:endParaRPr>
          </a:p>
          <a:p>
            <a:pPr lvl="0">
              <a:lnSpc>
                <a:spcPct val="107000"/>
              </a:lnSpc>
              <a:spcAft>
                <a:spcPts val="800"/>
              </a:spcAft>
              <a:buFont typeface="+mj-lt"/>
              <a:buAutoNum type="alphaLcPeriod"/>
            </a:pPr>
            <a:r>
              <a:rPr lang="en-US" sz="2400" dirty="0" err="1">
                <a:solidFill>
                  <a:srgbClr val="000000"/>
                </a:solidFill>
                <a:ea typeface="Calibri"/>
                <a:cs typeface="Times New Roman"/>
              </a:rPr>
              <a:t>informasi</a:t>
            </a:r>
            <a:r>
              <a:rPr lang="en-US" sz="2400" dirty="0">
                <a:solidFill>
                  <a:srgbClr val="000000"/>
                </a:solidFill>
                <a:ea typeface="Calibri"/>
                <a:cs typeface="Times New Roman"/>
              </a:rPr>
              <a:t> </a:t>
            </a:r>
            <a:r>
              <a:rPr lang="en-US" sz="2400" dirty="0" err="1">
                <a:solidFill>
                  <a:srgbClr val="000000"/>
                </a:solidFill>
                <a:ea typeface="Calibri"/>
                <a:cs typeface="Times New Roman"/>
              </a:rPr>
              <a:t>atau</a:t>
            </a:r>
            <a:r>
              <a:rPr lang="en-US" sz="2400" dirty="0">
                <a:solidFill>
                  <a:srgbClr val="000000"/>
                </a:solidFill>
                <a:ea typeface="Calibri"/>
                <a:cs typeface="Times New Roman"/>
              </a:rPr>
              <a:t> </a:t>
            </a:r>
            <a:r>
              <a:rPr lang="en-US" sz="2400" dirty="0" err="1">
                <a:solidFill>
                  <a:srgbClr val="000000"/>
                </a:solidFill>
                <a:ea typeface="Calibri"/>
                <a:cs typeface="Times New Roman"/>
              </a:rPr>
              <a:t>pengetahuan</a:t>
            </a:r>
            <a:r>
              <a:rPr lang="en-US" sz="2400" dirty="0">
                <a:solidFill>
                  <a:srgbClr val="000000"/>
                </a:solidFill>
                <a:ea typeface="Calibri"/>
                <a:cs typeface="Times New Roman"/>
              </a:rPr>
              <a:t> yang </a:t>
            </a:r>
            <a:r>
              <a:rPr lang="en-US" sz="2400" dirty="0" err="1">
                <a:solidFill>
                  <a:srgbClr val="000000"/>
                </a:solidFill>
                <a:ea typeface="Calibri"/>
                <a:cs typeface="Times New Roman"/>
              </a:rPr>
              <a:t>diperoleh</a:t>
            </a:r>
            <a:endParaRPr lang="id-ID" sz="2000" dirty="0">
              <a:ea typeface="Calibri"/>
              <a:cs typeface="Times New Roman"/>
            </a:endParaRPr>
          </a:p>
          <a:p>
            <a:pPr marL="0" indent="0">
              <a:buNone/>
            </a:pPr>
            <a:r>
              <a:rPr lang="id-ID" sz="2400" dirty="0"/>
              <a:t>Gunakan tabel berikut:</a:t>
            </a:r>
          </a:p>
        </p:txBody>
      </p:sp>
    </p:spTree>
    <p:extLst>
      <p:ext uri="{BB962C8B-B14F-4D97-AF65-F5344CB8AC3E}">
        <p14:creationId xmlns:p14="http://schemas.microsoft.com/office/powerpoint/2010/main" val="937212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688632"/>
          </a:xfrm>
        </p:spPr>
        <p:style>
          <a:lnRef idx="3">
            <a:schemeClr val="lt1"/>
          </a:lnRef>
          <a:fillRef idx="1">
            <a:schemeClr val="accent6"/>
          </a:fillRef>
          <a:effectRef idx="1">
            <a:schemeClr val="accent6"/>
          </a:effectRef>
          <a:fontRef idx="minor">
            <a:schemeClr val="lt1"/>
          </a:fontRef>
        </p:style>
        <p:txBody>
          <a:bodyPr>
            <a:normAutofit/>
          </a:bodyPr>
          <a:lstStyle/>
          <a:p>
            <a:r>
              <a:rPr lang="id-ID" sz="2400" dirty="0"/>
              <a:t>Peluang adalah sesuatu yang ditemukan wirausaha untuk memecahkan dalam kehidupan atau untuk meningkatkan nilai tambah</a:t>
            </a:r>
          </a:p>
          <a:p>
            <a:r>
              <a:rPr lang="id-ID" sz="2400" dirty="0"/>
              <a:t>Peluang yang diciptakan bukan sekedar menawarkan produk atau jasa secara umum, tetapi ditawarkan produk atai jasa yang spesifik dan inovatif, dengan cara memberi nilai tambah melalui cara memberikan :</a:t>
            </a:r>
          </a:p>
          <a:p>
            <a:pPr marL="815975" indent="-457200">
              <a:spcBef>
                <a:spcPts val="0"/>
              </a:spcBef>
              <a:buAutoNum type="arabicPeriod"/>
            </a:pPr>
            <a:r>
              <a:rPr lang="id-ID" sz="2400" dirty="0"/>
              <a:t>Tambahan kegunaan</a:t>
            </a:r>
          </a:p>
          <a:p>
            <a:pPr marL="815975" indent="-457200">
              <a:spcBef>
                <a:spcPts val="0"/>
              </a:spcBef>
              <a:buAutoNum type="arabicPeriod"/>
            </a:pPr>
            <a:r>
              <a:rPr lang="id-ID" sz="2400" dirty="0"/>
              <a:t>Kemudahan</a:t>
            </a:r>
          </a:p>
          <a:p>
            <a:pPr marL="815975" indent="-457200">
              <a:spcBef>
                <a:spcPts val="0"/>
              </a:spcBef>
              <a:buAutoNum type="arabicPeriod"/>
            </a:pPr>
            <a:r>
              <a:rPr lang="id-ID" sz="2400" dirty="0"/>
              <a:t>Keceriaan</a:t>
            </a:r>
          </a:p>
          <a:p>
            <a:pPr marL="815975" indent="-457200">
              <a:spcBef>
                <a:spcPts val="0"/>
              </a:spcBef>
              <a:buAutoNum type="arabicPeriod"/>
            </a:pPr>
            <a:r>
              <a:rPr lang="id-ID" sz="2400" dirty="0"/>
              <a:t>Keindahan</a:t>
            </a:r>
          </a:p>
          <a:p>
            <a:pPr marL="815975" indent="-457200">
              <a:spcBef>
                <a:spcPts val="0"/>
              </a:spcBef>
              <a:buAutoNum type="arabicPeriod"/>
            </a:pPr>
            <a:r>
              <a:rPr lang="id-ID" sz="2400" dirty="0"/>
              <a:t>Harga yang lebih baik</a:t>
            </a:r>
          </a:p>
          <a:p>
            <a:pPr marL="815975" indent="-457200">
              <a:spcBef>
                <a:spcPts val="0"/>
              </a:spcBef>
              <a:buAutoNum type="arabicPeriod"/>
            </a:pPr>
            <a:r>
              <a:rPr lang="id-ID" sz="2400" dirty="0"/>
              <a:t>Resiko yang lebih rendah</a:t>
            </a:r>
          </a:p>
          <a:p>
            <a:pPr marL="815975" indent="-457200">
              <a:spcBef>
                <a:spcPts val="0"/>
              </a:spcBef>
              <a:buAutoNum type="arabicPeriod"/>
            </a:pPr>
            <a:r>
              <a:rPr lang="id-ID" sz="2400" dirty="0"/>
              <a:t>Kebanggaan </a:t>
            </a:r>
          </a:p>
          <a:p>
            <a:pPr marL="815975" indent="-457200">
              <a:spcBef>
                <a:spcPts val="0"/>
              </a:spcBef>
              <a:buAutoNum type="arabicPeriod"/>
            </a:pPr>
            <a:r>
              <a:rPr lang="id-ID" sz="2400" dirty="0"/>
              <a:t>Ramah lingkungan</a:t>
            </a:r>
          </a:p>
          <a:p>
            <a:pPr marL="815975" indent="-457200">
              <a:spcBef>
                <a:spcPts val="0"/>
              </a:spcBef>
              <a:buAutoNum type="arabicPeriod"/>
            </a:pPr>
            <a:endParaRPr lang="id-ID" sz="2400" dirty="0"/>
          </a:p>
        </p:txBody>
      </p:sp>
    </p:spTree>
    <p:extLst>
      <p:ext uri="{BB962C8B-B14F-4D97-AF65-F5344CB8AC3E}">
        <p14:creationId xmlns:p14="http://schemas.microsoft.com/office/powerpoint/2010/main" val="11090083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lstStyle/>
          <a:p>
            <a:endParaRPr lang="id-ID" dirty="0"/>
          </a:p>
          <a:p>
            <a:pPr marL="0" indent="0">
              <a:buNone/>
            </a:pPr>
            <a:endParaRPr lang="id-ID" dirty="0"/>
          </a:p>
          <a:p>
            <a:pPr marL="0" indent="0">
              <a:buNone/>
            </a:pPr>
            <a:endParaRPr lang="id-ID" dirty="0"/>
          </a:p>
          <a:p>
            <a:pPr marL="0" indent="0">
              <a:buNone/>
            </a:pPr>
            <a:endParaRPr lang="id-ID" dirty="0"/>
          </a:p>
          <a:p>
            <a:pPr marL="0" indent="0">
              <a:buNone/>
            </a:pPr>
            <a:r>
              <a:rPr lang="id-ID" sz="2400" dirty="0"/>
              <a:t>Selanjutnya pilih satu ide dari masing-masing sumber ide kemudian masukkan kedalam tabel berikut:</a:t>
            </a:r>
          </a:p>
          <a:p>
            <a:pPr marL="0" indent="0">
              <a:buNone/>
            </a:pPr>
            <a:endParaRPr lang="id-ID" sz="2400" dirty="0"/>
          </a:p>
        </p:txBody>
      </p:sp>
      <p:graphicFrame>
        <p:nvGraphicFramePr>
          <p:cNvPr id="9" name="Object 8"/>
          <p:cNvGraphicFramePr>
            <a:graphicFrameLocks noChangeAspect="1"/>
          </p:cNvGraphicFramePr>
          <p:nvPr>
            <p:extLst>
              <p:ext uri="{D42A27DB-BD31-4B8C-83A1-F6EECF244321}">
                <p14:modId xmlns:p14="http://schemas.microsoft.com/office/powerpoint/2010/main" val="2255919810"/>
              </p:ext>
            </p:extLst>
          </p:nvPr>
        </p:nvGraphicFramePr>
        <p:xfrm>
          <a:off x="683568" y="1124744"/>
          <a:ext cx="7946640" cy="2160240"/>
        </p:xfrm>
        <a:graphic>
          <a:graphicData uri="http://schemas.openxmlformats.org/presentationml/2006/ole">
            <mc:AlternateContent xmlns:mc="http://schemas.openxmlformats.org/markup-compatibility/2006">
              <mc:Choice xmlns:v="urn:schemas-microsoft-com:vml" Requires="v">
                <p:oleObj spid="_x0000_s4108" name="Document" r:id="rId3" imgW="6017336" imgH="1908959" progId="Word.Document.12">
                  <p:embed/>
                </p:oleObj>
              </mc:Choice>
              <mc:Fallback>
                <p:oleObj name="Document" r:id="rId3" imgW="6017336" imgH="1908959" progId="Word.Document.12">
                  <p:embed/>
                  <p:pic>
                    <p:nvPicPr>
                      <p:cNvPr id="0" name=""/>
                      <p:cNvPicPr/>
                      <p:nvPr/>
                    </p:nvPicPr>
                    <p:blipFill>
                      <a:blip r:embed="rId4"/>
                      <a:stretch>
                        <a:fillRect/>
                      </a:stretch>
                    </p:blipFill>
                    <p:spPr>
                      <a:xfrm>
                        <a:off x="683568" y="1124744"/>
                        <a:ext cx="7946640" cy="216024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22778793"/>
              </p:ext>
            </p:extLst>
          </p:nvPr>
        </p:nvGraphicFramePr>
        <p:xfrm>
          <a:off x="611560" y="4293096"/>
          <a:ext cx="8064896" cy="1201737"/>
        </p:xfrm>
        <a:graphic>
          <a:graphicData uri="http://schemas.openxmlformats.org/presentationml/2006/ole">
            <mc:AlternateContent xmlns:mc="http://schemas.openxmlformats.org/markup-compatibility/2006">
              <mc:Choice xmlns:v="urn:schemas-microsoft-com:vml" Requires="v">
                <p:oleObj spid="_x0000_s4109" name="Document" r:id="rId5" imgW="6017336" imgH="1201470" progId="Word.Document.12">
                  <p:embed/>
                </p:oleObj>
              </mc:Choice>
              <mc:Fallback>
                <p:oleObj name="Document" r:id="rId5" imgW="6017336" imgH="1201470" progId="Word.Document.12">
                  <p:embed/>
                  <p:pic>
                    <p:nvPicPr>
                      <p:cNvPr id="0" name=""/>
                      <p:cNvPicPr/>
                      <p:nvPr/>
                    </p:nvPicPr>
                    <p:blipFill>
                      <a:blip r:embed="rId6"/>
                      <a:stretch>
                        <a:fillRect/>
                      </a:stretch>
                    </p:blipFill>
                    <p:spPr>
                      <a:xfrm>
                        <a:off x="611560" y="4293096"/>
                        <a:ext cx="8064896" cy="1201737"/>
                      </a:xfrm>
                      <a:prstGeom prst="rect">
                        <a:avLst/>
                      </a:prstGeom>
                    </p:spPr>
                  </p:pic>
                </p:oleObj>
              </mc:Fallback>
            </mc:AlternateContent>
          </a:graphicData>
        </a:graphic>
      </p:graphicFrame>
    </p:spTree>
    <p:extLst>
      <p:ext uri="{BB962C8B-B14F-4D97-AF65-F5344CB8AC3E}">
        <p14:creationId xmlns:p14="http://schemas.microsoft.com/office/powerpoint/2010/main" val="2625431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60640"/>
          </a:xfrm>
        </p:spPr>
        <p:txBody>
          <a:bodyPr>
            <a:normAutofit fontScale="92500" lnSpcReduction="10000"/>
          </a:bodyPr>
          <a:lstStyle/>
          <a:p>
            <a:r>
              <a:rPr lang="id-ID" sz="2400" dirty="0"/>
              <a:t>Selanjutnya lakukan proses evaluasi pada 2 ide yang kamu yakini dapat menjadi peluang usaha</a:t>
            </a:r>
          </a:p>
          <a:p>
            <a:endParaRPr lang="id-ID" sz="2400" dirty="0"/>
          </a:p>
          <a:p>
            <a:endParaRPr lang="id-ID" sz="2400" dirty="0"/>
          </a:p>
          <a:p>
            <a:endParaRPr lang="id-ID" sz="2400" dirty="0"/>
          </a:p>
          <a:p>
            <a:endParaRPr lang="id-ID" sz="2400" dirty="0"/>
          </a:p>
          <a:p>
            <a:endParaRPr lang="id-ID" sz="2400" dirty="0"/>
          </a:p>
          <a:p>
            <a:endParaRPr lang="id-ID" sz="2400" dirty="0"/>
          </a:p>
          <a:p>
            <a:endParaRPr lang="id-ID" sz="2400" dirty="0"/>
          </a:p>
          <a:p>
            <a:endParaRPr lang="id-ID" sz="2400" dirty="0"/>
          </a:p>
          <a:p>
            <a:pPr marL="0" indent="0">
              <a:buNone/>
            </a:pPr>
            <a:endParaRPr lang="id-ID" sz="2400" dirty="0"/>
          </a:p>
          <a:p>
            <a:pPr marL="0" indent="0">
              <a:buNone/>
            </a:pPr>
            <a:endParaRPr lang="id-ID" sz="2400" dirty="0"/>
          </a:p>
          <a:p>
            <a:r>
              <a:rPr lang="id-ID" sz="2400" dirty="0"/>
              <a:t>Pilih salah satu yang kamu yakini sebagai peluang usaha, dan lengkapi pilihanmu dengan strategi bisnis dan model bisnis nya</a:t>
            </a:r>
          </a:p>
          <a:p>
            <a:r>
              <a:rPr lang="id-ID" sz="2400" dirty="0"/>
              <a:t>Jika merasa belum mendapatkan materi strategi dan model bisnis, carilah literaturnya</a:t>
            </a:r>
          </a:p>
          <a:p>
            <a:endParaRPr lang="id-ID" sz="2400" dirty="0"/>
          </a:p>
          <a:p>
            <a:endParaRPr lang="id-ID" sz="2400" dirty="0"/>
          </a:p>
        </p:txBody>
      </p:sp>
      <p:graphicFrame>
        <p:nvGraphicFramePr>
          <p:cNvPr id="4" name="Object 3"/>
          <p:cNvGraphicFramePr>
            <a:graphicFrameLocks noChangeAspect="1"/>
          </p:cNvGraphicFramePr>
          <p:nvPr>
            <p:extLst>
              <p:ext uri="{D42A27DB-BD31-4B8C-83A1-F6EECF244321}">
                <p14:modId xmlns:p14="http://schemas.microsoft.com/office/powerpoint/2010/main" val="3192871902"/>
              </p:ext>
            </p:extLst>
          </p:nvPr>
        </p:nvGraphicFramePr>
        <p:xfrm>
          <a:off x="899592" y="1412776"/>
          <a:ext cx="7488832" cy="3723927"/>
        </p:xfrm>
        <a:graphic>
          <a:graphicData uri="http://schemas.openxmlformats.org/presentationml/2006/ole">
            <mc:AlternateContent xmlns:mc="http://schemas.openxmlformats.org/markup-compatibility/2006">
              <mc:Choice xmlns:v="urn:schemas-microsoft-com:vml" Requires="v">
                <p:oleObj spid="_x0000_s5127" name="Document" r:id="rId3" imgW="5876184" imgH="3128071" progId="Word.Document.12">
                  <p:embed/>
                </p:oleObj>
              </mc:Choice>
              <mc:Fallback>
                <p:oleObj name="Document" r:id="rId3" imgW="5876184" imgH="3128071" progId="Word.Document.12">
                  <p:embed/>
                  <p:pic>
                    <p:nvPicPr>
                      <p:cNvPr id="0" name=""/>
                      <p:cNvPicPr/>
                      <p:nvPr/>
                    </p:nvPicPr>
                    <p:blipFill>
                      <a:blip r:embed="rId4"/>
                      <a:stretch>
                        <a:fillRect/>
                      </a:stretch>
                    </p:blipFill>
                    <p:spPr>
                      <a:xfrm>
                        <a:off x="899592" y="1412776"/>
                        <a:ext cx="7488832" cy="3723927"/>
                      </a:xfrm>
                      <a:prstGeom prst="rect">
                        <a:avLst/>
                      </a:prstGeom>
                    </p:spPr>
                  </p:pic>
                </p:oleObj>
              </mc:Fallback>
            </mc:AlternateContent>
          </a:graphicData>
        </a:graphic>
      </p:graphicFrame>
    </p:spTree>
    <p:extLst>
      <p:ext uri="{BB962C8B-B14F-4D97-AF65-F5344CB8AC3E}">
        <p14:creationId xmlns:p14="http://schemas.microsoft.com/office/powerpoint/2010/main" val="5803794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pPr marL="0" lvl="0" indent="0">
              <a:buClr>
                <a:srgbClr val="F0A22E"/>
              </a:buClr>
              <a:buSzPct val="70000"/>
              <a:buNone/>
            </a:pPr>
            <a:endParaRPr lang="id-ID" sz="2400" dirty="0">
              <a:solidFill>
                <a:srgbClr val="4E3B30"/>
              </a:solidFill>
              <a:latin typeface="Franklin Gothic Book"/>
            </a:endParaRPr>
          </a:p>
          <a:p>
            <a:pPr lvl="0">
              <a:buClr>
                <a:srgbClr val="F0A22E"/>
              </a:buClr>
              <a:buSzPct val="70000"/>
              <a:buFont typeface="Wingdings 2"/>
              <a:buChar char=""/>
            </a:pPr>
            <a:r>
              <a:rPr lang="id-ID" sz="2400" dirty="0">
                <a:solidFill>
                  <a:srgbClr val="4E3B30"/>
                </a:solidFill>
                <a:latin typeface="Franklin Gothic Book"/>
              </a:rPr>
              <a:t>Dikerjakan pada kertas A4, paling banyak 2 lembar. Diketik rapi. </a:t>
            </a:r>
            <a:r>
              <a:rPr lang="id-ID" sz="2400" b="1" dirty="0">
                <a:solidFill>
                  <a:srgbClr val="4E3B30"/>
                </a:solidFill>
                <a:latin typeface="Franklin Gothic Book"/>
              </a:rPr>
              <a:t>Spasi 1,15, untuk tabel spasi 1</a:t>
            </a:r>
            <a:r>
              <a:rPr lang="id-ID" sz="2400" dirty="0">
                <a:solidFill>
                  <a:srgbClr val="4E3B30"/>
                </a:solidFill>
                <a:latin typeface="Franklin Gothic Book"/>
              </a:rPr>
              <a:t>, huruf times new roman, batas atas, bawah, kiri, kanan, 2,5 cm.</a:t>
            </a:r>
          </a:p>
          <a:p>
            <a:pPr lvl="0">
              <a:buClr>
                <a:srgbClr val="F0A22E"/>
              </a:buClr>
              <a:buSzPct val="70000"/>
              <a:buFont typeface="Wingdings 2"/>
              <a:buChar char=""/>
            </a:pPr>
            <a:r>
              <a:rPr lang="id-ID" sz="2400" dirty="0">
                <a:solidFill>
                  <a:srgbClr val="4E3B30"/>
                </a:solidFill>
                <a:latin typeface="Franklin Gothic Book"/>
              </a:rPr>
              <a:t>Dalam pekerjaan beri judul tugas, nama , NIM, klas. </a:t>
            </a:r>
          </a:p>
          <a:p>
            <a:pPr lvl="0">
              <a:buClr>
                <a:srgbClr val="F0A22E"/>
              </a:buClr>
              <a:buSzPct val="70000"/>
              <a:buFont typeface="Wingdings 2"/>
              <a:buChar char=""/>
            </a:pPr>
            <a:r>
              <a:rPr lang="id-ID" sz="2400" dirty="0">
                <a:solidFill>
                  <a:srgbClr val="4E3B30"/>
                </a:solidFill>
                <a:latin typeface="Franklin Gothic Book"/>
              </a:rPr>
              <a:t>Dikirim ke </a:t>
            </a:r>
            <a:r>
              <a:rPr lang="id-ID" sz="2400" dirty="0">
                <a:solidFill>
                  <a:srgbClr val="4E3B30"/>
                </a:solidFill>
                <a:latin typeface="Franklin Gothic Book"/>
                <a:hlinkClick r:id="rId2"/>
              </a:rPr>
              <a:t>ratnadevi.solo@staff.uns.ac.id</a:t>
            </a:r>
            <a:endParaRPr lang="id-ID" sz="2400" dirty="0">
              <a:solidFill>
                <a:srgbClr val="4E3B30"/>
              </a:solidFill>
              <a:latin typeface="Franklin Gothic Book"/>
            </a:endParaRPr>
          </a:p>
          <a:p>
            <a:pPr lvl="0">
              <a:lnSpc>
                <a:spcPct val="110000"/>
              </a:lnSpc>
              <a:spcBef>
                <a:spcPts val="0"/>
              </a:spcBef>
            </a:pPr>
            <a:r>
              <a:rPr lang="id-ID" sz="2400" dirty="0">
                <a:solidFill>
                  <a:prstClr val="black"/>
                </a:solidFill>
              </a:rPr>
              <a:t>Batas pengiriman jam 13.00 wib</a:t>
            </a:r>
          </a:p>
          <a:p>
            <a:pPr lvl="0">
              <a:lnSpc>
                <a:spcPct val="110000"/>
              </a:lnSpc>
              <a:spcBef>
                <a:spcPts val="0"/>
              </a:spcBef>
            </a:pPr>
            <a:r>
              <a:rPr lang="id-ID" sz="2400" dirty="0">
                <a:solidFill>
                  <a:prstClr val="black"/>
                </a:solidFill>
              </a:rPr>
              <a:t>Mengumpulan tugas adalah bukti kehadiran</a:t>
            </a:r>
          </a:p>
          <a:p>
            <a:pPr lvl="0">
              <a:lnSpc>
                <a:spcPct val="110000"/>
              </a:lnSpc>
              <a:spcBef>
                <a:spcPts val="0"/>
              </a:spcBef>
            </a:pPr>
            <a:r>
              <a:rPr lang="id-ID" sz="2400" dirty="0">
                <a:solidFill>
                  <a:prstClr val="black"/>
                </a:solidFill>
              </a:rPr>
              <a:t>Sangsi: jika pengiriman melebihi batas waktu, nilai akan dipotong 25%</a:t>
            </a:r>
          </a:p>
          <a:p>
            <a:pPr lvl="0">
              <a:lnSpc>
                <a:spcPct val="110000"/>
              </a:lnSpc>
              <a:spcBef>
                <a:spcPts val="0"/>
              </a:spcBef>
            </a:pPr>
            <a:r>
              <a:rPr lang="id-ID" sz="2400" dirty="0">
                <a:solidFill>
                  <a:prstClr val="black"/>
                </a:solidFill>
              </a:rPr>
              <a:t>Sangsi: Jika pengiriman melebihi batas hari , nilai akan dipotong 50% dan dianggap tidak masuk.</a:t>
            </a:r>
          </a:p>
          <a:p>
            <a:pPr marL="0" indent="0">
              <a:buNone/>
            </a:pPr>
            <a:endParaRPr lang="id-ID" dirty="0"/>
          </a:p>
        </p:txBody>
      </p:sp>
    </p:spTree>
    <p:extLst>
      <p:ext uri="{BB962C8B-B14F-4D97-AF65-F5344CB8AC3E}">
        <p14:creationId xmlns:p14="http://schemas.microsoft.com/office/powerpoint/2010/main" val="247962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style>
          <a:lnRef idx="3">
            <a:schemeClr val="lt1"/>
          </a:lnRef>
          <a:fillRef idx="1">
            <a:schemeClr val="accent2"/>
          </a:fillRef>
          <a:effectRef idx="1">
            <a:schemeClr val="accent2"/>
          </a:effectRef>
          <a:fontRef idx="minor">
            <a:schemeClr val="lt1"/>
          </a:fontRef>
        </p:style>
        <p:txBody>
          <a:bodyPr>
            <a:normAutofit/>
          </a:bodyPr>
          <a:lstStyle/>
          <a:p>
            <a:r>
              <a:rPr lang="id-ID" sz="3200" dirty="0"/>
              <a:t>Teknik Menangkap Peluang Usaha</a:t>
            </a:r>
          </a:p>
        </p:txBody>
      </p:sp>
      <p:sp>
        <p:nvSpPr>
          <p:cNvPr id="3" name="Content Placeholder 2"/>
          <p:cNvSpPr>
            <a:spLocks noGrp="1"/>
          </p:cNvSpPr>
          <p:nvPr>
            <p:ph idx="1"/>
          </p:nvPr>
        </p:nvSpPr>
        <p:spPr>
          <a:xfrm>
            <a:off x="457200" y="1124744"/>
            <a:ext cx="8229600" cy="5001419"/>
          </a:xfrm>
        </p:spPr>
        <p:txBody>
          <a:bodyPr/>
          <a:lstStyle/>
          <a:p>
            <a:pPr marL="0" indent="0">
              <a:buNone/>
            </a:pPr>
            <a:endParaRPr lang="id-ID" dirty="0"/>
          </a:p>
        </p:txBody>
      </p:sp>
      <p:sp>
        <p:nvSpPr>
          <p:cNvPr id="4" name="Rounded Rectangle 3"/>
          <p:cNvSpPr/>
          <p:nvPr/>
        </p:nvSpPr>
        <p:spPr>
          <a:xfrm>
            <a:off x="467544" y="1124744"/>
            <a:ext cx="2376264" cy="302433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id-ID" dirty="0">
                <a:solidFill>
                  <a:schemeClr val="tx1"/>
                </a:solidFill>
              </a:rPr>
              <a:t>Usaha adalah suatu kegiatan yang menghasilkan barang dan jasa</a:t>
            </a:r>
          </a:p>
          <a:p>
            <a:r>
              <a:rPr lang="id-ID" dirty="0">
                <a:solidFill>
                  <a:schemeClr val="tx1"/>
                </a:solidFill>
              </a:rPr>
              <a:t>Kebutuhan yang berbeda dari setiap anggota masyarakat akan menimbulkan peluang usaha. </a:t>
            </a:r>
          </a:p>
        </p:txBody>
      </p:sp>
      <p:sp>
        <p:nvSpPr>
          <p:cNvPr id="5" name="Rounded Rectangle 4"/>
          <p:cNvSpPr/>
          <p:nvPr/>
        </p:nvSpPr>
        <p:spPr>
          <a:xfrm>
            <a:off x="2987824" y="1124744"/>
            <a:ext cx="5832648" cy="3024336"/>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lang="id-ID" dirty="0">
                <a:solidFill>
                  <a:schemeClr val="tx1"/>
                </a:solidFill>
              </a:rPr>
              <a:t>Untuk memilih peluang usaha yang menguntungkan diperlukan pertimbangan :</a:t>
            </a:r>
          </a:p>
          <a:p>
            <a:pPr marL="342900" indent="-342900">
              <a:buAutoNum type="arabicPeriod"/>
            </a:pPr>
            <a:r>
              <a:rPr lang="id-ID" dirty="0">
                <a:solidFill>
                  <a:schemeClr val="tx1"/>
                </a:solidFill>
              </a:rPr>
              <a:t>Apakah ketrampilan yang kita punyai akan bermanfaat bagi masyarakat sekitar kita?</a:t>
            </a:r>
          </a:p>
          <a:p>
            <a:pPr marL="342900" indent="-342900">
              <a:buAutoNum type="arabicPeriod"/>
            </a:pPr>
            <a:r>
              <a:rPr lang="id-ID" dirty="0">
                <a:solidFill>
                  <a:schemeClr val="tx1"/>
                </a:solidFill>
              </a:rPr>
              <a:t>Bidang usaha yang dimasa lampau sukses, belum tentu tetap stabil dimasa datang</a:t>
            </a:r>
          </a:p>
          <a:p>
            <a:pPr marL="342900" indent="-342900">
              <a:buAutoNum type="arabicPeriod"/>
            </a:pPr>
            <a:r>
              <a:rPr lang="id-ID" dirty="0">
                <a:solidFill>
                  <a:schemeClr val="tx1"/>
                </a:solidFill>
              </a:rPr>
              <a:t>Bidang usaha yang berhasil ditangani orang lain, belum tentu berhasil ditangan kita</a:t>
            </a:r>
          </a:p>
          <a:p>
            <a:pPr marL="342900" indent="-342900">
              <a:buAutoNum type="arabicPeriod"/>
            </a:pPr>
            <a:r>
              <a:rPr lang="id-ID" dirty="0">
                <a:solidFill>
                  <a:schemeClr val="tx1"/>
                </a:solidFill>
              </a:rPr>
              <a:t>Bidang usaha yang berkembang disuatu tempat belum tentu dapat berkembang di tempat lain.</a:t>
            </a:r>
          </a:p>
          <a:p>
            <a:pPr marL="342900" indent="-342900">
              <a:buAutoNum type="arabicPeriod"/>
            </a:pPr>
            <a:endParaRPr lang="id-ID" dirty="0">
              <a:solidFill>
                <a:schemeClr val="tx1"/>
              </a:solidFill>
            </a:endParaRPr>
          </a:p>
        </p:txBody>
      </p:sp>
      <p:sp>
        <p:nvSpPr>
          <p:cNvPr id="6" name="Rounded Rectangle 5"/>
          <p:cNvSpPr/>
          <p:nvPr/>
        </p:nvSpPr>
        <p:spPr>
          <a:xfrm>
            <a:off x="467544" y="4365104"/>
            <a:ext cx="8352928" cy="165618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id-ID" dirty="0">
                <a:solidFill>
                  <a:schemeClr val="tx1"/>
                </a:solidFill>
              </a:rPr>
              <a:t>Oleh sebab itu dalam melihat peluang usaha tidak boleh ikut-ikutan.  Faktor-faktor seperti kemampuan, ketrampilan, waktu, tempat usaha akan sangat menentukan keberhasilan calon wirausaha dalam memanfaatkan peluang bisnis.</a:t>
            </a:r>
          </a:p>
        </p:txBody>
      </p:sp>
    </p:spTree>
    <p:extLst>
      <p:ext uri="{BB962C8B-B14F-4D97-AF65-F5344CB8AC3E}">
        <p14:creationId xmlns:p14="http://schemas.microsoft.com/office/powerpoint/2010/main" val="2948841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endParaRPr lang="id-ID" dirty="0"/>
          </a:p>
        </p:txBody>
      </p:sp>
      <p:sp>
        <p:nvSpPr>
          <p:cNvPr id="4" name="Rounded Rectangle 3"/>
          <p:cNvSpPr/>
          <p:nvPr/>
        </p:nvSpPr>
        <p:spPr>
          <a:xfrm>
            <a:off x="532676" y="476672"/>
            <a:ext cx="8136904" cy="2664296"/>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r>
              <a:rPr lang="id-ID" dirty="0">
                <a:solidFill>
                  <a:schemeClr val="tx1"/>
                </a:solidFill>
              </a:rPr>
              <a:t>Faktor-faktor yang memperkuat timbulnya peluang bisnis adalah:</a:t>
            </a:r>
          </a:p>
          <a:p>
            <a:pPr marL="342900" indent="-342900">
              <a:buAutoNum type="arabicPeriod"/>
            </a:pPr>
            <a:r>
              <a:rPr lang="id-ID" dirty="0">
                <a:solidFill>
                  <a:schemeClr val="tx1"/>
                </a:solidFill>
              </a:rPr>
              <a:t>Membanjirnya permintaan masyarakat terhadap jenis usaha tertentu, baik berupa barang dan jasa</a:t>
            </a:r>
          </a:p>
          <a:p>
            <a:pPr marL="342900" indent="-342900">
              <a:buAutoNum type="arabicPeriod"/>
            </a:pPr>
            <a:r>
              <a:rPr lang="id-ID" dirty="0">
                <a:solidFill>
                  <a:schemeClr val="tx1"/>
                </a:solidFill>
              </a:rPr>
              <a:t>Teridentifikasinya kebutuhan tersembunyi masyarakat akan barang maupun jasa tertentu</a:t>
            </a:r>
          </a:p>
          <a:p>
            <a:pPr marL="342900" indent="-342900">
              <a:buAutoNum type="arabicPeriod"/>
            </a:pPr>
            <a:r>
              <a:rPr lang="id-ID" dirty="0">
                <a:solidFill>
                  <a:schemeClr val="tx1"/>
                </a:solidFill>
              </a:rPr>
              <a:t>Sedikitnya kompetitor dalam bidang usaha yang akan dikembangkan oleh calon wirausaha</a:t>
            </a:r>
          </a:p>
          <a:p>
            <a:pPr marL="342900" indent="-342900">
              <a:buAutoNum type="arabicPeriod"/>
            </a:pPr>
            <a:r>
              <a:rPr lang="id-ID" dirty="0">
                <a:solidFill>
                  <a:schemeClr val="tx1"/>
                </a:solidFill>
              </a:rPr>
              <a:t>Adanya kemampuan yang lebih baik untuk bersaing dengan orang lain dalam mengembangkan suatu bidang bisnis yang sama</a:t>
            </a:r>
          </a:p>
        </p:txBody>
      </p:sp>
      <p:sp>
        <p:nvSpPr>
          <p:cNvPr id="5" name="Rounded Rectangle 4"/>
          <p:cNvSpPr/>
          <p:nvPr/>
        </p:nvSpPr>
        <p:spPr>
          <a:xfrm>
            <a:off x="460668" y="3356992"/>
            <a:ext cx="8280920" cy="295232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id-ID" dirty="0">
                <a:solidFill>
                  <a:schemeClr val="tx1"/>
                </a:solidFill>
              </a:rPr>
              <a:t>IDENTIFIKASI PELUANG BISNIS</a:t>
            </a:r>
          </a:p>
          <a:p>
            <a:r>
              <a:rPr lang="id-ID" dirty="0">
                <a:solidFill>
                  <a:schemeClr val="tx1"/>
                </a:solidFill>
              </a:rPr>
              <a:t>Secara garis besar peluang bisnis yang dapat dikembangkan menjadi sebuah bisnis alternatif adalah: </a:t>
            </a:r>
          </a:p>
          <a:p>
            <a:r>
              <a:rPr lang="id-ID" dirty="0">
                <a:solidFill>
                  <a:schemeClr val="tx1"/>
                </a:solidFill>
              </a:rPr>
              <a:t>Usaha Jasa</a:t>
            </a:r>
          </a:p>
          <a:p>
            <a:pPr marL="342900" indent="-342900">
              <a:buAutoNum type="arabicPeriod"/>
            </a:pPr>
            <a:r>
              <a:rPr lang="id-ID" dirty="0">
                <a:solidFill>
                  <a:schemeClr val="tx1"/>
                </a:solidFill>
              </a:rPr>
              <a:t>Jasa perdagangan: mis. Warung, toko, rumah makan, tengkulak, peragenan, dsb</a:t>
            </a:r>
          </a:p>
          <a:p>
            <a:pPr marL="342900" indent="-342900">
              <a:buAutoNum type="arabicPeriod"/>
            </a:pPr>
            <a:r>
              <a:rPr lang="id-ID" dirty="0">
                <a:solidFill>
                  <a:schemeClr val="tx1"/>
                </a:solidFill>
              </a:rPr>
              <a:t>Jasa simpan pinjam: simpan pinjam, uang, alat, asuransi, bank, pegadaian, dsb.</a:t>
            </a:r>
          </a:p>
          <a:p>
            <a:pPr marL="342900" indent="-342900">
              <a:buAutoNum type="arabicPeriod"/>
            </a:pPr>
            <a:r>
              <a:rPr lang="id-ID" dirty="0">
                <a:solidFill>
                  <a:schemeClr val="tx1"/>
                </a:solidFill>
              </a:rPr>
              <a:t>Jasa pelayanan: bengkel, salon, penginapan, pengiriman barang, persewaan, dsb</a:t>
            </a:r>
          </a:p>
          <a:p>
            <a:r>
              <a:rPr lang="id-ID" dirty="0">
                <a:solidFill>
                  <a:schemeClr val="tx1"/>
                </a:solidFill>
              </a:rPr>
              <a:t>Usaha produksi</a:t>
            </a:r>
          </a:p>
          <a:p>
            <a:pPr marL="342900" indent="-342900">
              <a:buAutoNum type="arabicPeriod"/>
            </a:pPr>
            <a:r>
              <a:rPr lang="id-ID" dirty="0">
                <a:solidFill>
                  <a:schemeClr val="tx1"/>
                </a:solidFill>
              </a:rPr>
              <a:t>Usaha industri: kerajinan, makanan, pakan,pakaian, bahan bangunan, dsb</a:t>
            </a:r>
          </a:p>
          <a:p>
            <a:pPr marL="342900" indent="-342900">
              <a:buAutoNum type="arabicPeriod"/>
            </a:pPr>
            <a:r>
              <a:rPr lang="id-ID" dirty="0">
                <a:solidFill>
                  <a:schemeClr val="tx1"/>
                </a:solidFill>
              </a:rPr>
              <a:t>Usaha pertanian: sayuran+buah, perikanan, peternakan, dsb</a:t>
            </a:r>
          </a:p>
        </p:txBody>
      </p:sp>
    </p:spTree>
    <p:extLst>
      <p:ext uri="{BB962C8B-B14F-4D97-AF65-F5344CB8AC3E}">
        <p14:creationId xmlns:p14="http://schemas.microsoft.com/office/powerpoint/2010/main" val="2624540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260648"/>
            <a:ext cx="8208912" cy="6120680"/>
          </a:xfrm>
        </p:spPr>
        <p:style>
          <a:lnRef idx="3">
            <a:schemeClr val="lt1"/>
          </a:lnRef>
          <a:fillRef idx="1">
            <a:schemeClr val="accent2"/>
          </a:fillRef>
          <a:effectRef idx="1">
            <a:schemeClr val="accent2"/>
          </a:effectRef>
          <a:fontRef idx="minor">
            <a:schemeClr val="lt1"/>
          </a:fontRef>
        </p:style>
        <p:txBody>
          <a:bodyPr/>
          <a:lstStyle/>
          <a:p>
            <a:pPr marL="0" indent="0">
              <a:buNone/>
            </a:pPr>
            <a:endParaRPr lang="id-ID" dirty="0"/>
          </a:p>
          <a:p>
            <a:pPr marL="0" indent="0">
              <a:buNone/>
            </a:pPr>
            <a:endParaRPr lang="id-ID" dirty="0"/>
          </a:p>
        </p:txBody>
      </p:sp>
      <p:sp>
        <p:nvSpPr>
          <p:cNvPr id="4" name="Rounded Rectangle 3"/>
          <p:cNvSpPr/>
          <p:nvPr/>
        </p:nvSpPr>
        <p:spPr>
          <a:xfrm>
            <a:off x="611560" y="260648"/>
            <a:ext cx="8136904" cy="612068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id-ID" dirty="0">
              <a:solidFill>
                <a:schemeClr val="tx1"/>
              </a:solidFill>
            </a:endParaRPr>
          </a:p>
          <a:p>
            <a:endParaRPr lang="id-ID" dirty="0">
              <a:solidFill>
                <a:schemeClr val="tx1"/>
              </a:solidFill>
            </a:endParaRPr>
          </a:p>
          <a:p>
            <a:r>
              <a:rPr lang="id-ID" dirty="0">
                <a:solidFill>
                  <a:schemeClr val="tx1"/>
                </a:solidFill>
              </a:rPr>
              <a:t>Peluang usaha dapat diidentifikasi berdasarkan sumberdaya dan potensi yang kita miliki, dan aktivitas yang kita lakukan, yaitu berdasarkan:</a:t>
            </a:r>
          </a:p>
          <a:p>
            <a:pPr marL="342900" indent="-342900">
              <a:buAutoNum type="arabicPeriod"/>
            </a:pPr>
            <a:r>
              <a:rPr lang="id-ID" dirty="0">
                <a:solidFill>
                  <a:schemeClr val="tx1"/>
                </a:solidFill>
              </a:rPr>
              <a:t>Pendidikan: Peluang usaha dapat diidentifikasi berdasarkan latar belakang pendidikan</a:t>
            </a:r>
          </a:p>
          <a:p>
            <a:pPr marL="342900" indent="-342900">
              <a:buAutoNum type="arabicPeriod"/>
            </a:pPr>
            <a:r>
              <a:rPr lang="id-ID" dirty="0">
                <a:solidFill>
                  <a:schemeClr val="tx1"/>
                </a:solidFill>
              </a:rPr>
              <a:t>Pekerjaan: orang dapat mengidentifikasi peluang usaha dari pekerjaan pokok yang dimilikinya</a:t>
            </a:r>
          </a:p>
          <a:p>
            <a:pPr marL="342900" indent="-342900">
              <a:buAutoNum type="arabicPeriod"/>
            </a:pPr>
            <a:r>
              <a:rPr lang="id-ID" dirty="0">
                <a:solidFill>
                  <a:schemeClr val="tx1"/>
                </a:solidFill>
              </a:rPr>
              <a:t>Geografi: mengidentifikasi peluang usaha berdasarkan lokasi geografis, misal punya rumah dekat kampus</a:t>
            </a:r>
          </a:p>
          <a:p>
            <a:pPr marL="342900" indent="-342900">
              <a:buAutoNum type="arabicPeriod"/>
            </a:pPr>
            <a:r>
              <a:rPr lang="id-ID" dirty="0">
                <a:solidFill>
                  <a:schemeClr val="tx1"/>
                </a:solidFill>
              </a:rPr>
              <a:t>Organisasi: Peluang usaha dapat diidentifikasi berdasarkan organisasi yang dikuti, misal ikut PKK</a:t>
            </a:r>
          </a:p>
          <a:p>
            <a:pPr marL="342900" indent="-342900">
              <a:buAutoNum type="arabicPeriod"/>
            </a:pPr>
            <a:r>
              <a:rPr lang="id-ID" dirty="0">
                <a:solidFill>
                  <a:schemeClr val="tx1"/>
                </a:solidFill>
              </a:rPr>
              <a:t>Keluarga: bila anggota keluarga kita ada yang sukses dalam usaha, kita dapat mengikuti jejaknya baik berdiri sendiri, maupun franchise, menjadi agen, dsb</a:t>
            </a:r>
          </a:p>
          <a:p>
            <a:pPr marL="342900" indent="-342900">
              <a:buAutoNum type="arabicPeriod"/>
            </a:pPr>
            <a:r>
              <a:rPr lang="id-ID" dirty="0">
                <a:solidFill>
                  <a:schemeClr val="tx1"/>
                </a:solidFill>
              </a:rPr>
              <a:t>Bacaan: dapat menginspirasi  menangkap peluang usaha</a:t>
            </a:r>
          </a:p>
          <a:p>
            <a:pPr marL="342900" indent="-342900">
              <a:buAutoNum type="arabicPeriod"/>
            </a:pPr>
            <a:r>
              <a:rPr lang="id-ID" dirty="0">
                <a:solidFill>
                  <a:schemeClr val="tx1"/>
                </a:solidFill>
              </a:rPr>
              <a:t>Bepergian: dengan bepergian dapat mengetahui usaha yang dapat dikembangkan ditempat kita, maupun peluang usaha yang lain</a:t>
            </a:r>
          </a:p>
          <a:p>
            <a:pPr marL="342900" indent="-342900">
              <a:buAutoNum type="arabicPeriod"/>
            </a:pPr>
            <a:r>
              <a:rPr lang="id-ID" dirty="0">
                <a:solidFill>
                  <a:schemeClr val="tx1"/>
                </a:solidFill>
              </a:rPr>
              <a:t>Hobi: mengembangkan hobi kita untuk menangkap peluang usaha</a:t>
            </a:r>
          </a:p>
          <a:p>
            <a:pPr marL="342900" indent="-342900">
              <a:buAutoNum type="arabicPeriod"/>
            </a:pPr>
            <a:r>
              <a:rPr lang="id-ID" dirty="0">
                <a:solidFill>
                  <a:schemeClr val="tx1"/>
                </a:solidFill>
              </a:rPr>
              <a:t>Relasi/teman: merupakan sumber ide. Ketika mengikuti kegiatan sosial, dapat ditanyakan apa yang mereka lakukan. Jika dalam lingkungan bisnis, kita dapat mengambil banyak ide juga peluang yang ada</a:t>
            </a:r>
          </a:p>
          <a:p>
            <a:pPr marL="342900" indent="-342900">
              <a:buAutoNum type="arabicPeriod"/>
            </a:pPr>
            <a:endParaRPr lang="id-ID" dirty="0">
              <a:solidFill>
                <a:schemeClr val="tx1"/>
              </a:solidFill>
            </a:endParaRPr>
          </a:p>
          <a:p>
            <a:endParaRPr lang="id-ID" dirty="0">
              <a:solidFill>
                <a:schemeClr val="tx1"/>
              </a:solidFill>
            </a:endParaRPr>
          </a:p>
        </p:txBody>
      </p:sp>
    </p:spTree>
    <p:extLst>
      <p:ext uri="{BB962C8B-B14F-4D97-AF65-F5344CB8AC3E}">
        <p14:creationId xmlns:p14="http://schemas.microsoft.com/office/powerpoint/2010/main" val="145618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20688"/>
            <a:ext cx="8229600" cy="792088"/>
          </a:xfrm>
          <a:solidFill>
            <a:srgbClr val="92D050"/>
          </a:solidFill>
        </p:spPr>
        <p:txBody>
          <a:bodyPr>
            <a:normAutofit/>
          </a:bodyPr>
          <a:lstStyle/>
          <a:p>
            <a:r>
              <a:rPr lang="id-ID" sz="3000" dirty="0"/>
              <a:t>Peluang bisnis dapat bersumber dari:</a:t>
            </a:r>
          </a:p>
        </p:txBody>
      </p:sp>
      <p:sp>
        <p:nvSpPr>
          <p:cNvPr id="3" name="Content Placeholder 2"/>
          <p:cNvSpPr>
            <a:spLocks noGrp="1"/>
          </p:cNvSpPr>
          <p:nvPr>
            <p:ph idx="1"/>
          </p:nvPr>
        </p:nvSpPr>
        <p:spPr>
          <a:solidFill>
            <a:srgbClr val="00B050"/>
          </a:solidFill>
        </p:spPr>
        <p:txBody>
          <a:bodyPr>
            <a:normAutofit/>
          </a:bodyPr>
          <a:lstStyle/>
          <a:p>
            <a:r>
              <a:rPr lang="id-ID" sz="2400" dirty="0"/>
              <a:t>Diri sendiri: hobi, keahlian, pengalaman, pengetahuan dan latar belakang pendidikan</a:t>
            </a:r>
          </a:p>
          <a:p>
            <a:r>
              <a:rPr lang="id-ID" sz="2400" dirty="0"/>
              <a:t>Lingkungan: usaha orang tua, lingkungan dan kebiasaan yang dilakukan</a:t>
            </a:r>
          </a:p>
          <a:p>
            <a:r>
              <a:rPr lang="id-ID" sz="2400" dirty="0"/>
              <a:t>Perubahan yang terjadi: perubahan global, lingkungan, perubahan peraturan, musim, gaya hidup, teknologi, dll.</a:t>
            </a:r>
          </a:p>
          <a:p>
            <a:r>
              <a:rPr lang="id-ID" sz="2400" dirty="0"/>
              <a:t>Konsumen</a:t>
            </a:r>
          </a:p>
          <a:p>
            <a:r>
              <a:rPr lang="id-ID" sz="2400" dirty="0"/>
              <a:t>Gagasan orang lain</a:t>
            </a:r>
          </a:p>
          <a:p>
            <a:r>
              <a:rPr lang="id-ID" sz="2400" dirty="0"/>
              <a:t>Informasi yang diperoleh</a:t>
            </a:r>
          </a:p>
        </p:txBody>
      </p:sp>
    </p:spTree>
    <p:extLst>
      <p:ext uri="{BB962C8B-B14F-4D97-AF65-F5344CB8AC3E}">
        <p14:creationId xmlns:p14="http://schemas.microsoft.com/office/powerpoint/2010/main" val="1388229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id-ID" sz="3200" dirty="0"/>
              <a:t>TEKNIK ANALISIS PENGELOLAAN PELUANG USAHA</a:t>
            </a:r>
          </a:p>
        </p:txBody>
      </p:sp>
      <p:sp>
        <p:nvSpPr>
          <p:cNvPr id="3" name="Content Placeholder 2"/>
          <p:cNvSpPr>
            <a:spLocks noGrp="1"/>
          </p:cNvSpPr>
          <p:nvPr>
            <p:ph idx="1"/>
          </p:nvPr>
        </p:nvSpPr>
        <p:spPr>
          <a:xfrm>
            <a:off x="457200" y="1124744"/>
            <a:ext cx="8229600" cy="5001419"/>
          </a:xfrm>
          <a:solidFill>
            <a:srgbClr val="00B0F0"/>
          </a:solidFill>
        </p:spPr>
        <p:txBody>
          <a:bodyPr/>
          <a:lstStyle/>
          <a:p>
            <a:endParaRPr lang="id-ID" dirty="0"/>
          </a:p>
        </p:txBody>
      </p:sp>
      <p:sp>
        <p:nvSpPr>
          <p:cNvPr id="4" name="Rectangle 3"/>
          <p:cNvSpPr/>
          <p:nvPr/>
        </p:nvSpPr>
        <p:spPr>
          <a:xfrm>
            <a:off x="467544" y="1196752"/>
            <a:ext cx="2736304" cy="4968552"/>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a:solidFill>
                <a:schemeClr val="tx1"/>
              </a:solidFill>
            </a:endParaRPr>
          </a:p>
          <a:p>
            <a:endParaRPr lang="id-ID" dirty="0">
              <a:solidFill>
                <a:schemeClr val="tx1"/>
              </a:solidFill>
            </a:endParaRPr>
          </a:p>
          <a:p>
            <a:r>
              <a:rPr lang="id-ID" dirty="0">
                <a:solidFill>
                  <a:schemeClr val="tx1"/>
                </a:solidFill>
              </a:rPr>
              <a:t>Banyak peluang usaha yang terdapat dilingkungan kehidupan kita. Namun untuk memilih salah satu dari berbagai jenis peluang usaha perlu pertimbangan serta perlu analisis yang akurat.</a:t>
            </a:r>
          </a:p>
          <a:p>
            <a:r>
              <a:rPr lang="id-ID" dirty="0">
                <a:solidFill>
                  <a:schemeClr val="tx1"/>
                </a:solidFill>
              </a:rPr>
              <a:t>Hal-hal yang perlu dipertimbangkan dan dianalisis:</a:t>
            </a:r>
          </a:p>
          <a:p>
            <a:pPr marL="342900" indent="-342900">
              <a:buAutoNum type="arabicPeriod"/>
            </a:pPr>
            <a:r>
              <a:rPr lang="id-ID" dirty="0">
                <a:solidFill>
                  <a:schemeClr val="tx1"/>
                </a:solidFill>
              </a:rPr>
              <a:t>Penilaian kemampuan pribadi</a:t>
            </a:r>
          </a:p>
          <a:p>
            <a:pPr marL="342900" indent="-342900">
              <a:buAutoNum type="arabicPeriod"/>
            </a:pPr>
            <a:r>
              <a:rPr lang="id-ID" dirty="0">
                <a:solidFill>
                  <a:schemeClr val="tx1"/>
                </a:solidFill>
              </a:rPr>
              <a:t>Pengukuran potensi peluang usaha</a:t>
            </a:r>
          </a:p>
          <a:p>
            <a:pPr marL="342900" indent="-342900">
              <a:buAutoNum type="arabicPeriod"/>
            </a:pPr>
            <a:r>
              <a:rPr lang="id-ID" dirty="0">
                <a:solidFill>
                  <a:schemeClr val="tx1"/>
                </a:solidFill>
              </a:rPr>
              <a:t>Penilaian keadaan usaha saat ini dan masa depan</a:t>
            </a:r>
          </a:p>
          <a:p>
            <a:endParaRPr lang="id-ID" dirty="0">
              <a:solidFill>
                <a:schemeClr val="tx1"/>
              </a:solidFill>
            </a:endParaRPr>
          </a:p>
          <a:p>
            <a:endParaRPr lang="id-ID" dirty="0">
              <a:solidFill>
                <a:schemeClr val="tx1"/>
              </a:solidFill>
            </a:endParaRPr>
          </a:p>
        </p:txBody>
      </p:sp>
      <p:sp>
        <p:nvSpPr>
          <p:cNvPr id="5" name="Rectangle 4"/>
          <p:cNvSpPr/>
          <p:nvPr/>
        </p:nvSpPr>
        <p:spPr>
          <a:xfrm>
            <a:off x="3491880" y="1340768"/>
            <a:ext cx="5256584" cy="223224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rPr>
              <a:t>Penilaian kemampuan pribadi:</a:t>
            </a:r>
          </a:p>
          <a:p>
            <a:r>
              <a:rPr lang="id-ID" dirty="0">
                <a:solidFill>
                  <a:schemeClr val="tx1"/>
                </a:solidFill>
              </a:rPr>
              <a:t>Pikirkan bakat pribadi yang diperlukan untuk mencapai sukses dalam usaha. Analisis kemampuan pribadi anda, analisis dapat dilakukan dengan metrode SWOT,  analisis konsep diri, tes potensi kewirausahaan, tes pengembangan karir,  Achievement Motivation Training (AMT)</a:t>
            </a:r>
          </a:p>
        </p:txBody>
      </p:sp>
      <p:sp>
        <p:nvSpPr>
          <p:cNvPr id="6" name="Rectangle 5"/>
          <p:cNvSpPr/>
          <p:nvPr/>
        </p:nvSpPr>
        <p:spPr>
          <a:xfrm>
            <a:off x="3491880" y="3861048"/>
            <a:ext cx="5256584" cy="2304256"/>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a:solidFill>
                  <a:schemeClr val="tx1"/>
                </a:solidFill>
              </a:rPr>
              <a:t>Penilaian keadaan bisnis saat ini dan masa depan:</a:t>
            </a:r>
          </a:p>
          <a:p>
            <a:r>
              <a:rPr lang="id-ID" dirty="0">
                <a:solidFill>
                  <a:schemeClr val="tx1"/>
                </a:solidFill>
              </a:rPr>
              <a:t>Faktor yang dianalisis, meliputi kemampuan menghasilkan laba, penghasilan dan pola pertumbuhan. Jika berminat memulai usaha,lakukan riset pada usaha yang sama diluar geografi anda, untuk menghindari keseganan pesaing. </a:t>
            </a:r>
          </a:p>
        </p:txBody>
      </p:sp>
    </p:spTree>
    <p:extLst>
      <p:ext uri="{BB962C8B-B14F-4D97-AF65-F5344CB8AC3E}">
        <p14:creationId xmlns:p14="http://schemas.microsoft.com/office/powerpoint/2010/main" val="2850800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5721499"/>
          </a:xfrm>
          <a:solidFill>
            <a:schemeClr val="accent6">
              <a:lumMod val="40000"/>
              <a:lumOff val="60000"/>
            </a:schemeClr>
          </a:solidFill>
        </p:spPr>
        <p:txBody>
          <a:bodyPr>
            <a:normAutofit/>
          </a:bodyPr>
          <a:lstStyle/>
          <a:p>
            <a:pPr marL="0" indent="0">
              <a:buNone/>
            </a:pPr>
            <a:r>
              <a:rPr lang="id-ID" sz="2400" dirty="0"/>
              <a:t>Pengukuran potensi peluang usaha:</a:t>
            </a:r>
          </a:p>
          <a:p>
            <a:pPr marL="0" indent="0">
              <a:buNone/>
            </a:pPr>
            <a:r>
              <a:rPr lang="id-ID" sz="2000" dirty="0"/>
              <a:t>Untuk memilih satu dari banyak peluang, maka harus memilih yang memiliki potensi besar. Matriks berikut membantu calon wirausaha menentukan pilihan dari berbagai alternatif peluang usaha.</a:t>
            </a:r>
          </a:p>
          <a:p>
            <a:pPr marL="0" indent="0">
              <a:buNone/>
            </a:pPr>
            <a:endParaRPr lang="id-ID" sz="2400" dirty="0"/>
          </a:p>
        </p:txBody>
      </p:sp>
      <p:graphicFrame>
        <p:nvGraphicFramePr>
          <p:cNvPr id="4" name="Table 3"/>
          <p:cNvGraphicFramePr>
            <a:graphicFrameLocks noGrp="1"/>
          </p:cNvGraphicFramePr>
          <p:nvPr>
            <p:extLst>
              <p:ext uri="{D42A27DB-BD31-4B8C-83A1-F6EECF244321}">
                <p14:modId xmlns:p14="http://schemas.microsoft.com/office/powerpoint/2010/main" val="2021487764"/>
              </p:ext>
            </p:extLst>
          </p:nvPr>
        </p:nvGraphicFramePr>
        <p:xfrm>
          <a:off x="539552" y="1988840"/>
          <a:ext cx="8136904" cy="4450080"/>
        </p:xfrm>
        <a:graphic>
          <a:graphicData uri="http://schemas.openxmlformats.org/drawingml/2006/table">
            <a:tbl>
              <a:tblPr firstRow="1" bandRow="1">
                <a:tableStyleId>{5C22544A-7EE6-4342-B048-85BDC9FD1C3A}</a:tableStyleId>
              </a:tblPr>
              <a:tblGrid>
                <a:gridCol w="792088">
                  <a:extLst>
                    <a:ext uri="{9D8B030D-6E8A-4147-A177-3AD203B41FA5}">
                      <a16:colId xmlns:a16="http://schemas.microsoft.com/office/drawing/2014/main" val="20000"/>
                    </a:ext>
                  </a:extLst>
                </a:gridCol>
                <a:gridCol w="4536504">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720080">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648072">
                  <a:extLst>
                    <a:ext uri="{9D8B030D-6E8A-4147-A177-3AD203B41FA5}">
                      <a16:colId xmlns:a16="http://schemas.microsoft.com/office/drawing/2014/main" val="20005"/>
                    </a:ext>
                  </a:extLst>
                </a:gridCol>
              </a:tblGrid>
              <a:tr h="370840">
                <a:tc rowSpan="2">
                  <a:txBody>
                    <a:bodyPr/>
                    <a:lstStyle/>
                    <a:p>
                      <a:pPr>
                        <a:lnSpc>
                          <a:spcPct val="100000"/>
                        </a:lnSpc>
                      </a:pPr>
                      <a:r>
                        <a:rPr lang="id-ID" dirty="0"/>
                        <a:t>No.</a:t>
                      </a:r>
                    </a:p>
                  </a:txBody>
                  <a:tcPr>
                    <a:solidFill>
                      <a:schemeClr val="accent3"/>
                    </a:solidFill>
                  </a:tcPr>
                </a:tc>
                <a:tc rowSpan="2">
                  <a:txBody>
                    <a:bodyPr/>
                    <a:lstStyle/>
                    <a:p>
                      <a:pPr algn="ctr">
                        <a:lnSpc>
                          <a:spcPct val="100000"/>
                        </a:lnSpc>
                      </a:pPr>
                      <a:r>
                        <a:rPr lang="id-ID" dirty="0"/>
                        <a:t>Aspek pengukuran</a:t>
                      </a:r>
                    </a:p>
                  </a:txBody>
                  <a:tcPr>
                    <a:solidFill>
                      <a:schemeClr val="accent3"/>
                    </a:solidFill>
                  </a:tcPr>
                </a:tc>
                <a:tc gridSpan="4">
                  <a:txBody>
                    <a:bodyPr/>
                    <a:lstStyle/>
                    <a:p>
                      <a:pPr algn="ctr">
                        <a:lnSpc>
                          <a:spcPct val="100000"/>
                        </a:lnSpc>
                      </a:pPr>
                      <a:r>
                        <a:rPr lang="id-ID" dirty="0"/>
                        <a:t>Skor</a:t>
                      </a:r>
                    </a:p>
                  </a:txBody>
                  <a:tcPr>
                    <a:solidFill>
                      <a:schemeClr val="accent3"/>
                    </a:solidFill>
                  </a:tcPr>
                </a:tc>
                <a:tc hMerge="1">
                  <a:txBody>
                    <a:bodyPr/>
                    <a:lstStyle/>
                    <a:p>
                      <a:endParaRPr lang="id-ID" dirty="0"/>
                    </a:p>
                  </a:txBody>
                  <a:tcPr/>
                </a:tc>
                <a:tc hMerge="1">
                  <a:txBody>
                    <a:bodyPr/>
                    <a:lstStyle/>
                    <a:p>
                      <a:endParaRPr lang="id-ID" dirty="0"/>
                    </a:p>
                  </a:txBody>
                  <a:tcPr/>
                </a:tc>
                <a:tc hMerge="1">
                  <a:txBody>
                    <a:bodyPr/>
                    <a:lstStyle/>
                    <a:p>
                      <a:endParaRPr lang="id-ID" dirty="0"/>
                    </a:p>
                  </a:txBody>
                  <a:tcPr/>
                </a:tc>
                <a:extLst>
                  <a:ext uri="{0D108BD9-81ED-4DB2-BD59-A6C34878D82A}">
                    <a16:rowId xmlns:a16="http://schemas.microsoft.com/office/drawing/2014/main" val="10000"/>
                  </a:ext>
                </a:extLst>
              </a:tr>
              <a:tr h="370840">
                <a:tc vMerge="1">
                  <a:txBody>
                    <a:bodyPr/>
                    <a:lstStyle/>
                    <a:p>
                      <a:endParaRPr lang="id-ID" dirty="0"/>
                    </a:p>
                  </a:txBody>
                  <a:tcPr/>
                </a:tc>
                <a:tc vMerge="1">
                  <a:txBody>
                    <a:bodyPr/>
                    <a:lstStyle/>
                    <a:p>
                      <a:endParaRPr lang="id-ID" dirty="0"/>
                    </a:p>
                  </a:txBody>
                  <a:tcPr/>
                </a:tc>
                <a:tc>
                  <a:txBody>
                    <a:bodyPr/>
                    <a:lstStyle/>
                    <a:p>
                      <a:pPr>
                        <a:lnSpc>
                          <a:spcPct val="100000"/>
                        </a:lnSpc>
                      </a:pPr>
                      <a:r>
                        <a:rPr lang="id-ID" dirty="0"/>
                        <a:t>1</a:t>
                      </a:r>
                    </a:p>
                  </a:txBody>
                  <a:tcPr>
                    <a:solidFill>
                      <a:schemeClr val="accent3"/>
                    </a:solidFill>
                  </a:tcPr>
                </a:tc>
                <a:tc>
                  <a:txBody>
                    <a:bodyPr/>
                    <a:lstStyle/>
                    <a:p>
                      <a:pPr>
                        <a:lnSpc>
                          <a:spcPct val="100000"/>
                        </a:lnSpc>
                      </a:pPr>
                      <a:r>
                        <a:rPr lang="id-ID" dirty="0"/>
                        <a:t>2</a:t>
                      </a:r>
                    </a:p>
                  </a:txBody>
                  <a:tcPr>
                    <a:solidFill>
                      <a:schemeClr val="accent3"/>
                    </a:solidFill>
                  </a:tcPr>
                </a:tc>
                <a:tc>
                  <a:txBody>
                    <a:bodyPr/>
                    <a:lstStyle/>
                    <a:p>
                      <a:pPr>
                        <a:lnSpc>
                          <a:spcPct val="100000"/>
                        </a:lnSpc>
                      </a:pPr>
                      <a:r>
                        <a:rPr lang="id-ID" dirty="0"/>
                        <a:t>4</a:t>
                      </a:r>
                    </a:p>
                  </a:txBody>
                  <a:tcPr>
                    <a:solidFill>
                      <a:schemeClr val="accent3"/>
                    </a:solidFill>
                  </a:tcPr>
                </a:tc>
                <a:tc>
                  <a:txBody>
                    <a:bodyPr/>
                    <a:lstStyle/>
                    <a:p>
                      <a:pPr>
                        <a:lnSpc>
                          <a:spcPct val="100000"/>
                        </a:lnSpc>
                      </a:pPr>
                      <a:r>
                        <a:rPr lang="id-ID" dirty="0"/>
                        <a:t>5</a:t>
                      </a:r>
                    </a:p>
                  </a:txBody>
                  <a:tcPr>
                    <a:solidFill>
                      <a:schemeClr val="accent3"/>
                    </a:solidFill>
                  </a:tcPr>
                </a:tc>
                <a:extLst>
                  <a:ext uri="{0D108BD9-81ED-4DB2-BD59-A6C34878D82A}">
                    <a16:rowId xmlns:a16="http://schemas.microsoft.com/office/drawing/2014/main" val="10001"/>
                  </a:ext>
                </a:extLst>
              </a:tr>
              <a:tr h="370840">
                <a:tc>
                  <a:txBody>
                    <a:bodyPr/>
                    <a:lstStyle/>
                    <a:p>
                      <a:pPr>
                        <a:lnSpc>
                          <a:spcPct val="100000"/>
                        </a:lnSpc>
                      </a:pPr>
                      <a:r>
                        <a:rPr lang="id-ID" dirty="0"/>
                        <a:t>1</a:t>
                      </a:r>
                    </a:p>
                  </a:txBody>
                  <a:tcPr>
                    <a:solidFill>
                      <a:schemeClr val="accent3"/>
                    </a:solidFill>
                  </a:tcPr>
                </a:tc>
                <a:tc>
                  <a:txBody>
                    <a:bodyPr/>
                    <a:lstStyle/>
                    <a:p>
                      <a:pPr>
                        <a:lnSpc>
                          <a:spcPct val="100000"/>
                        </a:lnSpc>
                      </a:pPr>
                      <a:r>
                        <a:rPr lang="id-ID" dirty="0"/>
                        <a:t>Tingkat keuntungan</a:t>
                      </a:r>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02"/>
                  </a:ext>
                </a:extLst>
              </a:tr>
              <a:tr h="370840">
                <a:tc>
                  <a:txBody>
                    <a:bodyPr/>
                    <a:lstStyle/>
                    <a:p>
                      <a:pPr>
                        <a:lnSpc>
                          <a:spcPct val="100000"/>
                        </a:lnSpc>
                      </a:pPr>
                      <a:r>
                        <a:rPr lang="id-ID" dirty="0"/>
                        <a:t>2</a:t>
                      </a:r>
                    </a:p>
                  </a:txBody>
                  <a:tcPr>
                    <a:solidFill>
                      <a:schemeClr val="accent3"/>
                    </a:solidFill>
                  </a:tcPr>
                </a:tc>
                <a:tc>
                  <a:txBody>
                    <a:bodyPr/>
                    <a:lstStyle/>
                    <a:p>
                      <a:pPr>
                        <a:lnSpc>
                          <a:spcPct val="100000"/>
                        </a:lnSpc>
                      </a:pPr>
                      <a:r>
                        <a:rPr lang="id-ID" dirty="0"/>
                        <a:t>Permintaann konsumen</a:t>
                      </a:r>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03"/>
                  </a:ext>
                </a:extLst>
              </a:tr>
              <a:tr h="370840">
                <a:tc>
                  <a:txBody>
                    <a:bodyPr/>
                    <a:lstStyle/>
                    <a:p>
                      <a:pPr>
                        <a:lnSpc>
                          <a:spcPct val="100000"/>
                        </a:lnSpc>
                      </a:pPr>
                      <a:r>
                        <a:rPr lang="id-ID" dirty="0"/>
                        <a:t>3</a:t>
                      </a:r>
                    </a:p>
                  </a:txBody>
                  <a:tcPr>
                    <a:solidFill>
                      <a:schemeClr val="accent3"/>
                    </a:solidFill>
                  </a:tcPr>
                </a:tc>
                <a:tc>
                  <a:txBody>
                    <a:bodyPr/>
                    <a:lstStyle/>
                    <a:p>
                      <a:pPr>
                        <a:lnSpc>
                          <a:spcPct val="100000"/>
                        </a:lnSpc>
                      </a:pPr>
                      <a:r>
                        <a:rPr lang="id-ID" dirty="0"/>
                        <a:t>Kebutuhan dana</a:t>
                      </a:r>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04"/>
                  </a:ext>
                </a:extLst>
              </a:tr>
              <a:tr h="370840">
                <a:tc>
                  <a:txBody>
                    <a:bodyPr/>
                    <a:lstStyle/>
                    <a:p>
                      <a:pPr>
                        <a:lnSpc>
                          <a:spcPct val="100000"/>
                        </a:lnSpc>
                      </a:pPr>
                      <a:r>
                        <a:rPr lang="id-ID" dirty="0"/>
                        <a:t>4</a:t>
                      </a:r>
                    </a:p>
                  </a:txBody>
                  <a:tcPr>
                    <a:solidFill>
                      <a:schemeClr val="accent3"/>
                    </a:solidFill>
                  </a:tcPr>
                </a:tc>
                <a:tc>
                  <a:txBody>
                    <a:bodyPr/>
                    <a:lstStyle/>
                    <a:p>
                      <a:pPr>
                        <a:lnSpc>
                          <a:spcPct val="100000"/>
                        </a:lnSpc>
                      </a:pPr>
                      <a:r>
                        <a:rPr lang="id-ID" dirty="0"/>
                        <a:t>Resiko</a:t>
                      </a:r>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05"/>
                  </a:ext>
                </a:extLst>
              </a:tr>
              <a:tr h="370840">
                <a:tc>
                  <a:txBody>
                    <a:bodyPr/>
                    <a:lstStyle/>
                    <a:p>
                      <a:pPr>
                        <a:lnSpc>
                          <a:spcPct val="100000"/>
                        </a:lnSpc>
                      </a:pPr>
                      <a:r>
                        <a:rPr lang="id-ID" dirty="0"/>
                        <a:t>5</a:t>
                      </a:r>
                    </a:p>
                  </a:txBody>
                  <a:tcPr>
                    <a:solidFill>
                      <a:schemeClr val="accent3"/>
                    </a:solidFill>
                  </a:tcPr>
                </a:tc>
                <a:tc>
                  <a:txBody>
                    <a:bodyPr/>
                    <a:lstStyle/>
                    <a:p>
                      <a:pPr>
                        <a:lnSpc>
                          <a:spcPct val="100000"/>
                        </a:lnSpc>
                      </a:pPr>
                      <a:r>
                        <a:rPr lang="id-ID" dirty="0"/>
                        <a:t>Kebutuhan tenaga kerja</a:t>
                      </a:r>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06"/>
                  </a:ext>
                </a:extLst>
              </a:tr>
              <a:tr h="370840">
                <a:tc>
                  <a:txBody>
                    <a:bodyPr/>
                    <a:lstStyle/>
                    <a:p>
                      <a:pPr>
                        <a:lnSpc>
                          <a:spcPct val="100000"/>
                        </a:lnSpc>
                      </a:pPr>
                      <a:r>
                        <a:rPr lang="id-ID" dirty="0"/>
                        <a:t>6</a:t>
                      </a:r>
                    </a:p>
                  </a:txBody>
                  <a:tcPr>
                    <a:solidFill>
                      <a:schemeClr val="accent3"/>
                    </a:solidFill>
                  </a:tcPr>
                </a:tc>
                <a:tc>
                  <a:txBody>
                    <a:bodyPr/>
                    <a:lstStyle/>
                    <a:p>
                      <a:pPr>
                        <a:lnSpc>
                          <a:spcPct val="100000"/>
                        </a:lnSpc>
                      </a:pPr>
                      <a:r>
                        <a:rPr lang="id-ID" dirty="0"/>
                        <a:t>Ketersediaan bahan baku</a:t>
                      </a:r>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07"/>
                  </a:ext>
                </a:extLst>
              </a:tr>
              <a:tr h="370840">
                <a:tc>
                  <a:txBody>
                    <a:bodyPr/>
                    <a:lstStyle/>
                    <a:p>
                      <a:pPr>
                        <a:lnSpc>
                          <a:spcPct val="100000"/>
                        </a:lnSpc>
                      </a:pPr>
                      <a:r>
                        <a:rPr lang="id-ID" dirty="0"/>
                        <a:t>7</a:t>
                      </a:r>
                    </a:p>
                  </a:txBody>
                  <a:tcPr>
                    <a:solidFill>
                      <a:schemeClr val="accent3"/>
                    </a:solidFill>
                  </a:tcPr>
                </a:tc>
                <a:tc>
                  <a:txBody>
                    <a:bodyPr/>
                    <a:lstStyle/>
                    <a:p>
                      <a:pPr>
                        <a:lnSpc>
                          <a:spcPct val="100000"/>
                        </a:lnSpc>
                      </a:pPr>
                      <a:r>
                        <a:rPr lang="id-ID" dirty="0"/>
                        <a:t>Kemampuan pengelolaan</a:t>
                      </a:r>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08"/>
                  </a:ext>
                </a:extLst>
              </a:tr>
              <a:tr h="370840">
                <a:tc>
                  <a:txBody>
                    <a:bodyPr/>
                    <a:lstStyle/>
                    <a:p>
                      <a:pPr>
                        <a:lnSpc>
                          <a:spcPct val="100000"/>
                        </a:lnSpc>
                      </a:pPr>
                      <a:r>
                        <a:rPr lang="id-ID" dirty="0"/>
                        <a:t>8</a:t>
                      </a:r>
                    </a:p>
                  </a:txBody>
                  <a:tcPr>
                    <a:solidFill>
                      <a:schemeClr val="accent3"/>
                    </a:solidFill>
                  </a:tcPr>
                </a:tc>
                <a:tc>
                  <a:txBody>
                    <a:bodyPr/>
                    <a:lstStyle/>
                    <a:p>
                      <a:pPr>
                        <a:lnSpc>
                          <a:spcPct val="100000"/>
                        </a:lnSpc>
                      </a:pPr>
                      <a:r>
                        <a:rPr lang="id-ID" dirty="0"/>
                        <a:t>Pesaing </a:t>
                      </a:r>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09"/>
                  </a:ext>
                </a:extLst>
              </a:tr>
              <a:tr h="370840">
                <a:tc>
                  <a:txBody>
                    <a:bodyPr/>
                    <a:lstStyle/>
                    <a:p>
                      <a:pPr>
                        <a:lnSpc>
                          <a:spcPct val="100000"/>
                        </a:lnSpc>
                      </a:pPr>
                      <a:r>
                        <a:rPr lang="id-ID" dirty="0"/>
                        <a:t>9</a:t>
                      </a:r>
                    </a:p>
                  </a:txBody>
                  <a:tcPr>
                    <a:solidFill>
                      <a:schemeClr val="accent3"/>
                    </a:solidFill>
                  </a:tcPr>
                </a:tc>
                <a:tc>
                  <a:txBody>
                    <a:bodyPr/>
                    <a:lstStyle/>
                    <a:p>
                      <a:pPr>
                        <a:lnSpc>
                          <a:spcPct val="100000"/>
                        </a:lnSpc>
                      </a:pPr>
                      <a:r>
                        <a:rPr lang="id-ID" dirty="0"/>
                        <a:t>Peralatan produkasi</a:t>
                      </a:r>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10"/>
                  </a:ext>
                </a:extLst>
              </a:tr>
              <a:tr h="370840">
                <a:tc>
                  <a:txBody>
                    <a:bodyPr/>
                    <a:lstStyle/>
                    <a:p>
                      <a:pPr>
                        <a:lnSpc>
                          <a:spcPct val="100000"/>
                        </a:lnSpc>
                      </a:pPr>
                      <a:r>
                        <a:rPr lang="id-ID" dirty="0"/>
                        <a:t>10</a:t>
                      </a:r>
                    </a:p>
                  </a:txBody>
                  <a:tcPr>
                    <a:solidFill>
                      <a:schemeClr val="accent3"/>
                    </a:solidFill>
                  </a:tcPr>
                </a:tc>
                <a:tc>
                  <a:txBody>
                    <a:bodyPr/>
                    <a:lstStyle/>
                    <a:p>
                      <a:pPr>
                        <a:lnSpc>
                          <a:spcPct val="100000"/>
                        </a:lnSpc>
                      </a:pPr>
                      <a:r>
                        <a:rPr lang="id-ID" dirty="0"/>
                        <a:t>Prospek usaha</a:t>
                      </a:r>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dirty="0"/>
                    </a:p>
                  </a:txBody>
                  <a:tcPr>
                    <a:solidFill>
                      <a:schemeClr val="accent3"/>
                    </a:solidFill>
                  </a:tcPr>
                </a:tc>
                <a:tc>
                  <a:txBody>
                    <a:bodyPr/>
                    <a:lstStyle/>
                    <a:p>
                      <a:pPr>
                        <a:lnSpc>
                          <a:spcPct val="100000"/>
                        </a:lnSpc>
                      </a:pPr>
                      <a:endParaRPr lang="id-ID" dirty="0"/>
                    </a:p>
                  </a:txBody>
                  <a:tcPr>
                    <a:solidFill>
                      <a:schemeClr val="accent3"/>
                    </a:solid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505082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30221494"/>
              </p:ext>
            </p:extLst>
          </p:nvPr>
        </p:nvGraphicFramePr>
        <p:xfrm>
          <a:off x="457200" y="549275"/>
          <a:ext cx="8229600" cy="1483360"/>
        </p:xfrm>
        <a:graphic>
          <a:graphicData uri="http://schemas.openxmlformats.org/drawingml/2006/table">
            <a:tbl>
              <a:tblPr firstRow="1" bandRow="1">
                <a:tableStyleId>{5C22544A-7EE6-4342-B048-85BDC9FD1C3A}</a:tableStyleId>
              </a:tblPr>
              <a:tblGrid>
                <a:gridCol w="802432">
                  <a:extLst>
                    <a:ext uri="{9D8B030D-6E8A-4147-A177-3AD203B41FA5}">
                      <a16:colId xmlns:a16="http://schemas.microsoft.com/office/drawing/2014/main" val="20000"/>
                    </a:ext>
                  </a:extLst>
                </a:gridCol>
                <a:gridCol w="4752528">
                  <a:extLst>
                    <a:ext uri="{9D8B030D-6E8A-4147-A177-3AD203B41FA5}">
                      <a16:colId xmlns:a16="http://schemas.microsoft.com/office/drawing/2014/main" val="20001"/>
                    </a:ext>
                  </a:extLst>
                </a:gridCol>
                <a:gridCol w="648072">
                  <a:extLst>
                    <a:ext uri="{9D8B030D-6E8A-4147-A177-3AD203B41FA5}">
                      <a16:colId xmlns:a16="http://schemas.microsoft.com/office/drawing/2014/main" val="20002"/>
                    </a:ext>
                  </a:extLst>
                </a:gridCol>
                <a:gridCol w="648072">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658416">
                  <a:extLst>
                    <a:ext uri="{9D8B030D-6E8A-4147-A177-3AD203B41FA5}">
                      <a16:colId xmlns:a16="http://schemas.microsoft.com/office/drawing/2014/main" val="20005"/>
                    </a:ext>
                  </a:extLst>
                </a:gridCol>
              </a:tblGrid>
              <a:tr h="370840">
                <a:tc>
                  <a:txBody>
                    <a:bodyPr/>
                    <a:lstStyle/>
                    <a:p>
                      <a:r>
                        <a:rPr lang="id-ID" dirty="0"/>
                        <a:t>11</a:t>
                      </a:r>
                    </a:p>
                  </a:txBody>
                  <a:tcPr>
                    <a:solidFill>
                      <a:schemeClr val="accent3"/>
                    </a:solidFill>
                  </a:tcPr>
                </a:tc>
                <a:tc>
                  <a:txBody>
                    <a:bodyPr/>
                    <a:lstStyle/>
                    <a:p>
                      <a:r>
                        <a:rPr lang="id-ID" dirty="0"/>
                        <a:t>Peraturan/perundangan yang ada</a:t>
                      </a:r>
                    </a:p>
                  </a:txBody>
                  <a:tcPr>
                    <a:solidFill>
                      <a:schemeClr val="accent3"/>
                    </a:solidFill>
                  </a:tcPr>
                </a:tc>
                <a:tc>
                  <a:txBody>
                    <a:bodyPr/>
                    <a:lstStyle/>
                    <a:p>
                      <a:endParaRPr lang="id-ID"/>
                    </a:p>
                  </a:txBody>
                  <a:tcPr>
                    <a:solidFill>
                      <a:schemeClr val="accent3"/>
                    </a:solidFill>
                  </a:tcPr>
                </a:tc>
                <a:tc>
                  <a:txBody>
                    <a:bodyPr/>
                    <a:lstStyle/>
                    <a:p>
                      <a:endParaRPr lang="id-ID"/>
                    </a:p>
                  </a:txBody>
                  <a:tcPr>
                    <a:solidFill>
                      <a:schemeClr val="accent3"/>
                    </a:solidFill>
                  </a:tcPr>
                </a:tc>
                <a:tc>
                  <a:txBody>
                    <a:bodyPr/>
                    <a:lstStyle/>
                    <a:p>
                      <a:endParaRPr lang="id-ID"/>
                    </a:p>
                  </a:txBody>
                  <a:tcPr>
                    <a:solidFill>
                      <a:schemeClr val="accent3"/>
                    </a:solidFill>
                  </a:tcPr>
                </a:tc>
                <a:tc>
                  <a:txBody>
                    <a:bodyPr/>
                    <a:lstStyle/>
                    <a:p>
                      <a:endParaRPr lang="id-ID"/>
                    </a:p>
                  </a:txBody>
                  <a:tcPr>
                    <a:solidFill>
                      <a:schemeClr val="accent3"/>
                    </a:solidFill>
                  </a:tcPr>
                </a:tc>
                <a:extLst>
                  <a:ext uri="{0D108BD9-81ED-4DB2-BD59-A6C34878D82A}">
                    <a16:rowId xmlns:a16="http://schemas.microsoft.com/office/drawing/2014/main" val="10000"/>
                  </a:ext>
                </a:extLst>
              </a:tr>
              <a:tr h="370840">
                <a:tc>
                  <a:txBody>
                    <a:bodyPr/>
                    <a:lstStyle/>
                    <a:p>
                      <a:r>
                        <a:rPr lang="id-ID" dirty="0"/>
                        <a:t>12</a:t>
                      </a:r>
                    </a:p>
                  </a:txBody>
                  <a:tcPr>
                    <a:solidFill>
                      <a:schemeClr val="accent3"/>
                    </a:solidFill>
                  </a:tcPr>
                </a:tc>
                <a:tc>
                  <a:txBody>
                    <a:bodyPr/>
                    <a:lstStyle/>
                    <a:p>
                      <a:r>
                        <a:rPr lang="id-ID" dirty="0"/>
                        <a:t>Pemasaran hasil produksi</a:t>
                      </a:r>
                    </a:p>
                  </a:txBody>
                  <a:tcPr>
                    <a:solidFill>
                      <a:schemeClr val="accent3"/>
                    </a:solidFill>
                  </a:tcPr>
                </a:tc>
                <a:tc>
                  <a:txBody>
                    <a:bodyPr/>
                    <a:lstStyle/>
                    <a:p>
                      <a:endParaRPr lang="id-ID"/>
                    </a:p>
                  </a:txBody>
                  <a:tcPr>
                    <a:solidFill>
                      <a:schemeClr val="accent3"/>
                    </a:solidFill>
                  </a:tcPr>
                </a:tc>
                <a:tc>
                  <a:txBody>
                    <a:bodyPr/>
                    <a:lstStyle/>
                    <a:p>
                      <a:endParaRPr lang="id-ID"/>
                    </a:p>
                  </a:txBody>
                  <a:tcPr>
                    <a:solidFill>
                      <a:schemeClr val="accent3"/>
                    </a:solidFill>
                  </a:tcPr>
                </a:tc>
                <a:tc>
                  <a:txBody>
                    <a:bodyPr/>
                    <a:lstStyle/>
                    <a:p>
                      <a:endParaRPr lang="id-ID"/>
                    </a:p>
                  </a:txBody>
                  <a:tcPr>
                    <a:solidFill>
                      <a:schemeClr val="accent3"/>
                    </a:solidFill>
                  </a:tcPr>
                </a:tc>
                <a:tc>
                  <a:txBody>
                    <a:bodyPr/>
                    <a:lstStyle/>
                    <a:p>
                      <a:endParaRPr lang="id-ID"/>
                    </a:p>
                  </a:txBody>
                  <a:tcPr>
                    <a:solidFill>
                      <a:schemeClr val="accent3"/>
                    </a:solidFill>
                  </a:tcPr>
                </a:tc>
                <a:extLst>
                  <a:ext uri="{0D108BD9-81ED-4DB2-BD59-A6C34878D82A}">
                    <a16:rowId xmlns:a16="http://schemas.microsoft.com/office/drawing/2014/main" val="10001"/>
                  </a:ext>
                </a:extLst>
              </a:tr>
              <a:tr h="370840">
                <a:tc>
                  <a:txBody>
                    <a:bodyPr/>
                    <a:lstStyle/>
                    <a:p>
                      <a:r>
                        <a:rPr lang="id-ID" dirty="0"/>
                        <a:t>13</a:t>
                      </a:r>
                    </a:p>
                  </a:txBody>
                  <a:tcPr>
                    <a:solidFill>
                      <a:schemeClr val="accent3"/>
                    </a:solidFill>
                  </a:tcPr>
                </a:tc>
                <a:tc>
                  <a:txBody>
                    <a:bodyPr/>
                    <a:lstStyle/>
                    <a:p>
                      <a:r>
                        <a:rPr lang="id-ID" dirty="0"/>
                        <a:t>Mitra usaha</a:t>
                      </a:r>
                    </a:p>
                  </a:txBody>
                  <a:tcPr>
                    <a:solidFill>
                      <a:schemeClr val="accent3"/>
                    </a:solidFill>
                  </a:tcPr>
                </a:tc>
                <a:tc>
                  <a:txBody>
                    <a:bodyPr/>
                    <a:lstStyle/>
                    <a:p>
                      <a:endParaRPr lang="id-ID"/>
                    </a:p>
                  </a:txBody>
                  <a:tcPr>
                    <a:solidFill>
                      <a:schemeClr val="accent3"/>
                    </a:solidFill>
                  </a:tcPr>
                </a:tc>
                <a:tc>
                  <a:txBody>
                    <a:bodyPr/>
                    <a:lstStyle/>
                    <a:p>
                      <a:endParaRPr lang="id-ID"/>
                    </a:p>
                  </a:txBody>
                  <a:tcPr>
                    <a:solidFill>
                      <a:schemeClr val="accent3"/>
                    </a:solidFill>
                  </a:tcPr>
                </a:tc>
                <a:tc>
                  <a:txBody>
                    <a:bodyPr/>
                    <a:lstStyle/>
                    <a:p>
                      <a:endParaRPr lang="id-ID"/>
                    </a:p>
                  </a:txBody>
                  <a:tcPr>
                    <a:solidFill>
                      <a:schemeClr val="accent3"/>
                    </a:solidFill>
                  </a:tcPr>
                </a:tc>
                <a:tc>
                  <a:txBody>
                    <a:bodyPr/>
                    <a:lstStyle/>
                    <a:p>
                      <a:endParaRPr lang="id-ID"/>
                    </a:p>
                  </a:txBody>
                  <a:tcPr>
                    <a:solidFill>
                      <a:schemeClr val="accent3"/>
                    </a:solidFill>
                  </a:tcPr>
                </a:tc>
                <a:extLst>
                  <a:ext uri="{0D108BD9-81ED-4DB2-BD59-A6C34878D82A}">
                    <a16:rowId xmlns:a16="http://schemas.microsoft.com/office/drawing/2014/main" val="10002"/>
                  </a:ext>
                </a:extLst>
              </a:tr>
              <a:tr h="370840">
                <a:tc>
                  <a:txBody>
                    <a:bodyPr/>
                    <a:lstStyle/>
                    <a:p>
                      <a:endParaRPr lang="id-ID" dirty="0"/>
                    </a:p>
                  </a:txBody>
                  <a:tcPr>
                    <a:solidFill>
                      <a:schemeClr val="accent3"/>
                    </a:solidFill>
                  </a:tcPr>
                </a:tc>
                <a:tc>
                  <a:txBody>
                    <a:bodyPr/>
                    <a:lstStyle/>
                    <a:p>
                      <a:pPr algn="ctr"/>
                      <a:r>
                        <a:rPr lang="id-ID" dirty="0"/>
                        <a:t>TOTAL</a:t>
                      </a:r>
                      <a:r>
                        <a:rPr lang="id-ID" baseline="0" dirty="0"/>
                        <a:t> SKOR</a:t>
                      </a:r>
                      <a:endParaRPr lang="id-ID" dirty="0"/>
                    </a:p>
                  </a:txBody>
                  <a:tcPr>
                    <a:solidFill>
                      <a:schemeClr val="accent3"/>
                    </a:solidFill>
                  </a:tcPr>
                </a:tc>
                <a:tc>
                  <a:txBody>
                    <a:bodyPr/>
                    <a:lstStyle/>
                    <a:p>
                      <a:endParaRPr lang="id-ID" dirty="0"/>
                    </a:p>
                  </a:txBody>
                  <a:tcPr>
                    <a:solidFill>
                      <a:schemeClr val="accent3"/>
                    </a:solidFill>
                  </a:tcPr>
                </a:tc>
                <a:tc>
                  <a:txBody>
                    <a:bodyPr/>
                    <a:lstStyle/>
                    <a:p>
                      <a:endParaRPr lang="id-ID" dirty="0"/>
                    </a:p>
                  </a:txBody>
                  <a:tcPr>
                    <a:solidFill>
                      <a:schemeClr val="accent3"/>
                    </a:solidFill>
                  </a:tcPr>
                </a:tc>
                <a:tc>
                  <a:txBody>
                    <a:bodyPr/>
                    <a:lstStyle/>
                    <a:p>
                      <a:endParaRPr lang="id-ID" dirty="0"/>
                    </a:p>
                  </a:txBody>
                  <a:tcPr>
                    <a:solidFill>
                      <a:schemeClr val="accent3"/>
                    </a:solidFill>
                  </a:tcPr>
                </a:tc>
                <a:tc>
                  <a:txBody>
                    <a:bodyPr/>
                    <a:lstStyle/>
                    <a:p>
                      <a:endParaRPr lang="id-ID" dirty="0"/>
                    </a:p>
                  </a:txBody>
                  <a:tcPr>
                    <a:solidFill>
                      <a:schemeClr val="accent3"/>
                    </a:solidFill>
                  </a:tcPr>
                </a:tc>
                <a:extLst>
                  <a:ext uri="{0D108BD9-81ED-4DB2-BD59-A6C34878D82A}">
                    <a16:rowId xmlns:a16="http://schemas.microsoft.com/office/drawing/2014/main" val="10003"/>
                  </a:ext>
                </a:extLst>
              </a:tr>
            </a:tbl>
          </a:graphicData>
        </a:graphic>
      </p:graphicFrame>
      <p:sp>
        <p:nvSpPr>
          <p:cNvPr id="5" name="Rounded Rectangle 4"/>
          <p:cNvSpPr/>
          <p:nvPr/>
        </p:nvSpPr>
        <p:spPr>
          <a:xfrm>
            <a:off x="539552" y="2348880"/>
            <a:ext cx="8136904" cy="324036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r>
              <a:rPr lang="id-ID" dirty="0">
                <a:solidFill>
                  <a:schemeClr val="tx1"/>
                </a:solidFill>
              </a:rPr>
              <a:t>MENANGKAP DAN MEREALISASIKAN PELUANG USAHA</a:t>
            </a:r>
          </a:p>
          <a:p>
            <a:r>
              <a:rPr lang="id-ID" dirty="0">
                <a:solidFill>
                  <a:schemeClr val="tx1"/>
                </a:solidFill>
              </a:rPr>
              <a:t>Setidaknya ada dua hal pokok yang menjadi dasar untuk menangkap peluang usaha:</a:t>
            </a:r>
          </a:p>
          <a:p>
            <a:pPr marL="342900" indent="-342900">
              <a:buAutoNum type="arabicPeriod"/>
            </a:pPr>
            <a:r>
              <a:rPr lang="id-ID" dirty="0">
                <a:solidFill>
                  <a:schemeClr val="tx1"/>
                </a:solidFill>
              </a:rPr>
              <a:t>Memiliki potensi sumberdaya: modal kerja, pasar yang dikuasai, teknologi, SDM, networking</a:t>
            </a:r>
          </a:p>
          <a:p>
            <a:pPr marL="342900" indent="-342900">
              <a:buAutoNum type="arabicPeriod"/>
            </a:pPr>
            <a:r>
              <a:rPr lang="id-ID" dirty="0">
                <a:solidFill>
                  <a:schemeClr val="tx1"/>
                </a:solidFill>
              </a:rPr>
              <a:t>Memperhitungkan kompetitor, prospek usaha, dan hal lain yang langsung maupun tidak. </a:t>
            </a:r>
          </a:p>
          <a:p>
            <a:r>
              <a:rPr lang="id-ID" dirty="0">
                <a:solidFill>
                  <a:schemeClr val="tx1"/>
                </a:solidFill>
              </a:rPr>
              <a:t>Jika perhitungan kedua hal tersebut memungkinkan maka peluang usaha dapat ditangkap.</a:t>
            </a:r>
          </a:p>
        </p:txBody>
      </p:sp>
    </p:spTree>
    <p:extLst>
      <p:ext uri="{BB962C8B-B14F-4D97-AF65-F5344CB8AC3E}">
        <p14:creationId xmlns:p14="http://schemas.microsoft.com/office/powerpoint/2010/main" val="3541368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483</TotalTime>
  <Words>1550</Words>
  <Application>Microsoft Office PowerPoint</Application>
  <PresentationFormat>On-screen Show (4:3)</PresentationFormat>
  <Paragraphs>191</Paragraphs>
  <Slides>22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Franklin Gothic Book</vt:lpstr>
      <vt:lpstr>Wingdings</vt:lpstr>
      <vt:lpstr>Wingdings 2</vt:lpstr>
      <vt:lpstr>Office Theme</vt:lpstr>
      <vt:lpstr>Document</vt:lpstr>
      <vt:lpstr>KEWIRAUSAHAAN</vt:lpstr>
      <vt:lpstr>PowerPoint Presentation</vt:lpstr>
      <vt:lpstr>Teknik Menangkap Peluang Usaha</vt:lpstr>
      <vt:lpstr>PowerPoint Presentation</vt:lpstr>
      <vt:lpstr>PowerPoint Presentation</vt:lpstr>
      <vt:lpstr>Peluang bisnis dapat bersumber dari:</vt:lpstr>
      <vt:lpstr>TEKNIK ANALISIS PENGELOLAAN PELUANG USAHA</vt:lpstr>
      <vt:lpstr>PowerPoint Presentation</vt:lpstr>
      <vt:lpstr>PowerPoint Presentation</vt:lpstr>
      <vt:lpstr>PowerPoint Presentation</vt:lpstr>
      <vt:lpstr>PowerPoint Presentation</vt:lpstr>
      <vt:lpstr>PowerPoint Presentation</vt:lpstr>
      <vt:lpstr>Langkah-langkah menciptakan peluang usaha/bisnis:</vt:lpstr>
      <vt:lpstr>PROSES EVALUASI IDE</vt:lpstr>
      <vt:lpstr>PowerPoint Presentation</vt:lpstr>
      <vt:lpstr>Pohon Ide</vt:lpstr>
      <vt:lpstr>Peta ide</vt:lpstr>
      <vt:lpstr>Diagram Pohon ide</vt:lpstr>
      <vt:lpstr>Tugas KWU (7)</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KEWIRAUSAHAAN</dc:title>
  <dc:creator>Ratna Devi</dc:creator>
  <cp:lastModifiedBy>User</cp:lastModifiedBy>
  <cp:revision>32</cp:revision>
  <dcterms:created xsi:type="dcterms:W3CDTF">2019-04-09T23:52:12Z</dcterms:created>
  <dcterms:modified xsi:type="dcterms:W3CDTF">2021-04-04T13:45:09Z</dcterms:modified>
</cp:coreProperties>
</file>