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0" r:id="rId4"/>
    <p:sldId id="271" r:id="rId5"/>
    <p:sldId id="272" r:id="rId6"/>
    <p:sldId id="273" r:id="rId7"/>
    <p:sldId id="274" r:id="rId8"/>
    <p:sldId id="275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altLang="en-US" dirty="0">
                <a:latin typeface="Comic Sans MS" panose="030F0702030302020204" pitchFamily="66" charset="0"/>
                <a:cs typeface="Comic Sans MS" panose="030F0702030302020204" pitchFamily="66" charset="0"/>
              </a:rPr>
              <a:t>ANALISIS BENTUK TRANSAKSI</a:t>
            </a:r>
            <a:endParaRPr lang="en-ID" altLang="en-US" dirty="0">
              <a:latin typeface="Comic Sans MS" panose="030F0702030302020204" pitchFamily="66" charset="0"/>
              <a:cs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 bwMode="auto"/>
        <p:txBody>
          <a:bodyPr vert="horz" wrap="square" lIns="91440" tIns="45720" rIns="91440" bIns="45720" numCol="1" anchor="t" anchorCtr="0" compatLnSpc="1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45720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lvl="2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lvl="3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lvl="4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000" b="0" dirty="0">
                <a:latin typeface="Arial" panose="020B0604020202020204" pitchFamily="34" charset="0"/>
              </a:rPr>
            </a:fld>
            <a:endParaRPr lang="en-US" sz="1000" b="0" dirty="0">
              <a:latin typeface="Arial" panose="020B0604020202020204" pitchFamily="34" charset="0"/>
            </a:endParaRPr>
          </a:p>
        </p:txBody>
      </p:sp>
      <p:sp>
        <p:nvSpPr>
          <p:cNvPr id="69636" name="Rectangle 2"/>
          <p:cNvSpPr>
            <a:spLocks noGrp="1"/>
          </p:cNvSpPr>
          <p:nvPr>
            <p:ph type="title"/>
          </p:nvPr>
        </p:nvSpPr>
        <p:spPr>
          <a:xfrm>
            <a:off x="1752600" y="152400"/>
            <a:ext cx="8458200" cy="685800"/>
          </a:xfrm>
        </p:spPr>
        <p:txBody>
          <a:bodyPr vert="horz" wrap="square" lIns="91440" tIns="45720" rIns="91440" bIns="45720" anchor="ctr" anchorCtr="0">
            <a:normAutofit fontScale="90000"/>
          </a:bodyPr>
          <a:p>
            <a:pPr algn="ctr" eaLnBrk="1" hangingPunct="1"/>
            <a:r>
              <a:rPr sz="3600" b="1" dirty="0">
                <a:solidFill>
                  <a:srgbClr val="000099"/>
                </a:solidFill>
                <a:latin typeface="Comic Sans MS" panose="030F0702030302020204" pitchFamily="66" charset="0"/>
              </a:rPr>
              <a:t>SURAT JALAN</a:t>
            </a:r>
            <a:r>
              <a:rPr sz="4000" b="1" dirty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endParaRPr sz="4000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69637" name="Rectangle 3"/>
          <p:cNvSpPr>
            <a:spLocks noGrp="1"/>
          </p:cNvSpPr>
          <p:nvPr>
            <p:ph idx="1"/>
          </p:nvPr>
        </p:nvSpPr>
        <p:spPr>
          <a:xfrm>
            <a:off x="1828800" y="1524000"/>
            <a:ext cx="8534400" cy="4038600"/>
          </a:xfrm>
        </p:spPr>
        <p:txBody>
          <a:bodyPr vert="horz" wrap="square" lIns="91440" tIns="45720" rIns="91440" bIns="45720" anchor="t" anchorCtr="0"/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None/>
            </a:pPr>
            <a:r>
              <a:rPr lang="sv-SE" altLang="x-none" sz="500" dirty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endParaRPr lang="sv-SE" altLang="x-none" sz="5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sz="2400" dirty="0">
                <a:latin typeface="Comic Sans MS" panose="030F0702030302020204" pitchFamily="66" charset="0"/>
                <a:sym typeface="Wingdings" panose="05000000000000000000" pitchFamily="2" charset="2"/>
              </a:rPr>
              <a:t>Adalah surat yang dibuat oleh penjual (perusahaan) sebagai bukti yang harus dibawa oleh petugas yang mengirim barang.</a:t>
            </a:r>
            <a:endParaRPr sz="2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sz="2400" dirty="0">
                <a:latin typeface="Comic Sans MS" panose="030F0702030302020204" pitchFamily="66" charset="0"/>
                <a:sym typeface="Wingdings" panose="05000000000000000000" pitchFamily="2" charset="2"/>
              </a:rPr>
              <a:t>Kegunaan surat jalan ini adalah apabila ada pemeriksaan oleh pihak pembeli untuk memasuki toko saat menyerahkan barang, petugas dapat menunjukkan surat jalan tersebut.</a:t>
            </a:r>
            <a:endParaRPr sz="2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sz="2400" dirty="0">
                <a:latin typeface="Comic Sans MS" panose="030F0702030302020204" pitchFamily="66" charset="0"/>
                <a:sym typeface="Wingdings" panose="05000000000000000000" pitchFamily="2" charset="2"/>
              </a:rPr>
              <a:t>Surat jalan tersebut merupakan bukti sah bahwa petugas pengirim memang benar mewakili penjual untuk maengantarkan barang yang telah dipesan oleh pembeli.</a:t>
            </a:r>
            <a:endParaRPr sz="2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Slide Number Placeholder 5"/>
          <p:cNvSpPr txBox="1">
            <a:spLocks noGrp="1"/>
          </p:cNvSpPr>
          <p:nvPr>
            <p:ph type="sldNum" sz="quarter" idx="12"/>
          </p:nvPr>
        </p:nvSpPr>
        <p:spPr bwMode="auto"/>
        <p:txBody>
          <a:bodyPr vert="horz" wrap="square" lIns="91440" tIns="45720" rIns="91440" bIns="45720" numCol="1" anchor="t" anchorCtr="0" compatLnSpc="1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45720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lvl="2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lvl="3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lvl="4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000" b="0" dirty="0">
                <a:latin typeface="Arial" panose="020B0604020202020204" pitchFamily="34" charset="0"/>
              </a:rPr>
            </a:fld>
            <a:endParaRPr lang="en-US" sz="1000" b="0" dirty="0">
              <a:latin typeface="Arial" panose="020B0604020202020204" pitchFamily="34" charset="0"/>
            </a:endParaRPr>
          </a:p>
        </p:txBody>
      </p:sp>
      <p:sp>
        <p:nvSpPr>
          <p:cNvPr id="70660" name="Rectangle 2"/>
          <p:cNvSpPr>
            <a:spLocks noGrp="1"/>
          </p:cNvSpPr>
          <p:nvPr>
            <p:ph type="title"/>
          </p:nvPr>
        </p:nvSpPr>
        <p:spPr>
          <a:xfrm>
            <a:off x="1752600" y="152400"/>
            <a:ext cx="8458200" cy="685800"/>
          </a:xfrm>
        </p:spPr>
        <p:txBody>
          <a:bodyPr vert="horz" wrap="square" lIns="91440" tIns="45720" rIns="91440" bIns="45720" anchor="ctr" anchorCtr="0">
            <a:normAutofit fontScale="90000"/>
          </a:bodyPr>
          <a:p>
            <a:pPr algn="ctr" eaLnBrk="1" hangingPunct="1"/>
            <a:r>
              <a:rPr sz="3600" b="1" dirty="0">
                <a:solidFill>
                  <a:srgbClr val="000099"/>
                </a:solidFill>
                <a:latin typeface="Comic Sans MS" panose="030F0702030302020204" pitchFamily="66" charset="0"/>
              </a:rPr>
              <a:t>CONTOH: SURAT JALAN</a:t>
            </a:r>
            <a:r>
              <a:rPr sz="4000" b="1" dirty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endParaRPr sz="4000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70661" name="Rectangle 3"/>
          <p:cNvSpPr>
            <a:spLocks noGrp="1"/>
          </p:cNvSpPr>
          <p:nvPr>
            <p:ph idx="1"/>
          </p:nvPr>
        </p:nvSpPr>
        <p:spPr>
          <a:xfrm>
            <a:off x="1828800" y="1524000"/>
            <a:ext cx="8534400" cy="4038600"/>
          </a:xfrm>
        </p:spPr>
        <p:txBody>
          <a:bodyPr vert="horz" wrap="square" lIns="91440" tIns="45720" rIns="91440" bIns="45720" anchor="t" anchorCtr="0"/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None/>
            </a:pPr>
            <a:r>
              <a:rPr lang="sv-SE" altLang="x-none" sz="500" dirty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endParaRPr lang="sv-SE" altLang="x-none" sz="5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pic>
        <p:nvPicPr>
          <p:cNvPr id="70663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52600" y="1143000"/>
            <a:ext cx="8686800" cy="4648200"/>
          </a:xfrm>
          <a:prstGeom prst="rect">
            <a:avLst/>
          </a:prstGeom>
          <a:noFill/>
          <a:ln w="9398"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 bwMode="auto"/>
        <p:txBody>
          <a:bodyPr vert="horz" wrap="square" lIns="91440" tIns="45720" rIns="91440" bIns="45720" numCol="1" anchor="t" anchorCtr="0" compatLnSpc="1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45720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lvl="2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lvl="3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lvl="4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000" b="0" dirty="0">
                <a:latin typeface="Arial" panose="020B0604020202020204" pitchFamily="34" charset="0"/>
              </a:rPr>
            </a:fld>
            <a:endParaRPr lang="en-US" sz="1000" b="0" dirty="0">
              <a:latin typeface="Arial" panose="020B0604020202020204" pitchFamily="34" charset="0"/>
            </a:endParaRPr>
          </a:p>
        </p:txBody>
      </p:sp>
      <p:sp>
        <p:nvSpPr>
          <p:cNvPr id="71684" name="Rectangle 2"/>
          <p:cNvSpPr>
            <a:spLocks noGrp="1"/>
          </p:cNvSpPr>
          <p:nvPr>
            <p:ph type="title"/>
          </p:nvPr>
        </p:nvSpPr>
        <p:spPr>
          <a:xfrm>
            <a:off x="1752600" y="152400"/>
            <a:ext cx="8458200" cy="685800"/>
          </a:xfrm>
        </p:spPr>
        <p:txBody>
          <a:bodyPr vert="horz" wrap="square" lIns="91440" tIns="45720" rIns="91440" bIns="45720" anchor="ctr" anchorCtr="0">
            <a:normAutofit fontScale="90000"/>
          </a:bodyPr>
          <a:p>
            <a:pPr algn="ctr" eaLnBrk="1" hangingPunct="1"/>
            <a:r>
              <a:rPr sz="3600" b="1" dirty="0">
                <a:solidFill>
                  <a:srgbClr val="000099"/>
                </a:solidFill>
                <a:latin typeface="Comic Sans MS" panose="030F0702030302020204" pitchFamily="66" charset="0"/>
              </a:rPr>
              <a:t>BUKTI PENERIMAAN BARANG</a:t>
            </a:r>
            <a:r>
              <a:rPr sz="4000" b="1" dirty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endParaRPr sz="4000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71685" name="Rectangle 3"/>
          <p:cNvSpPr>
            <a:spLocks noGrp="1"/>
          </p:cNvSpPr>
          <p:nvPr>
            <p:ph idx="1"/>
          </p:nvPr>
        </p:nvSpPr>
        <p:spPr>
          <a:xfrm>
            <a:off x="1828800" y="990600"/>
            <a:ext cx="8534400" cy="4572000"/>
          </a:xfrm>
        </p:spPr>
        <p:txBody>
          <a:bodyPr vert="horz" wrap="square" lIns="91440" tIns="45720" rIns="91440" bIns="45720" anchor="t" anchorCtr="0">
            <a:normAutofit lnSpcReduction="10000"/>
          </a:bodyPr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None/>
            </a:pPr>
            <a:r>
              <a:rPr lang="sv-SE" altLang="x-none" sz="500" dirty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endParaRPr lang="sv-SE" altLang="x-none" sz="5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sz="2000" dirty="0">
                <a:latin typeface="Comic Sans MS" panose="030F0702030302020204" pitchFamily="66" charset="0"/>
                <a:sym typeface="Wingdings" panose="05000000000000000000" pitchFamily="2" charset="2"/>
              </a:rPr>
              <a:t>Bukti penerimaan barang adalah dokumen  yang harus ditandatangani oleh pihak yang menerima barang setelah barang sampai ke alamat pembeli. </a:t>
            </a:r>
            <a:endParaRPr sz="20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sz="2000" dirty="0">
                <a:latin typeface="Comic Sans MS" panose="030F0702030302020204" pitchFamily="66" charset="0"/>
                <a:sym typeface="Wingdings" panose="05000000000000000000" pitchFamily="2" charset="2"/>
              </a:rPr>
              <a:t>Dokumen ini sebagai bukti bahwa barang telah sampai ke alamat pembeli dan telah diterima  tersebut dalam keadaan baik.</a:t>
            </a:r>
            <a:endParaRPr sz="20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sz="2000" dirty="0">
                <a:latin typeface="Comic Sans MS" panose="030F0702030302020204" pitchFamily="66" charset="0"/>
                <a:sym typeface="Wingdings" panose="05000000000000000000" pitchFamily="2" charset="2"/>
              </a:rPr>
              <a:t>Dokumen ini selanjutnya akan dibawa oleh pengirim barang dan diserahkan kepada perusahaan atau toko dan disimpan sebagai bukti.</a:t>
            </a:r>
            <a:endParaRPr sz="20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sz="2000" dirty="0">
                <a:latin typeface="Comic Sans MS" panose="030F0702030302020204" pitchFamily="66" charset="0"/>
                <a:sym typeface="Wingdings" panose="05000000000000000000" pitchFamily="2" charset="2"/>
              </a:rPr>
              <a:t>Pada saat menerima barang perusahaan akan mencocokkan dengan PO yang telah dibuat kemudian melakukan pemeriksaan barang yg telah datang (terdapat kemungkinan barang dikirim lebih dari satu kali).</a:t>
            </a:r>
            <a:endParaRPr sz="20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sz="2000" dirty="0">
                <a:latin typeface="Comic Sans MS" panose="030F0702030302020204" pitchFamily="66" charset="0"/>
                <a:sym typeface="Wingdings" panose="05000000000000000000" pitchFamily="2" charset="2"/>
              </a:rPr>
              <a:t>Dokumen yang digunakan perusahaan untuk mencatat barang yang telah diterima yaitu Receiving Report (RR).</a:t>
            </a:r>
            <a:endParaRPr sz="20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 bwMode="auto"/>
        <p:txBody>
          <a:bodyPr vert="horz" wrap="square" lIns="91440" tIns="45720" rIns="91440" bIns="45720" numCol="1" anchor="t" anchorCtr="0" compatLnSpc="1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45720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lvl="2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lvl="3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lvl="4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000" b="0" dirty="0">
                <a:latin typeface="Arial" panose="020B0604020202020204" pitchFamily="34" charset="0"/>
              </a:rPr>
            </a:fld>
            <a:endParaRPr lang="en-US" sz="1000" b="0" dirty="0">
              <a:latin typeface="Arial" panose="020B0604020202020204" pitchFamily="34" charset="0"/>
            </a:endParaRPr>
          </a:p>
        </p:txBody>
      </p:sp>
      <p:sp>
        <p:nvSpPr>
          <p:cNvPr id="72708" name="Rectangle 2"/>
          <p:cNvSpPr>
            <a:spLocks noGrp="1"/>
          </p:cNvSpPr>
          <p:nvPr>
            <p:ph type="title"/>
          </p:nvPr>
        </p:nvSpPr>
        <p:spPr>
          <a:xfrm>
            <a:off x="1752600" y="152400"/>
            <a:ext cx="8458200" cy="685800"/>
          </a:xfrm>
        </p:spPr>
        <p:txBody>
          <a:bodyPr vert="horz" wrap="square" lIns="91440" tIns="45720" rIns="91440" bIns="45720" anchor="ctr" anchorCtr="0">
            <a:normAutofit fontScale="90000"/>
          </a:bodyPr>
          <a:p>
            <a:pPr algn="ctr" eaLnBrk="1" hangingPunct="1"/>
            <a:r>
              <a:rPr sz="3600" b="1" dirty="0">
                <a:solidFill>
                  <a:srgbClr val="000099"/>
                </a:solidFill>
                <a:latin typeface="Comic Sans MS" panose="030F0702030302020204" pitchFamily="66" charset="0"/>
              </a:rPr>
              <a:t>PENYIMPANAN BUKTI TRANSAKSI</a:t>
            </a:r>
            <a:r>
              <a:rPr sz="4000" b="1" dirty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endParaRPr sz="4000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72709" name="Rectangle 3"/>
          <p:cNvSpPr>
            <a:spLocks noGrp="1"/>
          </p:cNvSpPr>
          <p:nvPr>
            <p:ph idx="1"/>
          </p:nvPr>
        </p:nvSpPr>
        <p:spPr>
          <a:xfrm>
            <a:off x="1828800" y="990600"/>
            <a:ext cx="8534400" cy="4572000"/>
          </a:xfrm>
        </p:spPr>
        <p:txBody>
          <a:bodyPr vert="horz" wrap="square" lIns="91440" tIns="45720" rIns="91440" bIns="45720" anchor="t" anchorCtr="0">
            <a:normAutofit lnSpcReduction="10000"/>
          </a:bodyPr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None/>
            </a:pPr>
            <a:r>
              <a:rPr lang="sv-SE" altLang="x-none" sz="400" dirty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endParaRPr lang="sv-SE" altLang="x-none" sz="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sz="2400" dirty="0">
                <a:latin typeface="Comic Sans MS" panose="030F0702030302020204" pitchFamily="66" charset="0"/>
                <a:sym typeface="Wingdings" panose="05000000000000000000" pitchFamily="2" charset="2"/>
              </a:rPr>
              <a:t>Jika bukti-bukti transaksi tersebut masih dalam waktu kurang 2 tahun maka masih harus disimpan dulu dalam suatu rak/box ﬁ  le/ordner, yang biasanya masih dalam suatu ruangan dengan petugas pembukuan, dengan maksud untuk memudahkan pencarian jika dibutuhkan.</a:t>
            </a:r>
            <a:endParaRPr sz="2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sz="2400" dirty="0">
                <a:latin typeface="Comic Sans MS" panose="030F0702030302020204" pitchFamily="66" charset="0"/>
                <a:sym typeface="Wingdings" panose="05000000000000000000" pitchFamily="2" charset="2"/>
              </a:rPr>
              <a:t>Berdasarkan pasal 6 UU Hukum Dagang bukti-bukti transaksi harus tetap </a:t>
            </a:r>
            <a:endParaRPr sz="2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None/>
            </a:pPr>
            <a:r>
              <a:rPr sz="2400" dirty="0">
                <a:latin typeface="Comic Sans MS" panose="030F0702030302020204" pitchFamily="66" charset="0"/>
                <a:sym typeface="Wingdings" panose="05000000000000000000" pitchFamily="2" charset="2"/>
              </a:rPr>
              <a:t>    ada dalam  perusahaan selama 10 tahun.</a:t>
            </a:r>
            <a:endParaRPr sz="2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sz="2400" dirty="0">
                <a:latin typeface="Comic Sans MS" panose="030F0702030302020204" pitchFamily="66" charset="0"/>
                <a:sym typeface="Wingdings" panose="05000000000000000000" pitchFamily="2" charset="2"/>
              </a:rPr>
              <a:t>Setelah itu biasanya disimpan di gudang/digudangkan sampai maksimal 30 tahun baru dimusnahkan. Penyimpanan sampai jangka waktu 30 tahun,dari segi hukum (misal terjadi penyimpangan) maka bukti-bukti transaksi tersebut dapat merupakan bukti bila terjadi suatu perkara (pidana/perdata)</a:t>
            </a:r>
            <a:endParaRPr sz="2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 bwMode="auto"/>
        <p:txBody>
          <a:bodyPr vert="horz" wrap="square" lIns="91440" tIns="45720" rIns="91440" bIns="45720" numCol="1" anchor="t" anchorCtr="0" compatLnSpc="1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45720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lvl="2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lvl="3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lvl="4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000" b="0" dirty="0">
                <a:latin typeface="Arial" panose="020B0604020202020204" pitchFamily="34" charset="0"/>
              </a:rPr>
            </a:fld>
            <a:endParaRPr lang="en-US" sz="1000" b="0" dirty="0">
              <a:latin typeface="Arial" panose="020B0604020202020204" pitchFamily="34" charset="0"/>
            </a:endParaRPr>
          </a:p>
        </p:txBody>
      </p:sp>
      <p:sp>
        <p:nvSpPr>
          <p:cNvPr id="73732" name="Rectangle 2"/>
          <p:cNvSpPr>
            <a:spLocks noGrp="1"/>
          </p:cNvSpPr>
          <p:nvPr>
            <p:ph type="title"/>
          </p:nvPr>
        </p:nvSpPr>
        <p:spPr>
          <a:xfrm>
            <a:off x="1752600" y="152400"/>
            <a:ext cx="8458200" cy="685800"/>
          </a:xfrm>
        </p:spPr>
        <p:txBody>
          <a:bodyPr vert="horz" wrap="square" lIns="91440" tIns="45720" rIns="91440" bIns="45720" anchor="ctr" anchorCtr="0">
            <a:normAutofit fontScale="90000"/>
          </a:bodyPr>
          <a:p>
            <a:pPr algn="ctr" eaLnBrk="1" hangingPunct="1"/>
            <a:r>
              <a:rPr sz="3600" b="1" dirty="0">
                <a:solidFill>
                  <a:srgbClr val="000099"/>
                </a:solidFill>
                <a:latin typeface="Comic Sans MS" panose="030F0702030302020204" pitchFamily="66" charset="0"/>
              </a:rPr>
              <a:t>KESIMPULAN</a:t>
            </a:r>
            <a:r>
              <a:rPr sz="4000" b="1" dirty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endParaRPr sz="4000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73733" name="Rectangle 3"/>
          <p:cNvSpPr>
            <a:spLocks noGrp="1"/>
          </p:cNvSpPr>
          <p:nvPr>
            <p:ph idx="1"/>
          </p:nvPr>
        </p:nvSpPr>
        <p:spPr>
          <a:xfrm>
            <a:off x="1828800" y="990600"/>
            <a:ext cx="8534400" cy="4572000"/>
          </a:xfrm>
        </p:spPr>
        <p:txBody>
          <a:bodyPr vert="horz" wrap="square" lIns="91440" tIns="45720" rIns="91440" bIns="45720" anchor="t" anchorCtr="0">
            <a:normAutofit lnSpcReduction="20000"/>
          </a:bodyPr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None/>
            </a:pPr>
            <a:r>
              <a:rPr lang="sv-SE" altLang="x-none" sz="300" dirty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endParaRPr lang="sv-SE" altLang="x-none" sz="3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sz="2000" dirty="0">
                <a:latin typeface="Comic Sans MS" panose="030F0702030302020204" pitchFamily="66" charset="0"/>
                <a:sym typeface="Wingdings" panose="05000000000000000000" pitchFamily="2" charset="2"/>
              </a:rPr>
              <a:t>Suatu transaksi biasanya dibuktikan dengan adanya dokumen. Dan dikatakan sah atau benar bila didukung oleh bukti-bukti yang sah, bukti transaksi dapat berasal dari perusahaan sendiri ini disebut bukti intern atau diperoleh dari pihak luar disebut eksternal. </a:t>
            </a:r>
            <a:endParaRPr sz="20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None/>
            </a:pPr>
            <a:r>
              <a:rPr sz="2000" dirty="0">
                <a:latin typeface="Comic Sans MS" panose="030F0702030302020204" pitchFamily="66" charset="0"/>
                <a:sym typeface="Wingdings" panose="05000000000000000000" pitchFamily="2" charset="2"/>
              </a:rPr>
              <a:t>      </a:t>
            </a:r>
            <a:endParaRPr sz="20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None/>
            </a:pPr>
            <a:r>
              <a:rPr sz="2000" dirty="0">
                <a:latin typeface="Comic Sans MS" panose="030F0702030302020204" pitchFamily="66" charset="0"/>
                <a:sym typeface="Wingdings" panose="05000000000000000000" pitchFamily="2" charset="2"/>
              </a:rPr>
              <a:t>Bukti transaksi berguna untuk: </a:t>
            </a:r>
            <a:endParaRPr sz="20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None/>
            </a:pPr>
            <a:r>
              <a:rPr sz="2000" dirty="0">
                <a:latin typeface="Comic Sans MS" panose="030F0702030302020204" pitchFamily="66" charset="0"/>
                <a:sym typeface="Wingdings" panose="05000000000000000000" pitchFamily="2" charset="2"/>
              </a:rPr>
              <a:t>     (a)  Merekam peristiwa ekonomi/transaksi secara formal;</a:t>
            </a:r>
            <a:endParaRPr sz="20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None/>
            </a:pPr>
            <a:r>
              <a:rPr sz="2000" dirty="0">
                <a:latin typeface="Comic Sans MS" panose="030F0702030302020204" pitchFamily="66" charset="0"/>
                <a:sym typeface="Wingdings" panose="05000000000000000000" pitchFamily="2" charset="2"/>
              </a:rPr>
              <a:t>     (b)  Memastikan keabsahan transaksi yang dicatat; </a:t>
            </a:r>
            <a:endParaRPr sz="20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None/>
            </a:pPr>
            <a:r>
              <a:rPr sz="2000" dirty="0">
                <a:latin typeface="Comic Sans MS" panose="030F0702030302020204" pitchFamily="66" charset="0"/>
                <a:sym typeface="Wingdings" panose="05000000000000000000" pitchFamily="2" charset="2"/>
              </a:rPr>
              <a:t>     (c)  Digunakan sebagai rujukan, apabila dikemudian hari terjadi</a:t>
            </a:r>
            <a:endParaRPr sz="20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None/>
            </a:pPr>
            <a:r>
              <a:rPr sz="2000" dirty="0">
                <a:latin typeface="Comic Sans MS" panose="030F0702030302020204" pitchFamily="66" charset="0"/>
                <a:sym typeface="Wingdings" panose="05000000000000000000" pitchFamily="2" charset="2"/>
              </a:rPr>
              <a:t>           masalah; </a:t>
            </a:r>
            <a:endParaRPr sz="20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None/>
            </a:pPr>
            <a:r>
              <a:rPr sz="2000" dirty="0">
                <a:latin typeface="Comic Sans MS" panose="030F0702030302020204" pitchFamily="66" charset="0"/>
                <a:sym typeface="Wingdings" panose="05000000000000000000" pitchFamily="2" charset="2"/>
              </a:rPr>
              <a:t>     (d)  Jenis bukti transaksi berbeda-beda sesuai transaksi yang</a:t>
            </a:r>
            <a:endParaRPr sz="20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None/>
            </a:pPr>
            <a:r>
              <a:rPr sz="2000" dirty="0">
                <a:latin typeface="Comic Sans MS" panose="030F0702030302020204" pitchFamily="66" charset="0"/>
                <a:sym typeface="Wingdings" panose="05000000000000000000" pitchFamily="2" charset="2"/>
              </a:rPr>
              <a:t>            terjadi dalam perusahaan. pada umumnya bukti-bukti transaksi </a:t>
            </a:r>
            <a:endParaRPr sz="20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None/>
            </a:pPr>
            <a:r>
              <a:rPr sz="2000" dirty="0">
                <a:latin typeface="Comic Sans MS" panose="030F0702030302020204" pitchFamily="66" charset="0"/>
                <a:sym typeface="Wingdings" panose="05000000000000000000" pitchFamily="2" charset="2"/>
              </a:rPr>
              <a:t>            terdiri atas formulir-formulir tercetak, contoh blangko </a:t>
            </a:r>
            <a:endParaRPr sz="20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None/>
            </a:pPr>
            <a:r>
              <a:rPr sz="2000" dirty="0">
                <a:latin typeface="Comic Sans MS" panose="030F0702030302020204" pitchFamily="66" charset="0"/>
                <a:sym typeface="Wingdings" panose="05000000000000000000" pitchFamily="2" charset="2"/>
              </a:rPr>
              <a:t>            kuitansi, nota penjualan, pita kas register, struk yang </a:t>
            </a:r>
            <a:endParaRPr sz="20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None/>
            </a:pPr>
            <a:r>
              <a:rPr sz="2000" dirty="0">
                <a:latin typeface="Comic Sans MS" panose="030F0702030302020204" pitchFamily="66" charset="0"/>
                <a:sym typeface="Wingdings" panose="05000000000000000000" pitchFamily="2" charset="2"/>
              </a:rPr>
              <a:t>            tertinggal dalam buku cek (per tanggal cek) dan lain-lain</a:t>
            </a:r>
            <a:endParaRPr sz="20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 bwMode="auto"/>
        <p:txBody>
          <a:bodyPr vert="horz" wrap="square" lIns="91440" tIns="45720" rIns="91440" bIns="45720" numCol="1" anchor="t" anchorCtr="0" compatLnSpc="1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45720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lvl="2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lvl="3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lvl="4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000" b="0" dirty="0">
                <a:latin typeface="Arial" panose="020B0604020202020204" pitchFamily="34" charset="0"/>
              </a:rPr>
            </a:fld>
            <a:endParaRPr lang="en-US" sz="1000" b="0" dirty="0">
              <a:latin typeface="Arial" panose="020B0604020202020204" pitchFamily="34" charset="0"/>
            </a:endParaRPr>
          </a:p>
        </p:txBody>
      </p:sp>
      <p:sp>
        <p:nvSpPr>
          <p:cNvPr id="61444" name="Rectangle 2"/>
          <p:cNvSpPr>
            <a:spLocks noGrp="1"/>
          </p:cNvSpPr>
          <p:nvPr>
            <p:ph type="title"/>
          </p:nvPr>
        </p:nvSpPr>
        <p:spPr>
          <a:xfrm>
            <a:off x="1752600" y="152400"/>
            <a:ext cx="8458200" cy="1066800"/>
          </a:xfrm>
        </p:spPr>
        <p:txBody>
          <a:bodyPr vert="horz" wrap="square" lIns="91440" tIns="45720" rIns="91440" bIns="45720" anchor="ctr" anchorCtr="0">
            <a:normAutofit fontScale="90000"/>
          </a:bodyPr>
          <a:p>
            <a:pPr algn="ctr" eaLnBrk="1" hangingPunct="1"/>
            <a:r>
              <a:rPr sz="4000" b="1" dirty="0">
                <a:solidFill>
                  <a:srgbClr val="000099"/>
                </a:solidFill>
                <a:latin typeface="Comic Sans MS" panose="030F0702030302020204" pitchFamily="66" charset="0"/>
              </a:rPr>
              <a:t>ANALISIS </a:t>
            </a:r>
            <a:br>
              <a:rPr sz="4000" b="1" dirty="0">
                <a:solidFill>
                  <a:srgbClr val="000099"/>
                </a:solidFill>
                <a:latin typeface="Comic Sans MS" panose="030F0702030302020204" pitchFamily="66" charset="0"/>
              </a:rPr>
            </a:br>
            <a:r>
              <a:rPr sz="4000" b="1" dirty="0">
                <a:solidFill>
                  <a:srgbClr val="000099"/>
                </a:solidFill>
                <a:latin typeface="Comic Sans MS" panose="030F0702030302020204" pitchFamily="66" charset="0"/>
              </a:rPr>
              <a:t>BENTUK TRANSAKSI </a:t>
            </a:r>
            <a:endParaRPr sz="4000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61445" name="Rectangle 3"/>
          <p:cNvSpPr>
            <a:spLocks noGrp="1"/>
          </p:cNvSpPr>
          <p:nvPr>
            <p:ph idx="1"/>
          </p:nvPr>
        </p:nvSpPr>
        <p:spPr>
          <a:xfrm>
            <a:off x="1828800" y="1905000"/>
            <a:ext cx="8534400" cy="3657600"/>
          </a:xfrm>
        </p:spPr>
        <p:txBody>
          <a:bodyPr vert="horz" wrap="square" lIns="91440" tIns="45720" rIns="91440" bIns="45720" anchor="t" anchorCtr="0"/>
          <a:p>
            <a:pPr marL="396875" indent="-396875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v-SE" altLang="x-none" sz="2800" dirty="0">
                <a:latin typeface="Comic Sans MS" panose="030F0702030302020204" pitchFamily="66" charset="0"/>
                <a:sym typeface="Wingdings" panose="05000000000000000000" pitchFamily="2" charset="2"/>
              </a:rPr>
              <a:t>Sebelum diproses lebih lanjut, bukti-bukti transaksi harus dianalisis kebenaran dan keabsahannya.</a:t>
            </a:r>
            <a:endParaRPr lang="sv-SE" altLang="x-none" sz="2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v-SE" altLang="x-none" sz="2800" dirty="0">
                <a:latin typeface="Comic Sans MS" panose="030F0702030302020204" pitchFamily="66" charset="0"/>
                <a:sym typeface="Wingdings" panose="05000000000000000000" pitchFamily="2" charset="2"/>
              </a:rPr>
              <a:t>Analisis kebenaran bukti transaksi, dimaksudkan untuk memeriksa kembali kebenaran perhitungan (perkalian, penjumlahan) dari data yang berupa angka-angka yang ada dalam bukti transaksi tersebut.</a:t>
            </a:r>
            <a:endParaRPr lang="sv-SE" altLang="x-none" sz="2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None/>
            </a:pPr>
            <a:r>
              <a:rPr lang="sv-SE" altLang="x-none" sz="500" dirty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endParaRPr lang="sv-SE" altLang="x-none" sz="5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None/>
            </a:pPr>
            <a:endParaRPr sz="5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sz="5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Slide Number Placeholder 5"/>
          <p:cNvSpPr txBox="1">
            <a:spLocks noGrp="1"/>
          </p:cNvSpPr>
          <p:nvPr>
            <p:ph type="sldNum" sz="quarter" idx="12"/>
          </p:nvPr>
        </p:nvSpPr>
        <p:spPr bwMode="auto"/>
        <p:txBody>
          <a:bodyPr vert="horz" wrap="square" lIns="91440" tIns="45720" rIns="91440" bIns="45720" numCol="1" anchor="t" anchorCtr="0" compatLnSpc="1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45720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lvl="2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lvl="3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lvl="4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000" b="0" dirty="0">
                <a:latin typeface="Arial" panose="020B0604020202020204" pitchFamily="34" charset="0"/>
              </a:rPr>
            </a:fld>
            <a:endParaRPr lang="en-US" sz="1000" b="0" dirty="0">
              <a:latin typeface="Arial" panose="020B0604020202020204" pitchFamily="34" charset="0"/>
            </a:endParaRPr>
          </a:p>
        </p:txBody>
      </p:sp>
      <p:sp>
        <p:nvSpPr>
          <p:cNvPr id="62468" name="Rectangle 2"/>
          <p:cNvSpPr>
            <a:spLocks noGrp="1"/>
          </p:cNvSpPr>
          <p:nvPr>
            <p:ph type="title"/>
          </p:nvPr>
        </p:nvSpPr>
        <p:spPr>
          <a:xfrm>
            <a:off x="1752600" y="152400"/>
            <a:ext cx="8458200" cy="914400"/>
          </a:xfrm>
        </p:spPr>
        <p:txBody>
          <a:bodyPr vert="horz" wrap="square" lIns="91440" tIns="45720" rIns="91440" bIns="45720" anchor="ctr" anchorCtr="0">
            <a:normAutofit fontScale="90000"/>
          </a:bodyPr>
          <a:p>
            <a:pPr algn="ctr" eaLnBrk="1" hangingPunct="1"/>
            <a:r>
              <a:rPr sz="4000" b="1" dirty="0">
                <a:solidFill>
                  <a:srgbClr val="000099"/>
                </a:solidFill>
                <a:latin typeface="Comic Sans MS" panose="030F0702030302020204" pitchFamily="66" charset="0"/>
              </a:rPr>
              <a:t>ANALISIS </a:t>
            </a:r>
            <a:br>
              <a:rPr sz="4000" b="1" dirty="0">
                <a:solidFill>
                  <a:srgbClr val="000099"/>
                </a:solidFill>
                <a:latin typeface="Comic Sans MS" panose="030F0702030302020204" pitchFamily="66" charset="0"/>
              </a:rPr>
            </a:br>
            <a:r>
              <a:rPr sz="4000" b="1" dirty="0">
                <a:solidFill>
                  <a:srgbClr val="000099"/>
                </a:solidFill>
                <a:latin typeface="Comic Sans MS" panose="030F0702030302020204" pitchFamily="66" charset="0"/>
              </a:rPr>
              <a:t>BENTUK TRANSAKSI </a:t>
            </a:r>
            <a:endParaRPr sz="4000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62469" name="Rectangle 3"/>
          <p:cNvSpPr>
            <a:spLocks noGrp="1"/>
          </p:cNvSpPr>
          <p:nvPr>
            <p:ph idx="1"/>
          </p:nvPr>
        </p:nvSpPr>
        <p:spPr>
          <a:xfrm>
            <a:off x="1828800" y="1371600"/>
            <a:ext cx="8534400" cy="4191000"/>
          </a:xfrm>
        </p:spPr>
        <p:txBody>
          <a:bodyPr vert="horz" wrap="square" lIns="91440" tIns="45720" rIns="91440" bIns="45720" anchor="t" anchorCtr="0"/>
          <a:p>
            <a:pPr marL="396875" indent="-396875"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v-SE" altLang="x-none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Setiap bukti transaksi/dokumen sekurang-kurangnya harus memuat data mengenai:</a:t>
            </a:r>
            <a:endParaRPr lang="sv-SE" altLang="x-none" sz="2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buNone/>
            </a:pPr>
            <a:r>
              <a:rPr lang="sv-SE" altLang="x-none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•  Jumlah uang atau nilai yang tercakup dalam transaksi.</a:t>
            </a:r>
            <a:endParaRPr lang="sv-SE" altLang="x-none" sz="2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buNone/>
            </a:pPr>
            <a:r>
              <a:rPr lang="sv-SE" altLang="x-none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•  Tanggal terjadinya transaksi Pihak-pihak yang terlibat. </a:t>
            </a:r>
            <a:endParaRPr lang="sv-SE" altLang="x-none" sz="2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None/>
            </a:pPr>
            <a:endParaRPr sz="2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sz="5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pic>
        <p:nvPicPr>
          <p:cNvPr id="62471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52600" y="3276600"/>
            <a:ext cx="8686800" cy="2819400"/>
          </a:xfrm>
          <a:prstGeom prst="rect">
            <a:avLst/>
          </a:prstGeom>
          <a:noFill/>
          <a:ln w="9398"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 bwMode="auto"/>
        <p:txBody>
          <a:bodyPr vert="horz" wrap="square" lIns="91440" tIns="45720" rIns="91440" bIns="45720" numCol="1" anchor="t" anchorCtr="0" compatLnSpc="1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45720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lvl="2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lvl="3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lvl="4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000" b="0" dirty="0">
                <a:latin typeface="Arial" panose="020B0604020202020204" pitchFamily="34" charset="0"/>
              </a:rPr>
            </a:fld>
            <a:endParaRPr lang="en-US" sz="1000" b="0" dirty="0">
              <a:latin typeface="Arial" panose="020B0604020202020204" pitchFamily="34" charset="0"/>
            </a:endParaRPr>
          </a:p>
        </p:txBody>
      </p:sp>
      <p:sp>
        <p:nvSpPr>
          <p:cNvPr id="63492" name="Rectangle 2"/>
          <p:cNvSpPr>
            <a:spLocks noGrp="1"/>
          </p:cNvSpPr>
          <p:nvPr>
            <p:ph type="title"/>
          </p:nvPr>
        </p:nvSpPr>
        <p:spPr>
          <a:xfrm>
            <a:off x="1752600" y="152400"/>
            <a:ext cx="8458200" cy="1066800"/>
          </a:xfrm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sz="2000" b="1" dirty="0">
                <a:solidFill>
                  <a:srgbClr val="000099"/>
                </a:solidFill>
                <a:latin typeface="Comic Sans MS" panose="030F0702030302020204" pitchFamily="66" charset="0"/>
              </a:rPr>
              <a:t>BUKTI TRANSAKSI LAIN</a:t>
            </a:r>
            <a:br>
              <a:rPr sz="2000" b="1" dirty="0">
                <a:solidFill>
                  <a:srgbClr val="000099"/>
                </a:solidFill>
                <a:latin typeface="Comic Sans MS" panose="030F0702030302020204" pitchFamily="66" charset="0"/>
              </a:rPr>
            </a:br>
            <a:r>
              <a:rPr sz="2000" b="1" dirty="0">
                <a:solidFill>
                  <a:srgbClr val="000099"/>
                </a:solidFill>
                <a:latin typeface="Comic Sans MS" panose="030F0702030302020204" pitchFamily="66" charset="0"/>
              </a:rPr>
              <a:t>(SURAT PESANAN,BUKTI PENGIRIMAN,PENERIMAAN BARANG)</a:t>
            </a:r>
            <a:r>
              <a:rPr sz="4000" b="1" dirty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endParaRPr sz="4000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63493" name="Rectangle 3"/>
          <p:cNvSpPr>
            <a:spLocks noGrp="1"/>
          </p:cNvSpPr>
          <p:nvPr>
            <p:ph idx="1"/>
          </p:nvPr>
        </p:nvSpPr>
        <p:spPr>
          <a:xfrm>
            <a:off x="1828800" y="1676400"/>
            <a:ext cx="8534400" cy="3886200"/>
          </a:xfrm>
        </p:spPr>
        <p:txBody>
          <a:bodyPr vert="horz" wrap="square" lIns="91440" tIns="45720" rIns="91440" bIns="45720" anchor="t" anchorCtr="0">
            <a:normAutofit lnSpcReduction="10000"/>
          </a:bodyPr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None/>
            </a:pPr>
            <a:r>
              <a:rPr lang="sv-SE" altLang="x-none" sz="400" dirty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endParaRPr lang="sv-SE" altLang="x-none" sz="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None/>
            </a:pPr>
            <a:r>
              <a:rPr sz="2800" b="1" dirty="0">
                <a:solidFill>
                  <a:srgbClr val="D60093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PURCHASE ORDER</a:t>
            </a:r>
            <a:endParaRPr sz="2800" b="1" dirty="0">
              <a:solidFill>
                <a:srgbClr val="D60093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sz="2400" dirty="0">
                <a:latin typeface="Comic Sans MS" panose="030F0702030302020204" pitchFamily="66" charset="0"/>
                <a:sym typeface="Wingdings" panose="05000000000000000000" pitchFamily="2" charset="2"/>
              </a:rPr>
              <a:t>Dokumen yang digunakan untuk melakukan pemesanan barang</a:t>
            </a:r>
            <a:endParaRPr sz="2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sz="2400" dirty="0">
                <a:latin typeface="Comic Sans MS" panose="030F0702030302020204" pitchFamily="66" charset="0"/>
                <a:sym typeface="Wingdings" panose="05000000000000000000" pitchFamily="2" charset="2"/>
              </a:rPr>
              <a:t>Bentuk/format sesuai dengan ketentuan perusahaan</a:t>
            </a:r>
            <a:endParaRPr sz="2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sz="2400" dirty="0">
                <a:latin typeface="Comic Sans MS" panose="030F0702030302020204" pitchFamily="66" charset="0"/>
                <a:sym typeface="Wingdings" panose="05000000000000000000" pitchFamily="2" charset="2"/>
              </a:rPr>
              <a:t>Pada prinsipnya mencantumkan:</a:t>
            </a:r>
            <a:endParaRPr sz="2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None/>
            </a:pPr>
            <a:r>
              <a:rPr sz="2400" dirty="0">
                <a:latin typeface="Comic Sans MS" panose="030F0702030302020204" pitchFamily="66" charset="0"/>
                <a:sym typeface="Wingdings" panose="05000000000000000000" pitchFamily="2" charset="2"/>
              </a:rPr>
              <a:t>     - Nama barang yang dipesan</a:t>
            </a:r>
            <a:endParaRPr sz="2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None/>
            </a:pPr>
            <a:r>
              <a:rPr sz="2400" dirty="0">
                <a:latin typeface="Comic Sans MS" panose="030F0702030302020204" pitchFamily="66" charset="0"/>
                <a:sym typeface="Wingdings" panose="05000000000000000000" pitchFamily="2" charset="2"/>
              </a:rPr>
              <a:t>     - Jumlah barang</a:t>
            </a:r>
            <a:endParaRPr sz="2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None/>
            </a:pPr>
            <a:r>
              <a:rPr sz="2400" dirty="0">
                <a:latin typeface="Comic Sans MS" panose="030F0702030302020204" pitchFamily="66" charset="0"/>
                <a:sym typeface="Wingdings" panose="05000000000000000000" pitchFamily="2" charset="2"/>
              </a:rPr>
              <a:t>     - Spesifikasi barang</a:t>
            </a:r>
            <a:endParaRPr sz="2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None/>
            </a:pPr>
            <a:r>
              <a:rPr sz="2400" dirty="0">
                <a:latin typeface="Comic Sans MS" panose="030F0702030302020204" pitchFamily="66" charset="0"/>
                <a:sym typeface="Wingdings" panose="05000000000000000000" pitchFamily="2" charset="2"/>
              </a:rPr>
              <a:t>     - Harga barang</a:t>
            </a:r>
            <a:endParaRPr sz="2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sz="2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Slide Number Placeholder 5"/>
          <p:cNvSpPr txBox="1">
            <a:spLocks noGrp="1"/>
          </p:cNvSpPr>
          <p:nvPr>
            <p:ph type="sldNum" sz="quarter" idx="12"/>
          </p:nvPr>
        </p:nvSpPr>
        <p:spPr bwMode="auto"/>
        <p:txBody>
          <a:bodyPr vert="horz" wrap="square" lIns="91440" tIns="45720" rIns="91440" bIns="45720" numCol="1" anchor="t" anchorCtr="0" compatLnSpc="1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45720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lvl="2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lvl="3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lvl="4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000" b="0" dirty="0">
                <a:latin typeface="Arial" panose="020B0604020202020204" pitchFamily="34" charset="0"/>
              </a:rPr>
            </a:fld>
            <a:endParaRPr lang="en-US" sz="1000" b="0" dirty="0">
              <a:latin typeface="Arial" panose="020B0604020202020204" pitchFamily="34" charset="0"/>
            </a:endParaRPr>
          </a:p>
        </p:txBody>
      </p:sp>
      <p:sp>
        <p:nvSpPr>
          <p:cNvPr id="64516" name="Rectangle 2"/>
          <p:cNvSpPr>
            <a:spLocks noGrp="1"/>
          </p:cNvSpPr>
          <p:nvPr>
            <p:ph type="title"/>
          </p:nvPr>
        </p:nvSpPr>
        <p:spPr>
          <a:xfrm>
            <a:off x="1752600" y="152400"/>
            <a:ext cx="8458200" cy="685800"/>
          </a:xfrm>
        </p:spPr>
        <p:txBody>
          <a:bodyPr vert="horz" wrap="square" lIns="91440" tIns="45720" rIns="91440" bIns="45720" anchor="ctr" anchorCtr="0">
            <a:normAutofit fontScale="90000"/>
          </a:bodyPr>
          <a:p>
            <a:pPr algn="ctr" eaLnBrk="1" hangingPunct="1"/>
            <a:r>
              <a:rPr sz="3200" b="1" dirty="0">
                <a:solidFill>
                  <a:srgbClr val="000099"/>
                </a:solidFill>
                <a:latin typeface="Comic Sans MS" panose="030F0702030302020204" pitchFamily="66" charset="0"/>
              </a:rPr>
              <a:t>CONTOH: PURCHASE ORDER</a:t>
            </a:r>
            <a:r>
              <a:rPr sz="4000" b="1" dirty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endParaRPr sz="4000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64517" name="Rectangle 3"/>
          <p:cNvSpPr>
            <a:spLocks noGrp="1"/>
          </p:cNvSpPr>
          <p:nvPr>
            <p:ph idx="1"/>
          </p:nvPr>
        </p:nvSpPr>
        <p:spPr>
          <a:xfrm>
            <a:off x="1828800" y="1676400"/>
            <a:ext cx="8534400" cy="3886200"/>
          </a:xfrm>
        </p:spPr>
        <p:txBody>
          <a:bodyPr vert="horz" wrap="square" lIns="91440" tIns="45720" rIns="91440" bIns="45720" anchor="t" anchorCtr="0"/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None/>
            </a:pPr>
            <a:r>
              <a:rPr lang="sv-SE" altLang="x-none" sz="500" dirty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endParaRPr lang="sv-SE" altLang="x-none" sz="5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None/>
            </a:pPr>
            <a:endParaRPr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pic>
        <p:nvPicPr>
          <p:cNvPr id="64519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52600" y="914400"/>
            <a:ext cx="8686800" cy="5334000"/>
          </a:xfrm>
          <a:prstGeom prst="rect">
            <a:avLst/>
          </a:prstGeom>
          <a:noFill/>
          <a:ln w="9398"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 bwMode="auto"/>
        <p:txBody>
          <a:bodyPr vert="horz" wrap="square" lIns="91440" tIns="45720" rIns="91440" bIns="45720" numCol="1" anchor="t" anchorCtr="0" compatLnSpc="1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45720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lvl="2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lvl="3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lvl="4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000" b="0" dirty="0">
                <a:latin typeface="Arial" panose="020B0604020202020204" pitchFamily="34" charset="0"/>
              </a:rPr>
            </a:fld>
            <a:endParaRPr lang="en-US" sz="1000" b="0" dirty="0">
              <a:latin typeface="Arial" panose="020B0604020202020204" pitchFamily="34" charset="0"/>
            </a:endParaRPr>
          </a:p>
        </p:txBody>
      </p:sp>
      <p:sp>
        <p:nvSpPr>
          <p:cNvPr id="65540" name="Rectangle 2"/>
          <p:cNvSpPr>
            <a:spLocks noGrp="1"/>
          </p:cNvSpPr>
          <p:nvPr>
            <p:ph type="title"/>
          </p:nvPr>
        </p:nvSpPr>
        <p:spPr>
          <a:xfrm>
            <a:off x="1752600" y="152400"/>
            <a:ext cx="8458200" cy="685800"/>
          </a:xfrm>
        </p:spPr>
        <p:txBody>
          <a:bodyPr vert="horz" wrap="square" lIns="91440" tIns="45720" rIns="91440" bIns="45720" anchor="ctr" anchorCtr="0">
            <a:normAutofit fontScale="90000"/>
          </a:bodyPr>
          <a:p>
            <a:pPr algn="ctr" eaLnBrk="1" hangingPunct="1"/>
            <a:r>
              <a:rPr sz="2800" b="1" dirty="0">
                <a:solidFill>
                  <a:srgbClr val="000099"/>
                </a:solidFill>
                <a:latin typeface="Comic Sans MS" panose="030F0702030302020204" pitchFamily="66" charset="0"/>
              </a:rPr>
              <a:t>PURCHASE ORDER</a:t>
            </a:r>
            <a:r>
              <a:rPr sz="4000" b="1" dirty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endParaRPr sz="4000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65541" name="Rectangle 3"/>
          <p:cNvSpPr>
            <a:spLocks noGrp="1"/>
          </p:cNvSpPr>
          <p:nvPr>
            <p:ph idx="1"/>
          </p:nvPr>
        </p:nvSpPr>
        <p:spPr>
          <a:xfrm>
            <a:off x="1828800" y="1143000"/>
            <a:ext cx="8534400" cy="4419600"/>
          </a:xfrm>
        </p:spPr>
        <p:txBody>
          <a:bodyPr vert="horz" wrap="square" lIns="91440" tIns="45720" rIns="91440" bIns="45720" anchor="t" anchorCtr="0"/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None/>
            </a:pPr>
            <a:r>
              <a:rPr lang="sv-SE" altLang="x-none" sz="400" dirty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endParaRPr lang="sv-SE" altLang="x-none" sz="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sz="2800" dirty="0">
                <a:latin typeface="Comic Sans MS" panose="030F0702030302020204" pitchFamily="66" charset="0"/>
                <a:sym typeface="Wingdings" panose="05000000000000000000" pitchFamily="2" charset="2"/>
              </a:rPr>
              <a:t>Setelah terjadi transaksi jual beli, langkah selanjutnya penjual   mengirimkan barang kepada pembeli.  Pada saat petugas mengantarkan barang  kepada pembeli, petugas akan dibekali dengan dokumen antara lain:</a:t>
            </a:r>
            <a:endParaRPr sz="2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buNone/>
            </a:pPr>
            <a:r>
              <a:rPr sz="2800" dirty="0">
                <a:latin typeface="Comic Sans MS" panose="030F0702030302020204" pitchFamily="66" charset="0"/>
                <a:sym typeface="Wingdings" panose="05000000000000000000" pitchFamily="2" charset="2"/>
              </a:rPr>
              <a:t>   a.  Pesanan penjualan (Sales order)</a:t>
            </a:r>
            <a:endParaRPr sz="2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buNone/>
            </a:pPr>
            <a:r>
              <a:rPr sz="2800" dirty="0">
                <a:latin typeface="Comic Sans MS" panose="030F0702030302020204" pitchFamily="66" charset="0"/>
                <a:sym typeface="Wingdings" panose="05000000000000000000" pitchFamily="2" charset="2"/>
              </a:rPr>
              <a:t>   b. Faktur pembelian/Penjualan </a:t>
            </a:r>
            <a:endParaRPr sz="2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buNone/>
            </a:pPr>
            <a:r>
              <a:rPr sz="2800" dirty="0">
                <a:latin typeface="Comic Sans MS" panose="030F0702030302020204" pitchFamily="66" charset="0"/>
                <a:sym typeface="Wingdings" panose="05000000000000000000" pitchFamily="2" charset="2"/>
              </a:rPr>
              <a:t>   c. Surat jalan</a:t>
            </a:r>
            <a:endParaRPr sz="2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buNone/>
            </a:pPr>
            <a:r>
              <a:rPr sz="2800" dirty="0">
                <a:latin typeface="Comic Sans MS" panose="030F0702030302020204" pitchFamily="66" charset="0"/>
                <a:sym typeface="Wingdings" panose="05000000000000000000" pitchFamily="2" charset="2"/>
              </a:rPr>
              <a:t>   d. Bukti penerimaan barang</a:t>
            </a:r>
            <a:endParaRPr sz="2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 bwMode="auto"/>
        <p:txBody>
          <a:bodyPr vert="horz" wrap="square" lIns="91440" tIns="45720" rIns="91440" bIns="45720" numCol="1" anchor="t" anchorCtr="0" compatLnSpc="1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45720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lvl="2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lvl="3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lvl="4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000" b="0" dirty="0">
                <a:latin typeface="Arial" panose="020B0604020202020204" pitchFamily="34" charset="0"/>
              </a:rPr>
            </a:fld>
            <a:endParaRPr lang="en-US" sz="1000" b="0" dirty="0">
              <a:latin typeface="Arial" panose="020B0604020202020204" pitchFamily="34" charset="0"/>
            </a:endParaRPr>
          </a:p>
        </p:txBody>
      </p:sp>
      <p:sp>
        <p:nvSpPr>
          <p:cNvPr id="66564" name="Rectangle 2"/>
          <p:cNvSpPr>
            <a:spLocks noGrp="1"/>
          </p:cNvSpPr>
          <p:nvPr>
            <p:ph type="title"/>
          </p:nvPr>
        </p:nvSpPr>
        <p:spPr>
          <a:xfrm>
            <a:off x="1752600" y="152400"/>
            <a:ext cx="8458200" cy="1066800"/>
          </a:xfrm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sz="2000" b="1" dirty="0">
                <a:solidFill>
                  <a:srgbClr val="000099"/>
                </a:solidFill>
                <a:latin typeface="Comic Sans MS" panose="030F0702030302020204" pitchFamily="66" charset="0"/>
              </a:rPr>
              <a:t>BUKTI TRANSAKSI LAIN</a:t>
            </a:r>
            <a:br>
              <a:rPr sz="2000" b="1" dirty="0">
                <a:solidFill>
                  <a:srgbClr val="000099"/>
                </a:solidFill>
                <a:latin typeface="Comic Sans MS" panose="030F0702030302020204" pitchFamily="66" charset="0"/>
              </a:rPr>
            </a:br>
            <a:r>
              <a:rPr sz="2000" b="1" dirty="0">
                <a:solidFill>
                  <a:srgbClr val="000099"/>
                </a:solidFill>
                <a:latin typeface="Comic Sans MS" panose="030F0702030302020204" pitchFamily="66" charset="0"/>
              </a:rPr>
              <a:t>(SURAT PESANAN,BUKTI PENGIRIMAN,PENERIMAAN BARANG)</a:t>
            </a:r>
            <a:r>
              <a:rPr sz="4000" b="1" dirty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endParaRPr sz="4000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66565" name="Rectangle 3"/>
          <p:cNvSpPr>
            <a:spLocks noGrp="1"/>
          </p:cNvSpPr>
          <p:nvPr>
            <p:ph idx="1"/>
          </p:nvPr>
        </p:nvSpPr>
        <p:spPr>
          <a:xfrm>
            <a:off x="1828800" y="1676400"/>
            <a:ext cx="8534400" cy="3886200"/>
          </a:xfrm>
        </p:spPr>
        <p:txBody>
          <a:bodyPr vert="horz" wrap="square" lIns="91440" tIns="45720" rIns="91440" bIns="45720" anchor="t" anchorCtr="0"/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None/>
            </a:pPr>
            <a:r>
              <a:rPr lang="sv-SE" altLang="x-none" sz="400" dirty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endParaRPr lang="sv-SE" altLang="x-none" sz="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None/>
            </a:pPr>
            <a:r>
              <a:rPr lang="sv-SE" altLang="x-none" sz="2800" b="1" dirty="0">
                <a:solidFill>
                  <a:srgbClr val="D60093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  </a:t>
            </a:r>
            <a:r>
              <a:rPr lang="sv-SE" altLang="x-none" b="1" dirty="0">
                <a:solidFill>
                  <a:srgbClr val="D60093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Pesanan Penjualan (Sales Order) atau pengantar barang</a:t>
            </a:r>
            <a:endParaRPr b="1" dirty="0">
              <a:solidFill>
                <a:srgbClr val="D60093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sz="2800" dirty="0">
                <a:latin typeface="Comic Sans MS" panose="030F0702030302020204" pitchFamily="66" charset="0"/>
                <a:sym typeface="Wingdings" panose="05000000000000000000" pitchFamily="2" charset="2"/>
              </a:rPr>
              <a:t>Merupakan salinan dari purchase order  yang dibuat oleh penjual atau perusahaan</a:t>
            </a:r>
            <a:r>
              <a:rPr sz="2800" dirty="0">
                <a:sym typeface="Wingdings" panose="05000000000000000000" pitchFamily="2" charset="2"/>
              </a:rPr>
              <a:t>.</a:t>
            </a:r>
            <a:endParaRPr sz="2800" dirty="0">
              <a:sym typeface="Wingdings" panose="05000000000000000000" pitchFamily="2" charset="2"/>
            </a:endParaRPr>
          </a:p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v-SE" altLang="x-none" sz="2800" dirty="0">
                <a:latin typeface="Comic Sans MS" panose="030F0702030302020204" pitchFamily="66" charset="0"/>
                <a:sym typeface="Wingdings" panose="05000000000000000000" pitchFamily="2" charset="2"/>
              </a:rPr>
              <a:t>Surat ini sering disebut dengan surat pengantar barang.</a:t>
            </a:r>
            <a:endParaRPr lang="sv-SE" altLang="x-none" sz="2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sz="2800" dirty="0">
                <a:latin typeface="Comic Sans MS" panose="030F0702030302020204" pitchFamily="66" charset="0"/>
                <a:sym typeface="Wingdings" panose="05000000000000000000" pitchFamily="2" charset="2"/>
              </a:rPr>
              <a:t>Surat ini disampaikan oleh petugas yang mewakili penjual saat mengantar barang kepada pembeli.</a:t>
            </a:r>
            <a:endParaRPr sz="2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Slide Number Placeholder 5"/>
          <p:cNvSpPr txBox="1">
            <a:spLocks noGrp="1"/>
          </p:cNvSpPr>
          <p:nvPr>
            <p:ph type="sldNum" sz="quarter" idx="12"/>
          </p:nvPr>
        </p:nvSpPr>
        <p:spPr bwMode="auto"/>
        <p:txBody>
          <a:bodyPr vert="horz" wrap="square" lIns="91440" tIns="45720" rIns="91440" bIns="45720" numCol="1" anchor="t" anchorCtr="0" compatLnSpc="1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45720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lvl="2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lvl="3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lvl="4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000" b="0" dirty="0">
                <a:latin typeface="Arial" panose="020B0604020202020204" pitchFamily="34" charset="0"/>
              </a:rPr>
            </a:fld>
            <a:endParaRPr lang="en-US" sz="1000" b="0" dirty="0">
              <a:latin typeface="Arial" panose="020B0604020202020204" pitchFamily="34" charset="0"/>
            </a:endParaRPr>
          </a:p>
        </p:txBody>
      </p:sp>
      <p:sp>
        <p:nvSpPr>
          <p:cNvPr id="67588" name="Rectangle 2"/>
          <p:cNvSpPr>
            <a:spLocks noGrp="1"/>
          </p:cNvSpPr>
          <p:nvPr>
            <p:ph type="title"/>
          </p:nvPr>
        </p:nvSpPr>
        <p:spPr>
          <a:xfrm>
            <a:off x="1752600" y="152400"/>
            <a:ext cx="8458200" cy="685800"/>
          </a:xfrm>
        </p:spPr>
        <p:txBody>
          <a:bodyPr vert="horz" wrap="square" lIns="91440" tIns="45720" rIns="91440" bIns="45720" anchor="ctr" anchorCtr="0">
            <a:normAutofit fontScale="90000"/>
          </a:bodyPr>
          <a:p>
            <a:pPr algn="ctr" eaLnBrk="1" hangingPunct="1"/>
            <a:r>
              <a:rPr sz="3200" b="1" dirty="0">
                <a:solidFill>
                  <a:srgbClr val="000099"/>
                </a:solidFill>
                <a:latin typeface="Comic Sans MS" panose="030F0702030302020204" pitchFamily="66" charset="0"/>
              </a:rPr>
              <a:t>CONTOH: SALES ORDER</a:t>
            </a:r>
            <a:r>
              <a:rPr sz="4000" b="1" dirty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endParaRPr sz="4000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67589" name="Rectangle 3"/>
          <p:cNvSpPr>
            <a:spLocks noGrp="1"/>
          </p:cNvSpPr>
          <p:nvPr>
            <p:ph idx="1"/>
          </p:nvPr>
        </p:nvSpPr>
        <p:spPr>
          <a:xfrm>
            <a:off x="1828800" y="1676400"/>
            <a:ext cx="8534400" cy="3886200"/>
          </a:xfrm>
        </p:spPr>
        <p:txBody>
          <a:bodyPr vert="horz" wrap="square" lIns="91440" tIns="45720" rIns="91440" bIns="45720" anchor="t" anchorCtr="0"/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None/>
            </a:pPr>
            <a:r>
              <a:rPr lang="sv-SE" altLang="x-none" sz="500" dirty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endParaRPr lang="sv-SE" altLang="x-none" sz="5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None/>
            </a:pPr>
            <a:endParaRPr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pic>
        <p:nvPicPr>
          <p:cNvPr id="67591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52600" y="1143000"/>
            <a:ext cx="8686800" cy="4953000"/>
          </a:xfrm>
          <a:prstGeom prst="rect">
            <a:avLst/>
          </a:prstGeom>
          <a:noFill/>
          <a:ln w="9398"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Slide Number Placeholder 5"/>
          <p:cNvSpPr txBox="1">
            <a:spLocks noGrp="1"/>
          </p:cNvSpPr>
          <p:nvPr>
            <p:ph type="sldNum" sz="quarter" idx="12"/>
          </p:nvPr>
        </p:nvSpPr>
        <p:spPr bwMode="auto"/>
        <p:txBody>
          <a:bodyPr vert="horz" wrap="square" lIns="91440" tIns="45720" rIns="91440" bIns="45720" numCol="1" anchor="t" anchorCtr="0" compatLnSpc="1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45720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lvl="2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lvl="3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lvl="4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000" b="1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000" b="0" dirty="0">
                <a:latin typeface="Arial" panose="020B0604020202020204" pitchFamily="34" charset="0"/>
              </a:rPr>
            </a:fld>
            <a:endParaRPr lang="en-US" sz="1000" b="0" dirty="0">
              <a:latin typeface="Arial" panose="020B0604020202020204" pitchFamily="34" charset="0"/>
            </a:endParaRPr>
          </a:p>
        </p:txBody>
      </p:sp>
      <p:sp>
        <p:nvSpPr>
          <p:cNvPr id="68612" name="Rectangle 2"/>
          <p:cNvSpPr>
            <a:spLocks noGrp="1"/>
          </p:cNvSpPr>
          <p:nvPr>
            <p:ph type="title"/>
          </p:nvPr>
        </p:nvSpPr>
        <p:spPr>
          <a:xfrm>
            <a:off x="1752600" y="152400"/>
            <a:ext cx="8458200" cy="685800"/>
          </a:xfrm>
        </p:spPr>
        <p:txBody>
          <a:bodyPr vert="horz" wrap="square" lIns="91440" tIns="45720" rIns="91440" bIns="45720" anchor="ctr" anchorCtr="0">
            <a:normAutofit fontScale="90000"/>
          </a:bodyPr>
          <a:p>
            <a:pPr algn="ctr" eaLnBrk="1" hangingPunct="1"/>
            <a:r>
              <a:rPr sz="2800" b="1" dirty="0">
                <a:solidFill>
                  <a:srgbClr val="000099"/>
                </a:solidFill>
                <a:latin typeface="Comic Sans MS" panose="030F0702030302020204" pitchFamily="66" charset="0"/>
              </a:rPr>
              <a:t>FAKTUR PEMBELIAN</a:t>
            </a:r>
            <a:r>
              <a:rPr sz="4000" b="1" dirty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endParaRPr sz="4000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68613" name="Rectangle 3"/>
          <p:cNvSpPr>
            <a:spLocks noGrp="1"/>
          </p:cNvSpPr>
          <p:nvPr>
            <p:ph idx="1"/>
          </p:nvPr>
        </p:nvSpPr>
        <p:spPr>
          <a:xfrm>
            <a:off x="1828800" y="1143000"/>
            <a:ext cx="8534400" cy="4419600"/>
          </a:xfrm>
        </p:spPr>
        <p:txBody>
          <a:bodyPr vert="horz" wrap="square" lIns="91440" tIns="45720" rIns="91440" bIns="45720" anchor="t" anchorCtr="0"/>
          <a:p>
            <a:pPr marL="396875" indent="-396875" eaLnBrk="1" hangingPunct="1">
              <a:lnSpc>
                <a:spcPct val="80000"/>
              </a:lnSpc>
              <a:buClr>
                <a:schemeClr val="tx1"/>
              </a:buClr>
              <a:buNone/>
            </a:pPr>
            <a:r>
              <a:rPr lang="sv-SE" altLang="x-none" sz="500" dirty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endParaRPr lang="sv-SE" altLang="x-none" sz="5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sz="2400" dirty="0">
                <a:latin typeface="Comic Sans MS" panose="030F0702030302020204" pitchFamily="66" charset="0"/>
                <a:sym typeface="Wingdings" panose="05000000000000000000" pitchFamily="2" charset="2"/>
              </a:rPr>
              <a:t>Setiap penjualan secara kredit memerlukan bukti yang disebut faktur. Bagi si penjual faktur tersebut merupakan faktur penjualan sebaliknya faktur yang dikirimkan kepada si pembeli merupakan faktur pembelian.</a:t>
            </a:r>
            <a:endParaRPr sz="2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96875" indent="-396875"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sz="2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pic>
        <p:nvPicPr>
          <p:cNvPr id="68615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52600" y="3352800"/>
            <a:ext cx="8763000" cy="3276600"/>
          </a:xfrm>
          <a:prstGeom prst="rect">
            <a:avLst/>
          </a:prstGeom>
          <a:noFill/>
          <a:ln w="9398"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4570</Words>
  <Application>WPS Presentation</Application>
  <PresentationFormat>Widescreen</PresentationFormat>
  <Paragraphs>134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6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Comic Sans MS</vt:lpstr>
      <vt:lpstr>Malgun Gothic</vt:lpstr>
      <vt:lpstr>Malgun Gothic Semilight</vt:lpstr>
      <vt:lpstr>Colonna MT</vt:lpstr>
      <vt:lpstr>Office Theme</vt:lpstr>
      <vt:lpstr>PowerPoint 演示文稿</vt:lpstr>
      <vt:lpstr>ANALISIS  BENTUK TRANSAKSI </vt:lpstr>
      <vt:lpstr>ANALISIS  BENTUK TRANSAKSI </vt:lpstr>
      <vt:lpstr>BUKTI TRANSAKSI LAIN (SURAT PESANAN,BUKTI PENGIRIMAN,PENERIMAAN BARANG) </vt:lpstr>
      <vt:lpstr>CONTOH: PURCHASE ORDER </vt:lpstr>
      <vt:lpstr>PURCHASE ORDER </vt:lpstr>
      <vt:lpstr>BUKTI TRANSAKSI LAIN (SURAT PESANAN,BUKTI PENGIRIMAN,PENERIMAAN BARANG) </vt:lpstr>
      <vt:lpstr>CONTOH: SALES ORDER </vt:lpstr>
      <vt:lpstr>FAKTUR PEMBELIAN </vt:lpstr>
      <vt:lpstr>SURAT JALAN </vt:lpstr>
      <vt:lpstr>CONTOH: SURAT JALAN </vt:lpstr>
      <vt:lpstr>BUKTI PENERIMAAN BARANG </vt:lpstr>
      <vt:lpstr>PENYIMPANAN BUKTI TRANSAKSI </vt:lpstr>
      <vt:lpstr>KESIMPULAN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BENTUK TRANSAKSI</dc:title>
  <dc:creator/>
  <cp:lastModifiedBy>irsyad</cp:lastModifiedBy>
  <cp:revision>2</cp:revision>
  <dcterms:created xsi:type="dcterms:W3CDTF">2021-05-10T02:12:49Z</dcterms:created>
  <dcterms:modified xsi:type="dcterms:W3CDTF">2021-05-10T02:14:54Z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1033-11.2.0.10114</vt:lpwstr>
  </property>
</Properties>
</file>