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37"/>
  </p:handout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67" r:id="rId12"/>
    <p:sldId id="268" r:id="rId13"/>
    <p:sldId id="269" r:id="rId14"/>
    <p:sldId id="270" r:id="rId15"/>
    <p:sldId id="271" r:id="rId16"/>
    <p:sldId id="285" r:id="rId17"/>
    <p:sldId id="273" r:id="rId18"/>
    <p:sldId id="274" r:id="rId19"/>
    <p:sldId id="275" r:id="rId20"/>
    <p:sldId id="277" r:id="rId21"/>
    <p:sldId id="278" r:id="rId22"/>
    <p:sldId id="279" r:id="rId23"/>
    <p:sldId id="282" r:id="rId24"/>
    <p:sldId id="283" r:id="rId25"/>
    <p:sldId id="284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6858000" cy="97107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37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43" y="0"/>
            <a:ext cx="2972136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7DF86-8830-4C0E-A5BD-089C708D6310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2954"/>
            <a:ext cx="2972137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43" y="9222954"/>
            <a:ext cx="2972136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3DD4A-77F4-477D-A75C-AC916EDC0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2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9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2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6"/>
            <a:ext cx="762000" cy="365125"/>
          </a:xfrm>
        </p:spPr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4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3" y="2998767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6"/>
            <a:ext cx="2133600" cy="365125"/>
          </a:xfrm>
        </p:spPr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6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6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D86FDC-0A89-4685-8B85-0F84B89C62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16164"/>
            <a:ext cx="7772400" cy="275591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latin typeface="Tahoma" pitchFamily="34" charset="0"/>
              </a:rPr>
              <a:t>PARAGRAF</a:t>
            </a:r>
            <a:endParaRPr lang="en-US" sz="66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0BEAEF-5A9E-433F-9391-36F28BB02CC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86800" cy="67818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SzTx/>
              <a:buNone/>
              <a:defRPr/>
            </a:pP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3.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Pengembangan</a:t>
            </a: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SzTx/>
              <a:buFontTx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ide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gagasan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menggunakan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kalimat-kalimat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pendukung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marL="609600" indent="-609600" eaLnBrk="1" hangingPunct="1">
              <a:buClr>
                <a:schemeClr val="tx1"/>
              </a:buClr>
              <a:buSzTx/>
              <a:buFontTx/>
              <a:buNone/>
              <a:defRPr/>
            </a:pPr>
            <a:endParaRPr lang="en-US" sz="4000" dirty="0" smtClean="0">
              <a:latin typeface="Tahoma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SzTx/>
              <a:buNone/>
              <a:defRPr/>
            </a:pP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4.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Efektif</a:t>
            </a: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SzTx/>
              <a:buFontTx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Disusun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menggunakan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efektif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sehingga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ide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bisa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tersampaikan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tepat</a:t>
            </a:r>
            <a:r>
              <a:rPr lang="en-US" sz="4000" dirty="0" smtClean="0">
                <a:latin typeface="Tahoma" pitchFamily="34" charset="0"/>
              </a:rPr>
              <a:t>. </a:t>
            </a:r>
          </a:p>
          <a:p>
            <a:pPr marL="609600" indent="-609600" eaLnBrk="1" hangingPunct="1">
              <a:buClr>
                <a:schemeClr val="tx1"/>
              </a:buClr>
              <a:buSzTx/>
              <a:buFont typeface="Wingdings" pitchFamily="2" charset="2"/>
              <a:buNone/>
              <a:defRPr/>
            </a:pPr>
            <a:endParaRPr lang="en-US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US" b="1" dirty="0" err="1" smtClean="0">
                <a:solidFill>
                  <a:srgbClr val="FF0000"/>
                </a:solidFill>
              </a:rPr>
              <a:t>JENIS-JENIS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PARAGRAF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A.  </a:t>
            </a:r>
            <a:r>
              <a:rPr lang="en-US" b="1" dirty="0" err="1" smtClean="0">
                <a:solidFill>
                  <a:srgbClr val="FFFF00"/>
                </a:solidFill>
              </a:rPr>
              <a:t>Berdasarkan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Letak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Kalimat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Utama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500570"/>
          </a:xfrm>
        </p:spPr>
        <p:txBody>
          <a:bodyPr/>
          <a:lstStyle/>
          <a:p>
            <a:pPr lvl="0"/>
            <a:endParaRPr lang="en-US" b="1" dirty="0" smtClean="0"/>
          </a:p>
          <a:p>
            <a:pPr marL="1077913" lvl="0" indent="-104140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1.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Paragraf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Deduktif</a:t>
            </a:r>
            <a:r>
              <a:rPr lang="en-US" sz="3600" b="1" dirty="0" smtClean="0">
                <a:solidFill>
                  <a:srgbClr val="00B0F0"/>
                </a:solidFill>
              </a:rPr>
              <a:t>: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</a:t>
            </a:r>
            <a:r>
              <a:rPr lang="en-US" sz="3600" dirty="0" err="1" smtClean="0"/>
              <a:t>alimat</a:t>
            </a:r>
            <a:r>
              <a:rPr lang="en-US" sz="3600" dirty="0" smtClean="0"/>
              <a:t> </a:t>
            </a:r>
            <a:r>
              <a:rPr lang="en-US" sz="3600" dirty="0" err="1" smtClean="0"/>
              <a:t>utama</a:t>
            </a:r>
            <a:r>
              <a:rPr lang="en-US" sz="3600" dirty="0" smtClean="0"/>
              <a:t> </a:t>
            </a:r>
            <a:r>
              <a:rPr lang="en-US" sz="3600" dirty="0" err="1" smtClean="0"/>
              <a:t>berada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awal</a:t>
            </a:r>
            <a:r>
              <a:rPr lang="en-US" sz="3600" dirty="0" smtClean="0"/>
              <a:t> </a:t>
            </a:r>
            <a:r>
              <a:rPr lang="en-US" sz="3600" dirty="0" err="1" smtClean="0"/>
              <a:t>paragraf</a:t>
            </a:r>
            <a:r>
              <a:rPr lang="en-US" sz="3600" dirty="0" smtClean="0"/>
              <a:t> (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kalimat</a:t>
            </a:r>
            <a:r>
              <a:rPr lang="en-US" sz="3600" dirty="0" smtClean="0"/>
              <a:t> </a:t>
            </a:r>
            <a:r>
              <a:rPr lang="en-US" sz="3600" dirty="0" err="1" smtClean="0"/>
              <a:t>pertama</a:t>
            </a:r>
            <a:r>
              <a:rPr lang="en-US" sz="3600" dirty="0" smtClean="0"/>
              <a:t>, </a:t>
            </a:r>
            <a:r>
              <a:rPr lang="en-US" sz="3600" b="1" dirty="0" smtClean="0"/>
              <a:t>   </a:t>
            </a:r>
            <a:r>
              <a:rPr lang="en-US" sz="3600" dirty="0" err="1" smtClean="0"/>
              <a:t>sebab</a:t>
            </a:r>
            <a:r>
              <a:rPr lang="en-US" sz="3600" dirty="0" smtClean="0"/>
              <a:t> </a:t>
            </a:r>
            <a:r>
              <a:rPr lang="en-US" sz="3600" dirty="0" err="1" smtClean="0"/>
              <a:t>banyak</a:t>
            </a:r>
            <a:r>
              <a:rPr lang="en-US" sz="3600" dirty="0" smtClean="0"/>
              <a:t> </a:t>
            </a:r>
            <a:r>
              <a:rPr lang="en-US" sz="3600" dirty="0" err="1" smtClean="0"/>
              <a:t>paragraf</a:t>
            </a:r>
            <a:r>
              <a:rPr lang="en-US" sz="3600" dirty="0" smtClean="0"/>
              <a:t> yang </a:t>
            </a:r>
            <a:r>
              <a:rPr lang="en-US" sz="3600" dirty="0" err="1" smtClean="0"/>
              <a:t>kalimat</a:t>
            </a:r>
            <a:r>
              <a:rPr lang="en-US" sz="3600" dirty="0" smtClean="0"/>
              <a:t> </a:t>
            </a:r>
            <a:r>
              <a:rPr lang="en-US" sz="3600" dirty="0" err="1" smtClean="0"/>
              <a:t>pertamanya</a:t>
            </a:r>
            <a:r>
              <a:rPr lang="en-US" sz="3600" dirty="0" smtClean="0"/>
              <a:t> </a:t>
            </a:r>
            <a:r>
              <a:rPr lang="en-US" sz="3600" dirty="0" err="1" smtClean="0"/>
              <a:t>berupa</a:t>
            </a:r>
            <a:r>
              <a:rPr lang="en-US" sz="3600" dirty="0" smtClean="0"/>
              <a:t> </a:t>
            </a:r>
            <a:r>
              <a:rPr lang="en-US" sz="3600" dirty="0" err="1" smtClean="0"/>
              <a:t>kalimat</a:t>
            </a:r>
            <a:r>
              <a:rPr lang="en-US" sz="3600" dirty="0" smtClean="0"/>
              <a:t>  </a:t>
            </a:r>
            <a:r>
              <a:rPr lang="en-US" sz="3600" dirty="0" err="1" smtClean="0"/>
              <a:t>transisi</a:t>
            </a:r>
            <a:r>
              <a:rPr lang="en-US" sz="3600" dirty="0" smtClean="0"/>
              <a:t>).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9248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93663" indent="984250" algn="just">
              <a:buNone/>
            </a:pPr>
            <a:r>
              <a:rPr lang="en-US" sz="3200" b="1" i="1" dirty="0" err="1" smtClean="0">
                <a:solidFill>
                  <a:srgbClr val="FF66CC"/>
                </a:solidFill>
              </a:rPr>
              <a:t>Kegiatan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seorang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penulis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dapat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disamakan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dengan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seorang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petani</a:t>
            </a:r>
            <a:r>
              <a:rPr lang="en-US" sz="3200" b="1" i="1" dirty="0" smtClean="0">
                <a:solidFill>
                  <a:srgbClr val="FF66CC"/>
                </a:solidFill>
              </a:rPr>
              <a:t> yang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mencangkul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sawah</a:t>
            </a:r>
            <a:r>
              <a:rPr lang="en-US" sz="3200" b="1" i="1" dirty="0" smtClean="0">
                <a:solidFill>
                  <a:srgbClr val="FF66CC"/>
                </a:solidFill>
              </a:rPr>
              <a:t> </a:t>
            </a:r>
            <a:r>
              <a:rPr lang="en-US" sz="3200" b="1" i="1" dirty="0" err="1" smtClean="0">
                <a:solidFill>
                  <a:srgbClr val="FF66CC"/>
                </a:solidFill>
              </a:rPr>
              <a:t>ladangnya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Petani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bertenaga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kalau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cukup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minum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Bila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kurang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minum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ia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cepat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merasa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lelah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letih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loyo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Demikian</a:t>
            </a:r>
            <a:r>
              <a:rPr lang="en-US" sz="3200" i="1" dirty="0" smtClean="0"/>
              <a:t> pula </a:t>
            </a:r>
            <a:r>
              <a:rPr lang="en-US" sz="3200" i="1" dirty="0" err="1" smtClean="0"/>
              <a:t>seorang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penulis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Bila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penulis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sedikit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membaca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kurang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melakukan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riset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bahan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tulisannya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sensitif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terhadap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lingkungannya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tentu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saja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kehabisan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ide</a:t>
            </a:r>
            <a:r>
              <a:rPr lang="en-US" sz="3200" i="1" dirty="0" smtClean="0"/>
              <a:t>.</a:t>
            </a:r>
            <a:endParaRPr lang="id-ID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924800" cy="92867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10000"/>
          </a:bodyPr>
          <a:lstStyle/>
          <a:p>
            <a:pPr marL="93663" indent="984250" algn="just">
              <a:buNone/>
            </a:pPr>
            <a:r>
              <a:rPr lang="en-US" i="1" dirty="0" smtClean="0"/>
              <a:t> </a:t>
            </a:r>
            <a:r>
              <a:rPr lang="en-US" i="1" dirty="0" err="1" smtClean="0"/>
              <a:t>Perbandingan</a:t>
            </a:r>
            <a:r>
              <a:rPr lang="en-US" i="1" dirty="0" smtClean="0"/>
              <a:t> yang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nyata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. </a:t>
            </a:r>
            <a:r>
              <a:rPr lang="en-US" b="1" i="1" dirty="0" err="1" smtClean="0">
                <a:solidFill>
                  <a:srgbClr val="FF66CC"/>
                </a:solidFill>
              </a:rPr>
              <a:t>Seorang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penulis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dapat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disamakan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dengan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sebuah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kendi</a:t>
            </a:r>
            <a:r>
              <a:rPr lang="en-US" b="1" i="1" dirty="0" smtClean="0">
                <a:solidFill>
                  <a:srgbClr val="FF66CC"/>
                </a:solidFill>
              </a:rPr>
              <a:t>, </a:t>
            </a:r>
            <a:r>
              <a:rPr lang="en-US" b="1" i="1" dirty="0" err="1" smtClean="0">
                <a:solidFill>
                  <a:srgbClr val="FF66CC"/>
                </a:solidFill>
              </a:rPr>
              <a:t>yaitu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tempat</a:t>
            </a:r>
            <a:r>
              <a:rPr lang="en-US" b="1" i="1" dirty="0" smtClean="0">
                <a:solidFill>
                  <a:srgbClr val="FF66CC"/>
                </a:solidFill>
              </a:rPr>
              <a:t> air </a:t>
            </a:r>
            <a:r>
              <a:rPr lang="en-US" b="1" i="1" dirty="0" err="1" smtClean="0">
                <a:solidFill>
                  <a:srgbClr val="FF66CC"/>
                </a:solidFill>
              </a:rPr>
              <a:t>minum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dari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tanah</a:t>
            </a:r>
            <a:r>
              <a:rPr lang="en-US" b="1" i="1" dirty="0" smtClean="0">
                <a:solidFill>
                  <a:srgbClr val="FF66CC"/>
                </a:solidFill>
              </a:rPr>
              <a:t> yang </a:t>
            </a:r>
            <a:r>
              <a:rPr lang="en-US" b="1" i="1" dirty="0" err="1" smtClean="0">
                <a:solidFill>
                  <a:srgbClr val="FF66CC"/>
                </a:solidFill>
              </a:rPr>
              <a:t>dibakar</a:t>
            </a:r>
            <a:r>
              <a:rPr lang="en-US" i="1" dirty="0" smtClean="0"/>
              <a:t>. </a:t>
            </a:r>
            <a:r>
              <a:rPr lang="en-US" i="1" dirty="0" err="1" smtClean="0"/>
              <a:t>Kendi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dua</a:t>
            </a:r>
            <a:r>
              <a:rPr lang="en-US" i="1" dirty="0" smtClean="0"/>
              <a:t> </a:t>
            </a:r>
            <a:r>
              <a:rPr lang="en-US" i="1" dirty="0" err="1" smtClean="0"/>
              <a:t>lubang</a:t>
            </a:r>
            <a:r>
              <a:rPr lang="en-US" i="1" dirty="0" smtClean="0"/>
              <a:t>, </a:t>
            </a:r>
            <a:r>
              <a:rPr lang="en-US" i="1" dirty="0" err="1" smtClean="0"/>
              <a:t>satu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satu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samping</a:t>
            </a:r>
            <a:r>
              <a:rPr lang="en-US" i="1" dirty="0" smtClean="0"/>
              <a:t>. </a:t>
            </a:r>
            <a:r>
              <a:rPr lang="en-US" i="1" dirty="0" err="1" smtClean="0"/>
              <a:t>Lubang</a:t>
            </a:r>
            <a:r>
              <a:rPr lang="en-US" i="1" dirty="0" smtClean="0"/>
              <a:t> </a:t>
            </a:r>
            <a:r>
              <a:rPr lang="en-US" i="1" dirty="0" err="1" smtClean="0"/>
              <a:t>bagian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memasukkan</a:t>
            </a:r>
            <a:r>
              <a:rPr lang="en-US" i="1" dirty="0" smtClean="0"/>
              <a:t> air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lubang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samping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mengeluarkan</a:t>
            </a:r>
            <a:r>
              <a:rPr lang="en-US" i="1" dirty="0" smtClean="0"/>
              <a:t> air. </a:t>
            </a:r>
            <a:r>
              <a:rPr lang="en-US" i="1" dirty="0" err="1" smtClean="0"/>
              <a:t>Bila</a:t>
            </a:r>
            <a:r>
              <a:rPr lang="en-US" i="1" dirty="0" smtClean="0"/>
              <a:t> </a:t>
            </a:r>
            <a:r>
              <a:rPr lang="en-US" i="1" dirty="0" err="1" smtClean="0"/>
              <a:t>kendi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diisi</a:t>
            </a:r>
            <a:r>
              <a:rPr lang="en-US" i="1" dirty="0" smtClean="0"/>
              <a:t>, </a:t>
            </a:r>
            <a:r>
              <a:rPr lang="en-US" i="1" dirty="0" err="1" smtClean="0"/>
              <a:t>tentu</a:t>
            </a:r>
            <a:r>
              <a:rPr lang="en-US" i="1" dirty="0" smtClean="0"/>
              <a:t> </a:t>
            </a:r>
            <a:r>
              <a:rPr lang="en-US" i="1" dirty="0" err="1" smtClean="0"/>
              <a:t>tak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air yang </a:t>
            </a:r>
            <a:r>
              <a:rPr lang="en-US" i="1" dirty="0" err="1" smtClean="0"/>
              <a:t>keluar</a:t>
            </a:r>
            <a:r>
              <a:rPr lang="en-US" i="1" dirty="0" smtClean="0"/>
              <a:t> </a:t>
            </a:r>
            <a:r>
              <a:rPr lang="en-US" i="1" dirty="0" err="1" smtClean="0"/>
              <a:t>meskipun</a:t>
            </a:r>
            <a:r>
              <a:rPr lang="en-US" i="1" dirty="0" smtClean="0"/>
              <a:t> </a:t>
            </a:r>
            <a:r>
              <a:rPr lang="en-US" i="1" dirty="0" err="1" smtClean="0"/>
              <a:t>kendi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dijungkirbalikkan</a:t>
            </a:r>
            <a:r>
              <a:rPr lang="en-US" i="1" dirty="0" smtClean="0"/>
              <a:t>. </a:t>
            </a:r>
            <a:r>
              <a:rPr lang="en-US" i="1" dirty="0" err="1" smtClean="0"/>
              <a:t>Sebaliknya</a:t>
            </a:r>
            <a:r>
              <a:rPr lang="en-US" i="1" dirty="0" smtClean="0"/>
              <a:t>, </a:t>
            </a:r>
            <a:r>
              <a:rPr lang="en-US" i="1" dirty="0" err="1" smtClean="0"/>
              <a:t>bila</a:t>
            </a:r>
            <a:r>
              <a:rPr lang="en-US" i="1" dirty="0" smtClean="0"/>
              <a:t> </a:t>
            </a:r>
            <a:r>
              <a:rPr lang="en-US" i="1" dirty="0" err="1" smtClean="0"/>
              <a:t>kendi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penuh</a:t>
            </a:r>
            <a:r>
              <a:rPr lang="en-US" i="1" dirty="0" smtClean="0"/>
              <a:t>, </a:t>
            </a:r>
            <a:r>
              <a:rPr lang="en-US" i="1" dirty="0" err="1" smtClean="0"/>
              <a:t>digoyang</a:t>
            </a:r>
            <a:r>
              <a:rPr lang="en-US" i="1" dirty="0" smtClean="0"/>
              <a:t> </a:t>
            </a:r>
            <a:r>
              <a:rPr lang="en-US" i="1" dirty="0" err="1" smtClean="0"/>
              <a:t>sedikit</a:t>
            </a:r>
            <a:r>
              <a:rPr lang="en-US" i="1" dirty="0" smtClean="0"/>
              <a:t> </a:t>
            </a:r>
            <a:r>
              <a:rPr lang="en-US" i="1" dirty="0" err="1" smtClean="0"/>
              <a:t>saja</a:t>
            </a:r>
            <a:r>
              <a:rPr lang="en-US" i="1" dirty="0" smtClean="0"/>
              <a:t> air </a:t>
            </a:r>
            <a:r>
              <a:rPr lang="en-US" i="1" dirty="0" err="1" smtClean="0"/>
              <a:t>keluar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lancar</a:t>
            </a:r>
            <a:r>
              <a:rPr lang="en-US" i="1" dirty="0" smtClean="0"/>
              <a:t>. </a:t>
            </a:r>
            <a:r>
              <a:rPr lang="en-US" i="1" dirty="0" err="1" smtClean="0"/>
              <a:t>Demikian</a:t>
            </a:r>
            <a:r>
              <a:rPr lang="en-US" i="1" dirty="0" smtClean="0"/>
              <a:t> pula </a:t>
            </a:r>
            <a:r>
              <a:rPr lang="en-US" i="1" dirty="0" err="1" smtClean="0"/>
              <a:t>seorang</a:t>
            </a:r>
            <a:r>
              <a:rPr lang="en-US" i="1" dirty="0" smtClean="0"/>
              <a:t> </a:t>
            </a:r>
            <a:r>
              <a:rPr lang="en-US" i="1" dirty="0" err="1" smtClean="0"/>
              <a:t>penulis</a:t>
            </a:r>
            <a:r>
              <a:rPr lang="en-US" i="1" dirty="0" smtClean="0"/>
              <a:t>, </a:t>
            </a:r>
            <a:r>
              <a:rPr lang="en-US" i="1" dirty="0" err="1" smtClean="0"/>
              <a:t>membaca</a:t>
            </a:r>
            <a:r>
              <a:rPr lang="en-US" i="1" dirty="0" smtClean="0"/>
              <a:t> 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penulis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upaya</a:t>
            </a:r>
            <a:r>
              <a:rPr lang="en-US" i="1" dirty="0" smtClean="0"/>
              <a:t> </a:t>
            </a:r>
            <a:r>
              <a:rPr lang="en-US" i="1" dirty="0" err="1" smtClean="0"/>
              <a:t>mengisi</a:t>
            </a:r>
            <a:r>
              <a:rPr lang="en-US" i="1" dirty="0" smtClean="0"/>
              <a:t> </a:t>
            </a:r>
            <a:r>
              <a:rPr lang="en-US" i="1" dirty="0" err="1" smtClean="0"/>
              <a:t>pengetahuan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otaknya</a:t>
            </a:r>
            <a:r>
              <a:rPr lang="en-US" i="1" dirty="0" smtClean="0"/>
              <a:t>. </a:t>
            </a:r>
            <a:r>
              <a:rPr lang="en-US" i="1" dirty="0" err="1" smtClean="0"/>
              <a:t>Semakin</a:t>
            </a:r>
            <a:r>
              <a:rPr lang="en-US" i="1" dirty="0" smtClean="0"/>
              <a:t> </a:t>
            </a:r>
            <a:r>
              <a:rPr lang="en-US" i="1" dirty="0" err="1" smtClean="0"/>
              <a:t>banyak</a:t>
            </a:r>
            <a:r>
              <a:rPr lang="en-US" i="1" dirty="0" smtClean="0"/>
              <a:t> </a:t>
            </a:r>
            <a:r>
              <a:rPr lang="en-US" i="1" dirty="0" err="1" smtClean="0"/>
              <a:t>membaca</a:t>
            </a:r>
            <a:r>
              <a:rPr lang="en-US" i="1" dirty="0" smtClean="0"/>
              <a:t>, </a:t>
            </a:r>
            <a:r>
              <a:rPr lang="en-US" i="1" dirty="0" err="1" smtClean="0"/>
              <a:t>semakin</a:t>
            </a:r>
            <a:r>
              <a:rPr lang="en-US" i="1" dirty="0" smtClean="0"/>
              <a:t> </a:t>
            </a:r>
            <a:r>
              <a:rPr lang="en-US" i="1" dirty="0" err="1" smtClean="0"/>
              <a:t>banyak</a:t>
            </a:r>
            <a:r>
              <a:rPr lang="en-US" i="1" dirty="0" smtClean="0"/>
              <a:t> pula </a:t>
            </a:r>
            <a:r>
              <a:rPr lang="en-US" i="1" dirty="0" err="1" smtClean="0"/>
              <a:t>bahan</a:t>
            </a:r>
            <a:r>
              <a:rPr lang="en-US" i="1" dirty="0" smtClean="0"/>
              <a:t> yang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ditulisnya</a:t>
            </a:r>
            <a:r>
              <a:rPr lang="en-US" i="1" dirty="0" smtClean="0"/>
              <a:t>.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72164"/>
          </a:xfrm>
        </p:spPr>
        <p:txBody>
          <a:bodyPr/>
          <a:lstStyle/>
          <a:p>
            <a:pPr marL="1336675" lvl="0" indent="-1300163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2. </a:t>
            </a:r>
            <a:r>
              <a:rPr lang="en-US" sz="3600" b="1" dirty="0" err="1" smtClean="0">
                <a:solidFill>
                  <a:srgbClr val="00B0F0"/>
                </a:solidFill>
              </a:rPr>
              <a:t>Paragraf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Induktif</a:t>
            </a:r>
            <a:r>
              <a:rPr lang="en-US" sz="3600" b="1" dirty="0" smtClean="0">
                <a:solidFill>
                  <a:srgbClr val="00B0F0"/>
                </a:solidFill>
              </a:rPr>
              <a:t>: </a:t>
            </a:r>
            <a:r>
              <a:rPr lang="en-US" sz="3600" b="1" dirty="0" err="1" smtClean="0"/>
              <a:t>k</a:t>
            </a:r>
            <a:r>
              <a:rPr lang="en-US" sz="3600" dirty="0" err="1" smtClean="0"/>
              <a:t>alimat</a:t>
            </a:r>
            <a:r>
              <a:rPr lang="en-US" sz="3600" dirty="0" smtClean="0"/>
              <a:t> </a:t>
            </a:r>
            <a:r>
              <a:rPr lang="en-US" sz="3600" dirty="0" err="1" smtClean="0"/>
              <a:t>utama</a:t>
            </a:r>
            <a:r>
              <a:rPr lang="en-US" sz="3600" dirty="0" smtClean="0"/>
              <a:t> </a:t>
            </a:r>
            <a:r>
              <a:rPr lang="en-US" sz="3600" dirty="0" err="1" smtClean="0"/>
              <a:t>berada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akhir</a:t>
            </a:r>
            <a:r>
              <a:rPr lang="en-US" sz="3600" dirty="0" smtClean="0"/>
              <a:t> (</a:t>
            </a:r>
            <a:r>
              <a:rPr lang="en-US" sz="3600" dirty="0" err="1" smtClean="0"/>
              <a:t>biasanya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 </a:t>
            </a:r>
            <a:r>
              <a:rPr lang="en-US" sz="3600" b="1" dirty="0" smtClean="0"/>
              <a:t> </a:t>
            </a:r>
            <a:r>
              <a:rPr lang="en-US" sz="3600" dirty="0" err="1" smtClean="0"/>
              <a:t>konjungsi</a:t>
            </a:r>
            <a:r>
              <a:rPr lang="en-US" sz="3600" dirty="0" smtClean="0"/>
              <a:t> </a:t>
            </a:r>
            <a:r>
              <a:rPr lang="en-US" sz="3600" dirty="0" err="1" smtClean="0"/>
              <a:t>penyimpul</a:t>
            </a:r>
            <a:r>
              <a:rPr lang="en-US" sz="3600" dirty="0" smtClean="0"/>
              <a:t> </a:t>
            </a:r>
            <a:r>
              <a:rPr lang="en-US" sz="3600" dirty="0" err="1" smtClean="0"/>
              <a:t>antarkalimat</a:t>
            </a:r>
            <a:r>
              <a:rPr lang="en-US" sz="3600" dirty="0" smtClean="0"/>
              <a:t>: </a:t>
            </a:r>
            <a:r>
              <a:rPr lang="en-US" sz="3600" i="1" dirty="0" err="1" smtClean="0"/>
              <a:t>jadi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maka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dengan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demikian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akhirnya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karena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itu</a:t>
            </a:r>
            <a:r>
              <a:rPr lang="en-US" sz="3600" dirty="0" smtClean="0"/>
              <a:t>).</a:t>
            </a:r>
            <a:endParaRPr lang="id-ID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715008" cy="7143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/>
          </a:bodyPr>
          <a:lstStyle/>
          <a:p>
            <a:pPr marL="93663" indent="984250" algn="just">
              <a:buNone/>
            </a:pPr>
            <a:r>
              <a:rPr lang="en-US" i="1" dirty="0" err="1" smtClean="0"/>
              <a:t>Pulau</a:t>
            </a:r>
            <a:r>
              <a:rPr lang="en-US" i="1" dirty="0" smtClean="0"/>
              <a:t> </a:t>
            </a:r>
            <a:r>
              <a:rPr lang="en-US" i="1" dirty="0" err="1" smtClean="0"/>
              <a:t>Jawa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Madura yang </a:t>
            </a:r>
            <a:r>
              <a:rPr lang="en-US" i="1" dirty="0" err="1" smtClean="0"/>
              <a:t>luasnya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6,7%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luas</a:t>
            </a:r>
            <a:r>
              <a:rPr lang="en-US" i="1" dirty="0" smtClean="0"/>
              <a:t> Indonesia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dihuni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60% </a:t>
            </a:r>
            <a:r>
              <a:rPr lang="en-US" i="1" dirty="0" err="1" smtClean="0"/>
              <a:t>penduduk</a:t>
            </a:r>
            <a:r>
              <a:rPr lang="en-US" i="1" dirty="0" smtClean="0"/>
              <a:t> Indonesia. </a:t>
            </a:r>
            <a:r>
              <a:rPr lang="en-US" i="1" dirty="0" err="1" smtClean="0"/>
              <a:t>Kepadatan</a:t>
            </a:r>
            <a:r>
              <a:rPr lang="en-US" i="1" dirty="0" smtClean="0"/>
              <a:t> </a:t>
            </a:r>
            <a:r>
              <a:rPr lang="en-US" i="1" dirty="0" err="1" smtClean="0"/>
              <a:t>penduduk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Jawa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900 </a:t>
            </a:r>
            <a:r>
              <a:rPr lang="en-US" i="1" dirty="0" err="1" smtClean="0"/>
              <a:t>orang</a:t>
            </a:r>
            <a:r>
              <a:rPr lang="en-US" i="1" dirty="0" smtClean="0"/>
              <a:t> per kilometer </a:t>
            </a:r>
            <a:r>
              <a:rPr lang="en-US" i="1" dirty="0" err="1" smtClean="0"/>
              <a:t>persegi</a:t>
            </a:r>
            <a:r>
              <a:rPr lang="en-US" i="1" dirty="0" smtClean="0"/>
              <a:t>. Di </a:t>
            </a:r>
            <a:r>
              <a:rPr lang="en-US" i="1" dirty="0" err="1" smtClean="0"/>
              <a:t>wilayah</a:t>
            </a:r>
            <a:r>
              <a:rPr lang="en-US" i="1" dirty="0" smtClean="0"/>
              <a:t> Semarang </a:t>
            </a:r>
            <a:r>
              <a:rPr lang="en-US" i="1" dirty="0" err="1" smtClean="0"/>
              <a:t>mencapai</a:t>
            </a:r>
            <a:r>
              <a:rPr lang="en-US" i="1" dirty="0" smtClean="0"/>
              <a:t> 1.832 </a:t>
            </a:r>
            <a:r>
              <a:rPr lang="en-US" i="1" dirty="0" err="1" smtClean="0"/>
              <a:t>orang</a:t>
            </a:r>
            <a:r>
              <a:rPr lang="en-US" i="1" dirty="0" smtClean="0"/>
              <a:t> per kilometer </a:t>
            </a:r>
            <a:r>
              <a:rPr lang="en-US" i="1" dirty="0" err="1" smtClean="0"/>
              <a:t>persegi</a:t>
            </a:r>
            <a:r>
              <a:rPr lang="en-US" i="1" dirty="0" smtClean="0"/>
              <a:t>. </a:t>
            </a:r>
            <a:r>
              <a:rPr lang="en-US" i="1" dirty="0" err="1" smtClean="0"/>
              <a:t>Kepadatan</a:t>
            </a:r>
            <a:r>
              <a:rPr lang="en-US" i="1" dirty="0" smtClean="0"/>
              <a:t> </a:t>
            </a:r>
            <a:r>
              <a:rPr lang="en-US" i="1" dirty="0" err="1" smtClean="0"/>
              <a:t>penduduk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luar</a:t>
            </a:r>
            <a:r>
              <a:rPr lang="en-US" i="1" dirty="0" smtClean="0"/>
              <a:t> </a:t>
            </a:r>
            <a:r>
              <a:rPr lang="en-US" i="1" dirty="0" err="1" smtClean="0"/>
              <a:t>biasa</a:t>
            </a:r>
            <a:r>
              <a:rPr lang="en-US" i="1" dirty="0" smtClean="0"/>
              <a:t> </a:t>
            </a:r>
            <a:r>
              <a:rPr lang="en-US" i="1" dirty="0" err="1" smtClean="0"/>
              <a:t>bedanya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wilayah</a:t>
            </a:r>
            <a:r>
              <a:rPr lang="en-US" i="1" dirty="0" smtClean="0"/>
              <a:t> Indonesia </a:t>
            </a:r>
            <a:r>
              <a:rPr lang="en-US" i="1" dirty="0" err="1" smtClean="0"/>
              <a:t>lainnya</a:t>
            </a:r>
            <a:r>
              <a:rPr lang="en-US" i="1" dirty="0" smtClean="0"/>
              <a:t>. Di Papua </a:t>
            </a:r>
            <a:r>
              <a:rPr lang="en-US" i="1" dirty="0" err="1" smtClean="0"/>
              <a:t>kepadatannya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4 </a:t>
            </a:r>
            <a:r>
              <a:rPr lang="en-US" i="1" dirty="0" err="1" smtClean="0"/>
              <a:t>orang</a:t>
            </a:r>
            <a:r>
              <a:rPr lang="en-US" i="1" dirty="0" smtClean="0"/>
              <a:t> per kilometer </a:t>
            </a:r>
            <a:r>
              <a:rPr lang="en-US" i="1" dirty="0" err="1" smtClean="0"/>
              <a:t>persegi</a:t>
            </a:r>
            <a:r>
              <a:rPr lang="en-US" i="1" dirty="0" smtClean="0"/>
              <a:t>. </a:t>
            </a:r>
            <a:r>
              <a:rPr lang="en-US" i="1" dirty="0" err="1" smtClean="0"/>
              <a:t>Bahkan</a:t>
            </a:r>
            <a:r>
              <a:rPr lang="en-US" i="1" dirty="0" smtClean="0"/>
              <a:t>,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Kabupaten</a:t>
            </a:r>
            <a:r>
              <a:rPr lang="en-US" i="1" dirty="0" smtClean="0"/>
              <a:t> </a:t>
            </a:r>
            <a:r>
              <a:rPr lang="en-US" i="1" dirty="0" err="1" smtClean="0"/>
              <a:t>Merauke</a:t>
            </a:r>
            <a:r>
              <a:rPr lang="en-US" i="1" dirty="0" smtClean="0"/>
              <a:t> yang </a:t>
            </a:r>
            <a:r>
              <a:rPr lang="en-US" i="1" dirty="0" err="1" smtClean="0"/>
              <a:t>luasnya</a:t>
            </a:r>
            <a:r>
              <a:rPr lang="en-US" i="1" dirty="0" smtClean="0"/>
              <a:t> </a:t>
            </a:r>
            <a:r>
              <a:rPr lang="en-US" i="1" dirty="0" err="1" smtClean="0"/>
              <a:t>hampir</a:t>
            </a:r>
            <a:r>
              <a:rPr lang="en-US" i="1" dirty="0" smtClean="0"/>
              <a:t>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Pulau</a:t>
            </a:r>
            <a:r>
              <a:rPr lang="en-US" i="1" dirty="0" smtClean="0"/>
              <a:t> </a:t>
            </a:r>
            <a:r>
              <a:rPr lang="en-US" i="1" dirty="0" err="1" smtClean="0"/>
              <a:t>Jawa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penduduknya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270.000 </a:t>
            </a:r>
            <a:r>
              <a:rPr lang="en-US" i="1" dirty="0" err="1" smtClean="0"/>
              <a:t>orang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, </a:t>
            </a:r>
            <a:r>
              <a:rPr lang="en-US" i="1" dirty="0" err="1" smtClean="0"/>
              <a:t>kepadatannya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2 </a:t>
            </a:r>
            <a:r>
              <a:rPr lang="en-US" i="1" dirty="0" err="1" smtClean="0"/>
              <a:t>orang</a:t>
            </a:r>
            <a:r>
              <a:rPr lang="en-US" i="1" dirty="0" smtClean="0"/>
              <a:t> per kilometer </a:t>
            </a:r>
            <a:r>
              <a:rPr lang="en-US" i="1" dirty="0" err="1" smtClean="0"/>
              <a:t>persegi</a:t>
            </a:r>
            <a:r>
              <a:rPr lang="en-US" i="1" dirty="0" smtClean="0"/>
              <a:t>. </a:t>
            </a:r>
            <a:r>
              <a:rPr lang="en-US" b="1" i="1" dirty="0" err="1" smtClean="0">
                <a:solidFill>
                  <a:srgbClr val="FF66CC"/>
                </a:solidFill>
              </a:rPr>
              <a:t>Karena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itu</a:t>
            </a:r>
            <a:r>
              <a:rPr lang="en-US" b="1" i="1" dirty="0" smtClean="0">
                <a:solidFill>
                  <a:srgbClr val="FF66CC"/>
                </a:solidFill>
              </a:rPr>
              <a:t>, </a:t>
            </a:r>
            <a:r>
              <a:rPr lang="en-US" b="1" i="1" dirty="0" err="1" smtClean="0">
                <a:solidFill>
                  <a:srgbClr val="FF66CC"/>
                </a:solidFill>
              </a:rPr>
              <a:t>siapa</a:t>
            </a:r>
            <a:r>
              <a:rPr lang="en-US" b="1" i="1" dirty="0" smtClean="0">
                <a:solidFill>
                  <a:srgbClr val="FF66CC"/>
                </a:solidFill>
              </a:rPr>
              <a:t> pun </a:t>
            </a:r>
            <a:r>
              <a:rPr lang="en-US" b="1" i="1" dirty="0" err="1" smtClean="0">
                <a:solidFill>
                  <a:srgbClr val="FF66CC"/>
                </a:solidFill>
              </a:rPr>
              <a:t>tidak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akan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ragu-ragu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mengatakan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bahwa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penyebaran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penduduk</a:t>
            </a:r>
            <a:r>
              <a:rPr lang="en-US" b="1" i="1" dirty="0" smtClean="0">
                <a:solidFill>
                  <a:srgbClr val="FF66CC"/>
                </a:solidFill>
              </a:rPr>
              <a:t> Indonesia </a:t>
            </a:r>
            <a:r>
              <a:rPr lang="en-US" b="1" i="1" dirty="0" err="1" smtClean="0">
                <a:solidFill>
                  <a:srgbClr val="FF66CC"/>
                </a:solidFill>
              </a:rPr>
              <a:t>tidak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merata</a:t>
            </a:r>
            <a:r>
              <a:rPr lang="en-US" i="1" dirty="0" smtClean="0">
                <a:solidFill>
                  <a:srgbClr val="FF66CC"/>
                </a:solidFill>
              </a:rPr>
              <a:t>.</a:t>
            </a:r>
            <a:endParaRPr lang="id-ID" dirty="0" smtClean="0">
              <a:solidFill>
                <a:srgbClr val="FF66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86190"/>
          </a:xfrm>
        </p:spPr>
        <p:txBody>
          <a:bodyPr>
            <a:normAutofit/>
          </a:bodyPr>
          <a:lstStyle/>
          <a:p>
            <a:pPr marL="890588" lvl="0" indent="-890588"/>
            <a:r>
              <a:rPr lang="en-US" b="1" dirty="0" smtClean="0"/>
              <a:t>3</a:t>
            </a:r>
            <a:r>
              <a:rPr lang="en-US" b="1" dirty="0" smtClean="0">
                <a:solidFill>
                  <a:srgbClr val="00B0F0"/>
                </a:solidFill>
              </a:rPr>
              <a:t>.   </a:t>
            </a:r>
            <a:r>
              <a:rPr lang="en-US" b="1" dirty="0" err="1" smtClean="0">
                <a:solidFill>
                  <a:srgbClr val="00B0F0"/>
                </a:solidFill>
              </a:rPr>
              <a:t>Paragraf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Deduktif-Induktif</a:t>
            </a:r>
            <a:r>
              <a:rPr lang="en-US" b="1" dirty="0" smtClean="0">
                <a:solidFill>
                  <a:srgbClr val="00B0F0"/>
                </a:solidFill>
              </a:rPr>
              <a:t>: </a:t>
            </a:r>
            <a:r>
              <a:rPr lang="en-US" b="1" dirty="0" err="1" smtClean="0"/>
              <a:t>k</a:t>
            </a:r>
            <a:r>
              <a:rPr lang="en-US" dirty="0" err="1" smtClean="0"/>
              <a:t>alimat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:</a:t>
            </a:r>
          </a:p>
          <a:p>
            <a:pPr>
              <a:buNone/>
            </a:pPr>
            <a:endParaRPr lang="en-US" b="1" i="1" dirty="0" smtClean="0"/>
          </a:p>
          <a:p>
            <a:pPr marL="0" indent="1077913" algn="just">
              <a:buNone/>
            </a:pPr>
            <a:r>
              <a:rPr lang="en-US" b="1" i="1" dirty="0" err="1" smtClean="0">
                <a:solidFill>
                  <a:srgbClr val="FF66CC"/>
                </a:solidFill>
              </a:rPr>
              <a:t>Mulai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sekarang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kita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harus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membiasakan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hidup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bersih</a:t>
            </a:r>
            <a:r>
              <a:rPr lang="en-US" i="1" dirty="0" smtClean="0"/>
              <a:t>. Kita </a:t>
            </a:r>
            <a:r>
              <a:rPr lang="en-US" i="1" dirty="0" err="1" smtClean="0"/>
              <a:t>buang</a:t>
            </a:r>
            <a:r>
              <a:rPr lang="en-US" i="1" dirty="0" smtClean="0"/>
              <a:t> </a:t>
            </a:r>
            <a:r>
              <a:rPr lang="en-US" i="1" dirty="0" err="1" smtClean="0"/>
              <a:t>sampah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tempatnya</a:t>
            </a:r>
            <a:r>
              <a:rPr lang="en-US" i="1" dirty="0" smtClean="0"/>
              <a:t>. </a:t>
            </a:r>
            <a:r>
              <a:rPr lang="en-US" i="1" dirty="0" err="1" smtClean="0"/>
              <a:t>Jangan</a:t>
            </a:r>
            <a:r>
              <a:rPr lang="en-US" i="1" dirty="0" smtClean="0"/>
              <a:t> 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sampah</a:t>
            </a:r>
            <a:r>
              <a:rPr lang="en-US" i="1" dirty="0" smtClean="0"/>
              <a:t> </a:t>
            </a:r>
            <a:r>
              <a:rPr lang="en-US" i="1" dirty="0" err="1" smtClean="0"/>
              <a:t>tercecer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sembarang</a:t>
            </a:r>
            <a:r>
              <a:rPr lang="en-US" i="1" dirty="0" smtClean="0"/>
              <a:t> </a:t>
            </a:r>
            <a:r>
              <a:rPr lang="en-US" i="1" dirty="0" err="1" smtClean="0"/>
              <a:t>tempat</a:t>
            </a:r>
            <a:r>
              <a:rPr lang="en-US" i="1" dirty="0" smtClean="0"/>
              <a:t> </a:t>
            </a:r>
            <a:r>
              <a:rPr lang="en-US" i="1" dirty="0" err="1" smtClean="0"/>
              <a:t>sebab</a:t>
            </a:r>
            <a:r>
              <a:rPr lang="en-US" i="1" dirty="0" smtClean="0"/>
              <a:t> </a:t>
            </a:r>
            <a:r>
              <a:rPr lang="en-US" i="1" dirty="0" err="1" smtClean="0"/>
              <a:t>selain</a:t>
            </a:r>
            <a:r>
              <a:rPr lang="en-US" i="1" dirty="0" smtClean="0"/>
              <a:t> </a:t>
            </a:r>
            <a:r>
              <a:rPr lang="en-US" i="1" dirty="0" err="1" smtClean="0"/>
              <a:t>mengesankan</a:t>
            </a:r>
            <a:r>
              <a:rPr lang="en-US" i="1" dirty="0" smtClean="0"/>
              <a:t> </a:t>
            </a:r>
            <a:r>
              <a:rPr lang="en-US" i="1" dirty="0" err="1" smtClean="0"/>
              <a:t>jorok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menimbulkan</a:t>
            </a:r>
            <a:r>
              <a:rPr lang="en-US" i="1" dirty="0" smtClean="0"/>
              <a:t> </a:t>
            </a:r>
            <a:r>
              <a:rPr lang="en-US" i="1" dirty="0" err="1" smtClean="0"/>
              <a:t>bau</a:t>
            </a:r>
            <a:r>
              <a:rPr lang="en-US" i="1" dirty="0" smtClean="0"/>
              <a:t> </a:t>
            </a:r>
            <a:r>
              <a:rPr lang="en-US" i="1" dirty="0" err="1" smtClean="0"/>
              <a:t>busuk</a:t>
            </a:r>
            <a:r>
              <a:rPr lang="en-US" i="1" dirty="0" smtClean="0"/>
              <a:t>, </a:t>
            </a:r>
            <a:r>
              <a:rPr lang="en-US" i="1" dirty="0" err="1" smtClean="0"/>
              <a:t>sampah</a:t>
            </a:r>
            <a:r>
              <a:rPr lang="en-US" i="1" dirty="0" smtClean="0"/>
              <a:t> </a:t>
            </a:r>
            <a:r>
              <a:rPr lang="en-US" i="1" dirty="0" err="1" smtClean="0"/>
              <a:t>juga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sarang</a:t>
            </a:r>
            <a:r>
              <a:rPr lang="en-US" i="1" dirty="0" smtClean="0"/>
              <a:t> </a:t>
            </a:r>
            <a:r>
              <a:rPr lang="en-US" i="1" dirty="0" err="1" smtClean="0"/>
              <a:t>penyakit</a:t>
            </a:r>
            <a:r>
              <a:rPr lang="en-US" i="1" dirty="0" smtClean="0"/>
              <a:t>. </a:t>
            </a:r>
            <a:r>
              <a:rPr lang="en-US" i="1" dirty="0" err="1" smtClean="0"/>
              <a:t>Berbagai</a:t>
            </a:r>
            <a:r>
              <a:rPr lang="en-US" i="1" dirty="0" smtClean="0"/>
              <a:t> </a:t>
            </a:r>
            <a:r>
              <a:rPr lang="en-US" i="1" dirty="0" err="1" smtClean="0"/>
              <a:t>bibit</a:t>
            </a:r>
            <a:r>
              <a:rPr lang="en-US" i="1" dirty="0" smtClean="0"/>
              <a:t> </a:t>
            </a:r>
            <a:r>
              <a:rPr lang="en-US" i="1" dirty="0" err="1" smtClean="0"/>
              <a:t>penyakit</a:t>
            </a:r>
            <a:r>
              <a:rPr lang="en-US" i="1" dirty="0" smtClean="0"/>
              <a:t> yang </a:t>
            </a:r>
            <a:r>
              <a:rPr lang="en-US" i="1" dirty="0" err="1" smtClean="0"/>
              <a:t>berkembang</a:t>
            </a:r>
            <a:r>
              <a:rPr lang="en-US" i="1" dirty="0" smtClean="0"/>
              <a:t> </a:t>
            </a:r>
            <a:r>
              <a:rPr lang="en-US" i="1" dirty="0" err="1" smtClean="0"/>
              <a:t>biak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sampah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mengancam</a:t>
            </a:r>
            <a:r>
              <a:rPr lang="en-US" i="1" dirty="0" smtClean="0"/>
              <a:t> </a:t>
            </a:r>
            <a:r>
              <a:rPr lang="en-US" i="1" dirty="0" err="1" smtClean="0"/>
              <a:t>kesehatan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. </a:t>
            </a:r>
            <a:r>
              <a:rPr lang="en-US" i="1" dirty="0" err="1" smtClean="0"/>
              <a:t>Semakin</a:t>
            </a:r>
            <a:r>
              <a:rPr lang="en-US" i="1" dirty="0" smtClean="0"/>
              <a:t> </a:t>
            </a:r>
            <a:r>
              <a:rPr lang="en-US" i="1" dirty="0" err="1" smtClean="0"/>
              <a:t>banyak</a:t>
            </a:r>
            <a:r>
              <a:rPr lang="en-US" i="1" dirty="0" smtClean="0"/>
              <a:t> </a:t>
            </a:r>
            <a:r>
              <a:rPr lang="en-US" i="1" dirty="0" err="1" smtClean="0"/>
              <a:t>sampah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sekitar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, </a:t>
            </a:r>
            <a:r>
              <a:rPr lang="en-US" i="1" dirty="0" err="1" smtClean="0"/>
              <a:t>semakin</a:t>
            </a:r>
            <a:r>
              <a:rPr lang="en-US" i="1" dirty="0" smtClean="0"/>
              <a:t> </a:t>
            </a:r>
            <a:r>
              <a:rPr lang="en-US" i="1" dirty="0" err="1" smtClean="0"/>
              <a:t>besar</a:t>
            </a:r>
            <a:r>
              <a:rPr lang="en-US" i="1" dirty="0" smtClean="0"/>
              <a:t> pula </a:t>
            </a:r>
            <a:r>
              <a:rPr lang="en-US" i="1" dirty="0" err="1" smtClean="0"/>
              <a:t>ancaman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. </a:t>
            </a:r>
            <a:r>
              <a:rPr lang="en-US" i="1" dirty="0" err="1" smtClean="0"/>
              <a:t>Sebaliknya</a:t>
            </a:r>
            <a:r>
              <a:rPr lang="en-US" i="1" dirty="0" smtClean="0"/>
              <a:t>, </a:t>
            </a:r>
            <a:r>
              <a:rPr lang="en-US" i="1" dirty="0" err="1" smtClean="0"/>
              <a:t>semakin</a:t>
            </a:r>
            <a:r>
              <a:rPr lang="en-US" i="1" dirty="0" smtClean="0"/>
              <a:t> </a:t>
            </a:r>
            <a:r>
              <a:rPr lang="en-US" i="1" dirty="0" err="1" smtClean="0"/>
              <a:t>bersih</a:t>
            </a:r>
            <a:r>
              <a:rPr lang="en-US" i="1" dirty="0" smtClean="0"/>
              <a:t> </a:t>
            </a:r>
            <a:r>
              <a:rPr lang="en-US" i="1" dirty="0" err="1" smtClean="0"/>
              <a:t>lingkungan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, </a:t>
            </a:r>
            <a:r>
              <a:rPr lang="en-US" i="1" dirty="0" err="1" smtClean="0"/>
              <a:t>semakin</a:t>
            </a:r>
            <a:r>
              <a:rPr lang="en-US" i="1" dirty="0" smtClean="0"/>
              <a:t> </a:t>
            </a:r>
            <a:r>
              <a:rPr lang="en-US" i="1" dirty="0" err="1" smtClean="0"/>
              <a:t>besar</a:t>
            </a:r>
            <a:r>
              <a:rPr lang="en-US" i="1" dirty="0" smtClean="0"/>
              <a:t> pula </a:t>
            </a:r>
            <a:r>
              <a:rPr lang="en-US" i="1" dirty="0" err="1" smtClean="0"/>
              <a:t>harapan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hidup</a:t>
            </a:r>
            <a:r>
              <a:rPr lang="en-US" i="1" dirty="0" smtClean="0"/>
              <a:t> </a:t>
            </a:r>
            <a:r>
              <a:rPr lang="en-US" i="1" dirty="0" err="1" smtClean="0"/>
              <a:t>sehat</a:t>
            </a:r>
            <a:r>
              <a:rPr lang="en-US" i="1" dirty="0" smtClean="0"/>
              <a:t>. </a:t>
            </a:r>
            <a:r>
              <a:rPr lang="en-US" b="1" i="1" dirty="0" err="1" smtClean="0">
                <a:solidFill>
                  <a:srgbClr val="FF66CC"/>
                </a:solidFill>
              </a:rPr>
              <a:t>Karena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itu</a:t>
            </a:r>
            <a:r>
              <a:rPr lang="en-US" b="1" i="1" dirty="0" smtClean="0">
                <a:solidFill>
                  <a:srgbClr val="FF66CC"/>
                </a:solidFill>
              </a:rPr>
              <a:t>, </a:t>
            </a:r>
            <a:r>
              <a:rPr lang="en-US" b="1" i="1" dirty="0" err="1" smtClean="0">
                <a:solidFill>
                  <a:srgbClr val="FF66CC"/>
                </a:solidFill>
              </a:rPr>
              <a:t>kita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harus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menjaga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kebersihan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lingkungan</a:t>
            </a:r>
            <a:r>
              <a:rPr lang="en-US" i="1" dirty="0" smtClean="0">
                <a:solidFill>
                  <a:srgbClr val="FF66CC"/>
                </a:solidFill>
              </a:rPr>
              <a:t>.</a:t>
            </a:r>
            <a:endParaRPr lang="en-US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633413" lvl="0" indent="-633413"/>
            <a:r>
              <a:rPr lang="en-US" sz="4000" b="1" dirty="0" smtClean="0"/>
              <a:t>4. </a:t>
            </a:r>
            <a:r>
              <a:rPr lang="en-US" sz="4000" b="1" dirty="0" err="1" smtClean="0">
                <a:solidFill>
                  <a:srgbClr val="00B0F0"/>
                </a:solidFill>
              </a:rPr>
              <a:t>Paragraf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Ineratif</a:t>
            </a:r>
            <a:r>
              <a:rPr lang="en-US" sz="4000" b="1" dirty="0" smtClean="0"/>
              <a:t>: </a:t>
            </a:r>
            <a:r>
              <a:rPr lang="en-US" sz="4000" dirty="0" smtClean="0"/>
              <a:t> </a:t>
            </a:r>
            <a:r>
              <a:rPr lang="en-US" sz="4000" dirty="0" err="1" smtClean="0"/>
              <a:t>kalimat</a:t>
            </a:r>
            <a:r>
              <a:rPr lang="en-US" sz="4000" dirty="0" smtClean="0"/>
              <a:t> </a:t>
            </a:r>
            <a:r>
              <a:rPr lang="en-US" sz="4000" dirty="0" err="1" smtClean="0"/>
              <a:t>utama</a:t>
            </a:r>
            <a:r>
              <a:rPr lang="en-US" sz="4000" dirty="0" smtClean="0"/>
              <a:t> </a:t>
            </a:r>
            <a:r>
              <a:rPr lang="en-US" sz="4000" dirty="0" err="1" smtClean="0"/>
              <a:t>berada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tengah</a:t>
            </a:r>
            <a:r>
              <a:rPr lang="en-US" sz="4000" dirty="0" smtClean="0"/>
              <a:t> </a:t>
            </a:r>
            <a:r>
              <a:rPr lang="en-US" sz="4000" dirty="0" err="1" smtClean="0"/>
              <a:t>paragraf</a:t>
            </a:r>
            <a:r>
              <a:rPr lang="en-US" sz="40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3"/>
            <a:ext cx="9144000" cy="5286388"/>
          </a:xfrm>
        </p:spPr>
        <p:txBody>
          <a:bodyPr>
            <a:normAutofit lnSpcReduction="10000"/>
          </a:bodyPr>
          <a:lstStyle/>
          <a:p>
            <a:pPr marL="0" indent="1077913" algn="just">
              <a:buNone/>
            </a:pPr>
            <a:r>
              <a:rPr lang="en-US" i="1" dirty="0" err="1" smtClean="0"/>
              <a:t>Etos</a:t>
            </a:r>
            <a:r>
              <a:rPr lang="en-US" i="1" dirty="0" smtClean="0"/>
              <a:t> </a:t>
            </a:r>
            <a:r>
              <a:rPr lang="en-US" i="1" dirty="0" err="1" smtClean="0"/>
              <a:t>kerja</a:t>
            </a:r>
            <a:r>
              <a:rPr lang="en-US" i="1" dirty="0" smtClean="0"/>
              <a:t> </a:t>
            </a:r>
            <a:r>
              <a:rPr lang="en-US" i="1" dirty="0" err="1" smtClean="0"/>
              <a:t>masyarakat</a:t>
            </a:r>
            <a:r>
              <a:rPr lang="en-US" i="1" dirty="0" smtClean="0"/>
              <a:t> </a:t>
            </a:r>
            <a:r>
              <a:rPr lang="en-US" i="1" dirty="0" err="1" smtClean="0"/>
              <a:t>Jepang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tinggi</a:t>
            </a:r>
            <a:r>
              <a:rPr lang="en-US" i="1" dirty="0" smtClean="0"/>
              <a:t>.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juga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berdisiplin</a:t>
            </a:r>
            <a:r>
              <a:rPr lang="en-US" i="1" dirty="0" smtClean="0"/>
              <a:t>. </a:t>
            </a:r>
            <a:r>
              <a:rPr lang="en-US" i="1" dirty="0" err="1" smtClean="0"/>
              <a:t>Masalah</a:t>
            </a:r>
            <a:r>
              <a:rPr lang="en-US" i="1" dirty="0" smtClean="0"/>
              <a:t> </a:t>
            </a:r>
            <a:r>
              <a:rPr lang="en-US" i="1" dirty="0" err="1" smtClean="0"/>
              <a:t>disiplin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mendarah</a:t>
            </a:r>
            <a:r>
              <a:rPr lang="en-US" i="1" dirty="0" smtClean="0"/>
              <a:t> </a:t>
            </a:r>
            <a:r>
              <a:rPr lang="en-US" i="1" dirty="0" err="1" smtClean="0"/>
              <a:t>daging</a:t>
            </a:r>
            <a:r>
              <a:rPr lang="en-US" i="1" dirty="0" smtClean="0"/>
              <a:t> 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. Di </a:t>
            </a:r>
            <a:r>
              <a:rPr lang="en-US" i="1" dirty="0" err="1" smtClean="0"/>
              <a:t>mana-mana</a:t>
            </a:r>
            <a:r>
              <a:rPr lang="en-US" i="1" dirty="0" smtClean="0"/>
              <a:t>, </a:t>
            </a:r>
            <a:r>
              <a:rPr lang="en-US" i="1" dirty="0" err="1" smtClean="0"/>
              <a:t>baik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rumah</a:t>
            </a:r>
            <a:r>
              <a:rPr lang="en-US" i="1" dirty="0" smtClean="0"/>
              <a:t>,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jalan</a:t>
            </a:r>
            <a:r>
              <a:rPr lang="en-US" i="1" dirty="0" smtClean="0"/>
              <a:t>,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tempat</a:t>
            </a:r>
            <a:r>
              <a:rPr lang="en-US" i="1" dirty="0" smtClean="0"/>
              <a:t> </a:t>
            </a:r>
            <a:r>
              <a:rPr lang="en-US" i="1" dirty="0" err="1" smtClean="0"/>
              <a:t>umum</a:t>
            </a:r>
            <a:r>
              <a:rPr lang="en-US" i="1" dirty="0" smtClean="0"/>
              <a:t>, </a:t>
            </a:r>
            <a:r>
              <a:rPr lang="en-US" i="1" dirty="0" err="1" smtClean="0"/>
              <a:t>maupun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kantor</a:t>
            </a:r>
            <a:r>
              <a:rPr lang="en-US" i="1" dirty="0" smtClean="0"/>
              <a:t>, </a:t>
            </a:r>
            <a:r>
              <a:rPr lang="en-US" i="1" dirty="0" err="1" smtClean="0"/>
              <a:t>semuanya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disiplin</a:t>
            </a:r>
            <a:r>
              <a:rPr lang="en-US" i="1" dirty="0" smtClean="0"/>
              <a:t>. </a:t>
            </a:r>
            <a:r>
              <a:rPr lang="en-US" b="1" i="1" dirty="0" err="1" smtClean="0">
                <a:solidFill>
                  <a:srgbClr val="FF66CC"/>
                </a:solidFill>
              </a:rPr>
              <a:t>Masyarakat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Jepang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memang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layak</a:t>
            </a:r>
            <a:r>
              <a:rPr lang="en-US" b="1" i="1" dirty="0" smtClean="0">
                <a:solidFill>
                  <a:srgbClr val="FF66CC"/>
                </a:solidFill>
              </a:rPr>
              <a:t> </a:t>
            </a:r>
            <a:r>
              <a:rPr lang="en-US" b="1" i="1" dirty="0" err="1" smtClean="0">
                <a:solidFill>
                  <a:srgbClr val="FF66CC"/>
                </a:solidFill>
              </a:rPr>
              <a:t>diteladani</a:t>
            </a:r>
            <a:r>
              <a:rPr lang="en-US" i="1" dirty="0" smtClean="0"/>
              <a:t>.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rajin</a:t>
            </a:r>
            <a:r>
              <a:rPr lang="en-US" i="1" dirty="0" smtClean="0"/>
              <a:t> </a:t>
            </a:r>
            <a:r>
              <a:rPr lang="en-US" i="1" dirty="0" err="1" smtClean="0"/>
              <a:t>membaca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meningkatkan</a:t>
            </a:r>
            <a:r>
              <a:rPr lang="en-US" i="1" dirty="0" smtClean="0"/>
              <a:t> </a:t>
            </a:r>
            <a:r>
              <a:rPr lang="en-US" i="1" dirty="0" err="1" smtClean="0"/>
              <a:t>pengetahuan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keterampilan</a:t>
            </a:r>
            <a:r>
              <a:rPr lang="en-US" i="1" dirty="0" smtClean="0"/>
              <a:t>. Di </a:t>
            </a:r>
            <a:r>
              <a:rPr lang="en-US" i="1" dirty="0" err="1" smtClean="0"/>
              <a:t>mana</a:t>
            </a:r>
            <a:r>
              <a:rPr lang="en-US" i="1" dirty="0" smtClean="0"/>
              <a:t> </a:t>
            </a:r>
            <a:r>
              <a:rPr lang="en-US" i="1" dirty="0" err="1" smtClean="0"/>
              <a:t>saja</a:t>
            </a:r>
            <a:r>
              <a:rPr lang="en-US" i="1" dirty="0" smtClean="0"/>
              <a:t>, </a:t>
            </a:r>
            <a:r>
              <a:rPr lang="en-US" i="1" dirty="0" err="1" smtClean="0"/>
              <a:t>asal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kesempatan</a:t>
            </a:r>
            <a:r>
              <a:rPr lang="en-US" i="1" dirty="0" smtClean="0"/>
              <a:t>,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membaca</a:t>
            </a:r>
            <a:r>
              <a:rPr lang="en-US" i="1" dirty="0" smtClean="0"/>
              <a:t>. 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, </a:t>
            </a:r>
            <a:r>
              <a:rPr lang="en-US" i="1" dirty="0" err="1" smtClean="0"/>
              <a:t>membaca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ruang</a:t>
            </a:r>
            <a:r>
              <a:rPr lang="en-US" i="1" dirty="0" smtClean="0"/>
              <a:t> </a:t>
            </a:r>
            <a:r>
              <a:rPr lang="en-US" i="1" dirty="0" err="1" smtClean="0"/>
              <a:t>baca</a:t>
            </a:r>
            <a:r>
              <a:rPr lang="en-US" i="1" dirty="0" smtClean="0"/>
              <a:t>.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melakukannya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gerbong</a:t>
            </a:r>
            <a:r>
              <a:rPr lang="en-US" i="1" dirty="0" smtClean="0"/>
              <a:t> </a:t>
            </a:r>
            <a:r>
              <a:rPr lang="en-US" i="1" dirty="0" err="1" smtClean="0"/>
              <a:t>kereta</a:t>
            </a:r>
            <a:r>
              <a:rPr lang="en-US" i="1" dirty="0" smtClean="0"/>
              <a:t> yang </a:t>
            </a:r>
            <a:r>
              <a:rPr lang="en-US" i="1" dirty="0" err="1" smtClean="0"/>
              <a:t>melaju</a:t>
            </a:r>
            <a:r>
              <a:rPr lang="en-US" i="1" dirty="0" smtClean="0"/>
              <a:t>,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stasiun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bahkan</a:t>
            </a:r>
            <a:r>
              <a:rPr lang="en-US" i="1" dirty="0" smtClean="0"/>
              <a:t> </a:t>
            </a:r>
            <a:r>
              <a:rPr lang="en-US" i="1" dirty="0" err="1" smtClean="0"/>
              <a:t>sambil</a:t>
            </a:r>
            <a:r>
              <a:rPr lang="en-US" i="1" dirty="0" smtClean="0"/>
              <a:t> </a:t>
            </a:r>
            <a:r>
              <a:rPr lang="en-US" i="1" dirty="0" err="1" smtClean="0"/>
              <a:t>berdiri</a:t>
            </a:r>
            <a:r>
              <a:rPr lang="en-US" i="1" dirty="0" smtClean="0"/>
              <a:t> </a:t>
            </a:r>
            <a:r>
              <a:rPr lang="en-US" i="1" dirty="0" err="1" smtClean="0"/>
              <a:t>antre</a:t>
            </a:r>
            <a:r>
              <a:rPr lang="en-US" i="1" dirty="0" smtClean="0"/>
              <a:t> </a:t>
            </a:r>
            <a:r>
              <a:rPr lang="en-US" i="1" dirty="0" err="1" smtClean="0"/>
              <a:t>beli</a:t>
            </a:r>
            <a:r>
              <a:rPr lang="en-US" i="1" dirty="0" smtClean="0"/>
              <a:t> </a:t>
            </a:r>
            <a:r>
              <a:rPr lang="en-US" i="1" dirty="0" err="1" smtClean="0"/>
              <a:t>tiket</a:t>
            </a:r>
            <a:r>
              <a:rPr lang="en-US" i="1" dirty="0" smtClean="0"/>
              <a:t>.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8"/>
            <a:ext cx="9144000" cy="1143000"/>
          </a:xfrm>
        </p:spPr>
        <p:txBody>
          <a:bodyPr>
            <a:normAutofit fontScale="90000"/>
          </a:bodyPr>
          <a:lstStyle/>
          <a:p>
            <a:pPr marL="633413" lvl="0" indent="-633413"/>
            <a:r>
              <a:rPr lang="en-US" b="1" dirty="0" smtClean="0">
                <a:solidFill>
                  <a:srgbClr val="00B0F0"/>
                </a:solidFill>
              </a:rPr>
              <a:t>5. </a:t>
            </a:r>
            <a:r>
              <a:rPr lang="en-US" sz="4000" b="1" dirty="0" err="1" smtClean="0">
                <a:solidFill>
                  <a:srgbClr val="00B0F0"/>
                </a:solidFill>
              </a:rPr>
              <a:t>Paragraf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tanpa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Kalimat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Utama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smtClean="0"/>
              <a:t>(</a:t>
            </a:r>
            <a:r>
              <a:rPr lang="en-US" sz="4000" dirty="0" err="1" smtClean="0"/>
              <a:t>biasanya</a:t>
            </a:r>
            <a:r>
              <a:rPr lang="en-US" sz="4000" dirty="0" smtClean="0"/>
              <a:t>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narasi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deskripsi</a:t>
            </a:r>
            <a:r>
              <a:rPr lang="en-US" sz="4000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4512"/>
            <a:ext cx="9144000" cy="5357826"/>
          </a:xfrm>
        </p:spPr>
        <p:txBody>
          <a:bodyPr>
            <a:normAutofit fontScale="92500"/>
          </a:bodyPr>
          <a:lstStyle/>
          <a:p>
            <a:pPr marL="352425" indent="1077913" algn="just">
              <a:buNone/>
            </a:pPr>
            <a:r>
              <a:rPr lang="en-US" sz="3600" i="1" dirty="0" err="1" smtClean="0"/>
              <a:t>Begitu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upacara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pengibaran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bendera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selesai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rakyat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pemuda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Magelang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berduyun-duyun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meninggalkan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puncak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Gunung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Tidar</a:t>
            </a:r>
            <a:r>
              <a:rPr lang="en-US" sz="3600" i="1" dirty="0" smtClean="0"/>
              <a:t>. </a:t>
            </a:r>
            <a:r>
              <a:rPr lang="en-US" sz="3600" i="1" dirty="0" err="1" smtClean="0"/>
              <a:t>Mereka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menuruni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lereng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gunung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bagian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barat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dengan</a:t>
            </a:r>
            <a:r>
              <a:rPr lang="en-US" sz="3600" i="1" dirty="0" smtClean="0"/>
              <a:t> rasa </a:t>
            </a:r>
            <a:r>
              <a:rPr lang="en-US" sz="3600" i="1" dirty="0" err="1" smtClean="0"/>
              <a:t>bangga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sebagai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bangsa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merdeka</a:t>
            </a:r>
            <a:r>
              <a:rPr lang="en-US" sz="3600" i="1" dirty="0" smtClean="0"/>
              <a:t>. </a:t>
            </a:r>
            <a:r>
              <a:rPr lang="en-US" sz="3600" i="1" dirty="0" err="1" smtClean="0"/>
              <a:t>Namun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tiba-tiba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terdengar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letusan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senjata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api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dari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balik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gunung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sebelah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utara</a:t>
            </a:r>
            <a:r>
              <a:rPr lang="en-US" sz="3600" i="1" dirty="0" smtClean="0"/>
              <a:t>. </a:t>
            </a:r>
            <a:r>
              <a:rPr lang="en-US" sz="3600" i="1" dirty="0" err="1" smtClean="0"/>
              <a:t>Bukan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satu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dua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letusan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melainkan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berondongan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peluru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tajam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mengancam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jiwa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mereka</a:t>
            </a:r>
            <a:r>
              <a:rPr lang="en-US" sz="3600" i="1" dirty="0" smtClean="0"/>
              <a:t>.</a:t>
            </a:r>
            <a:endParaRPr lang="id-ID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1B3A14-E398-4983-947F-35EFC508DA1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	</a:t>
            </a:r>
            <a:r>
              <a:rPr lang="en-US" sz="4000" b="1" dirty="0" err="1" smtClean="0">
                <a:solidFill>
                  <a:srgbClr val="92D050"/>
                </a:solidFill>
                <a:latin typeface="Tahoma" pitchFamily="34" charset="0"/>
              </a:rPr>
              <a:t>Paragraf</a:t>
            </a:r>
            <a:r>
              <a:rPr lang="en-US" sz="4000" b="1" dirty="0" smtClean="0">
                <a:solidFill>
                  <a:srgbClr val="92D050"/>
                </a:solidFill>
                <a:latin typeface="Tahoma" pitchFamily="34" charset="0"/>
              </a:rPr>
              <a:t>  </a:t>
            </a:r>
            <a:r>
              <a:rPr lang="en-US" sz="4000" b="1" dirty="0" err="1" smtClean="0">
                <a:solidFill>
                  <a:srgbClr val="92D050"/>
                </a:solidFill>
                <a:latin typeface="Tahoma" pitchFamily="34" charset="0"/>
              </a:rPr>
              <a:t>atau</a:t>
            </a:r>
            <a:r>
              <a:rPr lang="en-US" sz="4000" b="1" dirty="0" smtClean="0">
                <a:solidFill>
                  <a:srgbClr val="92D050"/>
                </a:solidFill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Tahoma" pitchFamily="34" charset="0"/>
              </a:rPr>
              <a:t>Alinea</a:t>
            </a:r>
            <a:endParaRPr lang="en-US" sz="4000" b="1" dirty="0" smtClean="0">
              <a:solidFill>
                <a:srgbClr val="92D050"/>
              </a:solidFill>
              <a:latin typeface="Tahoma" pitchFamily="34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seperangkat</a:t>
            </a:r>
            <a:r>
              <a:rPr lang="en-US" sz="4000" dirty="0" smtClean="0">
                <a:latin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</a:rPr>
              <a:t>himpunan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membahas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topik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hanya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mengacu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gagasan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pokok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4000" dirty="0" smtClean="0">
              <a:latin typeface="Tahoma" pitchFamily="34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Topik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dituangkan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disebut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Tahoma" pitchFamily="34" charset="0"/>
              </a:rPr>
              <a:t>kalimat</a:t>
            </a:r>
            <a:r>
              <a:rPr lang="en-US" sz="40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Tahoma" pitchFamily="34" charset="0"/>
              </a:rPr>
              <a:t>topik</a:t>
            </a:r>
            <a:r>
              <a:rPr lang="en-US" sz="40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b="1" dirty="0" smtClean="0"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Tahoma" pitchFamily="34" charset="0"/>
              </a:rPr>
              <a:t>kalimat</a:t>
            </a:r>
            <a:r>
              <a:rPr lang="en-US" sz="4000" b="1" dirty="0" smtClean="0">
                <a:solidFill>
                  <a:srgbClr val="FF66CC"/>
                </a:solidFill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Tahoma" pitchFamily="34" charset="0"/>
              </a:rPr>
              <a:t>utama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sedangkan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menjelaskan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topik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disebut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ahoma" pitchFamily="34" charset="0"/>
              </a:rPr>
              <a:t>kalimat</a:t>
            </a:r>
            <a:r>
              <a:rPr lang="en-US" sz="4000" b="1" dirty="0" smtClean="0">
                <a:solidFill>
                  <a:srgbClr val="00B0F0"/>
                </a:solidFill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ahoma" pitchFamily="34" charset="0"/>
              </a:rPr>
              <a:t>penjelas</a:t>
            </a:r>
            <a:r>
              <a:rPr lang="en-US" sz="4000" dirty="0" smtClean="0">
                <a:solidFill>
                  <a:srgbClr val="00B0F0"/>
                </a:solidFill>
                <a:latin typeface="Tahoma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latin typeface="Tahoma" pitchFamily="34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latin typeface="Tahoma" pitchFamily="34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latin typeface="Tahoma" pitchFamily="34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1077913" algn="just">
              <a:buNone/>
            </a:pPr>
            <a:r>
              <a:rPr lang="en-US" sz="3200" i="1" dirty="0" err="1" smtClean="0"/>
              <a:t>Rupanya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pengibaran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bendera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merah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putih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puncak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Gunung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Tidar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terlihat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jelas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markas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tentara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Jepang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berada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jauh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dari</a:t>
            </a:r>
            <a:r>
              <a:rPr lang="en-US" sz="3200" i="1" dirty="0" smtClean="0"/>
              <a:t> kaki </a:t>
            </a:r>
            <a:r>
              <a:rPr lang="en-US" sz="3200" i="1" dirty="0" err="1" smtClean="0"/>
              <a:t>gunung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Tentara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Jepang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ingin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menurunkan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bendera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merah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putih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mengibarkan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benderanya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puncak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Gunung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Tidar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Dalam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keadaan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kacau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tiba-tiba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datang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dua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orang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tentara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Jepang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ngotot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ingin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mengibarkan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benderanya</a:t>
            </a:r>
            <a:r>
              <a:rPr lang="en-US" sz="3200" i="1" dirty="0" smtClean="0"/>
              <a:t>. Para </a:t>
            </a:r>
            <a:r>
              <a:rPr lang="en-US" sz="3200" i="1" dirty="0" err="1" smtClean="0"/>
              <a:t>pemuda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menghadapi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tegas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sehingga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kedua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tentara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Jepang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itu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lari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terbirit-birit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kembali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menuju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markasnya</a:t>
            </a:r>
            <a:r>
              <a:rPr lang="en-US" sz="3200" i="1" dirty="0" smtClean="0"/>
              <a:t>.</a:t>
            </a:r>
            <a:endParaRPr lang="id-ID" sz="32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858280" cy="6858000"/>
          </a:xfrm>
        </p:spPr>
        <p:txBody>
          <a:bodyPr>
            <a:normAutofit fontScale="92500" lnSpcReduction="10000"/>
          </a:bodyPr>
          <a:lstStyle/>
          <a:p>
            <a:pPr marL="0" indent="984250" algn="just">
              <a:buNone/>
            </a:pPr>
            <a:r>
              <a:rPr lang="en-US" i="1" dirty="0" err="1" smtClean="0"/>
              <a:t>Gunung</a:t>
            </a:r>
            <a:r>
              <a:rPr lang="en-US" i="1" dirty="0" smtClean="0"/>
              <a:t> </a:t>
            </a:r>
            <a:r>
              <a:rPr lang="en-US" i="1" dirty="0" err="1" smtClean="0"/>
              <a:t>Tidar</a:t>
            </a:r>
            <a:r>
              <a:rPr lang="en-US" i="1" dirty="0" smtClean="0"/>
              <a:t> </a:t>
            </a:r>
            <a:r>
              <a:rPr lang="en-US" i="1" dirty="0" err="1" smtClean="0"/>
              <a:t>berada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tengah-tengah</a:t>
            </a:r>
            <a:r>
              <a:rPr lang="en-US" i="1" dirty="0" smtClean="0"/>
              <a:t> Kota </a:t>
            </a:r>
            <a:r>
              <a:rPr lang="en-US" i="1" dirty="0" err="1" smtClean="0"/>
              <a:t>Magelang</a:t>
            </a:r>
            <a:r>
              <a:rPr lang="en-US" i="1" dirty="0" smtClean="0"/>
              <a:t>. </a:t>
            </a:r>
            <a:r>
              <a:rPr lang="en-US" i="1" dirty="0" err="1" smtClean="0"/>
              <a:t>Meskipun</a:t>
            </a:r>
            <a:r>
              <a:rPr lang="en-US" i="1" dirty="0" smtClean="0"/>
              <a:t> </a:t>
            </a:r>
            <a:r>
              <a:rPr lang="en-US" i="1" dirty="0" err="1" smtClean="0"/>
              <a:t>disebut</a:t>
            </a:r>
            <a:r>
              <a:rPr lang="en-US" i="1" dirty="0" smtClean="0"/>
              <a:t> </a:t>
            </a:r>
            <a:r>
              <a:rPr lang="en-US" i="1" dirty="0" err="1" smtClean="0"/>
              <a:t>gunung</a:t>
            </a:r>
            <a:r>
              <a:rPr lang="en-US" i="1" dirty="0" smtClean="0"/>
              <a:t>, </a:t>
            </a:r>
            <a:r>
              <a:rPr lang="en-US" i="1" dirty="0" err="1" smtClean="0"/>
              <a:t>sebenarnya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berupa</a:t>
            </a:r>
            <a:r>
              <a:rPr lang="en-US" i="1" dirty="0" smtClean="0"/>
              <a:t> </a:t>
            </a:r>
            <a:r>
              <a:rPr lang="en-US" i="1" dirty="0" err="1" smtClean="0"/>
              <a:t>bukit</a:t>
            </a:r>
            <a:r>
              <a:rPr lang="en-US" i="1" dirty="0" smtClean="0"/>
              <a:t> </a:t>
            </a:r>
            <a:r>
              <a:rPr lang="en-US" i="1" dirty="0" err="1" smtClean="0"/>
              <a:t>kecil</a:t>
            </a:r>
            <a:r>
              <a:rPr lang="en-US" i="1" dirty="0" smtClean="0"/>
              <a:t> yang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didaki</a:t>
            </a:r>
            <a:r>
              <a:rPr lang="en-US" i="1" dirty="0" smtClean="0"/>
              <a:t> 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i="1" dirty="0" err="1" smtClean="0"/>
              <a:t>puncaknya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berjalan</a:t>
            </a:r>
            <a:r>
              <a:rPr lang="en-US" i="1" dirty="0" smtClean="0"/>
              <a:t> kaki </a:t>
            </a:r>
            <a:r>
              <a:rPr lang="en-US" i="1" dirty="0" err="1" smtClean="0"/>
              <a:t>selama</a:t>
            </a:r>
            <a:r>
              <a:rPr lang="en-US" i="1" dirty="0" smtClean="0"/>
              <a:t> lima </a:t>
            </a:r>
            <a:r>
              <a:rPr lang="en-US" i="1" dirty="0" err="1" smtClean="0"/>
              <a:t>belas</a:t>
            </a:r>
            <a:r>
              <a:rPr lang="en-US" i="1" dirty="0" smtClean="0"/>
              <a:t> </a:t>
            </a:r>
            <a:r>
              <a:rPr lang="en-US" i="1" dirty="0" err="1" smtClean="0"/>
              <a:t>menit</a:t>
            </a:r>
            <a:r>
              <a:rPr lang="en-US" i="1" dirty="0" smtClean="0"/>
              <a:t>.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tiga</a:t>
            </a:r>
            <a:r>
              <a:rPr lang="en-US" i="1" dirty="0" smtClean="0"/>
              <a:t> </a:t>
            </a:r>
            <a:r>
              <a:rPr lang="en-US" i="1" dirty="0" err="1" smtClean="0"/>
              <a:t>jalan</a:t>
            </a:r>
            <a:r>
              <a:rPr lang="en-US" i="1" dirty="0" smtClean="0"/>
              <a:t> yang </a:t>
            </a:r>
            <a:r>
              <a:rPr lang="en-US" i="1" dirty="0" err="1" smtClean="0"/>
              <a:t>biasa</a:t>
            </a:r>
            <a:r>
              <a:rPr lang="en-US" i="1" dirty="0" smtClean="0"/>
              <a:t> </a:t>
            </a:r>
            <a:r>
              <a:rPr lang="en-US" i="1" dirty="0" err="1" smtClean="0"/>
              <a:t>dilalui</a:t>
            </a:r>
            <a:r>
              <a:rPr lang="en-US" i="1" dirty="0" smtClean="0"/>
              <a:t> </a:t>
            </a:r>
            <a:r>
              <a:rPr lang="en-US" i="1" dirty="0" err="1" smtClean="0"/>
              <a:t>menuju</a:t>
            </a:r>
            <a:r>
              <a:rPr lang="en-US" i="1" dirty="0" smtClean="0"/>
              <a:t> </a:t>
            </a:r>
            <a:r>
              <a:rPr lang="en-US" i="1" dirty="0" err="1" smtClean="0"/>
              <a:t>puncak</a:t>
            </a:r>
            <a:r>
              <a:rPr lang="en-US" i="1" dirty="0" smtClean="0"/>
              <a:t>,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arah</a:t>
            </a:r>
            <a:r>
              <a:rPr lang="en-US" i="1" dirty="0" smtClean="0"/>
              <a:t> </a:t>
            </a:r>
            <a:r>
              <a:rPr lang="en-US" i="1" dirty="0" err="1" smtClean="0"/>
              <a:t>barat</a:t>
            </a:r>
            <a:r>
              <a:rPr lang="en-US" i="1" dirty="0" smtClean="0"/>
              <a:t>, </a:t>
            </a:r>
            <a:r>
              <a:rPr lang="en-US" i="1" dirty="0" err="1" smtClean="0"/>
              <a:t>utara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selatan</a:t>
            </a:r>
            <a:r>
              <a:rPr lang="en-US" i="1" dirty="0" smtClean="0"/>
              <a:t>. </a:t>
            </a:r>
            <a:r>
              <a:rPr lang="en-US" i="1" dirty="0" err="1" smtClean="0"/>
              <a:t>Semuanya</a:t>
            </a:r>
            <a:r>
              <a:rPr lang="en-US" i="1" dirty="0" smtClean="0"/>
              <a:t> </a:t>
            </a:r>
            <a:r>
              <a:rPr lang="en-US" i="1" dirty="0" err="1" smtClean="0"/>
              <a:t>jalan</a:t>
            </a:r>
            <a:r>
              <a:rPr lang="en-US" i="1" dirty="0" smtClean="0"/>
              <a:t> </a:t>
            </a:r>
            <a:r>
              <a:rPr lang="en-US" i="1" dirty="0" err="1" smtClean="0"/>
              <a:t>setapak</a:t>
            </a:r>
            <a:r>
              <a:rPr lang="en-US" i="1" dirty="0" smtClean="0"/>
              <a:t> yang </a:t>
            </a:r>
            <a:r>
              <a:rPr lang="en-US" i="1" dirty="0" err="1" smtClean="0"/>
              <a:t>mudah</a:t>
            </a:r>
            <a:r>
              <a:rPr lang="en-US" i="1" dirty="0" smtClean="0"/>
              <a:t> </a:t>
            </a:r>
            <a:r>
              <a:rPr lang="en-US" i="1" dirty="0" err="1" smtClean="0"/>
              <a:t>dilalui</a:t>
            </a:r>
            <a:r>
              <a:rPr lang="en-US" i="1" dirty="0" smtClean="0"/>
              <a:t>. </a:t>
            </a:r>
            <a:r>
              <a:rPr lang="en-US" i="1" dirty="0" err="1" smtClean="0"/>
              <a:t>Bahkan</a:t>
            </a:r>
            <a:r>
              <a:rPr lang="en-US" i="1" dirty="0" smtClean="0"/>
              <a:t> </a:t>
            </a:r>
            <a:r>
              <a:rPr lang="en-US" i="1" dirty="0" err="1" smtClean="0"/>
              <a:t>jalan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arah</a:t>
            </a:r>
            <a:r>
              <a:rPr lang="en-US" i="1" dirty="0" smtClean="0"/>
              <a:t> </a:t>
            </a:r>
            <a:r>
              <a:rPr lang="en-US" i="1" dirty="0" err="1" smtClean="0"/>
              <a:t>barat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mudah</a:t>
            </a:r>
            <a:r>
              <a:rPr lang="en-US" i="1" dirty="0" smtClean="0"/>
              <a:t> </a:t>
            </a:r>
            <a:r>
              <a:rPr lang="en-US" i="1" dirty="0" err="1" smtClean="0"/>
              <a:t>lagi</a:t>
            </a:r>
            <a:r>
              <a:rPr lang="en-US" i="1" dirty="0" smtClean="0"/>
              <a:t> </a:t>
            </a:r>
            <a:r>
              <a:rPr lang="en-US" i="1" dirty="0" err="1" smtClean="0"/>
              <a:t>dilewati</a:t>
            </a:r>
            <a:r>
              <a:rPr lang="en-US" i="1" dirty="0" smtClean="0"/>
              <a:t> 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dibuat</a:t>
            </a:r>
            <a:r>
              <a:rPr lang="en-US" i="1" dirty="0" smtClean="0"/>
              <a:t> </a:t>
            </a:r>
            <a:r>
              <a:rPr lang="en-US" i="1" dirty="0" err="1" smtClean="0"/>
              <a:t>mirip</a:t>
            </a:r>
            <a:r>
              <a:rPr lang="en-US" i="1" dirty="0" smtClean="0"/>
              <a:t> </a:t>
            </a:r>
            <a:r>
              <a:rPr lang="en-US" i="1" dirty="0" err="1" smtClean="0"/>
              <a:t>tangga</a:t>
            </a:r>
            <a:r>
              <a:rPr lang="en-US" i="1" dirty="0" smtClean="0"/>
              <a:t> </a:t>
            </a:r>
            <a:r>
              <a:rPr lang="en-US" i="1" dirty="0" err="1" smtClean="0"/>
              <a:t>rumah</a:t>
            </a:r>
            <a:r>
              <a:rPr lang="en-US" i="1" dirty="0" smtClean="0"/>
              <a:t> </a:t>
            </a:r>
            <a:r>
              <a:rPr lang="en-US" i="1" dirty="0" err="1" smtClean="0"/>
              <a:t>bertingkat</a:t>
            </a:r>
            <a:r>
              <a:rPr lang="en-US" i="1" dirty="0" smtClean="0"/>
              <a:t>.</a:t>
            </a:r>
            <a:endParaRPr lang="id-ID" dirty="0" smtClean="0"/>
          </a:p>
          <a:p>
            <a:pPr marL="0" indent="984250" algn="just">
              <a:buNone/>
            </a:pPr>
            <a:r>
              <a:rPr lang="en-US" i="1" dirty="0" err="1" smtClean="0"/>
              <a:t>Semua</a:t>
            </a:r>
            <a:r>
              <a:rPr lang="en-US" i="1" dirty="0" smtClean="0"/>
              <a:t> </a:t>
            </a:r>
            <a:r>
              <a:rPr lang="en-US" i="1" dirty="0" err="1" smtClean="0"/>
              <a:t>jalan</a:t>
            </a:r>
            <a:r>
              <a:rPr lang="en-US" i="1" dirty="0" smtClean="0"/>
              <a:t> </a:t>
            </a:r>
            <a:r>
              <a:rPr lang="en-US" i="1" dirty="0" err="1" smtClean="0"/>
              <a:t>setapak</a:t>
            </a:r>
            <a:r>
              <a:rPr lang="en-US" i="1" dirty="0" smtClean="0"/>
              <a:t> </a:t>
            </a:r>
            <a:r>
              <a:rPr lang="en-US" i="1" dirty="0" err="1" smtClean="0"/>
              <a:t>menuju</a:t>
            </a:r>
            <a:r>
              <a:rPr lang="en-US" i="1" dirty="0" smtClean="0"/>
              <a:t> </a:t>
            </a:r>
            <a:r>
              <a:rPr lang="en-US" i="1" dirty="0" err="1" smtClean="0"/>
              <a:t>puncak</a:t>
            </a:r>
            <a:r>
              <a:rPr lang="en-US" i="1" dirty="0" smtClean="0"/>
              <a:t> </a:t>
            </a:r>
            <a:r>
              <a:rPr lang="en-US" i="1" dirty="0" err="1" smtClean="0"/>
              <a:t>dipayungi</a:t>
            </a:r>
            <a:r>
              <a:rPr lang="en-US" i="1" dirty="0" smtClean="0"/>
              <a:t> </a:t>
            </a:r>
            <a:r>
              <a:rPr lang="en-US" i="1" dirty="0" err="1" smtClean="0"/>
              <a:t>pepohonan</a:t>
            </a:r>
            <a:r>
              <a:rPr lang="en-US" i="1" dirty="0" smtClean="0"/>
              <a:t> </a:t>
            </a:r>
            <a:r>
              <a:rPr lang="en-US" i="1" dirty="0" err="1" smtClean="0"/>
              <a:t>besar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rindang</a:t>
            </a:r>
            <a:r>
              <a:rPr lang="en-US" i="1" dirty="0" smtClean="0"/>
              <a:t>. </a:t>
            </a:r>
            <a:r>
              <a:rPr lang="en-US" i="1" dirty="0" err="1" smtClean="0"/>
              <a:t>Perjalanan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puncak</a:t>
            </a:r>
            <a:r>
              <a:rPr lang="en-US" i="1" dirty="0" smtClean="0"/>
              <a:t> </a:t>
            </a:r>
            <a:r>
              <a:rPr lang="en-US" i="1" dirty="0" err="1" smtClean="0"/>
              <a:t>seakan</a:t>
            </a:r>
            <a:r>
              <a:rPr lang="en-US" i="1" dirty="0" smtClean="0"/>
              <a:t> </a:t>
            </a:r>
            <a:r>
              <a:rPr lang="en-US" i="1" dirty="0" err="1" smtClean="0"/>
              <a:t>menerobos</a:t>
            </a:r>
            <a:r>
              <a:rPr lang="en-US" i="1" dirty="0" smtClean="0"/>
              <a:t> </a:t>
            </a:r>
            <a:r>
              <a:rPr lang="en-US" i="1" dirty="0" err="1" smtClean="0"/>
              <a:t>belantara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aneka</a:t>
            </a:r>
            <a:r>
              <a:rPr lang="en-US" i="1" dirty="0" smtClean="0"/>
              <a:t> </a:t>
            </a:r>
            <a:r>
              <a:rPr lang="en-US" i="1" dirty="0" err="1" smtClean="0"/>
              <a:t>pohon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semak</a:t>
            </a:r>
            <a:r>
              <a:rPr lang="en-US" i="1" dirty="0" smtClean="0"/>
              <a:t>. </a:t>
            </a:r>
            <a:r>
              <a:rPr lang="en-US" i="1" dirty="0" err="1" smtClean="0"/>
              <a:t>Beberapa</a:t>
            </a:r>
            <a:r>
              <a:rPr lang="en-US" i="1" dirty="0" smtClean="0"/>
              <a:t> </a:t>
            </a:r>
            <a:r>
              <a:rPr lang="en-US" i="1" dirty="0" err="1" smtClean="0"/>
              <a:t>pohon</a:t>
            </a:r>
            <a:r>
              <a:rPr lang="en-US" i="1" dirty="0" smtClean="0"/>
              <a:t> </a:t>
            </a:r>
            <a:r>
              <a:rPr lang="en-US" i="1" dirty="0" err="1" smtClean="0"/>
              <a:t>besar</a:t>
            </a:r>
            <a:r>
              <a:rPr lang="en-US" i="1" dirty="0" smtClean="0"/>
              <a:t> </a:t>
            </a:r>
            <a:r>
              <a:rPr lang="en-US" i="1" dirty="0" err="1" smtClean="0"/>
              <a:t>menjulurkan</a:t>
            </a:r>
            <a:r>
              <a:rPr lang="en-US" i="1" dirty="0" smtClean="0"/>
              <a:t> </a:t>
            </a:r>
            <a:r>
              <a:rPr lang="en-US" i="1" dirty="0" err="1" smtClean="0"/>
              <a:t>akar-akar</a:t>
            </a:r>
            <a:r>
              <a:rPr lang="en-US" i="1" dirty="0" smtClean="0"/>
              <a:t> </a:t>
            </a:r>
            <a:r>
              <a:rPr lang="en-US" i="1" dirty="0" err="1" smtClean="0"/>
              <a:t>gantungnya</a:t>
            </a:r>
            <a:r>
              <a:rPr lang="en-US" i="1" dirty="0" smtClean="0"/>
              <a:t>. </a:t>
            </a:r>
            <a:r>
              <a:rPr lang="en-US" i="1" dirty="0" err="1" smtClean="0"/>
              <a:t>Kicauan</a:t>
            </a:r>
            <a:r>
              <a:rPr lang="en-US" i="1" dirty="0" smtClean="0"/>
              <a:t> </a:t>
            </a:r>
            <a:r>
              <a:rPr lang="en-US" i="1" dirty="0" err="1" smtClean="0"/>
              <a:t>aneka</a:t>
            </a:r>
            <a:r>
              <a:rPr lang="en-US" i="1" dirty="0" smtClean="0"/>
              <a:t> </a:t>
            </a:r>
            <a:r>
              <a:rPr lang="en-US" i="1" dirty="0" err="1" smtClean="0"/>
              <a:t>burung</a:t>
            </a:r>
            <a:r>
              <a:rPr lang="en-US" i="1" dirty="0" smtClean="0"/>
              <a:t> </a:t>
            </a:r>
            <a:r>
              <a:rPr lang="en-US" i="1" dirty="0" err="1" smtClean="0"/>
              <a:t>melengkapi</a:t>
            </a:r>
            <a:r>
              <a:rPr lang="en-US" i="1" dirty="0" smtClean="0"/>
              <a:t> </a:t>
            </a:r>
            <a:r>
              <a:rPr lang="en-US" i="1" dirty="0" err="1" smtClean="0"/>
              <a:t>keindahan</a:t>
            </a:r>
            <a:r>
              <a:rPr lang="en-US" i="1" dirty="0" smtClean="0"/>
              <a:t> </a:t>
            </a:r>
            <a:r>
              <a:rPr lang="en-US" i="1" dirty="0" err="1" smtClean="0"/>
              <a:t>hutan</a:t>
            </a:r>
            <a:r>
              <a:rPr lang="en-US" i="1" dirty="0" smtClean="0"/>
              <a:t>. </a:t>
            </a:r>
            <a:r>
              <a:rPr lang="en-US" i="1" dirty="0" err="1" smtClean="0"/>
              <a:t>Embusan</a:t>
            </a:r>
            <a:r>
              <a:rPr lang="en-US" i="1" dirty="0" smtClean="0"/>
              <a:t> </a:t>
            </a:r>
            <a:r>
              <a:rPr lang="en-US" i="1" dirty="0" err="1" smtClean="0"/>
              <a:t>angin</a:t>
            </a:r>
            <a:r>
              <a:rPr lang="en-US" i="1" dirty="0" smtClean="0"/>
              <a:t> </a:t>
            </a:r>
            <a:r>
              <a:rPr lang="en-US" i="1" dirty="0" err="1" smtClean="0"/>
              <a:t>sejuk</a:t>
            </a:r>
            <a:r>
              <a:rPr lang="en-US" i="1" dirty="0" smtClean="0"/>
              <a:t> </a:t>
            </a:r>
            <a:r>
              <a:rPr lang="en-US" i="1" dirty="0" err="1" smtClean="0"/>
              <a:t>memperkuat</a:t>
            </a:r>
            <a:r>
              <a:rPr lang="en-US" i="1" dirty="0" smtClean="0"/>
              <a:t> </a:t>
            </a:r>
            <a:r>
              <a:rPr lang="en-US" i="1" dirty="0" err="1" smtClean="0"/>
              <a:t>suasana</a:t>
            </a:r>
            <a:r>
              <a:rPr lang="en-US" i="1" dirty="0" smtClean="0"/>
              <a:t> </a:t>
            </a:r>
            <a:r>
              <a:rPr lang="en-US" i="1" dirty="0" err="1" smtClean="0"/>
              <a:t>alam</a:t>
            </a:r>
            <a:r>
              <a:rPr lang="en-US" i="1" dirty="0" smtClean="0"/>
              <a:t> </a:t>
            </a:r>
            <a:r>
              <a:rPr lang="en-US" i="1" dirty="0" err="1" smtClean="0"/>
              <a:t>pegunungan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786843" cy="1071546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B. </a:t>
            </a:r>
            <a:r>
              <a:rPr lang="en-US" b="1" dirty="0" err="1" smtClean="0">
                <a:solidFill>
                  <a:srgbClr val="FFFF00"/>
                </a:solidFill>
              </a:rPr>
              <a:t>Berdasarkan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Sifat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Tujuan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 marL="779526" lvl="0" indent="-742950" algn="just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1. </a:t>
            </a:r>
            <a:r>
              <a:rPr lang="en-US" sz="3600" b="1" dirty="0" err="1" smtClean="0">
                <a:solidFill>
                  <a:srgbClr val="00B0F0"/>
                </a:solidFill>
              </a:rPr>
              <a:t>Deskripsi</a:t>
            </a:r>
            <a:endParaRPr lang="en-US" sz="3600" b="1" dirty="0" smtClean="0">
              <a:solidFill>
                <a:srgbClr val="00B0F0"/>
              </a:solidFill>
            </a:endParaRPr>
          </a:p>
          <a:p>
            <a:pPr marL="539750" lvl="0" indent="0" algn="just">
              <a:buNone/>
            </a:pPr>
            <a:r>
              <a:rPr lang="en-US" sz="3600" dirty="0" err="1" smtClean="0"/>
              <a:t>bertujuan</a:t>
            </a:r>
            <a:r>
              <a:rPr lang="en-US" sz="3600" dirty="0" smtClean="0"/>
              <a:t> </a:t>
            </a:r>
            <a:r>
              <a:rPr lang="en-US" sz="3600" b="1" dirty="0" err="1" smtClean="0"/>
              <a:t>memberikan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kesan</a:t>
            </a:r>
            <a:r>
              <a:rPr lang="en-US" sz="3600" dirty="0" smtClean="0"/>
              <a:t>/</a:t>
            </a:r>
            <a:r>
              <a:rPr lang="en-US" sz="3600" dirty="0" err="1" smtClean="0"/>
              <a:t>impresi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pembaca</a:t>
            </a:r>
            <a:r>
              <a:rPr lang="en-US" sz="3600" dirty="0" smtClean="0"/>
              <a:t> </a:t>
            </a:r>
            <a:r>
              <a:rPr lang="en-US" sz="3600" dirty="0" err="1" smtClean="0"/>
              <a:t>tehadap</a:t>
            </a:r>
            <a:r>
              <a:rPr lang="en-US" sz="3600" dirty="0" smtClean="0"/>
              <a:t> </a:t>
            </a:r>
            <a:r>
              <a:rPr lang="en-US" sz="3600" dirty="0" err="1" smtClean="0"/>
              <a:t>objek</a:t>
            </a:r>
            <a:r>
              <a:rPr lang="en-US" sz="3600" dirty="0" smtClean="0"/>
              <a:t>, </a:t>
            </a:r>
            <a:r>
              <a:rPr lang="en-US" sz="3600" dirty="0" err="1" smtClean="0"/>
              <a:t>gagasan</a:t>
            </a:r>
            <a:r>
              <a:rPr lang="en-US" sz="3600" dirty="0" smtClean="0"/>
              <a:t>, </a:t>
            </a:r>
            <a:r>
              <a:rPr lang="en-US" sz="3600" dirty="0" err="1" smtClean="0"/>
              <a:t>tempat</a:t>
            </a:r>
            <a:r>
              <a:rPr lang="en-US" sz="3600" dirty="0" smtClean="0"/>
              <a:t>, </a:t>
            </a:r>
            <a:r>
              <a:rPr lang="en-US" sz="3600" dirty="0" err="1" smtClean="0"/>
              <a:t>peristiwa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semacamnya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ingin</a:t>
            </a:r>
            <a:r>
              <a:rPr lang="en-US" sz="3600" dirty="0" smtClean="0"/>
              <a:t> </a:t>
            </a:r>
            <a:r>
              <a:rPr lang="en-US" sz="3600" dirty="0" err="1" smtClean="0"/>
              <a:t>disampaikan</a:t>
            </a:r>
            <a:r>
              <a:rPr lang="en-US" sz="3600" dirty="0" smtClean="0"/>
              <a:t> </a:t>
            </a:r>
            <a:r>
              <a:rPr lang="en-US" sz="3600" dirty="0" err="1" smtClean="0"/>
              <a:t>penulis</a:t>
            </a:r>
            <a:r>
              <a:rPr lang="en-US" sz="3600" dirty="0" smtClean="0"/>
              <a:t>.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deskripsi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baik</a:t>
            </a:r>
            <a:r>
              <a:rPr lang="en-US" sz="3600" dirty="0" smtClean="0"/>
              <a:t>, </a:t>
            </a:r>
            <a:r>
              <a:rPr lang="en-US" sz="3600" dirty="0" err="1" smtClean="0"/>
              <a:t>pembaca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dibuat</a:t>
            </a:r>
            <a:r>
              <a:rPr lang="en-US" sz="3600" dirty="0" smtClean="0"/>
              <a:t> </a:t>
            </a:r>
            <a:r>
              <a:rPr lang="en-US" sz="3600" dirty="0" err="1" smtClean="0"/>
              <a:t>seolah-olah</a:t>
            </a:r>
            <a:r>
              <a:rPr lang="en-US" sz="3600" dirty="0" smtClean="0"/>
              <a:t> </a:t>
            </a:r>
            <a:r>
              <a:rPr lang="en-US" sz="3600" dirty="0" err="1" smtClean="0"/>
              <a:t>melihat</a:t>
            </a:r>
            <a:r>
              <a:rPr lang="en-US" sz="3600" dirty="0" smtClean="0"/>
              <a:t>, </a:t>
            </a:r>
            <a:r>
              <a:rPr lang="en-US" sz="3600" dirty="0" err="1" smtClean="0"/>
              <a:t>mendengar</a:t>
            </a:r>
            <a:r>
              <a:rPr lang="en-US" sz="3600" dirty="0" smtClean="0"/>
              <a:t>, </a:t>
            </a:r>
            <a:r>
              <a:rPr lang="en-US" sz="3600" dirty="0" err="1" smtClean="0"/>
              <a:t>merasakan</a:t>
            </a:r>
            <a:r>
              <a:rPr lang="en-US" sz="3600" dirty="0" smtClean="0"/>
              <a:t>,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terlibat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peristiwa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diuraikan</a:t>
            </a:r>
            <a:r>
              <a:rPr lang="en-US" sz="3600" dirty="0" smtClean="0"/>
              <a:t> </a:t>
            </a:r>
            <a:r>
              <a:rPr lang="en-US" sz="3600" dirty="0" err="1" smtClean="0"/>
              <a:t>penulis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939916"/>
          </a:xfrm>
        </p:spPr>
        <p:txBody>
          <a:bodyPr>
            <a:normAutofit fontScale="90000"/>
          </a:bodyPr>
          <a:lstStyle/>
          <a:p>
            <a:pPr marL="633413" lvl="0" indent="-633413"/>
            <a:r>
              <a:rPr lang="en-US" b="1" dirty="0" smtClean="0">
                <a:solidFill>
                  <a:srgbClr val="00B0F0"/>
                </a:solidFill>
              </a:rPr>
              <a:t>2. </a:t>
            </a:r>
            <a:r>
              <a:rPr lang="en-US" b="1" dirty="0" err="1" smtClean="0">
                <a:solidFill>
                  <a:srgbClr val="00B0F0"/>
                </a:solidFill>
              </a:rPr>
              <a:t>Narasi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b="1" dirty="0" err="1" smtClean="0"/>
              <a:t>mengisahkan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(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/</a:t>
            </a:r>
            <a:r>
              <a:rPr lang="en-US" dirty="0" err="1" smtClean="0"/>
              <a:t>kronologis</a:t>
            </a:r>
            <a:r>
              <a:rPr lang="en-US" dirty="0" smtClean="0"/>
              <a:t>).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>
            <a:noAutofit/>
          </a:bodyPr>
          <a:lstStyle/>
          <a:p>
            <a:pPr marL="539750" lvl="0" indent="-503238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3.  </a:t>
            </a:r>
            <a:r>
              <a:rPr lang="en-US" sz="3600" b="1" dirty="0" err="1" smtClean="0">
                <a:solidFill>
                  <a:srgbClr val="00B0F0"/>
                </a:solidFill>
              </a:rPr>
              <a:t>Eksposisi</a:t>
            </a:r>
            <a:r>
              <a:rPr lang="en-US" sz="3600" b="1" dirty="0" smtClean="0"/>
              <a:t>:</a:t>
            </a:r>
            <a:r>
              <a:rPr lang="en-US" sz="3600" dirty="0" smtClean="0"/>
              <a:t> </a:t>
            </a:r>
            <a:r>
              <a:rPr lang="en-US" sz="3500" dirty="0" err="1" smtClean="0"/>
              <a:t>bertujuan</a:t>
            </a:r>
            <a:r>
              <a:rPr lang="en-US" sz="3500" dirty="0" smtClean="0"/>
              <a:t> </a:t>
            </a:r>
            <a:r>
              <a:rPr lang="en-US" sz="3500" dirty="0" err="1" smtClean="0"/>
              <a:t>memaparkan</a:t>
            </a:r>
            <a:r>
              <a:rPr lang="en-US" sz="3500" dirty="0" smtClean="0"/>
              <a:t>, </a:t>
            </a:r>
            <a:r>
              <a:rPr lang="en-US" sz="3500" dirty="0" err="1" smtClean="0"/>
              <a:t>menjelaskan</a:t>
            </a:r>
            <a:r>
              <a:rPr lang="en-US" sz="3500" dirty="0" smtClean="0"/>
              <a:t>, </a:t>
            </a:r>
            <a:r>
              <a:rPr lang="en-US" sz="3500" dirty="0" err="1" smtClean="0"/>
              <a:t>menyampaikan</a:t>
            </a:r>
            <a:r>
              <a:rPr lang="en-US" sz="3500" dirty="0" smtClean="0"/>
              <a:t> </a:t>
            </a:r>
            <a:r>
              <a:rPr lang="en-US" sz="3500" dirty="0" err="1" smtClean="0"/>
              <a:t>informasi</a:t>
            </a:r>
            <a:r>
              <a:rPr lang="en-US" sz="3500" dirty="0" smtClean="0"/>
              <a:t>, </a:t>
            </a:r>
            <a:r>
              <a:rPr lang="en-US" sz="3500" dirty="0" err="1" smtClean="0"/>
              <a:t>mengajarkan</a:t>
            </a:r>
            <a:r>
              <a:rPr lang="en-US" sz="3500" dirty="0" smtClean="0"/>
              <a:t>,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menerangkan</a:t>
            </a:r>
            <a:r>
              <a:rPr lang="en-US" sz="3500" dirty="0" smtClean="0"/>
              <a:t> </a:t>
            </a:r>
            <a:r>
              <a:rPr lang="en-US" sz="3500" b="1" dirty="0" err="1" smtClean="0"/>
              <a:t>sesuatu</a:t>
            </a:r>
            <a:r>
              <a:rPr lang="en-US" sz="3500" dirty="0" smtClean="0"/>
              <a:t> </a:t>
            </a:r>
            <a:r>
              <a:rPr lang="en-US" sz="3500" dirty="0" err="1" smtClean="0"/>
              <a:t>tanpa</a:t>
            </a:r>
            <a:r>
              <a:rPr lang="en-US" sz="3500" dirty="0" smtClean="0"/>
              <a:t> </a:t>
            </a:r>
            <a:r>
              <a:rPr lang="en-US" sz="3500" dirty="0" err="1" smtClean="0"/>
              <a:t>disertai</a:t>
            </a:r>
            <a:r>
              <a:rPr lang="en-US" sz="3500" dirty="0" smtClean="0"/>
              <a:t> </a:t>
            </a:r>
            <a:r>
              <a:rPr lang="en-US" sz="3500" dirty="0" err="1" smtClean="0"/>
              <a:t>ajakan</a:t>
            </a:r>
            <a:r>
              <a:rPr lang="en-US" sz="3500" dirty="0" smtClean="0"/>
              <a:t> </a:t>
            </a:r>
            <a:r>
              <a:rPr lang="en-US" sz="3500" dirty="0" err="1" smtClean="0"/>
              <a:t>atau</a:t>
            </a:r>
            <a:r>
              <a:rPr lang="en-US" sz="3500" dirty="0" smtClean="0"/>
              <a:t> </a:t>
            </a:r>
            <a:r>
              <a:rPr lang="en-US" sz="3500" dirty="0" err="1" smtClean="0"/>
              <a:t>desakan</a:t>
            </a:r>
            <a:r>
              <a:rPr lang="en-US" sz="3500" dirty="0" smtClean="0"/>
              <a:t> agar </a:t>
            </a:r>
            <a:r>
              <a:rPr lang="en-US" sz="3500" dirty="0" err="1" smtClean="0"/>
              <a:t>pembaca</a:t>
            </a:r>
            <a:r>
              <a:rPr lang="en-US" sz="3500" dirty="0" smtClean="0"/>
              <a:t> </a:t>
            </a:r>
            <a:r>
              <a:rPr lang="en-US" sz="3500" dirty="0" err="1" smtClean="0"/>
              <a:t>menerima</a:t>
            </a:r>
            <a:r>
              <a:rPr lang="en-US" sz="3500" dirty="0" smtClean="0"/>
              <a:t> </a:t>
            </a:r>
            <a:r>
              <a:rPr lang="en-US" sz="3500" dirty="0" err="1" smtClean="0"/>
              <a:t>atau</a:t>
            </a:r>
            <a:r>
              <a:rPr lang="en-US" sz="3500" dirty="0" smtClean="0"/>
              <a:t> </a:t>
            </a:r>
            <a:r>
              <a:rPr lang="en-US" sz="3500" dirty="0" err="1" smtClean="0"/>
              <a:t>mengikutinya</a:t>
            </a:r>
            <a:r>
              <a:rPr lang="en-US" sz="3500" dirty="0" smtClean="0"/>
              <a:t>. </a:t>
            </a:r>
            <a:r>
              <a:rPr lang="en-US" sz="3500" dirty="0" err="1" smtClean="0"/>
              <a:t>Biasanya</a:t>
            </a:r>
            <a:r>
              <a:rPr lang="en-US" sz="3500" dirty="0" smtClean="0"/>
              <a:t> </a:t>
            </a:r>
            <a:r>
              <a:rPr lang="en-US" sz="3500" dirty="0" err="1" smtClean="0"/>
              <a:t>digunakan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menyajikan</a:t>
            </a:r>
            <a:r>
              <a:rPr lang="en-US" sz="3500" dirty="0" smtClean="0"/>
              <a:t> </a:t>
            </a:r>
            <a:r>
              <a:rPr lang="en-US" sz="3500" dirty="0" err="1" smtClean="0"/>
              <a:t>pengetahuan</a:t>
            </a:r>
            <a:r>
              <a:rPr lang="en-US" sz="3500" dirty="0" smtClean="0"/>
              <a:t>/</a:t>
            </a:r>
            <a:r>
              <a:rPr lang="en-US" sz="3500" dirty="0" err="1" smtClean="0"/>
              <a:t>ilmu</a:t>
            </a:r>
            <a:r>
              <a:rPr lang="en-US" sz="3500" dirty="0" smtClean="0"/>
              <a:t>, </a:t>
            </a:r>
            <a:r>
              <a:rPr lang="en-US" sz="3500" dirty="0" err="1" smtClean="0"/>
              <a:t>definisi</a:t>
            </a:r>
            <a:r>
              <a:rPr lang="en-US" sz="3500" dirty="0" smtClean="0"/>
              <a:t>, </a:t>
            </a:r>
            <a:r>
              <a:rPr lang="en-US" sz="3500" dirty="0" err="1" smtClean="0"/>
              <a:t>pengertian</a:t>
            </a:r>
            <a:r>
              <a:rPr lang="en-US" sz="3500" dirty="0" smtClean="0"/>
              <a:t>, </a:t>
            </a:r>
            <a:r>
              <a:rPr lang="en-US" sz="3500" dirty="0" err="1" smtClean="0"/>
              <a:t>langkah-langkah</a:t>
            </a:r>
            <a:r>
              <a:rPr lang="en-US" sz="3500" dirty="0" smtClean="0"/>
              <a:t> </a:t>
            </a:r>
            <a:r>
              <a:rPr lang="en-US" sz="3500" dirty="0" err="1" smtClean="0"/>
              <a:t>suatu</a:t>
            </a:r>
            <a:r>
              <a:rPr lang="en-US" sz="3500" dirty="0" smtClean="0"/>
              <a:t> </a:t>
            </a:r>
            <a:r>
              <a:rPr lang="en-US" sz="3500" dirty="0" err="1" smtClean="0"/>
              <a:t>kegiatan</a:t>
            </a:r>
            <a:r>
              <a:rPr lang="en-US" sz="3500" dirty="0" smtClean="0"/>
              <a:t>, </a:t>
            </a:r>
            <a:r>
              <a:rPr lang="en-US" sz="3500" dirty="0" err="1" smtClean="0"/>
              <a:t>metode</a:t>
            </a:r>
            <a:r>
              <a:rPr lang="en-US" sz="3500" dirty="0" smtClean="0"/>
              <a:t>, </a:t>
            </a:r>
            <a:r>
              <a:rPr lang="en-US" sz="3500" dirty="0" err="1" smtClean="0"/>
              <a:t>cara</a:t>
            </a:r>
            <a:r>
              <a:rPr lang="en-US" sz="3500" dirty="0" smtClean="0"/>
              <a:t>,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proses</a:t>
            </a:r>
            <a:r>
              <a:rPr lang="en-US" sz="3500" dirty="0" smtClean="0"/>
              <a:t> </a:t>
            </a:r>
            <a:r>
              <a:rPr lang="en-US" sz="3500" dirty="0" err="1" smtClean="0"/>
              <a:t>terjadinya</a:t>
            </a:r>
            <a:r>
              <a:rPr lang="en-US" sz="3500" dirty="0" smtClean="0"/>
              <a:t> </a:t>
            </a:r>
            <a:r>
              <a:rPr lang="en-US" sz="3500" dirty="0" err="1" smtClean="0"/>
              <a:t>sesuatu</a:t>
            </a:r>
            <a:r>
              <a:rPr lang="en-US" sz="3500" dirty="0" smtClean="0"/>
              <a:t>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8"/>
            <a:ext cx="7924800" cy="5411807"/>
          </a:xfrm>
        </p:spPr>
        <p:txBody>
          <a:bodyPr/>
          <a:lstStyle/>
          <a:p>
            <a:pPr lvl="0" algn="just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4. </a:t>
            </a:r>
            <a:r>
              <a:rPr lang="en-US" sz="3600" b="1" dirty="0" err="1" smtClean="0">
                <a:solidFill>
                  <a:srgbClr val="00B0F0"/>
                </a:solidFill>
              </a:rPr>
              <a:t>Argumentasi</a:t>
            </a:r>
            <a:r>
              <a:rPr lang="en-US" sz="3600" dirty="0" smtClean="0"/>
              <a:t>: </a:t>
            </a:r>
          </a:p>
          <a:p>
            <a:pPr lvl="0" algn="just">
              <a:buNone/>
            </a:pPr>
            <a:r>
              <a:rPr lang="en-US" sz="3600" dirty="0" smtClean="0"/>
              <a:t>   </a:t>
            </a:r>
            <a:r>
              <a:rPr lang="en-US" sz="3600" dirty="0" err="1" smtClean="0"/>
              <a:t>bertujuan</a:t>
            </a:r>
            <a:r>
              <a:rPr lang="en-US" sz="3600" dirty="0" smtClean="0"/>
              <a:t> </a:t>
            </a:r>
            <a:r>
              <a:rPr lang="en-US" sz="3600" dirty="0" err="1" smtClean="0"/>
              <a:t>menyampaikan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pendapat</a:t>
            </a:r>
            <a:r>
              <a:rPr lang="en-US" sz="3600" dirty="0" smtClean="0"/>
              <a:t>, </a:t>
            </a:r>
            <a:r>
              <a:rPr lang="en-US" sz="3600" dirty="0" err="1" smtClean="0"/>
              <a:t>konsepsi</a:t>
            </a:r>
            <a:r>
              <a:rPr lang="en-US" sz="3600" dirty="0" smtClean="0"/>
              <a:t>,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opini</a:t>
            </a:r>
            <a:r>
              <a:rPr lang="en-US" sz="3600" dirty="0" smtClean="0"/>
              <a:t> </a:t>
            </a:r>
            <a:r>
              <a:rPr lang="en-US" sz="3600" dirty="0" err="1" smtClean="0"/>
              <a:t>tertulis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pembaca</a:t>
            </a:r>
            <a:r>
              <a:rPr lang="en-US" sz="3600" dirty="0" smtClean="0"/>
              <a:t>.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meyakinkan</a:t>
            </a:r>
            <a:r>
              <a:rPr lang="en-US" sz="3600" dirty="0" smtClean="0"/>
              <a:t> </a:t>
            </a:r>
            <a:r>
              <a:rPr lang="en-US" sz="3600" dirty="0" err="1" smtClean="0"/>
              <a:t>pembacaa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disampaikan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, </a:t>
            </a:r>
            <a:r>
              <a:rPr lang="en-US" sz="3600" dirty="0" err="1" smtClean="0"/>
              <a:t>penulis</a:t>
            </a:r>
            <a:r>
              <a:rPr lang="en-US" sz="3600" dirty="0" smtClean="0"/>
              <a:t> </a:t>
            </a:r>
            <a:r>
              <a:rPr lang="en-US" sz="3600" dirty="0" err="1" smtClean="0"/>
              <a:t>menyertakan</a:t>
            </a:r>
            <a:r>
              <a:rPr lang="en-US" sz="3600" dirty="0" smtClean="0"/>
              <a:t> </a:t>
            </a:r>
            <a:r>
              <a:rPr lang="en-US" sz="3600" dirty="0" err="1" smtClean="0"/>
              <a:t>bukti</a:t>
            </a:r>
            <a:r>
              <a:rPr lang="en-US" sz="3600" dirty="0" smtClean="0"/>
              <a:t>, </a:t>
            </a:r>
            <a:r>
              <a:rPr lang="en-US" sz="3600" dirty="0" err="1" smtClean="0"/>
              <a:t>contoh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alasan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sulit</a:t>
            </a:r>
            <a:r>
              <a:rPr lang="en-US" sz="3600" dirty="0" smtClean="0"/>
              <a:t> </a:t>
            </a:r>
            <a:r>
              <a:rPr lang="en-US" sz="3600" dirty="0" err="1" smtClean="0"/>
              <a:t>dibantah</a:t>
            </a:r>
            <a:r>
              <a:rPr lang="en-US" sz="3600" dirty="0" smtClean="0"/>
              <a:t>.</a:t>
            </a:r>
            <a:endParaRPr lang="id-ID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5. </a:t>
            </a:r>
            <a:r>
              <a:rPr lang="en-US" sz="3600" b="1" dirty="0" err="1" smtClean="0">
                <a:solidFill>
                  <a:srgbClr val="00B0F0"/>
                </a:solidFill>
              </a:rPr>
              <a:t>Persuasi</a:t>
            </a:r>
            <a:r>
              <a:rPr lang="en-US" sz="3600" dirty="0" smtClean="0">
                <a:solidFill>
                  <a:srgbClr val="00B0F0"/>
                </a:solidFill>
              </a:rPr>
              <a:t>: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kelanjutan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argumentasi.persuasi</a:t>
            </a:r>
            <a:r>
              <a:rPr lang="en-US" sz="3600" dirty="0" smtClean="0"/>
              <a:t> </a:t>
            </a:r>
            <a:r>
              <a:rPr lang="en-US" sz="3600" dirty="0" err="1" smtClean="0"/>
              <a:t>mula-mula</a:t>
            </a:r>
            <a:r>
              <a:rPr lang="en-US" sz="3600" dirty="0" smtClean="0"/>
              <a:t> </a:t>
            </a:r>
            <a:r>
              <a:rPr lang="en-US" sz="3600" dirty="0" err="1" smtClean="0"/>
              <a:t>memaparkan</a:t>
            </a:r>
            <a:r>
              <a:rPr lang="en-US" sz="3600" dirty="0" smtClean="0"/>
              <a:t> </a:t>
            </a:r>
            <a:r>
              <a:rPr lang="en-US" sz="3600" dirty="0" err="1" smtClean="0"/>
              <a:t>gagasan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alasan</a:t>
            </a:r>
            <a:r>
              <a:rPr lang="en-US" sz="3600" dirty="0" smtClean="0"/>
              <a:t>, </a:t>
            </a:r>
            <a:r>
              <a:rPr lang="en-US" sz="3600" dirty="0" err="1" smtClean="0"/>
              <a:t>bukti</a:t>
            </a:r>
            <a:r>
              <a:rPr lang="en-US" sz="3600" dirty="0" smtClean="0"/>
              <a:t>,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meyakinkan</a:t>
            </a:r>
            <a:r>
              <a:rPr lang="en-US" sz="3600" dirty="0" smtClean="0"/>
              <a:t> </a:t>
            </a:r>
            <a:r>
              <a:rPr lang="en-US" sz="3600" dirty="0" err="1" smtClean="0"/>
              <a:t>pembaca</a:t>
            </a:r>
            <a:r>
              <a:rPr lang="en-US" sz="3600" dirty="0" smtClean="0"/>
              <a:t>. </a:t>
            </a:r>
            <a:r>
              <a:rPr lang="en-US" sz="3600" dirty="0" err="1" smtClean="0"/>
              <a:t>Kemudian</a:t>
            </a:r>
            <a:r>
              <a:rPr lang="en-US" sz="3600" dirty="0" smtClean="0"/>
              <a:t> </a:t>
            </a:r>
            <a:r>
              <a:rPr lang="en-US" sz="3600" dirty="0" err="1" smtClean="0"/>
              <a:t>diikuti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ajakan</a:t>
            </a:r>
            <a:r>
              <a:rPr lang="en-US" sz="3600" dirty="0" smtClean="0"/>
              <a:t>, </a:t>
            </a:r>
            <a:r>
              <a:rPr lang="en-US" sz="3600" dirty="0" err="1" smtClean="0"/>
              <a:t>bujukan</a:t>
            </a:r>
            <a:r>
              <a:rPr lang="en-US" sz="3600" dirty="0" smtClean="0"/>
              <a:t>, </a:t>
            </a:r>
            <a:r>
              <a:rPr lang="en-US" sz="3600" dirty="0" err="1" smtClean="0"/>
              <a:t>rayuan</a:t>
            </a:r>
            <a:r>
              <a:rPr lang="en-US" sz="3600" dirty="0" smtClean="0"/>
              <a:t>, </a:t>
            </a:r>
            <a:r>
              <a:rPr lang="en-US" sz="3600" dirty="0" err="1" smtClean="0"/>
              <a:t>imbauan</a:t>
            </a:r>
            <a:r>
              <a:rPr lang="en-US" sz="3600" dirty="0" smtClean="0"/>
              <a:t>, </a:t>
            </a:r>
            <a:r>
              <a:rPr lang="en-US" sz="3600" dirty="0" err="1" smtClean="0"/>
              <a:t>atau</a:t>
            </a:r>
            <a:r>
              <a:rPr lang="en-US" sz="3600" dirty="0" smtClean="0"/>
              <a:t> saran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pembaca</a:t>
            </a:r>
            <a:r>
              <a:rPr lang="en-US" sz="3600" dirty="0" smtClean="0"/>
              <a:t>. </a:t>
            </a:r>
          </a:p>
          <a:p>
            <a:pPr lvl="0">
              <a:buNone/>
            </a:pPr>
            <a:r>
              <a:rPr lang="en-US" sz="3600" dirty="0" err="1" smtClean="0">
                <a:solidFill>
                  <a:srgbClr val="00B050"/>
                </a:solidFill>
              </a:rPr>
              <a:t>Perbedaan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argumentasi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persuasi</a:t>
            </a:r>
            <a:r>
              <a:rPr lang="en-US" sz="3600" dirty="0" smtClean="0">
                <a:solidFill>
                  <a:srgbClr val="00B050"/>
                </a:solidFill>
              </a:rPr>
              <a:t>: </a:t>
            </a:r>
            <a:r>
              <a:rPr lang="en-US" sz="3600" dirty="0" err="1" smtClean="0">
                <a:solidFill>
                  <a:srgbClr val="00B050"/>
                </a:solidFill>
              </a:rPr>
              <a:t>sasaran</a:t>
            </a:r>
            <a:r>
              <a:rPr lang="en-US" sz="3600" dirty="0" smtClean="0">
                <a:solidFill>
                  <a:srgbClr val="00B050"/>
                </a:solidFill>
              </a:rPr>
              <a:t> yang </a:t>
            </a:r>
            <a:r>
              <a:rPr lang="en-US" sz="3600" dirty="0" err="1" smtClean="0">
                <a:solidFill>
                  <a:srgbClr val="00B050"/>
                </a:solidFill>
              </a:rPr>
              <a:t>dibidik</a:t>
            </a:r>
            <a:endParaRPr lang="id-ID" sz="3600" dirty="0" smtClean="0">
              <a:solidFill>
                <a:srgbClr val="00B050"/>
              </a:solidFill>
            </a:endParaRPr>
          </a:p>
          <a:p>
            <a:r>
              <a:rPr lang="en-US" sz="3600" dirty="0" err="1" smtClean="0">
                <a:solidFill>
                  <a:srgbClr val="FFFF00"/>
                </a:solidFill>
              </a:rPr>
              <a:t>Argumentasi</a:t>
            </a:r>
            <a:r>
              <a:rPr lang="en-US" sz="3600" dirty="0" smtClean="0"/>
              <a:t> =&gt; </a:t>
            </a:r>
            <a:r>
              <a:rPr lang="en-US" sz="3600" dirty="0" err="1" smtClean="0"/>
              <a:t>sasarannya</a:t>
            </a:r>
            <a:r>
              <a:rPr lang="en-US" sz="3600" dirty="0" smtClean="0"/>
              <a:t> </a:t>
            </a:r>
            <a:r>
              <a:rPr lang="en-US" sz="3600" dirty="0" err="1" smtClean="0"/>
              <a:t>logika</a:t>
            </a:r>
            <a:r>
              <a:rPr lang="en-US" sz="3600" dirty="0" smtClean="0"/>
              <a:t> 					 </a:t>
            </a:r>
            <a:r>
              <a:rPr lang="en-US" sz="3600" dirty="0" err="1" smtClean="0"/>
              <a:t>pembaca</a:t>
            </a:r>
            <a:endParaRPr lang="id-ID" sz="3600" dirty="0" smtClean="0"/>
          </a:p>
          <a:p>
            <a:r>
              <a:rPr lang="en-US" sz="3600" dirty="0" err="1" smtClean="0">
                <a:solidFill>
                  <a:srgbClr val="FFFF00"/>
                </a:solidFill>
              </a:rPr>
              <a:t>Persuasi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=&gt; </a:t>
            </a:r>
            <a:r>
              <a:rPr lang="en-US" sz="3600" dirty="0" err="1" smtClean="0"/>
              <a:t>emosi</a:t>
            </a:r>
            <a:r>
              <a:rPr lang="en-US" sz="3600" dirty="0" smtClean="0"/>
              <a:t>/</a:t>
            </a:r>
            <a:r>
              <a:rPr lang="en-US" sz="3600" dirty="0" err="1" smtClean="0"/>
              <a:t>perasaan</a:t>
            </a:r>
            <a:r>
              <a:rPr lang="en-US" sz="3600" dirty="0" smtClean="0"/>
              <a:t> </a:t>
            </a:r>
            <a:r>
              <a:rPr lang="en-US" sz="3600" dirty="0" err="1" smtClean="0"/>
              <a:t>pembaca</a:t>
            </a:r>
            <a:r>
              <a:rPr lang="en-US" sz="3600" dirty="0" smtClean="0"/>
              <a:t> 		(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melepaskan</a:t>
            </a:r>
            <a:r>
              <a:rPr lang="en-US" sz="3600" dirty="0" smtClean="0"/>
              <a:t> </a:t>
            </a:r>
            <a:r>
              <a:rPr lang="en-US" sz="3600" dirty="0" err="1" smtClean="0"/>
              <a:t>logika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1DB8DE-1016-4AA3-82E1-BC6330A6C26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32656"/>
            <a:ext cx="9144000" cy="194421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err="1" smtClean="0">
                <a:latin typeface="Tahoma" pitchFamily="34" charset="0"/>
              </a:rPr>
              <a:t>MACAM-MACAM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POLA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PENGEMBANGAN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PARAGRAF</a:t>
            </a:r>
            <a:r>
              <a:rPr lang="en-US" sz="4800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895"/>
            <a:ext cx="8305800" cy="3526905"/>
          </a:xfrm>
        </p:spPr>
        <p:txBody>
          <a:bodyPr>
            <a:normAutofit/>
          </a:bodyPr>
          <a:lstStyle/>
          <a:p>
            <a:pPr marL="609600" indent="-609600" eaLnBrk="1" hangingPunct="1"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Umum-Khusus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SzTx/>
              <a:buFontTx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dimulai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pikiran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pokok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kemudian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diikuti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oleh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pikiran-pikiran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penjelas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A01416-3CEA-4845-B859-EA4E0719769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ahoma" pitchFamily="34" charset="0"/>
              </a:rPr>
              <a:t>   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r>
              <a:rPr lang="en-US" sz="4000" dirty="0" smtClean="0">
                <a:latin typeface="Tahoma" pitchFamily="34" charset="0"/>
              </a:rPr>
              <a:t>: 	</a:t>
            </a:r>
          </a:p>
          <a:p>
            <a:pPr marL="419100" indent="1292225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Pada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waktu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menulis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surat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kita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harus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tenang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Kalau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sedang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sedih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bingung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kesal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marah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kita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jangan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menulis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surat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Kesedihan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kebingungan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kekesalan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kemarahan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tergambar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surat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kita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Mungkin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tertulis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kata-kata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kurang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terpikir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terburu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nafsu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dapat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merusak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suasana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6CD5D9-650C-447D-A518-6B1007870A5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839200" cy="6858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2.  </a:t>
            </a: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Khusus-Umum</a:t>
            </a: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dimulai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pikiran-pikiran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penjelas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kemudian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diikuti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oleh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pikiran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pokok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kesimpulan</a:t>
            </a:r>
            <a:r>
              <a:rPr lang="en-US" sz="4000" dirty="0" smtClean="0">
                <a:latin typeface="Tahoma" pitchFamily="34" charset="0"/>
              </a:rPr>
              <a:t>.	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AD0455-CE5F-47DB-8BC3-173571B7167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endParaRPr lang="en-US" sz="4000" dirty="0" smtClean="0">
              <a:latin typeface="Tahoma" pitchFamily="34" charset="0"/>
            </a:endParaRPr>
          </a:p>
          <a:p>
            <a:pPr marL="419100" indent="1292225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bahasa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dapat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menyampaikan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bermacam-macam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pikiran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perasaan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kepada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sesama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bahasa</a:t>
            </a:r>
            <a:r>
              <a:rPr lang="en-US" sz="4000" dirty="0" smtClean="0">
                <a:latin typeface="Tahoma" pitchFamily="34" charset="0"/>
              </a:rPr>
              <a:t> pula, </a:t>
            </a:r>
            <a:r>
              <a:rPr lang="en-US" sz="4000" dirty="0" err="1" smtClean="0">
                <a:latin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dapat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mewarisi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mewariskan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semua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pengalaman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pengetahuannya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Seandainya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tidak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berbahasa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alangkah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sunyinya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dunia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ini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Memang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bahasa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memegang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peranan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penting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dalam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kehidupan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manusia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2591008-C36A-4ACC-A0E8-DF2A902EE16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Syarat-syarat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Pembentukan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Paragraf</a:t>
            </a: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sz="4000" dirty="0" smtClean="0">
                <a:solidFill>
                  <a:srgbClr val="FFFF00"/>
                </a:solidFill>
              </a:rPr>
              <a:t>.  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Kesatuan</a:t>
            </a:r>
            <a:r>
              <a:rPr lang="en-US" sz="4000" dirty="0" smtClean="0">
                <a:latin typeface="Tahoma" pitchFamily="34" charset="0"/>
              </a:rPr>
              <a:t>	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semua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</a:rPr>
              <a:t>itu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bersama-sama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mendukung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ide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gagasan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pokok</a:t>
            </a:r>
            <a:r>
              <a:rPr lang="en-US" sz="4000" dirty="0" smtClean="0">
                <a:latin typeface="Tahoma" pitchFamily="34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Jadi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tidak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boleh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ada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sumbang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menyimpang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pikiran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utamanya</a:t>
            </a:r>
            <a:r>
              <a:rPr lang="en-US" sz="4000" dirty="0" smtClean="0">
                <a:latin typeface="Tahoma" pitchFamily="34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97FF32-C681-4645-AF29-92A9FD95845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49313" indent="-849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  <a:r>
              <a:rPr lang="en-US" sz="4000" dirty="0" smtClean="0">
                <a:latin typeface="Arial" charset="0"/>
              </a:rPr>
              <a:t>3</a:t>
            </a:r>
            <a:r>
              <a:rPr lang="en-US" sz="4000" dirty="0" smtClean="0"/>
              <a:t>. </a:t>
            </a: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Alasan-alasan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Sebab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Akibat</a:t>
            </a:r>
            <a:r>
              <a:rPr lang="en-US" sz="4000" dirty="0" smtClean="0">
                <a:latin typeface="Tahoma" pitchFamily="34" charset="0"/>
              </a:rPr>
              <a:t> </a:t>
            </a:r>
          </a:p>
          <a:p>
            <a:pPr marL="849313" indent="-849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4000" dirty="0" smtClean="0">
              <a:latin typeface="Tahoma" pitchFamily="34" charset="0"/>
            </a:endParaRPr>
          </a:p>
          <a:p>
            <a:pPr marL="849313" indent="-523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ini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didahului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sebab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terjadinya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sesuatu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diikuti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rincian-rincian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sebagai</a:t>
            </a:r>
            <a:r>
              <a:rPr lang="en-US" sz="40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akibatnya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sebaliknya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marL="849313" indent="-849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Sebab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pikiran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utama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akibat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pikiran-pikiran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penjelas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marL="849313" indent="-849313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E0028A-A087-4131-A035-BBA6771B310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   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endParaRPr lang="en-US" sz="40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(1)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Itik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Indonesia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baik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sekali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untuk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diternakkan</a:t>
            </a:r>
            <a:r>
              <a:rPr lang="en-US" sz="4000" dirty="0" smtClean="0">
                <a:latin typeface="Tahoma" pitchFamily="34" charset="0"/>
              </a:rPr>
              <a:t>. (2) </a:t>
            </a:r>
            <a:r>
              <a:rPr lang="en-US" sz="4000" dirty="0" err="1" smtClean="0">
                <a:latin typeface="Tahoma" pitchFamily="34" charset="0"/>
              </a:rPr>
              <a:t>Pemeliharaannya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sederhana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sekali</a:t>
            </a:r>
            <a:r>
              <a:rPr lang="en-US" sz="4000" dirty="0" smtClean="0">
                <a:latin typeface="Tahoma" pitchFamily="34" charset="0"/>
              </a:rPr>
              <a:t>. (3) </a:t>
            </a:r>
            <a:r>
              <a:rPr lang="en-US" sz="4000" dirty="0" err="1" smtClean="0">
                <a:latin typeface="Tahoma" pitchFamily="34" charset="0"/>
              </a:rPr>
              <a:t>Telurnya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banyak</a:t>
            </a:r>
            <a:r>
              <a:rPr lang="en-US" sz="4000" dirty="0" smtClean="0">
                <a:latin typeface="Tahoma" pitchFamily="34" charset="0"/>
              </a:rPr>
              <a:t>. (4) </a:t>
            </a:r>
            <a:r>
              <a:rPr lang="en-US" sz="4000" dirty="0" err="1" smtClean="0">
                <a:latin typeface="Tahoma" pitchFamily="34" charset="0"/>
              </a:rPr>
              <a:t>Tahan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terhadap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berbagai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penyakit</a:t>
            </a:r>
            <a:r>
              <a:rPr lang="en-US" sz="4000" dirty="0" smtClean="0">
                <a:latin typeface="Tahoma" pitchFamily="34" charset="0"/>
              </a:rPr>
              <a:t>. (5) </a:t>
            </a:r>
            <a:r>
              <a:rPr lang="en-US" sz="4000" dirty="0" err="1" smtClean="0">
                <a:latin typeface="Tahoma" pitchFamily="34" charset="0"/>
              </a:rPr>
              <a:t>Ia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kuat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sekali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berjalan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jauh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(1) </a:t>
            </a:r>
            <a:r>
              <a:rPr lang="en-US" sz="4000" dirty="0" err="1" smtClean="0">
                <a:latin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akibat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</a:p>
          <a:p>
            <a:pPr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(2 ), (3), (4), (5) </a:t>
            </a:r>
            <a:r>
              <a:rPr lang="en-US" sz="4000" dirty="0" err="1" smtClean="0">
                <a:latin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sebab</a:t>
            </a:r>
            <a:r>
              <a:rPr lang="en-US" sz="4000" dirty="0" smtClean="0">
                <a:latin typeface="Tahoma" pitchFamily="34" charset="0"/>
              </a:rPr>
              <a:t> </a:t>
            </a: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4684A7-04D4-4FBA-A9AF-27AA33C2B38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305800" cy="7467600"/>
          </a:xfrm>
        </p:spPr>
        <p:txBody>
          <a:bodyPr>
            <a:normAutofit/>
          </a:bodyPr>
          <a:lstStyle/>
          <a:p>
            <a:pPr marL="579438" indent="-579438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 </a:t>
            </a:r>
            <a:r>
              <a:rPr lang="en-US" sz="4000" dirty="0" smtClean="0">
                <a:latin typeface="Arial" charset="0"/>
              </a:rPr>
              <a:t>4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perbandingan</a:t>
            </a:r>
            <a:endParaRPr lang="en-US" sz="4000" dirty="0" smtClean="0">
              <a:latin typeface="Tahoma" pitchFamily="34" charset="0"/>
            </a:endParaRPr>
          </a:p>
          <a:p>
            <a:pPr marL="579438" indent="-579438" eaLnBrk="1" hangingPunct="1">
              <a:buFont typeface="Wingdings" pitchFamily="2" charset="2"/>
              <a:buNone/>
              <a:defRPr/>
            </a:pPr>
            <a:endParaRPr lang="en-US" sz="4000" dirty="0" smtClean="0">
              <a:latin typeface="Tahoma" pitchFamily="34" charset="0"/>
            </a:endParaRPr>
          </a:p>
          <a:p>
            <a:pPr marL="579438" indent="-579438">
              <a:buNone/>
              <a:defRPr/>
            </a:pPr>
            <a:r>
              <a:rPr lang="en-US" sz="4000" dirty="0" smtClean="0">
                <a:latin typeface="Tahoma" pitchFamily="34" charset="0"/>
              </a:rPr>
              <a:t>    </a:t>
            </a: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jenis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ini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mengungkapkan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persamaan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perbedaan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dua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objek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lebih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3D457C-CEA0-4CAA-AE34-D4AA18BA8CC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429784" cy="68580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3600" dirty="0" err="1" smtClean="0">
                <a:latin typeface="Tahoma" pitchFamily="34" charset="0"/>
              </a:rPr>
              <a:t>Contoh</a:t>
            </a:r>
            <a:endParaRPr lang="en-US" sz="3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Tahoma" pitchFamily="34" charset="0"/>
              </a:rPr>
              <a:t>	(1) Kota Jakarta </a:t>
            </a:r>
            <a:r>
              <a:rPr lang="en-US" sz="3600" dirty="0" err="1" smtClean="0">
                <a:latin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</a:rPr>
              <a:t> Bandung </a:t>
            </a:r>
            <a:r>
              <a:rPr lang="en-US" sz="3600" dirty="0" err="1" smtClean="0">
                <a:latin typeface="Tahoma" pitchFamily="34" charset="0"/>
              </a:rPr>
              <a:t>mempunyai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persamaan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perbedaan</a:t>
            </a:r>
            <a:r>
              <a:rPr lang="en-US" sz="3600" dirty="0" smtClean="0">
                <a:latin typeface="Tahoma" pitchFamily="34" charset="0"/>
              </a:rPr>
              <a:t>. (2) </a:t>
            </a:r>
            <a:r>
              <a:rPr lang="en-US" sz="3600" dirty="0" err="1" smtClean="0">
                <a:latin typeface="Tahoma" pitchFamily="34" charset="0"/>
              </a:rPr>
              <a:t>Keduanya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termasuk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kota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besar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bahkan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ibukota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provinsi</a:t>
            </a:r>
            <a:r>
              <a:rPr lang="en-US" sz="3600" dirty="0" smtClean="0">
                <a:latin typeface="Tahoma" pitchFamily="34" charset="0"/>
              </a:rPr>
              <a:t>. (3) </a:t>
            </a:r>
            <a:r>
              <a:rPr lang="en-US" sz="3600" dirty="0" err="1" smtClean="0">
                <a:latin typeface="Tahoma" pitchFamily="34" charset="0"/>
              </a:rPr>
              <a:t>Ditinjau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suasana</a:t>
            </a:r>
            <a:r>
              <a:rPr lang="en-US" sz="3600" dirty="0" smtClean="0">
                <a:latin typeface="Tahoma" pitchFamily="34" charset="0"/>
              </a:rPr>
              <a:t>, Jakarta </a:t>
            </a:r>
            <a:r>
              <a:rPr lang="en-US" sz="3600" dirty="0" err="1" smtClean="0">
                <a:latin typeface="Tahoma" pitchFamily="34" charset="0"/>
              </a:rPr>
              <a:t>bersuhu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panas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sedangkan</a:t>
            </a:r>
            <a:r>
              <a:rPr lang="en-US" sz="3600" dirty="0" smtClean="0">
                <a:latin typeface="Tahoma" pitchFamily="34" charset="0"/>
              </a:rPr>
              <a:t> Bandung </a:t>
            </a:r>
            <a:r>
              <a:rPr lang="en-US" sz="3600" dirty="0" err="1" smtClean="0">
                <a:latin typeface="Tahoma" pitchFamily="34" charset="0"/>
              </a:rPr>
              <a:t>sejuk</a:t>
            </a:r>
            <a:r>
              <a:rPr lang="en-US" sz="3600" dirty="0" smtClean="0">
                <a:latin typeface="Tahoma" pitchFamily="34" charset="0"/>
              </a:rPr>
              <a:t>. (4) Di </a:t>
            </a:r>
            <a:r>
              <a:rPr lang="en-US" sz="3600" dirty="0" err="1" smtClean="0">
                <a:latin typeface="Tahoma" pitchFamily="34" charset="0"/>
              </a:rPr>
              <a:t>samping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itu</a:t>
            </a:r>
            <a:r>
              <a:rPr lang="en-US" sz="3600" dirty="0" smtClean="0">
                <a:latin typeface="Tahoma" pitchFamily="34" charset="0"/>
              </a:rPr>
              <a:t>, Kota Jakarta </a:t>
            </a:r>
            <a:r>
              <a:rPr lang="en-US" sz="3600" dirty="0" err="1" smtClean="0">
                <a:latin typeface="Tahoma" pitchFamily="34" charset="0"/>
              </a:rPr>
              <a:t>memiliki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peran</a:t>
            </a:r>
            <a:r>
              <a:rPr lang="en-US" sz="3600" dirty="0" smtClean="0">
                <a:latin typeface="Tahoma" pitchFamily="34" charset="0"/>
              </a:rPr>
              <a:t> lain, </a:t>
            </a:r>
            <a:r>
              <a:rPr lang="en-US" sz="3600" dirty="0" err="1" smtClean="0">
                <a:latin typeface="Tahoma" pitchFamily="34" charset="0"/>
              </a:rPr>
              <a:t>yaitu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ibukota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negara</a:t>
            </a:r>
            <a:r>
              <a:rPr lang="en-US" sz="3600" dirty="0" smtClean="0">
                <a:latin typeface="Tahoma" pitchFamily="34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Tahoma" pitchFamily="34" charset="0"/>
              </a:rPr>
              <a:t>	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Persamaan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ditunjukkan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kalimat</a:t>
            </a:r>
            <a:r>
              <a:rPr lang="en-US" sz="3600" dirty="0" smtClean="0">
                <a:solidFill>
                  <a:srgbClr val="FFFF00"/>
                </a:solidFill>
                <a:latin typeface="Tahoma" pitchFamily="34" charset="0"/>
              </a:rPr>
              <a:t> (2)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Tahoma" pitchFamily="34" charset="0"/>
              </a:rPr>
              <a:t>	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perbedaan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kalimat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Tahoma" pitchFamily="34" charset="0"/>
              </a:rPr>
              <a:t>(3) 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dan</a:t>
            </a:r>
            <a:r>
              <a:rPr lang="en-US" sz="3600" dirty="0" smtClean="0">
                <a:solidFill>
                  <a:srgbClr val="FFFF00"/>
                </a:solidFill>
                <a:latin typeface="Tahoma" pitchFamily="34" charset="0"/>
              </a:rPr>
              <a:t> (4).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CC4AA3-8F57-44F4-A4A5-2A5B7A2B40F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</a:rPr>
              <a:t>	</a:t>
            </a:r>
            <a:r>
              <a:rPr lang="en-US" sz="4000" dirty="0" smtClean="0">
                <a:latin typeface="Tahoma" pitchFamily="34" charset="0"/>
              </a:rPr>
              <a:t>4.</a:t>
            </a:r>
            <a:r>
              <a:rPr lang="en-US" sz="4000" dirty="0" smtClean="0"/>
              <a:t>  </a:t>
            </a: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endParaRPr lang="en-US" sz="4000" dirty="0" smtClean="0">
              <a:latin typeface="Tahoma" pitchFamily="34" charset="0"/>
            </a:endParaRPr>
          </a:p>
          <a:p>
            <a:pPr marL="1077913" indent="-187325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	</a:t>
            </a:r>
            <a:r>
              <a:rPr lang="en-US" sz="4000" dirty="0" err="1" smtClean="0">
                <a:latin typeface="Tahoma" pitchFamily="34" charset="0"/>
              </a:rPr>
              <a:t>Pengembangan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jenis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ini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dikemukakan</a:t>
            </a:r>
            <a:r>
              <a:rPr lang="en-US" sz="4000" dirty="0" smtClean="0">
                <a:latin typeface="Tahoma" pitchFamily="34" charset="0"/>
              </a:rPr>
              <a:t> 	</a:t>
            </a:r>
            <a:r>
              <a:rPr lang="en-US" sz="4000" dirty="0" err="1" smtClean="0">
                <a:latin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pernyataan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diikuti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rincian</a:t>
            </a:r>
            <a:r>
              <a:rPr lang="en-US" sz="4000" dirty="0" smtClean="0">
                <a:latin typeface="Tahoma" pitchFamily="34" charset="0"/>
              </a:rPr>
              <a:t> 	</a:t>
            </a:r>
            <a:r>
              <a:rPr lang="en-US" sz="4000" dirty="0" err="1" smtClean="0">
                <a:latin typeface="Tahoma" pitchFamily="34" charset="0"/>
              </a:rPr>
              <a:t>berupa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contoh-contoh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ahoma" pitchFamily="34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BD36FF-4C0D-4661-8A04-9C796933330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endParaRPr lang="en-US" sz="4000" dirty="0" smtClean="0">
              <a:latin typeface="Tahoma" pitchFamily="34" charset="0"/>
            </a:endParaRPr>
          </a:p>
          <a:p>
            <a:pPr marL="419100" indent="1385888" algn="just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Sejalan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perkembangan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sejarahnya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perbendaharaan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kata</a:t>
            </a:r>
            <a:r>
              <a:rPr lang="en-US" sz="4000" dirty="0" smtClean="0">
                <a:latin typeface="Tahoma" pitchFamily="34" charset="0"/>
              </a:rPr>
              <a:t> Indonesia </a:t>
            </a:r>
            <a:r>
              <a:rPr lang="en-US" sz="4000" dirty="0" err="1" smtClean="0">
                <a:latin typeface="Tahoma" pitchFamily="34" charset="0"/>
              </a:rPr>
              <a:t>diperkaya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oleh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berbagai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bahasa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Ada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berasal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bahasa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daerah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ada</a:t>
            </a:r>
            <a:r>
              <a:rPr lang="en-US" sz="4000" dirty="0" smtClean="0">
                <a:latin typeface="Tahoma" pitchFamily="34" charset="0"/>
              </a:rPr>
              <a:t> pula yang </a:t>
            </a:r>
            <a:r>
              <a:rPr lang="en-US" sz="4000" dirty="0" err="1" smtClean="0">
                <a:latin typeface="Tahoma" pitchFamily="34" charset="0"/>
              </a:rPr>
              <a:t>berasal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bahasa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asing</a:t>
            </a:r>
            <a:r>
              <a:rPr lang="en-US" sz="4000" dirty="0" smtClean="0">
                <a:latin typeface="Tahoma" pitchFamily="34" charset="0"/>
              </a:rPr>
              <a:t>. Yang </a:t>
            </a:r>
            <a:r>
              <a:rPr lang="en-US" sz="4000" dirty="0" err="1" smtClean="0">
                <a:latin typeface="Tahoma" pitchFamily="34" charset="0"/>
              </a:rPr>
              <a:t>berasal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bahasa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daerah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misalnya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i="1" dirty="0" err="1" smtClean="0">
                <a:latin typeface="Tahoma" pitchFamily="34" charset="0"/>
              </a:rPr>
              <a:t>nyeri</a:t>
            </a:r>
            <a:r>
              <a:rPr lang="en-US" sz="4000" i="1" dirty="0" smtClean="0">
                <a:latin typeface="Tahoma" pitchFamily="34" charset="0"/>
              </a:rPr>
              <a:t>, </a:t>
            </a:r>
            <a:r>
              <a:rPr lang="en-US" sz="4000" i="1" dirty="0" err="1" smtClean="0">
                <a:latin typeface="Tahoma" pitchFamily="34" charset="0"/>
              </a:rPr>
              <a:t>babak</a:t>
            </a:r>
            <a:r>
              <a:rPr lang="en-US" sz="4000" i="1" dirty="0" smtClean="0">
                <a:latin typeface="Tahoma" pitchFamily="34" charset="0"/>
              </a:rPr>
              <a:t>, </a:t>
            </a:r>
            <a:r>
              <a:rPr lang="en-US" sz="4000" i="1" dirty="0" err="1" smtClean="0">
                <a:latin typeface="Tahoma" pitchFamily="34" charset="0"/>
              </a:rPr>
              <a:t>beres</a:t>
            </a:r>
            <a:r>
              <a:rPr lang="en-US" sz="4000" i="1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i="1" dirty="0" smtClean="0">
                <a:latin typeface="Tahoma" pitchFamily="34" charset="0"/>
              </a:rPr>
              <a:t> </a:t>
            </a:r>
            <a:r>
              <a:rPr lang="en-US" sz="4000" i="1" dirty="0" err="1" smtClean="0">
                <a:latin typeface="Tahoma" pitchFamily="34" charset="0"/>
              </a:rPr>
              <a:t>sewenang-wenang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Adapun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berasal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bahasa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asing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i="1" dirty="0" err="1" smtClean="0">
                <a:latin typeface="Tahoma" pitchFamily="34" charset="0"/>
              </a:rPr>
              <a:t>lampu</a:t>
            </a:r>
            <a:r>
              <a:rPr lang="en-US" sz="4000" i="1" dirty="0" smtClean="0">
                <a:latin typeface="Tahoma" pitchFamily="34" charset="0"/>
              </a:rPr>
              <a:t>, motor, </a:t>
            </a:r>
            <a:r>
              <a:rPr lang="en-US" sz="4000" i="1" dirty="0" err="1" smtClean="0">
                <a:latin typeface="Tahoma" pitchFamily="34" charset="0"/>
              </a:rPr>
              <a:t>ahli</a:t>
            </a:r>
            <a:r>
              <a:rPr lang="en-US" sz="4000" i="1" dirty="0" smtClean="0">
                <a:latin typeface="Tahoma" pitchFamily="34" charset="0"/>
              </a:rPr>
              <a:t>, </a:t>
            </a:r>
            <a:r>
              <a:rPr lang="en-US" sz="4000" i="1" dirty="0" err="1" smtClean="0">
                <a:latin typeface="Tahoma" pitchFamily="34" charset="0"/>
              </a:rPr>
              <a:t>akhlak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</a:rPr>
              <a:t> lain-lain.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BA7F30-2877-472A-A9F4-174588C58AC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sumbang</a:t>
            </a: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 smtClean="0">
              <a:latin typeface="Tahoma" pitchFamily="34" charset="0"/>
            </a:endParaRPr>
          </a:p>
          <a:p>
            <a:pPr marL="419100" indent="1292225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Hari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hujan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Angin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bertiup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kencang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Debu-debu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beterbangan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Awan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hitam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bergerak</a:t>
            </a:r>
            <a:r>
              <a:rPr lang="en-US" sz="4000" dirty="0" smtClean="0">
                <a:latin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cepat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Burung-burung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berkicau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riang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.</a:t>
            </a:r>
            <a:r>
              <a:rPr lang="en-US" sz="4000" dirty="0" smtClean="0">
                <a:latin typeface="Tahoma" pitchFamily="34" charset="0"/>
              </a:rPr>
              <a:t> Para </a:t>
            </a:r>
            <a:r>
              <a:rPr lang="en-US" sz="4000" dirty="0" err="1" smtClean="0">
                <a:latin typeface="Tahoma" pitchFamily="34" charset="0"/>
              </a:rPr>
              <a:t>pedagang</a:t>
            </a:r>
            <a:r>
              <a:rPr lang="en-US" sz="4000" dirty="0" smtClean="0">
                <a:latin typeface="Tahoma" pitchFamily="34" charset="0"/>
              </a:rPr>
              <a:t> kaki lima </a:t>
            </a:r>
            <a:r>
              <a:rPr lang="en-US" sz="4000" dirty="0" err="1" smtClean="0">
                <a:latin typeface="Tahoma" pitchFamily="34" charset="0"/>
              </a:rPr>
              <a:t>sibuk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mengemas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dagangannya</a:t>
            </a:r>
            <a:r>
              <a:rPr lang="en-US" sz="2800" dirty="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5D6CC1-CB04-4343-B6B8-115ABCEE68E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609600" indent="-609600" eaLnBrk="1" hangingPunct="1">
              <a:buClr>
                <a:schemeClr val="tx1"/>
              </a:buClr>
              <a:buSzTx/>
              <a:buNone/>
              <a:defRPr/>
            </a:pP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2.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Koherensi</a:t>
            </a:r>
            <a:endParaRPr lang="en-US" sz="40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609600" indent="-609600">
              <a:buClr>
                <a:schemeClr val="tx1"/>
              </a:buClr>
              <a:buSzTx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kepaduan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kekompakan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hubungan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antara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lain </a:t>
            </a:r>
            <a:r>
              <a:rPr lang="en-US" sz="4000" dirty="0" err="1" smtClean="0">
                <a:latin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tersebut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Kepaduan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kalimat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suatu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paragraf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dapat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dijalin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penanda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hubungan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baik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penanda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hubungan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eksplisit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maupun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implisit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D06F3C-945D-46B9-A820-EA63857AE11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609600" indent="-609600" eaLnBrk="1" hangingPunct="1">
              <a:buClr>
                <a:schemeClr val="tx1"/>
              </a:buClr>
              <a:buSzTx/>
              <a:buFontTx/>
              <a:buAutoNum type="alphaLcPeriod"/>
              <a:defRPr/>
            </a:pPr>
            <a:r>
              <a:rPr lang="en-US" sz="4000" dirty="0" err="1" smtClean="0">
                <a:solidFill>
                  <a:srgbClr val="00B050"/>
                </a:solidFill>
                <a:latin typeface="Tahoma" pitchFamily="34" charset="0"/>
              </a:rPr>
              <a:t>Penanda</a:t>
            </a:r>
            <a:r>
              <a:rPr lang="en-US" sz="4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ahoma" pitchFamily="34" charset="0"/>
              </a:rPr>
              <a:t>Hubungan</a:t>
            </a:r>
            <a:r>
              <a:rPr lang="en-US" sz="4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ahoma" pitchFamily="34" charset="0"/>
              </a:rPr>
              <a:t>secara</a:t>
            </a:r>
            <a:r>
              <a:rPr lang="en-US" sz="4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ahoma" pitchFamily="34" charset="0"/>
              </a:rPr>
              <a:t>Eksplisi</a:t>
            </a:r>
            <a:r>
              <a:rPr lang="en-US" sz="4000" dirty="0" err="1" smtClean="0">
                <a:latin typeface="Tahoma" pitchFamily="34" charset="0"/>
              </a:rPr>
              <a:t>t</a:t>
            </a:r>
            <a:endParaRPr lang="en-US" sz="4000" dirty="0" smtClean="0">
              <a:latin typeface="Tahoma" pitchFamily="34" charset="0"/>
            </a:endParaRPr>
          </a:p>
          <a:p>
            <a:pPr marL="609600" indent="-609600" eaLnBrk="1" hangingPunct="1">
              <a:buClr>
                <a:schemeClr val="tx1"/>
              </a:buClr>
              <a:buSzTx/>
              <a:buNone/>
              <a:defRPr/>
            </a:pPr>
            <a:endParaRPr lang="en-US" sz="3200" dirty="0" smtClean="0"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3200" dirty="0" smtClean="0">
                <a:latin typeface="Tahoma" pitchFamily="34" charset="0"/>
              </a:rPr>
              <a:t>1)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pengulangan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kata</a:t>
            </a:r>
            <a:endParaRPr lang="en-US" sz="32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3200" dirty="0" smtClean="0">
                <a:latin typeface="Tahoma" pitchFamily="34" charset="0"/>
              </a:rPr>
              <a:t>	   </a:t>
            </a:r>
            <a:r>
              <a:rPr lang="en-US" sz="3200" dirty="0" err="1" smtClean="0">
                <a:latin typeface="Tahoma" pitchFamily="34" charset="0"/>
              </a:rPr>
              <a:t>Contoh</a:t>
            </a:r>
            <a:r>
              <a:rPr lang="en-US" sz="3200" dirty="0" smtClean="0">
                <a:latin typeface="Tahoma" pitchFamily="34" charset="0"/>
              </a:rPr>
              <a:t>:</a:t>
            </a:r>
          </a:p>
          <a:p>
            <a:pPr marL="609600" indent="1360488" eaLnBrk="1" hangingPunct="1">
              <a:buFontTx/>
              <a:buNone/>
              <a:defRPr/>
            </a:pPr>
            <a:r>
              <a:rPr lang="en-US" sz="3200" dirty="0" err="1" smtClean="0">
                <a:latin typeface="Tahoma" pitchFamily="34" charset="0"/>
              </a:rPr>
              <a:t>Semua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isi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alam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ini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adalah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makhluk</a:t>
            </a:r>
            <a:r>
              <a:rPr lang="en-US" sz="3200" dirty="0" smtClean="0">
                <a:latin typeface="Tahoma" pitchFamily="34" charset="0"/>
              </a:rPr>
              <a:t>, 	</a:t>
            </a:r>
            <a:r>
              <a:rPr lang="en-US" sz="3200" dirty="0" err="1" smtClean="0">
                <a:latin typeface="Tahoma" pitchFamily="34" charset="0"/>
              </a:rPr>
              <a:t>artinya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ciptaan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Tuhan</a:t>
            </a:r>
            <a:r>
              <a:rPr lang="en-US" sz="3200" dirty="0" smtClean="0">
                <a:latin typeface="Tahoma" pitchFamily="34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Ciptaan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Tuhan</a:t>
            </a:r>
            <a:r>
              <a:rPr lang="en-US" sz="3200" dirty="0" smtClean="0">
                <a:latin typeface="Tahoma" pitchFamily="34" charset="0"/>
              </a:rPr>
              <a:t> 	yang paling </a:t>
            </a:r>
            <a:r>
              <a:rPr lang="en-US" sz="3200" dirty="0" err="1" smtClean="0">
                <a:latin typeface="Tahoma" pitchFamily="34" charset="0"/>
              </a:rPr>
              <a:t>sempurna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</a:rPr>
              <a:t>  paling </a:t>
            </a:r>
            <a:r>
              <a:rPr lang="en-US" sz="3200" dirty="0" err="1" smtClean="0">
                <a:latin typeface="Tahoma" pitchFamily="34" charset="0"/>
              </a:rPr>
              <a:t>mulia</a:t>
            </a:r>
            <a:r>
              <a:rPr lang="en-US" sz="3200" dirty="0" smtClean="0">
                <a:latin typeface="Tahoma" pitchFamily="34" charset="0"/>
              </a:rPr>
              <a:t> 	</a:t>
            </a:r>
            <a:r>
              <a:rPr lang="en-US" sz="3200" dirty="0" err="1" smtClean="0">
                <a:latin typeface="Tahoma" pitchFamily="34" charset="0"/>
              </a:rPr>
              <a:t>adalah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ahoma" pitchFamily="34" charset="0"/>
              </a:rPr>
              <a:t>manusia</a:t>
            </a:r>
            <a:r>
              <a:rPr lang="en-US" sz="3200" dirty="0" smtClean="0">
                <a:solidFill>
                  <a:srgbClr val="00B0F0"/>
                </a:solidFill>
                <a:latin typeface="Tahoma" pitchFamily="34" charset="0"/>
              </a:rPr>
              <a:t>. </a:t>
            </a:r>
            <a:r>
              <a:rPr lang="en-US" sz="3200" dirty="0" err="1" smtClean="0">
                <a:solidFill>
                  <a:srgbClr val="00B0F0"/>
                </a:solidFill>
                <a:latin typeface="Tahoma" pitchFamily="34" charset="0"/>
              </a:rPr>
              <a:t>Manusia</a:t>
            </a:r>
            <a:r>
              <a:rPr lang="en-US" sz="3200" dirty="0" smtClean="0">
                <a:solidFill>
                  <a:srgbClr val="00B0F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diizinkan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</a:rPr>
              <a:t> 	</a:t>
            </a:r>
            <a:r>
              <a:rPr lang="en-US" sz="3200" dirty="0" err="1" smtClean="0">
                <a:latin typeface="Tahoma" pitchFamily="34" charset="0"/>
              </a:rPr>
              <a:t>Tuhan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memanfaatkan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semua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isi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alam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ini</a:t>
            </a:r>
            <a:r>
              <a:rPr lang="en-US" sz="3200" dirty="0" smtClean="0">
                <a:latin typeface="Tahoma" pitchFamily="34" charset="0"/>
              </a:rPr>
              <a:t> 	</a:t>
            </a:r>
            <a:r>
              <a:rPr lang="en-US" sz="3200" dirty="0" err="1" smtClean="0">
                <a:latin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keperluan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hidupnya</a:t>
            </a:r>
            <a:r>
              <a:rPr lang="en-US" sz="3200" dirty="0" smtClean="0">
                <a:latin typeface="Tahoma" pitchFamily="34" charset="0"/>
              </a:rPr>
              <a:t>. </a:t>
            </a:r>
            <a:r>
              <a:rPr lang="en-US" sz="3200" dirty="0" err="1" smtClean="0">
                <a:latin typeface="Tahoma" pitchFamily="34" charset="0"/>
              </a:rPr>
              <a:t>Akan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tetapi</a:t>
            </a:r>
            <a:r>
              <a:rPr lang="en-US" sz="3200" dirty="0" smtClean="0">
                <a:latin typeface="Tahoma" pitchFamily="34" charset="0"/>
              </a:rPr>
              <a:t>, 	</a:t>
            </a:r>
            <a:r>
              <a:rPr lang="en-US" sz="3200" dirty="0" err="1" smtClean="0">
                <a:latin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diizinkan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menyakiti</a:t>
            </a:r>
            <a:r>
              <a:rPr lang="en-US" sz="3200" dirty="0" smtClean="0">
                <a:latin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</a:rPr>
              <a:t>menyiksa</a:t>
            </a:r>
            <a:r>
              <a:rPr lang="en-US" sz="3200" dirty="0" smtClean="0">
                <a:latin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</a:rPr>
              <a:t>  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3200" dirty="0" smtClean="0">
                <a:latin typeface="Tahoma" pitchFamily="34" charset="0"/>
              </a:rPr>
              <a:t>       </a:t>
            </a:r>
            <a:r>
              <a:rPr lang="en-US" sz="3200" dirty="0" err="1" smtClean="0">
                <a:latin typeface="Tahoma" pitchFamily="34" charset="0"/>
              </a:rPr>
              <a:t>menyia-nyiakan</a:t>
            </a:r>
            <a:r>
              <a:rPr lang="en-US" sz="3200" dirty="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9032AD-7A00-4F49-AF10-6C86F1A5074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93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</a:rPr>
              <a:t>  2)</a:t>
            </a:r>
            <a:r>
              <a:rPr lang="en-US" dirty="0" smtClean="0"/>
              <a:t> 	</a:t>
            </a:r>
            <a:r>
              <a:rPr lang="en-US" sz="3600" dirty="0" err="1" smtClean="0">
                <a:latin typeface="Tahoma" pitchFamily="34" charset="0"/>
              </a:rPr>
              <a:t>kata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ganti</a:t>
            </a:r>
            <a:endParaRPr lang="en-US" sz="3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Tahoma" pitchFamily="34" charset="0"/>
              </a:rPr>
              <a:t>		</a:t>
            </a:r>
            <a:r>
              <a:rPr lang="en-US" sz="3600" dirty="0" err="1" smtClean="0">
                <a:latin typeface="Tahoma" pitchFamily="34" charset="0"/>
              </a:rPr>
              <a:t>Contoh</a:t>
            </a:r>
            <a:endParaRPr lang="en-US" sz="3600" dirty="0" smtClean="0">
              <a:latin typeface="Tahoma" pitchFamily="34" charset="0"/>
            </a:endParaRPr>
          </a:p>
          <a:p>
            <a:pPr marL="796925" indent="1079500" algn="just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  <a:latin typeface="Tahoma" pitchFamily="34" charset="0"/>
              </a:rPr>
              <a:t>Maya</a:t>
            </a:r>
            <a:r>
              <a:rPr lang="en-US" sz="36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anak</a:t>
            </a:r>
            <a:r>
              <a:rPr lang="en-US" sz="3600" dirty="0" smtClean="0">
                <a:latin typeface="Tahoma" pitchFamily="34" charset="0"/>
              </a:rPr>
              <a:t> Pak </a:t>
            </a:r>
            <a:r>
              <a:rPr lang="en-US" sz="3600" dirty="0" err="1" smtClean="0">
                <a:latin typeface="Tahoma" pitchFamily="34" charset="0"/>
              </a:rPr>
              <a:t>Karto</a:t>
            </a:r>
            <a:r>
              <a:rPr lang="en-US" sz="3600" dirty="0" smtClean="0">
                <a:latin typeface="Tahoma" pitchFamily="34" charset="0"/>
              </a:rPr>
              <a:t>. </a:t>
            </a:r>
            <a:r>
              <a:rPr lang="en-US" sz="3600" dirty="0" err="1" smtClean="0">
                <a:latin typeface="Tahoma" pitchFamily="34" charset="0"/>
              </a:rPr>
              <a:t>Sekarang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ia</a:t>
            </a:r>
            <a:r>
              <a:rPr lang="en-US" sz="36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</a:rPr>
              <a:t>kelas</a:t>
            </a:r>
            <a:r>
              <a:rPr lang="en-US" sz="3600" dirty="0" smtClean="0">
                <a:latin typeface="Tahoma" pitchFamily="34" charset="0"/>
              </a:rPr>
              <a:t> III SMP.  </a:t>
            </a:r>
            <a:r>
              <a:rPr lang="en-US" sz="3600" dirty="0" err="1" smtClean="0">
                <a:latin typeface="Tahoma" pitchFamily="34" charset="0"/>
              </a:rPr>
              <a:t>Tiap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pagi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teman-teman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nya</a:t>
            </a:r>
            <a:r>
              <a:rPr lang="en-US" sz="36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selalu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menghampiri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nya</a:t>
            </a:r>
            <a:r>
              <a:rPr lang="en-US" sz="3600" dirty="0" smtClean="0">
                <a:latin typeface="Tahoma" pitchFamily="34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ahoma" pitchFamily="34" charset="0"/>
              </a:rPr>
              <a:t>Mereka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berangkat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pulang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bersama</a:t>
            </a:r>
            <a:r>
              <a:rPr lang="en-US" sz="3600" dirty="0" smtClean="0">
                <a:latin typeface="Tahoma" pitchFamily="34" charset="0"/>
              </a:rPr>
              <a:t>- </a:t>
            </a:r>
            <a:r>
              <a:rPr lang="en-US" sz="3600" dirty="0" err="1" smtClean="0">
                <a:latin typeface="Tahoma" pitchFamily="34" charset="0"/>
              </a:rPr>
              <a:t>sama</a:t>
            </a:r>
            <a:r>
              <a:rPr lang="en-US" sz="3600" dirty="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0CAC69-9F50-4A74-AAE8-C91DA247180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934200"/>
          </a:xfrm>
        </p:spPr>
        <p:txBody>
          <a:bodyPr/>
          <a:lstStyle/>
          <a:p>
            <a:pPr marL="779526" indent="-742950" eaLnBrk="1" hangingPunct="1">
              <a:buFont typeface="Wingdings" pitchFamily="2" charset="2"/>
              <a:buAutoNum type="arabicParenR" startAt="3"/>
              <a:defRPr/>
            </a:pPr>
            <a:r>
              <a:rPr lang="en-US" sz="4000" dirty="0" err="1" smtClean="0">
                <a:latin typeface="Tahoma" pitchFamily="34" charset="0"/>
              </a:rPr>
              <a:t>kata-kata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penghubung</a:t>
            </a:r>
            <a:endParaRPr lang="en-US" sz="4000" dirty="0" smtClean="0">
              <a:latin typeface="Tahoma" pitchFamily="34" charset="0"/>
            </a:endParaRPr>
          </a:p>
          <a:p>
            <a:pPr marL="779526" indent="-742950" eaLnBrk="1" hangingPunct="1">
              <a:buFont typeface="Wingdings" pitchFamily="2" charset="2"/>
              <a:buAutoNum type="arabicParenR" startAt="3"/>
              <a:defRPr/>
            </a:pPr>
            <a:endParaRPr lang="en-US" sz="40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   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endParaRPr lang="en-US" sz="4000" dirty="0" smtClean="0">
              <a:latin typeface="Tahoma" pitchFamily="34" charset="0"/>
            </a:endParaRPr>
          </a:p>
          <a:p>
            <a:pPr marL="727075" indent="890588" eaLnBrk="1" hangingPunct="1">
              <a:buFont typeface="Wingdings" pitchFamily="2" charset="2"/>
              <a:buNone/>
              <a:defRPr/>
            </a:pPr>
            <a:r>
              <a:rPr lang="en-US" sz="4000" dirty="0" err="1" smtClean="0">
                <a:latin typeface="Tahoma" pitchFamily="34" charset="0"/>
              </a:rPr>
              <a:t>Semalam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suntuk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Darto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menonton</a:t>
            </a:r>
            <a:r>
              <a:rPr lang="en-US" sz="4000" dirty="0" smtClean="0">
                <a:latin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</a:rPr>
              <a:t>pertandingan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sepakbola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televisi</a:t>
            </a:r>
            <a:r>
              <a:rPr lang="en-US" sz="4000" dirty="0" smtClean="0">
                <a:latin typeface="Tahoma" pitchFamily="34" charset="0"/>
              </a:rPr>
              <a:t>. 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Oleh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karena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itu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ia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bangun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kesiangan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solidFill>
                  <a:srgbClr val="FFFF00"/>
                </a:solidFill>
                <a:latin typeface="Tahoma" pitchFamily="34" charset="0"/>
              </a:rPr>
              <a:t>Akibatnya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ia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terlambat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masuk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ke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sekolah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E478DA-C521-4C04-8660-1EAB46BE4E6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ahoma" pitchFamily="34" charset="0"/>
              </a:rPr>
              <a:t>	</a:t>
            </a:r>
            <a:r>
              <a:rPr lang="en-US" sz="4300" dirty="0" smtClean="0">
                <a:latin typeface="Tahoma" pitchFamily="34" charset="0"/>
              </a:rPr>
              <a:t>b</a:t>
            </a:r>
            <a:r>
              <a:rPr lang="en-US" sz="5200" dirty="0" smtClean="0">
                <a:latin typeface="Tahoma" pitchFamily="34" charset="0"/>
              </a:rPr>
              <a:t>.</a:t>
            </a:r>
            <a:r>
              <a:rPr lang="en-US" sz="4000" dirty="0" smtClean="0"/>
              <a:t> </a:t>
            </a:r>
            <a:r>
              <a:rPr lang="en-US" sz="4000" dirty="0" err="1" smtClean="0">
                <a:latin typeface="Tahoma" pitchFamily="34" charset="0"/>
              </a:rPr>
              <a:t>Penanda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Hubungan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Implisit</a:t>
            </a:r>
            <a:endParaRPr lang="en-US" sz="40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	</a:t>
            </a:r>
            <a:r>
              <a:rPr lang="en-US" sz="4000" dirty="0" err="1" smtClean="0">
                <a:latin typeface="Tahoma" pitchFamily="34" charset="0"/>
              </a:rPr>
              <a:t>Contoh</a:t>
            </a:r>
            <a:endParaRPr lang="en-US" sz="4000" dirty="0" smtClean="0">
              <a:latin typeface="Tahoma" pitchFamily="34" charset="0"/>
            </a:endParaRPr>
          </a:p>
          <a:p>
            <a:pPr marL="890588" indent="727075" algn="just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</a:rPr>
              <a:t>	</a:t>
            </a:r>
            <a:r>
              <a:rPr lang="en-US" sz="4000" dirty="0" err="1" smtClean="0">
                <a:latin typeface="Tahoma" pitchFamily="34" charset="0"/>
              </a:rPr>
              <a:t>Matahari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belum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tinggi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benar</a:t>
            </a:r>
            <a:r>
              <a:rPr lang="en-US" sz="4000" dirty="0" smtClean="0">
                <a:latin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</a:rPr>
              <a:t>baru</a:t>
            </a:r>
            <a:r>
              <a:rPr lang="en-US" sz="4000" dirty="0" smtClean="0">
                <a:latin typeface="Tahoma" pitchFamily="34" charset="0"/>
              </a:rPr>
              <a:t> 	</a:t>
            </a:r>
            <a:r>
              <a:rPr lang="en-US" sz="4000" dirty="0" err="1" smtClean="0">
                <a:latin typeface="Tahoma" pitchFamily="34" charset="0"/>
              </a:rPr>
              <a:t>sepenggalah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Sinarnya</a:t>
            </a:r>
            <a:r>
              <a:rPr lang="en-US" sz="4000" dirty="0" smtClean="0">
                <a:latin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</a:rPr>
              <a:t>keemas</a:t>
            </a:r>
            <a:r>
              <a:rPr lang="en-US" sz="4000" dirty="0" smtClean="0">
                <a:latin typeface="Tahoma" pitchFamily="34" charset="0"/>
              </a:rPr>
              <a:t>-an </a:t>
            </a:r>
            <a:r>
              <a:rPr lang="en-US" sz="4000" dirty="0" err="1" smtClean="0">
                <a:latin typeface="Tahoma" pitchFamily="34" charset="0"/>
              </a:rPr>
              <a:t>membuat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suasana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sangat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cerah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Angin</a:t>
            </a:r>
            <a:r>
              <a:rPr lang="en-US" sz="4000" dirty="0" smtClean="0">
                <a:latin typeface="Tahoma" pitchFamily="34" charset="0"/>
              </a:rPr>
              <a:t> 	</a:t>
            </a:r>
            <a:r>
              <a:rPr lang="en-US" sz="4000" dirty="0" err="1" smtClean="0">
                <a:latin typeface="Tahoma" pitchFamily="34" charset="0"/>
              </a:rPr>
              <a:t>segar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bertiup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sepoi-sepoi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basa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menggerak-gerakkan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daun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pepo-honan</a:t>
            </a:r>
            <a:r>
              <a:rPr lang="en-US" sz="4000" dirty="0" smtClean="0">
                <a:latin typeface="Tahoma" pitchFamily="34" charset="0"/>
              </a:rPr>
              <a:t>. 	</a:t>
            </a:r>
            <a:r>
              <a:rPr lang="en-US" sz="4000" dirty="0" err="1" smtClean="0">
                <a:latin typeface="Tahoma" pitchFamily="34" charset="0"/>
              </a:rPr>
              <a:t>Burung-burung</a:t>
            </a:r>
            <a:r>
              <a:rPr lang="en-US" sz="4000" dirty="0" smtClean="0">
                <a:latin typeface="Tahoma" pitchFamily="34" charset="0"/>
              </a:rPr>
              <a:t> pun </a:t>
            </a:r>
            <a:r>
              <a:rPr lang="en-US" sz="4000" dirty="0" err="1" smtClean="0">
                <a:latin typeface="Tahoma" pitchFamily="34" charset="0"/>
              </a:rPr>
              <a:t>berkicau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riang</a:t>
            </a:r>
            <a:r>
              <a:rPr lang="en-US" sz="4000" dirty="0" smtClean="0">
                <a:latin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</a:rPr>
              <a:t>Tampak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segalanya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indah</a:t>
            </a:r>
            <a:r>
              <a:rPr lang="en-US" sz="4000" dirty="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686</TotalTime>
  <Words>1166</Words>
  <Application>Microsoft Office PowerPoint</Application>
  <PresentationFormat>On-screen Show (4:3)</PresentationFormat>
  <Paragraphs>129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Franklin Gothic Book</vt:lpstr>
      <vt:lpstr>Tahoma</vt:lpstr>
      <vt:lpstr>Wingdings</vt:lpstr>
      <vt:lpstr>Wingdings 2</vt:lpstr>
      <vt:lpstr>Technic</vt:lpstr>
      <vt:lpstr>PARAGRAF</vt:lpstr>
      <vt:lpstr>PowerPoint Presentation</vt:lpstr>
      <vt:lpstr>Syarat-syarat Pembentukan Paragraf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JENIS-JENIS PARAGRAF   A.  Berdasarkan Letak Kalimat Utama</vt:lpstr>
      <vt:lpstr>Contoh 1.</vt:lpstr>
      <vt:lpstr>Contoh 2</vt:lpstr>
      <vt:lpstr>PowerPoint Presentation</vt:lpstr>
      <vt:lpstr>Contoh</vt:lpstr>
      <vt:lpstr>3.   Paragraf Deduktif-Induktif: kalimat utamanya berada di awal dan sekaligus di akhir paragraf</vt:lpstr>
      <vt:lpstr>PowerPoint Presentation</vt:lpstr>
      <vt:lpstr>4. Paragraf Ineratif:  kalimat utama berada di tengah paragraf.</vt:lpstr>
      <vt:lpstr>5. Paragraf tanpa Kalimat Utama (biasanya digunakan dalam narasi atau deskripsi) </vt:lpstr>
      <vt:lpstr>PowerPoint Presentation</vt:lpstr>
      <vt:lpstr>PowerPoint Presentation</vt:lpstr>
      <vt:lpstr>B. Berdasarkan Sifat dan Tujuan</vt:lpstr>
      <vt:lpstr>2. Narasi: bertujuan mengisahkan atau menceritakan sesuatu (mementingkan urutan/kronologis). </vt:lpstr>
      <vt:lpstr>PowerPoint Presentation</vt:lpstr>
      <vt:lpstr>PowerPoint Presentation</vt:lpstr>
      <vt:lpstr>MACAM-MACAM POLA PENGEMBANGAN PARAGRAF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 EFEKTIF</dc:title>
  <dc:creator>HARTOYES</dc:creator>
  <cp:lastModifiedBy>Windows User</cp:lastModifiedBy>
  <cp:revision>35</cp:revision>
  <dcterms:created xsi:type="dcterms:W3CDTF">2010-10-19T16:07:41Z</dcterms:created>
  <dcterms:modified xsi:type="dcterms:W3CDTF">2018-10-01T14:23:10Z</dcterms:modified>
</cp:coreProperties>
</file>