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286" r:id="rId3"/>
    <p:sldId id="287" r:id="rId4"/>
    <p:sldId id="288" r:id="rId5"/>
    <p:sldId id="289" r:id="rId6"/>
    <p:sldId id="291" r:id="rId7"/>
    <p:sldId id="292" r:id="rId8"/>
    <p:sldId id="29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9"/>
  </p:normalViewPr>
  <p:slideViewPr>
    <p:cSldViewPr>
      <p:cViewPr varScale="1">
        <p:scale>
          <a:sx n="53" d="100"/>
          <a:sy n="53" d="100"/>
        </p:scale>
        <p:origin x="102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66B9F7D-FE53-49AF-A38C-90CABD4F7B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D709A2-541C-4835-835E-6822344A2F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D8FCF5-22C8-460B-84DC-FB446F6A83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A2A1E-5AC2-46EC-AA1D-C4005BA930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FAD914FB-58A6-432D-9CF7-D64916E7B6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E2E7BED-0852-40ED-8F8D-ADF40D4881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C4E76A6B-C10F-4A89-8AF4-CE530CB518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61DFACB-DAC2-4A8C-9B37-50685CF6F5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01D71E8-0940-4C00-9C0B-1279F9F561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9FDC3B1C-E03B-4FAB-B0D3-359A556F4A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2B5FBF6-EAE1-42BF-B539-FAFDA7DA8DC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657188C3-C619-40F1-8E0F-9B66FB3E2FA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11" r:id="rId1"/>
    <p:sldLayoutId id="2147483912" r:id="rId2"/>
    <p:sldLayoutId id="2147483913" r:id="rId3"/>
    <p:sldLayoutId id="2147483905" r:id="rId4"/>
    <p:sldLayoutId id="2147483914" r:id="rId5"/>
    <p:sldLayoutId id="2147483906" r:id="rId6"/>
    <p:sldLayoutId id="2147483907" r:id="rId7"/>
    <p:sldLayoutId id="2147483915" r:id="rId8"/>
    <p:sldLayoutId id="2147483916" r:id="rId9"/>
    <p:sldLayoutId id="2147483908" r:id="rId10"/>
    <p:sldLayoutId id="2147483909"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eaLnBrk="1" fontAlgn="auto" hangingPunct="1">
              <a:spcAft>
                <a:spcPts val="0"/>
              </a:spcAft>
              <a:defRPr/>
            </a:pPr>
            <a:r>
              <a:rPr lang="en-US" dirty="0">
                <a:solidFill>
                  <a:schemeClr val="accent1">
                    <a:tint val="83000"/>
                    <a:satMod val="150000"/>
                  </a:schemeClr>
                </a:solidFill>
              </a:rPr>
              <a:t>PENDIDIKAN KEWARGANEGARAAN </a:t>
            </a:r>
          </a:p>
        </p:txBody>
      </p:sp>
      <p:sp>
        <p:nvSpPr>
          <p:cNvPr id="2051" name="Rectangle 3"/>
          <p:cNvSpPr>
            <a:spLocks noGrp="1" noChangeArrowheads="1"/>
          </p:cNvSpPr>
          <p:nvPr>
            <p:ph type="subTitle" idx="1"/>
          </p:nvPr>
        </p:nvSpPr>
        <p:spPr>
          <a:xfrm>
            <a:off x="540544" y="2250280"/>
            <a:ext cx="8062912" cy="30075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buFont typeface="Wingdings 2"/>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Hal-hal umum kewarganegaraan </a:t>
            </a:r>
          </a:p>
        </p:txBody>
      </p:sp>
      <p:sp>
        <p:nvSpPr>
          <p:cNvPr id="32771"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80000"/>
              </a:lnSpc>
              <a:spcAft>
                <a:spcPts val="0"/>
              </a:spcAft>
              <a:buFontTx/>
              <a:buNone/>
              <a:defRPr/>
            </a:pPr>
            <a:r>
              <a:rPr lang="en-US" sz="2800"/>
              <a:t>1.	Asas-asas kewarganegaraan</a:t>
            </a:r>
          </a:p>
          <a:p>
            <a:pPr marL="448056" indent="-384048" eaLnBrk="1" fontAlgn="auto" hangingPunct="1">
              <a:lnSpc>
                <a:spcPct val="80000"/>
              </a:lnSpc>
              <a:spcAft>
                <a:spcPts val="0"/>
              </a:spcAft>
              <a:buFontTx/>
              <a:buNone/>
              <a:defRPr/>
            </a:pPr>
            <a:r>
              <a:rPr lang="en-US" sz="2800"/>
              <a:t>a.	Asas kesatuan hukum</a:t>
            </a:r>
          </a:p>
          <a:p>
            <a:pPr marL="448056" indent="-384048" eaLnBrk="1" fontAlgn="auto" hangingPunct="1">
              <a:lnSpc>
                <a:spcPct val="80000"/>
              </a:lnSpc>
              <a:spcAft>
                <a:spcPts val="0"/>
              </a:spcAft>
              <a:buFont typeface="Wingdings 2"/>
              <a:buChar char=""/>
              <a:defRPr/>
            </a:pPr>
            <a:r>
              <a:rPr lang="en-US" sz="2800"/>
              <a:t>Asas kesatuan hukum berdasarkan paradigma bahwa suami-isteri atau ikatan keluarga merupakan inti masyarakat yang meniscayakan suasana sejahtera, sehat, dan tidak akan terpecah. Dalam menyelenggarakan kehidupan bermasyarakat, suami-isteri atau keluarga harus mencerminkan adanya suatu kesatuan yang bulat. Untuk merealisasikan terciptanya kesatuan di dalam keluarga, suami-isteri harus tunduk pada hukum yang sama.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68288"/>
            <a:ext cx="8229600" cy="1398587"/>
          </a:xfrm>
        </p:spPr>
        <p:txBody>
          <a:bodyPr/>
          <a:lstStyle/>
          <a:p>
            <a:pPr marL="484632" indent="0" eaLnBrk="1" fontAlgn="auto" hangingPunct="1">
              <a:spcAft>
                <a:spcPts val="0"/>
              </a:spcAft>
              <a:defRPr/>
            </a:pPr>
            <a:endParaRPr lang="en-US">
              <a:solidFill>
                <a:schemeClr val="accent1">
                  <a:tint val="83000"/>
                  <a:satMod val="150000"/>
                </a:schemeClr>
              </a:solidFill>
            </a:endParaRPr>
          </a:p>
        </p:txBody>
      </p:sp>
      <p:sp>
        <p:nvSpPr>
          <p:cNvPr id="33795"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90000"/>
              </a:lnSpc>
              <a:spcAft>
                <a:spcPts val="0"/>
              </a:spcAft>
              <a:buFontTx/>
              <a:buNone/>
              <a:defRPr/>
            </a:pPr>
            <a:r>
              <a:rPr lang="en-US" sz="2400"/>
              <a:t>b.	Asas persamaan derajat</a:t>
            </a:r>
          </a:p>
          <a:p>
            <a:pPr marL="448056" indent="-384048" eaLnBrk="1" fontAlgn="auto" hangingPunct="1">
              <a:lnSpc>
                <a:spcPct val="90000"/>
              </a:lnSpc>
              <a:spcAft>
                <a:spcPts val="0"/>
              </a:spcAft>
              <a:buFont typeface="Wingdings 2"/>
              <a:buChar char=""/>
              <a:defRPr/>
            </a:pPr>
            <a:r>
              <a:rPr lang="en-US" sz="2400"/>
              <a:t>Asas persamaan derajat ditentukan bahwa suatu perkawinan tak menyebabkan berubahnya status kewarganegaraan masing-masing pihak. Baik suami maupun isteri tetap berkewarganegaraan asal. Atau dengan kata lain, sekalipun sudah menjadi suami-isteri, mereka tetap memiliki status kewarganegaraan sendiri, sama halnya ketika mereka belum terikat menjadi suami-isteri. Asas ini akan menghindari terjadinya penyelundupan hukum; misalnya, orang yang berkewarganegaraan asing ingin memperoleh status kewarganegaraan suatu negara dengan berpura-pura melakukan pernikahan dengan orang di negara itu.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Penentuan kewarganegaraan</a:t>
            </a:r>
          </a:p>
        </p:txBody>
      </p:sp>
      <p:sp>
        <p:nvSpPr>
          <p:cNvPr id="40963" name="Rectangle 3"/>
          <p:cNvSpPr>
            <a:spLocks noGrp="1" noChangeArrowheads="1"/>
          </p:cNvSpPr>
          <p:nvPr>
            <p:ph idx="1"/>
          </p:nvPr>
        </p:nvSpPr>
        <p:spPr>
          <a:xfrm>
            <a:off x="457200" y="1882775"/>
            <a:ext cx="8229600" cy="4572000"/>
          </a:xfrm>
        </p:spPr>
        <p:txBody>
          <a:bodyPr/>
          <a:lstStyle/>
          <a:p>
            <a:pPr eaLnBrk="1" hangingPunct="1"/>
            <a:r>
              <a:rPr lang="en-US"/>
              <a:t>Unsur-unsur yang menentukan kewarganegaraan seseorang ada tiga, yaitu (1) unsur darah keturunan (</a:t>
            </a:r>
            <a:r>
              <a:rPr lang="en-US" i="1"/>
              <a:t>ius sanguinis</a:t>
            </a:r>
            <a:r>
              <a:rPr lang="en-US"/>
              <a:t>), (2) unsur daerah tempat kelahiran (</a:t>
            </a:r>
            <a:r>
              <a:rPr lang="en-US" i="1"/>
              <a:t>ius soli</a:t>
            </a:r>
            <a:r>
              <a:rPr lang="en-US"/>
              <a:t>), dan (3) unsur pewarganegaraan (</a:t>
            </a:r>
            <a:r>
              <a:rPr lang="en-US" i="1"/>
              <a:t>naturalisasi</a:t>
            </a:r>
            <a:r>
              <a:rPr lang="en-US"/>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Apatride dan Bipatride </a:t>
            </a:r>
          </a:p>
        </p:txBody>
      </p:sp>
      <p:sp>
        <p:nvSpPr>
          <p:cNvPr id="41987" name="Rectangle 3"/>
          <p:cNvSpPr>
            <a:spLocks noGrp="1" noChangeArrowheads="1"/>
          </p:cNvSpPr>
          <p:nvPr>
            <p:ph idx="1"/>
          </p:nvPr>
        </p:nvSpPr>
        <p:spPr>
          <a:xfrm>
            <a:off x="457200" y="1882775"/>
            <a:ext cx="8229600" cy="4572000"/>
          </a:xfrm>
        </p:spPr>
        <p:txBody>
          <a:bodyPr/>
          <a:lstStyle/>
          <a:p>
            <a:pPr eaLnBrk="1" hangingPunct="1">
              <a:lnSpc>
                <a:spcPct val="80000"/>
              </a:lnSpc>
              <a:buFontTx/>
              <a:buNone/>
            </a:pPr>
            <a:r>
              <a:rPr lang="en-US" sz="1600"/>
              <a:t>a</a:t>
            </a:r>
            <a:r>
              <a:rPr lang="en-US" sz="2200"/>
              <a:t>.	</a:t>
            </a:r>
            <a:r>
              <a:rPr lang="en-US" sz="2200" i="1"/>
              <a:t>Bipatride </a:t>
            </a:r>
            <a:endParaRPr lang="en-US" sz="2200"/>
          </a:p>
          <a:p>
            <a:pPr eaLnBrk="1" hangingPunct="1">
              <a:lnSpc>
                <a:spcPct val="80000"/>
              </a:lnSpc>
            </a:pPr>
            <a:r>
              <a:rPr lang="en-US" sz="2200"/>
              <a:t>Timbul manakala menurut peraturan tentang kewarganegaraan dari berbagai negara, seseorang sama-sama dianggap sebagai warga negara oleh negara yang bersangkutan.</a:t>
            </a:r>
          </a:p>
          <a:p>
            <a:pPr eaLnBrk="1" hangingPunct="1">
              <a:lnSpc>
                <a:spcPct val="80000"/>
              </a:lnSpc>
            </a:pPr>
            <a:r>
              <a:rPr lang="en-US" sz="2200"/>
              <a:t>Misalnya, Clark dan Louise adalah suami-istri yang berkewarganegaraan AS yang menganut asas </a:t>
            </a:r>
            <a:r>
              <a:rPr lang="en-US" sz="2200" i="1"/>
              <a:t>ius soli</a:t>
            </a:r>
            <a:r>
              <a:rPr lang="en-US" sz="2200"/>
              <a:t>. Keduanya kemudian tinggal di Indonesia yang menganut asas </a:t>
            </a:r>
            <a:r>
              <a:rPr lang="en-US" sz="2200" i="1"/>
              <a:t>ius sanguinis</a:t>
            </a:r>
            <a:r>
              <a:rPr lang="en-US" sz="2200"/>
              <a:t>, serta saat tinggal di Indonesia, Louise melahirkan anak bernama Parker. Menurut hukum Amerika Serikat, Parker berkewarganegaraan Indonesia. Akan tetapi, menurut hukum Indonesia, Parker berkewarganegaraan Amerika Serikat, bukan Indonesia. Keadaan tersebut dapat menyebabkan Parker tak memiliki status kewarganegaraan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68288"/>
            <a:ext cx="8229600" cy="1398587"/>
          </a:xfrm>
        </p:spPr>
        <p:txBody>
          <a:bodyPr/>
          <a:lstStyle/>
          <a:p>
            <a:pPr marL="484632" indent="0" eaLnBrk="1" fontAlgn="auto" hangingPunct="1">
              <a:spcAft>
                <a:spcPts val="0"/>
              </a:spcAft>
              <a:defRPr/>
            </a:pPr>
            <a:endParaRPr lang="en-US">
              <a:solidFill>
                <a:schemeClr val="accent1">
                  <a:tint val="83000"/>
                  <a:satMod val="150000"/>
                </a:schemeClr>
              </a:solidFill>
            </a:endParaRPr>
          </a:p>
        </p:txBody>
      </p:sp>
      <p:sp>
        <p:nvSpPr>
          <p:cNvPr id="36867"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80000"/>
              </a:lnSpc>
              <a:spcAft>
                <a:spcPts val="0"/>
              </a:spcAft>
              <a:buFontTx/>
              <a:buNone/>
              <a:defRPr/>
            </a:pPr>
            <a:r>
              <a:rPr lang="en-US" sz="2800"/>
              <a:t>Apatride</a:t>
            </a:r>
          </a:p>
          <a:p>
            <a:pPr marL="448056" indent="-384048" eaLnBrk="1" fontAlgn="auto" hangingPunct="1">
              <a:lnSpc>
                <a:spcPct val="80000"/>
              </a:lnSpc>
              <a:spcAft>
                <a:spcPts val="0"/>
              </a:spcAft>
              <a:buFont typeface="Wingdings 2"/>
              <a:buChar char=""/>
              <a:defRPr/>
            </a:pPr>
            <a:r>
              <a:rPr lang="en-US" sz="2800"/>
              <a:t>Sebaliknya, warga negara Indonesia bernama Rama dan Shinta yang tinggal di Amerika Serikat, jika melahirkan anak selama berdomisili di Amerika Serikat, menurut hukum Amerika Serikat, anak mereka berkewarganegaraan Amerika Serikat. Namun, pada saat yang sama, menurut hukum Indonesia, anak Rama dan Sintha juga diakui sebagai warga negara Indonesia. Keadaan yang dialami oleh Parker adalah </a:t>
            </a:r>
            <a:r>
              <a:rPr lang="en-US" sz="2800" i="1"/>
              <a:t>bipatride</a:t>
            </a:r>
            <a:r>
              <a:rPr lang="en-US" sz="2800"/>
              <a:t>, sedangkan keadaan yang dialami anak Rama dan Sintha adalah </a:t>
            </a:r>
            <a:r>
              <a:rPr lang="en-US" sz="2800" i="1"/>
              <a:t>apatride</a:t>
            </a:r>
            <a:r>
              <a:rPr lang="en-US" sz="280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Hilangnya kewarganegaraan </a:t>
            </a:r>
          </a:p>
        </p:txBody>
      </p:sp>
      <p:sp>
        <p:nvSpPr>
          <p:cNvPr id="37891"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80000"/>
              </a:lnSpc>
              <a:spcAft>
                <a:spcPts val="0"/>
              </a:spcAft>
              <a:buFont typeface="Wingdings 2"/>
              <a:buChar char=""/>
              <a:defRPr/>
            </a:pPr>
            <a:r>
              <a:rPr lang="en-US" sz="2200"/>
              <a:t>Adapun menurut Philip dan Jackson, seseorang dapat kehilangan kewarganegaraan karena </a:t>
            </a:r>
            <a:r>
              <a:rPr lang="en-US" sz="2200" i="1"/>
              <a:t>renunciation</a:t>
            </a:r>
            <a:r>
              <a:rPr lang="en-US" sz="2200"/>
              <a:t>, </a:t>
            </a:r>
            <a:r>
              <a:rPr lang="en-US" sz="2200" i="1"/>
              <a:t>termination</a:t>
            </a:r>
            <a:r>
              <a:rPr lang="en-US" sz="2200"/>
              <a:t>, dan </a:t>
            </a:r>
            <a:r>
              <a:rPr lang="en-US" sz="2200" i="1"/>
              <a:t>deprivation</a:t>
            </a:r>
            <a:r>
              <a:rPr lang="en-US" sz="2200"/>
              <a:t>.</a:t>
            </a:r>
          </a:p>
          <a:p>
            <a:pPr marL="448056" indent="-384048" eaLnBrk="1" fontAlgn="auto" hangingPunct="1">
              <a:lnSpc>
                <a:spcPct val="80000"/>
              </a:lnSpc>
              <a:spcAft>
                <a:spcPts val="0"/>
              </a:spcAft>
              <a:buFontTx/>
              <a:buNone/>
              <a:defRPr/>
            </a:pPr>
            <a:r>
              <a:rPr lang="en-US" sz="2200"/>
              <a:t>1. 	</a:t>
            </a:r>
            <a:r>
              <a:rPr lang="en-US" sz="2200" i="1"/>
              <a:t>Renunciation </a:t>
            </a:r>
            <a:r>
              <a:rPr lang="en-US" sz="2200"/>
              <a:t>adalah tindakan sukarela seseorang untuk menanggalkan salah satu dari dua atau lebih staus kewarganegaraan yang diperolehnya.</a:t>
            </a:r>
          </a:p>
          <a:p>
            <a:pPr marL="448056" indent="-384048" eaLnBrk="1" fontAlgn="auto" hangingPunct="1">
              <a:lnSpc>
                <a:spcPct val="80000"/>
              </a:lnSpc>
              <a:spcAft>
                <a:spcPts val="0"/>
              </a:spcAft>
              <a:buFontTx/>
              <a:buNone/>
              <a:defRPr/>
            </a:pPr>
            <a:r>
              <a:rPr lang="en-US" sz="2200"/>
              <a:t>2.	</a:t>
            </a:r>
            <a:r>
              <a:rPr lang="en-US" sz="2200" i="1"/>
              <a:t>Termination </a:t>
            </a:r>
            <a:r>
              <a:rPr lang="en-US" sz="2200"/>
              <a:t>adalah penghentian status kewarganegaraan sebagai tindakan hukum karena yang bersangkutan memperoleh kewarganegaraan dari negara lain.</a:t>
            </a:r>
          </a:p>
          <a:p>
            <a:pPr marL="448056" indent="-384048" eaLnBrk="1" fontAlgn="auto" hangingPunct="1">
              <a:lnSpc>
                <a:spcPct val="80000"/>
              </a:lnSpc>
              <a:spcAft>
                <a:spcPts val="0"/>
              </a:spcAft>
              <a:buFontTx/>
              <a:buNone/>
              <a:defRPr/>
            </a:pPr>
            <a:r>
              <a:rPr lang="en-US" sz="2200"/>
              <a:t>3.	</a:t>
            </a:r>
            <a:r>
              <a:rPr lang="en-US" sz="2200" i="1"/>
              <a:t>Deprivation </a:t>
            </a:r>
            <a:r>
              <a:rPr lang="en-US" sz="2200"/>
              <a:t>adalah suatu penghentian secara paksa, pencabutan, atau pemecatan dari status kewarganegaraan berdasarkan perintah pejabat yang berwenang karena terbukti melakukan kesalahan atau pelanggaran dalam mendapat status kewarganegaraan atau jika orang yang bersangkutan terbukti tak setia atau berkhianat kepada negara dan undang-undang dasar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marL="484632" indent="0" eaLnBrk="1" fontAlgn="auto" hangingPunct="1">
              <a:spcAft>
                <a:spcPts val="0"/>
              </a:spcAft>
              <a:defRPr/>
            </a:pPr>
            <a:r>
              <a:rPr lang="en-US" sz="2800">
                <a:solidFill>
                  <a:schemeClr val="accent1">
                    <a:tint val="83000"/>
                    <a:satMod val="150000"/>
                  </a:schemeClr>
                </a:solidFill>
              </a:rPr>
              <a:t>Pertemuan minggu depan mendiskusikan Kewarganegaraan di Indonesia</a:t>
            </a:r>
            <a:r>
              <a:rPr lang="en-US" sz="4000">
                <a:solidFill>
                  <a:schemeClr val="accent1">
                    <a:tint val="83000"/>
                    <a:satMod val="150000"/>
                  </a:schemeClr>
                </a:solidFill>
              </a:rPr>
              <a:t> </a:t>
            </a:r>
          </a:p>
        </p:txBody>
      </p:sp>
      <p:sp>
        <p:nvSpPr>
          <p:cNvPr id="38915" name="Rectangle 3"/>
          <p:cNvSpPr>
            <a:spLocks noGrp="1" noChangeArrowheads="1"/>
          </p:cNvSpPr>
          <p:nvPr>
            <p:ph idx="1"/>
          </p:nvPr>
        </p:nvSpPr>
        <p:spPr>
          <a:xfrm>
            <a:off x="457200" y="1882775"/>
            <a:ext cx="8229600" cy="4572000"/>
          </a:xfrm>
        </p:spPr>
        <p:txBody>
          <a:bodyPr>
            <a:normAutofit fontScale="92500"/>
          </a:bodyPr>
          <a:lstStyle/>
          <a:p>
            <a:pPr marL="448056" indent="-384048" eaLnBrk="1" fontAlgn="auto" hangingPunct="1">
              <a:lnSpc>
                <a:spcPct val="90000"/>
              </a:lnSpc>
              <a:spcAft>
                <a:spcPts val="0"/>
              </a:spcAft>
              <a:buFont typeface="Wingdings 2"/>
              <a:buChar char=""/>
              <a:defRPr/>
            </a:pPr>
            <a:r>
              <a:rPr lang="en-US" sz="2400"/>
              <a:t>Kumpulkan informasi sebanyak-banyaknya tentang</a:t>
            </a:r>
          </a:p>
          <a:p>
            <a:pPr marL="448056" indent="-384048" eaLnBrk="1" fontAlgn="auto" hangingPunct="1">
              <a:lnSpc>
                <a:spcPct val="90000"/>
              </a:lnSpc>
              <a:spcAft>
                <a:spcPts val="0"/>
              </a:spcAft>
              <a:buFontTx/>
              <a:buNone/>
              <a:defRPr/>
            </a:pPr>
            <a:r>
              <a:rPr lang="en-US" sz="2400"/>
              <a:t>1.	Undang-undang yang mengatur kewarganegaraan di Indonesia</a:t>
            </a:r>
          </a:p>
          <a:p>
            <a:pPr marL="448056" indent="-384048" eaLnBrk="1" fontAlgn="auto" hangingPunct="1">
              <a:lnSpc>
                <a:spcPct val="90000"/>
              </a:lnSpc>
              <a:spcAft>
                <a:spcPts val="0"/>
              </a:spcAft>
              <a:buFontTx/>
              <a:buNone/>
              <a:defRPr/>
            </a:pPr>
            <a:r>
              <a:rPr lang="en-US" sz="2400"/>
              <a:t>2.	siapakah yang menjadi warga negara di Indonesia</a:t>
            </a:r>
          </a:p>
          <a:p>
            <a:pPr marL="448056" indent="-384048" eaLnBrk="1" fontAlgn="auto" hangingPunct="1">
              <a:lnSpc>
                <a:spcPct val="90000"/>
              </a:lnSpc>
              <a:spcAft>
                <a:spcPts val="0"/>
              </a:spcAft>
              <a:buFontTx/>
              <a:buNone/>
              <a:defRPr/>
            </a:pPr>
            <a:r>
              <a:rPr lang="en-US" sz="2400"/>
              <a:t>3.	asas kewarganegaraan menurut undang-undang</a:t>
            </a:r>
          </a:p>
          <a:p>
            <a:pPr marL="448056" indent="-384048" eaLnBrk="1" fontAlgn="auto" hangingPunct="1">
              <a:lnSpc>
                <a:spcPct val="90000"/>
              </a:lnSpc>
              <a:spcAft>
                <a:spcPts val="0"/>
              </a:spcAft>
              <a:buFontTx/>
              <a:buNone/>
              <a:defRPr/>
            </a:pPr>
            <a:r>
              <a:rPr lang="en-US" sz="2400"/>
              <a:t>4.	penentuan kewarganegaraan menurut undang-undang</a:t>
            </a:r>
          </a:p>
          <a:p>
            <a:pPr marL="448056" indent="-384048" eaLnBrk="1" fontAlgn="auto" hangingPunct="1">
              <a:lnSpc>
                <a:spcPct val="90000"/>
              </a:lnSpc>
              <a:spcAft>
                <a:spcPts val="0"/>
              </a:spcAft>
              <a:buFontTx/>
              <a:buNone/>
              <a:defRPr/>
            </a:pPr>
            <a:r>
              <a:rPr lang="en-US" sz="2400"/>
              <a:t>5.	syarat dan tata cara memperoleh kewarganegaraan</a:t>
            </a:r>
          </a:p>
          <a:p>
            <a:pPr marL="448056" indent="-384048" eaLnBrk="1" fontAlgn="auto" hangingPunct="1">
              <a:lnSpc>
                <a:spcPct val="90000"/>
              </a:lnSpc>
              <a:spcAft>
                <a:spcPts val="0"/>
              </a:spcAft>
              <a:buFontTx/>
              <a:buNone/>
              <a:defRPr/>
            </a:pPr>
            <a:r>
              <a:rPr lang="en-US" sz="2400"/>
              <a:t>6.	kehilangan kewarganegaraan</a:t>
            </a:r>
          </a:p>
          <a:p>
            <a:pPr marL="448056" indent="-384048" eaLnBrk="1" fontAlgn="auto" hangingPunct="1">
              <a:lnSpc>
                <a:spcPct val="90000"/>
              </a:lnSpc>
              <a:spcAft>
                <a:spcPts val="0"/>
              </a:spcAft>
              <a:buFontTx/>
              <a:buNone/>
              <a:defRPr/>
            </a:pPr>
            <a:r>
              <a:rPr lang="en-US" sz="2400"/>
              <a:t>7.	syarat dan tata cara memperoleh kewarganegaraan</a:t>
            </a:r>
          </a:p>
          <a:p>
            <a:pPr marL="448056" indent="-384048" eaLnBrk="1" fontAlgn="auto" hangingPunct="1">
              <a:lnSpc>
                <a:spcPct val="90000"/>
              </a:lnSpc>
              <a:spcAft>
                <a:spcPts val="0"/>
              </a:spcAft>
              <a:buFont typeface="Wingdings 2"/>
              <a:buChar char=""/>
              <a:defRPr/>
            </a:pPr>
            <a:r>
              <a:rPr lang="en-US" sz="2400"/>
              <a:t>Bahan utama adalah UU Nomor 12 Tahun 2006 tentang Kewarganegaran Indonesia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513</TotalTime>
  <Words>562</Words>
  <Application>Microsoft Office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Verdana</vt:lpstr>
      <vt:lpstr>Wingdings 2</vt:lpstr>
      <vt:lpstr>Verve</vt:lpstr>
      <vt:lpstr>PENDIDIKAN KEWARGANEGARAAN </vt:lpstr>
      <vt:lpstr>Hal-hal umum kewarganegaraan </vt:lpstr>
      <vt:lpstr>PowerPoint Presentation</vt:lpstr>
      <vt:lpstr>Penentuan kewarganegaraan</vt:lpstr>
      <vt:lpstr>Apatride dan Bipatride </vt:lpstr>
      <vt:lpstr>PowerPoint Presentation</vt:lpstr>
      <vt:lpstr>Hilangnya kewarganegaraan </vt:lpstr>
      <vt:lpstr>Pertemuan minggu depan mendiskusikan Kewarganegaraan di Indonesia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KEWARGANEGARAAN</dc:title>
  <dc:creator>Dian Esti</dc:creator>
  <cp:lastModifiedBy>Indy graph</cp:lastModifiedBy>
  <cp:revision>27</cp:revision>
  <dcterms:created xsi:type="dcterms:W3CDTF">2017-05-15T13:10:45Z</dcterms:created>
  <dcterms:modified xsi:type="dcterms:W3CDTF">2020-10-12T05:44:29Z</dcterms:modified>
</cp:coreProperties>
</file>