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58" r:id="rId6"/>
    <p:sldId id="263" r:id="rId7"/>
    <p:sldId id="264" r:id="rId8"/>
    <p:sldId id="265" r:id="rId9"/>
    <p:sldId id="267" r:id="rId10"/>
    <p:sldId id="266"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CA0B9C4B-DC34-461F-B261-82B5E09A1E6F}">
          <p14:sldIdLst>
            <p14:sldId id="256"/>
            <p14:sldId id="260"/>
            <p14:sldId id="261"/>
            <p14:sldId id="262"/>
            <p14:sldId id="258"/>
            <p14:sldId id="263"/>
            <p14:sldId id="264"/>
            <p14:sldId id="265"/>
            <p14:sldId id="267"/>
            <p14:sldId id="266"/>
            <p14:sldId id="268"/>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91" autoAdjust="0"/>
    <p:restoredTop sz="94660"/>
  </p:normalViewPr>
  <p:slideViewPr>
    <p:cSldViewPr snapToGrid="0">
      <p:cViewPr>
        <p:scale>
          <a:sx n="64" d="100"/>
          <a:sy n="64" d="100"/>
        </p:scale>
        <p:origin x="-906" y="-21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85B979-926D-415B-A8B3-9284A60DD949}" type="doc">
      <dgm:prSet loTypeId="urn:microsoft.com/office/officeart/2008/layout/RadialCluster" loCatId="cycle" qsTypeId="urn:microsoft.com/office/officeart/2005/8/quickstyle/simple5" qsCatId="simple" csTypeId="urn:microsoft.com/office/officeart/2005/8/colors/accent1_5" csCatId="accent1" phldr="1"/>
      <dgm:spPr/>
      <dgm:t>
        <a:bodyPr/>
        <a:lstStyle/>
        <a:p>
          <a:endParaRPr lang="en-GB"/>
        </a:p>
      </dgm:t>
    </dgm:pt>
    <dgm:pt modelId="{876A9CDC-1B95-4981-B9D4-AB158B300A06}">
      <dgm:prSet phldrT="[Text]"/>
      <dgm:spPr/>
      <dgm:t>
        <a:bodyPr/>
        <a:lstStyle/>
        <a:p>
          <a:r>
            <a:rPr lang="en-GB" dirty="0">
              <a:latin typeface="Times New Roman" panose="02020603050405020304" pitchFamily="18" charset="0"/>
              <a:cs typeface="Times New Roman" panose="02020603050405020304" pitchFamily="18" charset="0"/>
            </a:rPr>
            <a:t>LINGKUNGAN BELAJAR</a:t>
          </a:r>
        </a:p>
      </dgm:t>
    </dgm:pt>
    <dgm:pt modelId="{CF0242A8-A4FE-4B58-BDE0-1F7A965C419C}" type="parTrans" cxnId="{C8D75763-45A1-4AC6-B3EA-E107AEF55D58}">
      <dgm:prSet/>
      <dgm:spPr/>
      <dgm:t>
        <a:bodyPr/>
        <a:lstStyle/>
        <a:p>
          <a:endParaRPr lang="en-GB"/>
        </a:p>
      </dgm:t>
    </dgm:pt>
    <dgm:pt modelId="{95CAB91D-D3B1-4798-9603-9ED7CDEE62F5}" type="sibTrans" cxnId="{C8D75763-45A1-4AC6-B3EA-E107AEF55D58}">
      <dgm:prSet/>
      <dgm:spPr/>
      <dgm:t>
        <a:bodyPr/>
        <a:lstStyle/>
        <a:p>
          <a:endParaRPr lang="en-GB"/>
        </a:p>
      </dgm:t>
    </dgm:pt>
    <dgm:pt modelId="{2EFB3C9B-7769-481C-9044-C5A1E536DF42}">
      <dgm:prSet phldrT="[Text]"/>
      <dgm:spPr/>
      <dgm:t>
        <a:bodyPr/>
        <a:lstStyle/>
        <a:p>
          <a:r>
            <a:rPr lang="en-GB" dirty="0">
              <a:latin typeface="Times New Roman" panose="02020603050405020304" pitchFamily="18" charset="0"/>
              <a:cs typeface="Times New Roman" panose="02020603050405020304" pitchFamily="18" charset="0"/>
            </a:rPr>
            <a:t>LINGKUNGAN ALAM ATAU LUAR</a:t>
          </a:r>
        </a:p>
      </dgm:t>
    </dgm:pt>
    <dgm:pt modelId="{964686C7-3EEF-42FA-A9A4-41F56C48CD95}" type="parTrans" cxnId="{FA9AE160-0F88-4EA8-92F9-DD11C700B0D8}">
      <dgm:prSet/>
      <dgm:spPr/>
      <dgm:t>
        <a:bodyPr/>
        <a:lstStyle/>
        <a:p>
          <a:endParaRPr lang="en-GB"/>
        </a:p>
      </dgm:t>
    </dgm:pt>
    <dgm:pt modelId="{5967950E-6562-4241-AB81-ED852931D9BF}" type="sibTrans" cxnId="{FA9AE160-0F88-4EA8-92F9-DD11C700B0D8}">
      <dgm:prSet/>
      <dgm:spPr/>
      <dgm:t>
        <a:bodyPr/>
        <a:lstStyle/>
        <a:p>
          <a:endParaRPr lang="en-GB"/>
        </a:p>
      </dgm:t>
    </dgm:pt>
    <dgm:pt modelId="{5BBA5284-A460-4773-977C-C87C854630BC}">
      <dgm:prSet phldrT="[Text]" custT="1"/>
      <dgm:spPr/>
      <dgm:t>
        <a:bodyPr/>
        <a:lstStyle/>
        <a:p>
          <a:r>
            <a:rPr lang="en-GB" sz="2800" dirty="0">
              <a:latin typeface="Times New Roman" panose="02020603050405020304" pitchFamily="18" charset="0"/>
              <a:cs typeface="Times New Roman" panose="02020603050405020304" pitchFamily="18" charset="0"/>
            </a:rPr>
            <a:t>LINGKUNGAN DALAM</a:t>
          </a:r>
        </a:p>
      </dgm:t>
    </dgm:pt>
    <dgm:pt modelId="{DDE2A25D-59FD-4329-A5D8-4C9C136E0B33}" type="parTrans" cxnId="{89AF3B2F-3A5A-420E-9C84-7F2356262B13}">
      <dgm:prSet/>
      <dgm:spPr/>
      <dgm:t>
        <a:bodyPr/>
        <a:lstStyle/>
        <a:p>
          <a:endParaRPr lang="en-GB"/>
        </a:p>
      </dgm:t>
    </dgm:pt>
    <dgm:pt modelId="{F5D1C445-A86A-4BDF-9121-E789C4E9291D}" type="sibTrans" cxnId="{89AF3B2F-3A5A-420E-9C84-7F2356262B13}">
      <dgm:prSet/>
      <dgm:spPr/>
      <dgm:t>
        <a:bodyPr/>
        <a:lstStyle/>
        <a:p>
          <a:endParaRPr lang="en-GB"/>
        </a:p>
      </dgm:t>
    </dgm:pt>
    <dgm:pt modelId="{98820F0E-F887-42ED-9113-4ABC2DED1DA5}">
      <dgm:prSet phldrT="[Text]"/>
      <dgm:spPr/>
      <dgm:t>
        <a:bodyPr/>
        <a:lstStyle/>
        <a:p>
          <a:r>
            <a:rPr lang="en-GB" dirty="0">
              <a:latin typeface="Times New Roman" panose="02020603050405020304" pitchFamily="18" charset="0"/>
              <a:cs typeface="Times New Roman" panose="02020603050405020304" pitchFamily="18" charset="0"/>
            </a:rPr>
            <a:t>LINGKUNGAN SOSIAL MASYARAKAT</a:t>
          </a:r>
        </a:p>
      </dgm:t>
    </dgm:pt>
    <dgm:pt modelId="{67D213C5-F6F3-40F4-A0F8-3E1923D1A2C5}" type="parTrans" cxnId="{9886583D-3934-4C68-AC63-90709E81E311}">
      <dgm:prSet/>
      <dgm:spPr/>
      <dgm:t>
        <a:bodyPr/>
        <a:lstStyle/>
        <a:p>
          <a:endParaRPr lang="en-GB"/>
        </a:p>
      </dgm:t>
    </dgm:pt>
    <dgm:pt modelId="{02CC94E1-9426-4676-A37D-90CC83EEC12A}" type="sibTrans" cxnId="{9886583D-3934-4C68-AC63-90709E81E311}">
      <dgm:prSet/>
      <dgm:spPr/>
      <dgm:t>
        <a:bodyPr/>
        <a:lstStyle/>
        <a:p>
          <a:endParaRPr lang="en-GB"/>
        </a:p>
      </dgm:t>
    </dgm:pt>
    <dgm:pt modelId="{CD8CCADF-4848-4612-95A9-C426F66EEE19}" type="pres">
      <dgm:prSet presAssocID="{0A85B979-926D-415B-A8B3-9284A60DD949}" presName="Name0" presStyleCnt="0">
        <dgm:presLayoutVars>
          <dgm:chMax val="1"/>
          <dgm:chPref val="1"/>
          <dgm:dir/>
          <dgm:animOne val="branch"/>
          <dgm:animLvl val="lvl"/>
        </dgm:presLayoutVars>
      </dgm:prSet>
      <dgm:spPr/>
      <dgm:t>
        <a:bodyPr/>
        <a:lstStyle/>
        <a:p>
          <a:endParaRPr lang="id-ID"/>
        </a:p>
      </dgm:t>
    </dgm:pt>
    <dgm:pt modelId="{B10B31AA-2061-40DD-A2CA-3A2600C348F5}" type="pres">
      <dgm:prSet presAssocID="{876A9CDC-1B95-4981-B9D4-AB158B300A06}" presName="singleCycle" presStyleCnt="0"/>
      <dgm:spPr/>
    </dgm:pt>
    <dgm:pt modelId="{569770F5-94C1-4B31-8C7F-DA66FA7BA025}" type="pres">
      <dgm:prSet presAssocID="{876A9CDC-1B95-4981-B9D4-AB158B300A06}" presName="singleCenter" presStyleLbl="node1" presStyleIdx="0" presStyleCnt="4" custScaleX="185769" custLinFactNeighborY="-8167">
        <dgm:presLayoutVars>
          <dgm:chMax val="7"/>
          <dgm:chPref val="7"/>
        </dgm:presLayoutVars>
      </dgm:prSet>
      <dgm:spPr/>
      <dgm:t>
        <a:bodyPr/>
        <a:lstStyle/>
        <a:p>
          <a:endParaRPr lang="id-ID"/>
        </a:p>
      </dgm:t>
    </dgm:pt>
    <dgm:pt modelId="{BC95A9F2-5492-440D-8654-5097B8D05EA5}" type="pres">
      <dgm:prSet presAssocID="{964686C7-3EEF-42FA-A9A4-41F56C48CD95}" presName="Name56" presStyleLbl="parChTrans1D2" presStyleIdx="0" presStyleCnt="3"/>
      <dgm:spPr/>
      <dgm:t>
        <a:bodyPr/>
        <a:lstStyle/>
        <a:p>
          <a:endParaRPr lang="id-ID"/>
        </a:p>
      </dgm:t>
    </dgm:pt>
    <dgm:pt modelId="{716CFBDF-CA74-4B84-A87D-90167CF91D0E}" type="pres">
      <dgm:prSet presAssocID="{2EFB3C9B-7769-481C-9044-C5A1E536DF42}" presName="text0" presStyleLbl="node1" presStyleIdx="1" presStyleCnt="4" custScaleX="292767">
        <dgm:presLayoutVars>
          <dgm:bulletEnabled val="1"/>
        </dgm:presLayoutVars>
      </dgm:prSet>
      <dgm:spPr/>
      <dgm:t>
        <a:bodyPr/>
        <a:lstStyle/>
        <a:p>
          <a:endParaRPr lang="id-ID"/>
        </a:p>
      </dgm:t>
    </dgm:pt>
    <dgm:pt modelId="{DDA1239A-439B-43FE-83E8-CB0C49D83624}" type="pres">
      <dgm:prSet presAssocID="{DDE2A25D-59FD-4329-A5D8-4C9C136E0B33}" presName="Name56" presStyleLbl="parChTrans1D2" presStyleIdx="1" presStyleCnt="3"/>
      <dgm:spPr/>
      <dgm:t>
        <a:bodyPr/>
        <a:lstStyle/>
        <a:p>
          <a:endParaRPr lang="id-ID"/>
        </a:p>
      </dgm:t>
    </dgm:pt>
    <dgm:pt modelId="{93F7E146-CA31-42BF-9A45-5CAF56B6D136}" type="pres">
      <dgm:prSet presAssocID="{5BBA5284-A460-4773-977C-C87C854630BC}" presName="text0" presStyleLbl="node1" presStyleIdx="2" presStyleCnt="4" custScaleX="285385" custRadScaleRad="116906" custRadScaleInc="-4">
        <dgm:presLayoutVars>
          <dgm:bulletEnabled val="1"/>
        </dgm:presLayoutVars>
      </dgm:prSet>
      <dgm:spPr/>
      <dgm:t>
        <a:bodyPr/>
        <a:lstStyle/>
        <a:p>
          <a:endParaRPr lang="id-ID"/>
        </a:p>
      </dgm:t>
    </dgm:pt>
    <dgm:pt modelId="{37DA02CC-93FC-4DFC-B761-0831F063F722}" type="pres">
      <dgm:prSet presAssocID="{67D213C5-F6F3-40F4-A0F8-3E1923D1A2C5}" presName="Name56" presStyleLbl="parChTrans1D2" presStyleIdx="2" presStyleCnt="3"/>
      <dgm:spPr/>
      <dgm:t>
        <a:bodyPr/>
        <a:lstStyle/>
        <a:p>
          <a:endParaRPr lang="id-ID"/>
        </a:p>
      </dgm:t>
    </dgm:pt>
    <dgm:pt modelId="{79BD0469-1DB2-4307-99B2-B61084BE5484}" type="pres">
      <dgm:prSet presAssocID="{98820F0E-F887-42ED-9113-4ABC2DED1DA5}" presName="text0" presStyleLbl="node1" presStyleIdx="3" presStyleCnt="4" custScaleX="283055" custRadScaleRad="127780" custRadScaleInc="5577">
        <dgm:presLayoutVars>
          <dgm:bulletEnabled val="1"/>
        </dgm:presLayoutVars>
      </dgm:prSet>
      <dgm:spPr/>
      <dgm:t>
        <a:bodyPr/>
        <a:lstStyle/>
        <a:p>
          <a:endParaRPr lang="id-ID"/>
        </a:p>
      </dgm:t>
    </dgm:pt>
  </dgm:ptLst>
  <dgm:cxnLst>
    <dgm:cxn modelId="{9886583D-3934-4C68-AC63-90709E81E311}" srcId="{876A9CDC-1B95-4981-B9D4-AB158B300A06}" destId="{98820F0E-F887-42ED-9113-4ABC2DED1DA5}" srcOrd="2" destOrd="0" parTransId="{67D213C5-F6F3-40F4-A0F8-3E1923D1A2C5}" sibTransId="{02CC94E1-9426-4676-A37D-90CC83EEC12A}"/>
    <dgm:cxn modelId="{89AF3B2F-3A5A-420E-9C84-7F2356262B13}" srcId="{876A9CDC-1B95-4981-B9D4-AB158B300A06}" destId="{5BBA5284-A460-4773-977C-C87C854630BC}" srcOrd="1" destOrd="0" parTransId="{DDE2A25D-59FD-4329-A5D8-4C9C136E0B33}" sibTransId="{F5D1C445-A86A-4BDF-9121-E789C4E9291D}"/>
    <dgm:cxn modelId="{A38B82C3-F18A-409E-AFD3-39745D7994A4}" type="presOf" srcId="{5BBA5284-A460-4773-977C-C87C854630BC}" destId="{93F7E146-CA31-42BF-9A45-5CAF56B6D136}" srcOrd="0" destOrd="0" presId="urn:microsoft.com/office/officeart/2008/layout/RadialCluster"/>
    <dgm:cxn modelId="{80005CFD-5D77-40F9-B201-72B53A40C70C}" type="presOf" srcId="{0A85B979-926D-415B-A8B3-9284A60DD949}" destId="{CD8CCADF-4848-4612-95A9-C426F66EEE19}" srcOrd="0" destOrd="0" presId="urn:microsoft.com/office/officeart/2008/layout/RadialCluster"/>
    <dgm:cxn modelId="{FA9AE160-0F88-4EA8-92F9-DD11C700B0D8}" srcId="{876A9CDC-1B95-4981-B9D4-AB158B300A06}" destId="{2EFB3C9B-7769-481C-9044-C5A1E536DF42}" srcOrd="0" destOrd="0" parTransId="{964686C7-3EEF-42FA-A9A4-41F56C48CD95}" sibTransId="{5967950E-6562-4241-AB81-ED852931D9BF}"/>
    <dgm:cxn modelId="{7A144F5B-769F-441D-8F62-75B7B7C2BD06}" type="presOf" srcId="{964686C7-3EEF-42FA-A9A4-41F56C48CD95}" destId="{BC95A9F2-5492-440D-8654-5097B8D05EA5}" srcOrd="0" destOrd="0" presId="urn:microsoft.com/office/officeart/2008/layout/RadialCluster"/>
    <dgm:cxn modelId="{6A1728F8-8801-4358-8D04-17C0E656DFA2}" type="presOf" srcId="{67D213C5-F6F3-40F4-A0F8-3E1923D1A2C5}" destId="{37DA02CC-93FC-4DFC-B761-0831F063F722}" srcOrd="0" destOrd="0" presId="urn:microsoft.com/office/officeart/2008/layout/RadialCluster"/>
    <dgm:cxn modelId="{637CC742-7E87-47FA-948D-3B7A6C10E3EB}" type="presOf" srcId="{876A9CDC-1B95-4981-B9D4-AB158B300A06}" destId="{569770F5-94C1-4B31-8C7F-DA66FA7BA025}" srcOrd="0" destOrd="0" presId="urn:microsoft.com/office/officeart/2008/layout/RadialCluster"/>
    <dgm:cxn modelId="{C8D75763-45A1-4AC6-B3EA-E107AEF55D58}" srcId="{0A85B979-926D-415B-A8B3-9284A60DD949}" destId="{876A9CDC-1B95-4981-B9D4-AB158B300A06}" srcOrd="0" destOrd="0" parTransId="{CF0242A8-A4FE-4B58-BDE0-1F7A965C419C}" sibTransId="{95CAB91D-D3B1-4798-9603-9ED7CDEE62F5}"/>
    <dgm:cxn modelId="{BF18A847-3C40-407C-BE0C-CFB60303D61A}" type="presOf" srcId="{98820F0E-F887-42ED-9113-4ABC2DED1DA5}" destId="{79BD0469-1DB2-4307-99B2-B61084BE5484}" srcOrd="0" destOrd="0" presId="urn:microsoft.com/office/officeart/2008/layout/RadialCluster"/>
    <dgm:cxn modelId="{C1EB7BE8-00BD-46BE-9712-C7CAC60B0C4F}" type="presOf" srcId="{DDE2A25D-59FD-4329-A5D8-4C9C136E0B33}" destId="{DDA1239A-439B-43FE-83E8-CB0C49D83624}" srcOrd="0" destOrd="0" presId="urn:microsoft.com/office/officeart/2008/layout/RadialCluster"/>
    <dgm:cxn modelId="{C00BE549-32FE-426A-84F5-8E48CF35469C}" type="presOf" srcId="{2EFB3C9B-7769-481C-9044-C5A1E536DF42}" destId="{716CFBDF-CA74-4B84-A87D-90167CF91D0E}" srcOrd="0" destOrd="0" presId="urn:microsoft.com/office/officeart/2008/layout/RadialCluster"/>
    <dgm:cxn modelId="{96BBED7E-1FFB-4A41-B38A-153ECA938E47}" type="presParOf" srcId="{CD8CCADF-4848-4612-95A9-C426F66EEE19}" destId="{B10B31AA-2061-40DD-A2CA-3A2600C348F5}" srcOrd="0" destOrd="0" presId="urn:microsoft.com/office/officeart/2008/layout/RadialCluster"/>
    <dgm:cxn modelId="{F4B2E7BE-282D-4DDC-B878-3E2499ED0A61}" type="presParOf" srcId="{B10B31AA-2061-40DD-A2CA-3A2600C348F5}" destId="{569770F5-94C1-4B31-8C7F-DA66FA7BA025}" srcOrd="0" destOrd="0" presId="urn:microsoft.com/office/officeart/2008/layout/RadialCluster"/>
    <dgm:cxn modelId="{46C97FB8-D820-43B0-A698-C5AAED3E116A}" type="presParOf" srcId="{B10B31AA-2061-40DD-A2CA-3A2600C348F5}" destId="{BC95A9F2-5492-440D-8654-5097B8D05EA5}" srcOrd="1" destOrd="0" presId="urn:microsoft.com/office/officeart/2008/layout/RadialCluster"/>
    <dgm:cxn modelId="{D3C5C129-DE65-49E2-86EB-5226A064386E}" type="presParOf" srcId="{B10B31AA-2061-40DD-A2CA-3A2600C348F5}" destId="{716CFBDF-CA74-4B84-A87D-90167CF91D0E}" srcOrd="2" destOrd="0" presId="urn:microsoft.com/office/officeart/2008/layout/RadialCluster"/>
    <dgm:cxn modelId="{09480022-5F43-4866-A40C-BB0BA473394D}" type="presParOf" srcId="{B10B31AA-2061-40DD-A2CA-3A2600C348F5}" destId="{DDA1239A-439B-43FE-83E8-CB0C49D83624}" srcOrd="3" destOrd="0" presId="urn:microsoft.com/office/officeart/2008/layout/RadialCluster"/>
    <dgm:cxn modelId="{3B397B39-B106-47F1-8E63-378381CBAECD}" type="presParOf" srcId="{B10B31AA-2061-40DD-A2CA-3A2600C348F5}" destId="{93F7E146-CA31-42BF-9A45-5CAF56B6D136}" srcOrd="4" destOrd="0" presId="urn:microsoft.com/office/officeart/2008/layout/RadialCluster"/>
    <dgm:cxn modelId="{19A5D144-34D6-4272-BA61-0C5AED3406DD}" type="presParOf" srcId="{B10B31AA-2061-40DD-A2CA-3A2600C348F5}" destId="{37DA02CC-93FC-4DFC-B761-0831F063F722}" srcOrd="5" destOrd="0" presId="urn:microsoft.com/office/officeart/2008/layout/RadialCluster"/>
    <dgm:cxn modelId="{90AFFB1F-36D5-4D14-999D-02DA9EC0B60D}" type="presParOf" srcId="{B10B31AA-2061-40DD-A2CA-3A2600C348F5}" destId="{79BD0469-1DB2-4307-99B2-B61084BE5484}" srcOrd="6" destOrd="0" presId="urn:microsoft.com/office/officeart/2008/layout/Radial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9770F5-94C1-4B31-8C7F-DA66FA7BA025}">
      <dsp:nvSpPr>
        <dsp:cNvPr id="0" name=""/>
        <dsp:cNvSpPr/>
      </dsp:nvSpPr>
      <dsp:spPr>
        <a:xfrm>
          <a:off x="2547725" y="2112981"/>
          <a:ext cx="3019861" cy="1625600"/>
        </a:xfrm>
        <a:prstGeom prst="roundRect">
          <a:avLst/>
        </a:prstGeom>
        <a:gradFill rotWithShape="0">
          <a:gsLst>
            <a:gs pos="0">
              <a:schemeClr val="accent1">
                <a:alpha val="90000"/>
                <a:hueOff val="0"/>
                <a:satOff val="0"/>
                <a:lumOff val="0"/>
                <a:alphaOff val="0"/>
                <a:satMod val="103000"/>
                <a:lumMod val="102000"/>
                <a:tint val="94000"/>
              </a:schemeClr>
            </a:gs>
            <a:gs pos="50000">
              <a:schemeClr val="accent1">
                <a:alpha val="90000"/>
                <a:hueOff val="0"/>
                <a:satOff val="0"/>
                <a:lumOff val="0"/>
                <a:alphaOff val="0"/>
                <a:satMod val="110000"/>
                <a:lumMod val="100000"/>
                <a:shade val="100000"/>
              </a:schemeClr>
            </a:gs>
            <a:gs pos="100000">
              <a:schemeClr val="accent1">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GB" sz="3000" kern="1200" dirty="0">
              <a:latin typeface="Times New Roman" panose="02020603050405020304" pitchFamily="18" charset="0"/>
              <a:cs typeface="Times New Roman" panose="02020603050405020304" pitchFamily="18" charset="0"/>
            </a:rPr>
            <a:t>LINGKUNGAN BELAJAR</a:t>
          </a:r>
        </a:p>
      </dsp:txBody>
      <dsp:txXfrm>
        <a:off x="2547725" y="2112981"/>
        <a:ext cx="3019861" cy="1625600"/>
      </dsp:txXfrm>
    </dsp:sp>
    <dsp:sp modelId="{BC95A9F2-5492-440D-8654-5097B8D05EA5}">
      <dsp:nvSpPr>
        <dsp:cNvPr id="0" name=""/>
        <dsp:cNvSpPr/>
      </dsp:nvSpPr>
      <dsp:spPr>
        <a:xfrm rot="16200000">
          <a:off x="3691494" y="1746820"/>
          <a:ext cx="732321" cy="0"/>
        </a:xfrm>
        <a:custGeom>
          <a:avLst/>
          <a:gdLst/>
          <a:ahLst/>
          <a:cxnLst/>
          <a:rect l="0" t="0" r="0" b="0"/>
          <a:pathLst>
            <a:path>
              <a:moveTo>
                <a:pt x="0" y="0"/>
              </a:moveTo>
              <a:lnTo>
                <a:pt x="732321" y="0"/>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6CFBDF-CA74-4B84-A87D-90167CF91D0E}">
      <dsp:nvSpPr>
        <dsp:cNvPr id="0" name=""/>
        <dsp:cNvSpPr/>
      </dsp:nvSpPr>
      <dsp:spPr>
        <a:xfrm>
          <a:off x="2463316" y="291507"/>
          <a:ext cx="3188677" cy="1089152"/>
        </a:xfrm>
        <a:prstGeom prst="roundRect">
          <a:avLst/>
        </a:prstGeom>
        <a:gradFill rotWithShape="0">
          <a:gsLst>
            <a:gs pos="0">
              <a:schemeClr val="accent1">
                <a:alpha val="90000"/>
                <a:hueOff val="0"/>
                <a:satOff val="0"/>
                <a:lumOff val="0"/>
                <a:alphaOff val="-13333"/>
                <a:satMod val="103000"/>
                <a:lumMod val="102000"/>
                <a:tint val="94000"/>
              </a:schemeClr>
            </a:gs>
            <a:gs pos="50000">
              <a:schemeClr val="accent1">
                <a:alpha val="90000"/>
                <a:hueOff val="0"/>
                <a:satOff val="0"/>
                <a:lumOff val="0"/>
                <a:alphaOff val="-13333"/>
                <a:satMod val="110000"/>
                <a:lumMod val="100000"/>
                <a:shade val="100000"/>
              </a:schemeClr>
            </a:gs>
            <a:gs pos="100000">
              <a:schemeClr val="accent1">
                <a:alpha val="90000"/>
                <a:hueOff val="0"/>
                <a:satOff val="0"/>
                <a:lumOff val="0"/>
                <a:alphaOff val="-13333"/>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GB" sz="2600" kern="1200" dirty="0">
              <a:latin typeface="Times New Roman" panose="02020603050405020304" pitchFamily="18" charset="0"/>
              <a:cs typeface="Times New Roman" panose="02020603050405020304" pitchFamily="18" charset="0"/>
            </a:rPr>
            <a:t>LINGKUNGAN ALAM ATAU LUAR</a:t>
          </a:r>
        </a:p>
      </dsp:txBody>
      <dsp:txXfrm>
        <a:off x="2463316" y="291507"/>
        <a:ext cx="3188677" cy="1089152"/>
      </dsp:txXfrm>
    </dsp:sp>
    <dsp:sp modelId="{DDA1239A-439B-43FE-83E8-CB0C49D83624}">
      <dsp:nvSpPr>
        <dsp:cNvPr id="0" name=""/>
        <dsp:cNvSpPr/>
      </dsp:nvSpPr>
      <dsp:spPr>
        <a:xfrm rot="2195229">
          <a:off x="5068229" y="3993805"/>
          <a:ext cx="856392" cy="0"/>
        </a:xfrm>
        <a:custGeom>
          <a:avLst/>
          <a:gdLst/>
          <a:ahLst/>
          <a:cxnLst/>
          <a:rect l="0" t="0" r="0" b="0"/>
          <a:pathLst>
            <a:path>
              <a:moveTo>
                <a:pt x="0" y="0"/>
              </a:moveTo>
              <a:lnTo>
                <a:pt x="856392" y="0"/>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F7E146-CA31-42BF-9A45-5CAF56B6D136}">
      <dsp:nvSpPr>
        <dsp:cNvPr id="0" name=""/>
        <dsp:cNvSpPr/>
      </dsp:nvSpPr>
      <dsp:spPr>
        <a:xfrm>
          <a:off x="5019723" y="4249029"/>
          <a:ext cx="3108276" cy="1089152"/>
        </a:xfrm>
        <a:prstGeom prst="roundRect">
          <a:avLst/>
        </a:prstGeom>
        <a:gradFill rotWithShape="0">
          <a:gsLst>
            <a:gs pos="0">
              <a:schemeClr val="accent1">
                <a:alpha val="90000"/>
                <a:hueOff val="0"/>
                <a:satOff val="0"/>
                <a:lumOff val="0"/>
                <a:alphaOff val="-26667"/>
                <a:satMod val="103000"/>
                <a:lumMod val="102000"/>
                <a:tint val="94000"/>
              </a:schemeClr>
            </a:gs>
            <a:gs pos="50000">
              <a:schemeClr val="accent1">
                <a:alpha val="90000"/>
                <a:hueOff val="0"/>
                <a:satOff val="0"/>
                <a:lumOff val="0"/>
                <a:alphaOff val="-26667"/>
                <a:satMod val="110000"/>
                <a:lumMod val="100000"/>
                <a:shade val="100000"/>
              </a:schemeClr>
            </a:gs>
            <a:gs pos="100000">
              <a:schemeClr val="accent1">
                <a:alpha val="90000"/>
                <a:hueOff val="0"/>
                <a:satOff val="0"/>
                <a:lumOff val="0"/>
                <a:alphaOff val="-26667"/>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GB" sz="2800" kern="1200" dirty="0">
              <a:latin typeface="Times New Roman" panose="02020603050405020304" pitchFamily="18" charset="0"/>
              <a:cs typeface="Times New Roman" panose="02020603050405020304" pitchFamily="18" charset="0"/>
            </a:rPr>
            <a:t>LINGKUNGAN DALAM</a:t>
          </a:r>
        </a:p>
      </dsp:txBody>
      <dsp:txXfrm>
        <a:off x="5019723" y="4249029"/>
        <a:ext cx="3108276" cy="1089152"/>
      </dsp:txXfrm>
    </dsp:sp>
    <dsp:sp modelId="{37DA02CC-93FC-4DFC-B761-0831F063F722}">
      <dsp:nvSpPr>
        <dsp:cNvPr id="0" name=""/>
        <dsp:cNvSpPr/>
      </dsp:nvSpPr>
      <dsp:spPr>
        <a:xfrm rot="8629695">
          <a:off x="2207534" y="3979732"/>
          <a:ext cx="817175" cy="0"/>
        </a:xfrm>
        <a:custGeom>
          <a:avLst/>
          <a:gdLst/>
          <a:ahLst/>
          <a:cxnLst/>
          <a:rect l="0" t="0" r="0" b="0"/>
          <a:pathLst>
            <a:path>
              <a:moveTo>
                <a:pt x="0" y="0"/>
              </a:moveTo>
              <a:lnTo>
                <a:pt x="817175" y="0"/>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BD0469-1DB2-4307-99B2-B61084BE5484}">
      <dsp:nvSpPr>
        <dsp:cNvPr id="0" name=""/>
        <dsp:cNvSpPr/>
      </dsp:nvSpPr>
      <dsp:spPr>
        <a:xfrm>
          <a:off x="0" y="4220884"/>
          <a:ext cx="3082899" cy="1089152"/>
        </a:xfrm>
        <a:prstGeom prst="roundRect">
          <a:avLst/>
        </a:prstGeom>
        <a:gradFill rotWithShape="0">
          <a:gsLst>
            <a:gs pos="0">
              <a:schemeClr val="accent1">
                <a:alpha val="90000"/>
                <a:hueOff val="0"/>
                <a:satOff val="0"/>
                <a:lumOff val="0"/>
                <a:alphaOff val="-40000"/>
                <a:satMod val="103000"/>
                <a:lumMod val="102000"/>
                <a:tint val="94000"/>
              </a:schemeClr>
            </a:gs>
            <a:gs pos="50000">
              <a:schemeClr val="accent1">
                <a:alpha val="90000"/>
                <a:hueOff val="0"/>
                <a:satOff val="0"/>
                <a:lumOff val="0"/>
                <a:alphaOff val="-40000"/>
                <a:satMod val="110000"/>
                <a:lumMod val="100000"/>
                <a:shade val="100000"/>
              </a:schemeClr>
            </a:gs>
            <a:gs pos="100000">
              <a:schemeClr val="accent1">
                <a:alpha val="90000"/>
                <a:hueOff val="0"/>
                <a:satOff val="0"/>
                <a:lumOff val="0"/>
                <a:alpha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en-GB" sz="2200" kern="1200" dirty="0">
              <a:latin typeface="Times New Roman" panose="02020603050405020304" pitchFamily="18" charset="0"/>
              <a:cs typeface="Times New Roman" panose="02020603050405020304" pitchFamily="18" charset="0"/>
            </a:rPr>
            <a:t>LINGKUNGAN SOSIAL MASYARAKAT</a:t>
          </a:r>
        </a:p>
      </dsp:txBody>
      <dsp:txXfrm>
        <a:off x="0" y="4220884"/>
        <a:ext cx="3082899" cy="108915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700FDC-9CE0-47AA-B7AE-3D47FB672B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770F9922-C5FA-44E3-B246-9BB21A660D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508FB49-0B2F-4C06-9397-2AE9571E933B}"/>
              </a:ext>
            </a:extLst>
          </p:cNvPr>
          <p:cNvSpPr>
            <a:spLocks noGrp="1"/>
          </p:cNvSpPr>
          <p:nvPr>
            <p:ph type="dt" sz="half" idx="10"/>
          </p:nvPr>
        </p:nvSpPr>
        <p:spPr/>
        <p:txBody>
          <a:bodyPr/>
          <a:lstStyle/>
          <a:p>
            <a:fld id="{840D4416-5B6E-4DC1-8BC9-BA56BCD57C57}" type="datetimeFigureOut">
              <a:rPr lang="en-GB" smtClean="0"/>
              <a:pPr/>
              <a:t>29/09/2018</a:t>
            </a:fld>
            <a:endParaRPr lang="en-GB"/>
          </a:p>
        </p:txBody>
      </p:sp>
      <p:sp>
        <p:nvSpPr>
          <p:cNvPr id="5" name="Footer Placeholder 4">
            <a:extLst>
              <a:ext uri="{FF2B5EF4-FFF2-40B4-BE49-F238E27FC236}">
                <a16:creationId xmlns="" xmlns:a16="http://schemas.microsoft.com/office/drawing/2014/main" id="{C2C9FD5F-A99C-48D2-AE04-63FE947E66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F5537C08-326C-4BC0-B4BE-AA9AAB9AA5D8}"/>
              </a:ext>
            </a:extLst>
          </p:cNvPr>
          <p:cNvSpPr>
            <a:spLocks noGrp="1"/>
          </p:cNvSpPr>
          <p:nvPr>
            <p:ph type="sldNum" sz="quarter" idx="12"/>
          </p:nvPr>
        </p:nvSpPr>
        <p:spPr/>
        <p:txBody>
          <a:bodyPr/>
          <a:lstStyle/>
          <a:p>
            <a:fld id="{B6B24919-AB43-4024-92C1-1898CE7A2706}" type="slidenum">
              <a:rPr lang="en-GB" smtClean="0"/>
              <a:pPr/>
              <a:t>‹#›</a:t>
            </a:fld>
            <a:endParaRPr lang="en-GB"/>
          </a:p>
        </p:txBody>
      </p:sp>
    </p:spTree>
    <p:extLst>
      <p:ext uri="{BB962C8B-B14F-4D97-AF65-F5344CB8AC3E}">
        <p14:creationId xmlns="" xmlns:p14="http://schemas.microsoft.com/office/powerpoint/2010/main" val="30065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DA838C-8FBD-4272-887E-2B9D3184819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4E9DDBF7-41D1-431F-B6C0-724E82FFAD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AABE959-7809-4339-8FA2-034BE5AC73C7}"/>
              </a:ext>
            </a:extLst>
          </p:cNvPr>
          <p:cNvSpPr>
            <a:spLocks noGrp="1"/>
          </p:cNvSpPr>
          <p:nvPr>
            <p:ph type="dt" sz="half" idx="10"/>
          </p:nvPr>
        </p:nvSpPr>
        <p:spPr/>
        <p:txBody>
          <a:bodyPr/>
          <a:lstStyle/>
          <a:p>
            <a:fld id="{840D4416-5B6E-4DC1-8BC9-BA56BCD57C57}" type="datetimeFigureOut">
              <a:rPr lang="en-GB" smtClean="0"/>
              <a:pPr/>
              <a:t>29/09/2018</a:t>
            </a:fld>
            <a:endParaRPr lang="en-GB"/>
          </a:p>
        </p:txBody>
      </p:sp>
      <p:sp>
        <p:nvSpPr>
          <p:cNvPr id="5" name="Footer Placeholder 4">
            <a:extLst>
              <a:ext uri="{FF2B5EF4-FFF2-40B4-BE49-F238E27FC236}">
                <a16:creationId xmlns="" xmlns:a16="http://schemas.microsoft.com/office/drawing/2014/main" id="{5FE51D92-3899-4C95-964B-3A5874AF13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628E732-0D5C-4378-8050-01CCAB954E0C}"/>
              </a:ext>
            </a:extLst>
          </p:cNvPr>
          <p:cNvSpPr>
            <a:spLocks noGrp="1"/>
          </p:cNvSpPr>
          <p:nvPr>
            <p:ph type="sldNum" sz="quarter" idx="12"/>
          </p:nvPr>
        </p:nvSpPr>
        <p:spPr/>
        <p:txBody>
          <a:bodyPr/>
          <a:lstStyle/>
          <a:p>
            <a:fld id="{B6B24919-AB43-4024-92C1-1898CE7A2706}" type="slidenum">
              <a:rPr lang="en-GB" smtClean="0"/>
              <a:pPr/>
              <a:t>‹#›</a:t>
            </a:fld>
            <a:endParaRPr lang="en-GB"/>
          </a:p>
        </p:txBody>
      </p:sp>
    </p:spTree>
    <p:extLst>
      <p:ext uri="{BB962C8B-B14F-4D97-AF65-F5344CB8AC3E}">
        <p14:creationId xmlns="" xmlns:p14="http://schemas.microsoft.com/office/powerpoint/2010/main" val="2205458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AE43B23-1865-4872-9018-F7D014209B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C9159E5A-6B92-4D36-BE0A-E60A228E68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2D7B41D-5617-41B6-8A54-4F6F5D2B8472}"/>
              </a:ext>
            </a:extLst>
          </p:cNvPr>
          <p:cNvSpPr>
            <a:spLocks noGrp="1"/>
          </p:cNvSpPr>
          <p:nvPr>
            <p:ph type="dt" sz="half" idx="10"/>
          </p:nvPr>
        </p:nvSpPr>
        <p:spPr/>
        <p:txBody>
          <a:bodyPr/>
          <a:lstStyle/>
          <a:p>
            <a:fld id="{840D4416-5B6E-4DC1-8BC9-BA56BCD57C57}" type="datetimeFigureOut">
              <a:rPr lang="en-GB" smtClean="0"/>
              <a:pPr/>
              <a:t>29/09/2018</a:t>
            </a:fld>
            <a:endParaRPr lang="en-GB"/>
          </a:p>
        </p:txBody>
      </p:sp>
      <p:sp>
        <p:nvSpPr>
          <p:cNvPr id="5" name="Footer Placeholder 4">
            <a:extLst>
              <a:ext uri="{FF2B5EF4-FFF2-40B4-BE49-F238E27FC236}">
                <a16:creationId xmlns="" xmlns:a16="http://schemas.microsoft.com/office/drawing/2014/main" id="{2384F1BA-B2AC-4814-80B2-C0B1939BB3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00AA5016-F46E-4E18-9E6E-8A9A3A277A3A}"/>
              </a:ext>
            </a:extLst>
          </p:cNvPr>
          <p:cNvSpPr>
            <a:spLocks noGrp="1"/>
          </p:cNvSpPr>
          <p:nvPr>
            <p:ph type="sldNum" sz="quarter" idx="12"/>
          </p:nvPr>
        </p:nvSpPr>
        <p:spPr/>
        <p:txBody>
          <a:bodyPr/>
          <a:lstStyle/>
          <a:p>
            <a:fld id="{B6B24919-AB43-4024-92C1-1898CE7A2706}" type="slidenum">
              <a:rPr lang="en-GB" smtClean="0"/>
              <a:pPr/>
              <a:t>‹#›</a:t>
            </a:fld>
            <a:endParaRPr lang="en-GB"/>
          </a:p>
        </p:txBody>
      </p:sp>
    </p:spTree>
    <p:extLst>
      <p:ext uri="{BB962C8B-B14F-4D97-AF65-F5344CB8AC3E}">
        <p14:creationId xmlns="" xmlns:p14="http://schemas.microsoft.com/office/powerpoint/2010/main" val="51523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97DEAF-1B28-410A-87D8-266FE4225B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5C799112-A4AF-47A0-92E6-108EFAE51E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F92D1C22-C12C-4570-ADA9-555F48A6EFF0}"/>
              </a:ext>
            </a:extLst>
          </p:cNvPr>
          <p:cNvSpPr>
            <a:spLocks noGrp="1"/>
          </p:cNvSpPr>
          <p:nvPr>
            <p:ph type="dt" sz="half" idx="10"/>
          </p:nvPr>
        </p:nvSpPr>
        <p:spPr/>
        <p:txBody>
          <a:bodyPr/>
          <a:lstStyle/>
          <a:p>
            <a:fld id="{840D4416-5B6E-4DC1-8BC9-BA56BCD57C57}" type="datetimeFigureOut">
              <a:rPr lang="en-GB" smtClean="0"/>
              <a:pPr/>
              <a:t>29/09/2018</a:t>
            </a:fld>
            <a:endParaRPr lang="en-GB"/>
          </a:p>
        </p:txBody>
      </p:sp>
      <p:sp>
        <p:nvSpPr>
          <p:cNvPr id="5" name="Footer Placeholder 4">
            <a:extLst>
              <a:ext uri="{FF2B5EF4-FFF2-40B4-BE49-F238E27FC236}">
                <a16:creationId xmlns="" xmlns:a16="http://schemas.microsoft.com/office/drawing/2014/main" id="{181CDD6B-247F-4720-BB6B-DC6E9109E5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77794593-2410-4A74-821E-7F5FE7E0B2FD}"/>
              </a:ext>
            </a:extLst>
          </p:cNvPr>
          <p:cNvSpPr>
            <a:spLocks noGrp="1"/>
          </p:cNvSpPr>
          <p:nvPr>
            <p:ph type="sldNum" sz="quarter" idx="12"/>
          </p:nvPr>
        </p:nvSpPr>
        <p:spPr/>
        <p:txBody>
          <a:bodyPr/>
          <a:lstStyle/>
          <a:p>
            <a:fld id="{B6B24919-AB43-4024-92C1-1898CE7A2706}" type="slidenum">
              <a:rPr lang="en-GB" smtClean="0"/>
              <a:pPr/>
              <a:t>‹#›</a:t>
            </a:fld>
            <a:endParaRPr lang="en-GB"/>
          </a:p>
        </p:txBody>
      </p:sp>
    </p:spTree>
    <p:extLst>
      <p:ext uri="{BB962C8B-B14F-4D97-AF65-F5344CB8AC3E}">
        <p14:creationId xmlns="" xmlns:p14="http://schemas.microsoft.com/office/powerpoint/2010/main" val="272243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4C3C5A-5F46-445F-B62B-0D787E5D20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C6703779-E602-41CD-89CE-53067B7DB5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15AF104-C076-47B5-8F7D-E20EE66F55EE}"/>
              </a:ext>
            </a:extLst>
          </p:cNvPr>
          <p:cNvSpPr>
            <a:spLocks noGrp="1"/>
          </p:cNvSpPr>
          <p:nvPr>
            <p:ph type="dt" sz="half" idx="10"/>
          </p:nvPr>
        </p:nvSpPr>
        <p:spPr/>
        <p:txBody>
          <a:bodyPr/>
          <a:lstStyle/>
          <a:p>
            <a:fld id="{840D4416-5B6E-4DC1-8BC9-BA56BCD57C57}" type="datetimeFigureOut">
              <a:rPr lang="en-GB" smtClean="0"/>
              <a:pPr/>
              <a:t>29/09/2018</a:t>
            </a:fld>
            <a:endParaRPr lang="en-GB"/>
          </a:p>
        </p:txBody>
      </p:sp>
      <p:sp>
        <p:nvSpPr>
          <p:cNvPr id="5" name="Footer Placeholder 4">
            <a:extLst>
              <a:ext uri="{FF2B5EF4-FFF2-40B4-BE49-F238E27FC236}">
                <a16:creationId xmlns="" xmlns:a16="http://schemas.microsoft.com/office/drawing/2014/main" id="{932254F1-AFE2-4D90-98E9-A2341B0C2C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A53763C7-29FE-4825-95C3-701E9C79F17F}"/>
              </a:ext>
            </a:extLst>
          </p:cNvPr>
          <p:cNvSpPr>
            <a:spLocks noGrp="1"/>
          </p:cNvSpPr>
          <p:nvPr>
            <p:ph type="sldNum" sz="quarter" idx="12"/>
          </p:nvPr>
        </p:nvSpPr>
        <p:spPr/>
        <p:txBody>
          <a:bodyPr/>
          <a:lstStyle/>
          <a:p>
            <a:fld id="{B6B24919-AB43-4024-92C1-1898CE7A2706}" type="slidenum">
              <a:rPr lang="en-GB" smtClean="0"/>
              <a:pPr/>
              <a:t>‹#›</a:t>
            </a:fld>
            <a:endParaRPr lang="en-GB"/>
          </a:p>
        </p:txBody>
      </p:sp>
    </p:spTree>
    <p:extLst>
      <p:ext uri="{BB962C8B-B14F-4D97-AF65-F5344CB8AC3E}">
        <p14:creationId xmlns="" xmlns:p14="http://schemas.microsoft.com/office/powerpoint/2010/main" val="37741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D81024-F06E-4AE9-9B10-DBEF7E2F65E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D3F1D846-2669-4B8A-9058-3AECA5B1B0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73A97ADA-AF83-4C76-92E5-6B46ACCA14D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2ACFD106-0EDF-47B9-9CB6-960AFB460C0F}"/>
              </a:ext>
            </a:extLst>
          </p:cNvPr>
          <p:cNvSpPr>
            <a:spLocks noGrp="1"/>
          </p:cNvSpPr>
          <p:nvPr>
            <p:ph type="dt" sz="half" idx="10"/>
          </p:nvPr>
        </p:nvSpPr>
        <p:spPr/>
        <p:txBody>
          <a:bodyPr/>
          <a:lstStyle/>
          <a:p>
            <a:fld id="{840D4416-5B6E-4DC1-8BC9-BA56BCD57C57}" type="datetimeFigureOut">
              <a:rPr lang="en-GB" smtClean="0"/>
              <a:pPr/>
              <a:t>29/09/2018</a:t>
            </a:fld>
            <a:endParaRPr lang="en-GB"/>
          </a:p>
        </p:txBody>
      </p:sp>
      <p:sp>
        <p:nvSpPr>
          <p:cNvPr id="6" name="Footer Placeholder 5">
            <a:extLst>
              <a:ext uri="{FF2B5EF4-FFF2-40B4-BE49-F238E27FC236}">
                <a16:creationId xmlns="" xmlns:a16="http://schemas.microsoft.com/office/drawing/2014/main" id="{C7F247D7-C026-428A-853F-7858584DE9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E932390C-4777-4673-BB90-C3E959D64972}"/>
              </a:ext>
            </a:extLst>
          </p:cNvPr>
          <p:cNvSpPr>
            <a:spLocks noGrp="1"/>
          </p:cNvSpPr>
          <p:nvPr>
            <p:ph type="sldNum" sz="quarter" idx="12"/>
          </p:nvPr>
        </p:nvSpPr>
        <p:spPr/>
        <p:txBody>
          <a:bodyPr/>
          <a:lstStyle/>
          <a:p>
            <a:fld id="{B6B24919-AB43-4024-92C1-1898CE7A2706}" type="slidenum">
              <a:rPr lang="en-GB" smtClean="0"/>
              <a:pPr/>
              <a:t>‹#›</a:t>
            </a:fld>
            <a:endParaRPr lang="en-GB"/>
          </a:p>
        </p:txBody>
      </p:sp>
    </p:spTree>
    <p:extLst>
      <p:ext uri="{BB962C8B-B14F-4D97-AF65-F5344CB8AC3E}">
        <p14:creationId xmlns="" xmlns:p14="http://schemas.microsoft.com/office/powerpoint/2010/main" val="4265380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0D3962-C1E6-42C2-A61B-2E33376C1FE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1F5FF5C4-90BC-4404-A69C-52DEFC2792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E0E9C7D2-3219-4B79-9F8A-C1C7EA072F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A1F40BA0-19BE-42B5-8B18-F52C2BFF50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B4AEC0E9-988C-47CF-92D0-4576F313E2B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FDFE639B-87D3-4695-AE4A-4CA03D59446F}"/>
              </a:ext>
            </a:extLst>
          </p:cNvPr>
          <p:cNvSpPr>
            <a:spLocks noGrp="1"/>
          </p:cNvSpPr>
          <p:nvPr>
            <p:ph type="dt" sz="half" idx="10"/>
          </p:nvPr>
        </p:nvSpPr>
        <p:spPr/>
        <p:txBody>
          <a:bodyPr/>
          <a:lstStyle/>
          <a:p>
            <a:fld id="{840D4416-5B6E-4DC1-8BC9-BA56BCD57C57}" type="datetimeFigureOut">
              <a:rPr lang="en-GB" smtClean="0"/>
              <a:pPr/>
              <a:t>29/09/2018</a:t>
            </a:fld>
            <a:endParaRPr lang="en-GB"/>
          </a:p>
        </p:txBody>
      </p:sp>
      <p:sp>
        <p:nvSpPr>
          <p:cNvPr id="8" name="Footer Placeholder 7">
            <a:extLst>
              <a:ext uri="{FF2B5EF4-FFF2-40B4-BE49-F238E27FC236}">
                <a16:creationId xmlns="" xmlns:a16="http://schemas.microsoft.com/office/drawing/2014/main" id="{946E06F5-1E11-47AB-A32B-E9830A713E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CDA5DA72-178A-471D-8FD9-832DA34405AA}"/>
              </a:ext>
            </a:extLst>
          </p:cNvPr>
          <p:cNvSpPr>
            <a:spLocks noGrp="1"/>
          </p:cNvSpPr>
          <p:nvPr>
            <p:ph type="sldNum" sz="quarter" idx="12"/>
          </p:nvPr>
        </p:nvSpPr>
        <p:spPr/>
        <p:txBody>
          <a:bodyPr/>
          <a:lstStyle/>
          <a:p>
            <a:fld id="{B6B24919-AB43-4024-92C1-1898CE7A2706}" type="slidenum">
              <a:rPr lang="en-GB" smtClean="0"/>
              <a:pPr/>
              <a:t>‹#›</a:t>
            </a:fld>
            <a:endParaRPr lang="en-GB"/>
          </a:p>
        </p:txBody>
      </p:sp>
    </p:spTree>
    <p:extLst>
      <p:ext uri="{BB962C8B-B14F-4D97-AF65-F5344CB8AC3E}">
        <p14:creationId xmlns="" xmlns:p14="http://schemas.microsoft.com/office/powerpoint/2010/main" val="229848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3CFE89-7663-4A10-9E3A-E486D708E6D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7A60D12B-9551-45B8-94EE-1F56CDDB03D6}"/>
              </a:ext>
            </a:extLst>
          </p:cNvPr>
          <p:cNvSpPr>
            <a:spLocks noGrp="1"/>
          </p:cNvSpPr>
          <p:nvPr>
            <p:ph type="dt" sz="half" idx="10"/>
          </p:nvPr>
        </p:nvSpPr>
        <p:spPr/>
        <p:txBody>
          <a:bodyPr/>
          <a:lstStyle/>
          <a:p>
            <a:fld id="{840D4416-5B6E-4DC1-8BC9-BA56BCD57C57}" type="datetimeFigureOut">
              <a:rPr lang="en-GB" smtClean="0"/>
              <a:pPr/>
              <a:t>29/09/2018</a:t>
            </a:fld>
            <a:endParaRPr lang="en-GB"/>
          </a:p>
        </p:txBody>
      </p:sp>
      <p:sp>
        <p:nvSpPr>
          <p:cNvPr id="4" name="Footer Placeholder 3">
            <a:extLst>
              <a:ext uri="{FF2B5EF4-FFF2-40B4-BE49-F238E27FC236}">
                <a16:creationId xmlns="" xmlns:a16="http://schemas.microsoft.com/office/drawing/2014/main" id="{88798C3E-5B9A-4AE8-A03F-A44A9E84169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2F7ACBF4-C7BB-4DDE-B9E7-D566CA2C53D1}"/>
              </a:ext>
            </a:extLst>
          </p:cNvPr>
          <p:cNvSpPr>
            <a:spLocks noGrp="1"/>
          </p:cNvSpPr>
          <p:nvPr>
            <p:ph type="sldNum" sz="quarter" idx="12"/>
          </p:nvPr>
        </p:nvSpPr>
        <p:spPr/>
        <p:txBody>
          <a:bodyPr/>
          <a:lstStyle/>
          <a:p>
            <a:fld id="{B6B24919-AB43-4024-92C1-1898CE7A2706}" type="slidenum">
              <a:rPr lang="en-GB" smtClean="0"/>
              <a:pPr/>
              <a:t>‹#›</a:t>
            </a:fld>
            <a:endParaRPr lang="en-GB"/>
          </a:p>
        </p:txBody>
      </p:sp>
    </p:spTree>
    <p:extLst>
      <p:ext uri="{BB962C8B-B14F-4D97-AF65-F5344CB8AC3E}">
        <p14:creationId xmlns="" xmlns:p14="http://schemas.microsoft.com/office/powerpoint/2010/main" val="4265450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0B70C63-7F7E-40E2-AB99-5D26B802D3C3}"/>
              </a:ext>
            </a:extLst>
          </p:cNvPr>
          <p:cNvSpPr>
            <a:spLocks noGrp="1"/>
          </p:cNvSpPr>
          <p:nvPr>
            <p:ph type="dt" sz="half" idx="10"/>
          </p:nvPr>
        </p:nvSpPr>
        <p:spPr/>
        <p:txBody>
          <a:bodyPr/>
          <a:lstStyle/>
          <a:p>
            <a:fld id="{840D4416-5B6E-4DC1-8BC9-BA56BCD57C57}" type="datetimeFigureOut">
              <a:rPr lang="en-GB" smtClean="0"/>
              <a:pPr/>
              <a:t>29/09/2018</a:t>
            </a:fld>
            <a:endParaRPr lang="en-GB"/>
          </a:p>
        </p:txBody>
      </p:sp>
      <p:sp>
        <p:nvSpPr>
          <p:cNvPr id="3" name="Footer Placeholder 2">
            <a:extLst>
              <a:ext uri="{FF2B5EF4-FFF2-40B4-BE49-F238E27FC236}">
                <a16:creationId xmlns="" xmlns:a16="http://schemas.microsoft.com/office/drawing/2014/main" id="{F62E5559-8279-4DB5-99AE-CDF3D95052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A8B8D6B8-4A68-4ABE-9798-BC49017C9468}"/>
              </a:ext>
            </a:extLst>
          </p:cNvPr>
          <p:cNvSpPr>
            <a:spLocks noGrp="1"/>
          </p:cNvSpPr>
          <p:nvPr>
            <p:ph type="sldNum" sz="quarter" idx="12"/>
          </p:nvPr>
        </p:nvSpPr>
        <p:spPr/>
        <p:txBody>
          <a:bodyPr/>
          <a:lstStyle/>
          <a:p>
            <a:fld id="{B6B24919-AB43-4024-92C1-1898CE7A2706}" type="slidenum">
              <a:rPr lang="en-GB" smtClean="0"/>
              <a:pPr/>
              <a:t>‹#›</a:t>
            </a:fld>
            <a:endParaRPr lang="en-GB"/>
          </a:p>
        </p:txBody>
      </p:sp>
    </p:spTree>
    <p:extLst>
      <p:ext uri="{BB962C8B-B14F-4D97-AF65-F5344CB8AC3E}">
        <p14:creationId xmlns="" xmlns:p14="http://schemas.microsoft.com/office/powerpoint/2010/main" val="259149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958627-678E-4D3E-9C14-2B19488F1B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A143A1DA-4C8B-41DE-9F35-36CEB23ABB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ECF94E56-58B7-4D4F-8F2E-3141E9A6BA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B97C4978-27E9-4283-8BAF-F2745D16EE58}"/>
              </a:ext>
            </a:extLst>
          </p:cNvPr>
          <p:cNvSpPr>
            <a:spLocks noGrp="1"/>
          </p:cNvSpPr>
          <p:nvPr>
            <p:ph type="dt" sz="half" idx="10"/>
          </p:nvPr>
        </p:nvSpPr>
        <p:spPr/>
        <p:txBody>
          <a:bodyPr/>
          <a:lstStyle/>
          <a:p>
            <a:fld id="{840D4416-5B6E-4DC1-8BC9-BA56BCD57C57}" type="datetimeFigureOut">
              <a:rPr lang="en-GB" smtClean="0"/>
              <a:pPr/>
              <a:t>29/09/2018</a:t>
            </a:fld>
            <a:endParaRPr lang="en-GB"/>
          </a:p>
        </p:txBody>
      </p:sp>
      <p:sp>
        <p:nvSpPr>
          <p:cNvPr id="6" name="Footer Placeholder 5">
            <a:extLst>
              <a:ext uri="{FF2B5EF4-FFF2-40B4-BE49-F238E27FC236}">
                <a16:creationId xmlns="" xmlns:a16="http://schemas.microsoft.com/office/drawing/2014/main" id="{02F6B7E6-3C70-44AE-977F-4AC8FDC813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3B348DB2-2C85-4E65-8E66-7F543BDA5923}"/>
              </a:ext>
            </a:extLst>
          </p:cNvPr>
          <p:cNvSpPr>
            <a:spLocks noGrp="1"/>
          </p:cNvSpPr>
          <p:nvPr>
            <p:ph type="sldNum" sz="quarter" idx="12"/>
          </p:nvPr>
        </p:nvSpPr>
        <p:spPr/>
        <p:txBody>
          <a:bodyPr/>
          <a:lstStyle/>
          <a:p>
            <a:fld id="{B6B24919-AB43-4024-92C1-1898CE7A2706}" type="slidenum">
              <a:rPr lang="en-GB" smtClean="0"/>
              <a:pPr/>
              <a:t>‹#›</a:t>
            </a:fld>
            <a:endParaRPr lang="en-GB"/>
          </a:p>
        </p:txBody>
      </p:sp>
    </p:spTree>
    <p:extLst>
      <p:ext uri="{BB962C8B-B14F-4D97-AF65-F5344CB8AC3E}">
        <p14:creationId xmlns="" xmlns:p14="http://schemas.microsoft.com/office/powerpoint/2010/main" val="3433322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BAC863-9943-4DE4-AF1A-9DC3F889CE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444BD257-1674-4CE7-9B16-C86BED5F3C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12C926E3-7D6A-482D-ABF3-D5BE6D632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D0892376-29CF-4AAE-80A8-EA3D2010BBE3}"/>
              </a:ext>
            </a:extLst>
          </p:cNvPr>
          <p:cNvSpPr>
            <a:spLocks noGrp="1"/>
          </p:cNvSpPr>
          <p:nvPr>
            <p:ph type="dt" sz="half" idx="10"/>
          </p:nvPr>
        </p:nvSpPr>
        <p:spPr/>
        <p:txBody>
          <a:bodyPr/>
          <a:lstStyle/>
          <a:p>
            <a:fld id="{840D4416-5B6E-4DC1-8BC9-BA56BCD57C57}" type="datetimeFigureOut">
              <a:rPr lang="en-GB" smtClean="0"/>
              <a:pPr/>
              <a:t>29/09/2018</a:t>
            </a:fld>
            <a:endParaRPr lang="en-GB"/>
          </a:p>
        </p:txBody>
      </p:sp>
      <p:sp>
        <p:nvSpPr>
          <p:cNvPr id="6" name="Footer Placeholder 5">
            <a:extLst>
              <a:ext uri="{FF2B5EF4-FFF2-40B4-BE49-F238E27FC236}">
                <a16:creationId xmlns="" xmlns:a16="http://schemas.microsoft.com/office/drawing/2014/main" id="{5547E873-97F7-4F1D-A056-95B6F5BE53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E8C7FD94-F830-4285-AF6B-1A00F011C8C4}"/>
              </a:ext>
            </a:extLst>
          </p:cNvPr>
          <p:cNvSpPr>
            <a:spLocks noGrp="1"/>
          </p:cNvSpPr>
          <p:nvPr>
            <p:ph type="sldNum" sz="quarter" idx="12"/>
          </p:nvPr>
        </p:nvSpPr>
        <p:spPr/>
        <p:txBody>
          <a:bodyPr/>
          <a:lstStyle/>
          <a:p>
            <a:fld id="{B6B24919-AB43-4024-92C1-1898CE7A2706}" type="slidenum">
              <a:rPr lang="en-GB" smtClean="0"/>
              <a:pPr/>
              <a:t>‹#›</a:t>
            </a:fld>
            <a:endParaRPr lang="en-GB"/>
          </a:p>
        </p:txBody>
      </p:sp>
    </p:spTree>
    <p:extLst>
      <p:ext uri="{BB962C8B-B14F-4D97-AF65-F5344CB8AC3E}">
        <p14:creationId xmlns="" xmlns:p14="http://schemas.microsoft.com/office/powerpoint/2010/main" val="596335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F0293C9-742C-4436-8645-BC2CDE0FB1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F1974542-4A90-42DA-8CAA-EAF1E5E2D4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FAB0B323-5FD7-4EC7-B742-37958D3179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0D4416-5B6E-4DC1-8BC9-BA56BCD57C57}" type="datetimeFigureOut">
              <a:rPr lang="en-GB" smtClean="0"/>
              <a:pPr/>
              <a:t>29/09/2018</a:t>
            </a:fld>
            <a:endParaRPr lang="en-GB"/>
          </a:p>
        </p:txBody>
      </p:sp>
      <p:sp>
        <p:nvSpPr>
          <p:cNvPr id="5" name="Footer Placeholder 4">
            <a:extLst>
              <a:ext uri="{FF2B5EF4-FFF2-40B4-BE49-F238E27FC236}">
                <a16:creationId xmlns="" xmlns:a16="http://schemas.microsoft.com/office/drawing/2014/main" id="{8820A56C-7366-4CDE-A2C9-5D6E450682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4BA7C781-3AD2-4728-99A0-080FE4C979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24919-AB43-4024-92C1-1898CE7A2706}" type="slidenum">
              <a:rPr lang="en-GB" smtClean="0"/>
              <a:pPr/>
              <a:t>‹#›</a:t>
            </a:fld>
            <a:endParaRPr lang="en-GB"/>
          </a:p>
        </p:txBody>
      </p:sp>
    </p:spTree>
    <p:extLst>
      <p:ext uri="{BB962C8B-B14F-4D97-AF65-F5344CB8AC3E}">
        <p14:creationId xmlns="" xmlns:p14="http://schemas.microsoft.com/office/powerpoint/2010/main" val="370881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7.xm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BA6F4E-5DBF-4A62-9095-B8D087F90E8E}"/>
              </a:ext>
            </a:extLst>
          </p:cNvPr>
          <p:cNvSpPr>
            <a:spLocks noGrp="1"/>
          </p:cNvSpPr>
          <p:nvPr>
            <p:ph type="ctrTitle"/>
          </p:nvPr>
        </p:nvSpPr>
        <p:spPr>
          <a:xfrm>
            <a:off x="1524000" y="587773"/>
            <a:ext cx="9144000" cy="2387600"/>
          </a:xfrm>
        </p:spPr>
        <p:txBody>
          <a:bodyPr/>
          <a:lstStyle/>
          <a:p>
            <a:r>
              <a:rPr lang="en-GB" dirty="0"/>
              <a:t>INOVASI PEMBELAJARAN</a:t>
            </a:r>
          </a:p>
        </p:txBody>
      </p:sp>
      <p:sp>
        <p:nvSpPr>
          <p:cNvPr id="3" name="Subtitle 2">
            <a:extLst>
              <a:ext uri="{FF2B5EF4-FFF2-40B4-BE49-F238E27FC236}">
                <a16:creationId xmlns="" xmlns:a16="http://schemas.microsoft.com/office/drawing/2014/main" id="{BF956EAD-0A5B-4D73-A42C-036333FD7150}"/>
              </a:ext>
            </a:extLst>
          </p:cNvPr>
          <p:cNvSpPr>
            <a:spLocks noGrp="1"/>
          </p:cNvSpPr>
          <p:nvPr>
            <p:ph type="subTitle" idx="1"/>
          </p:nvPr>
        </p:nvSpPr>
        <p:spPr>
          <a:xfrm>
            <a:off x="1524000" y="2975373"/>
            <a:ext cx="9144000" cy="1655762"/>
          </a:xfrm>
        </p:spPr>
        <p:txBody>
          <a:bodyPr/>
          <a:lstStyle/>
          <a:p>
            <a:r>
              <a:rPr lang="en-GB" dirty="0"/>
              <a:t>- ENVIROMENTAL INPUT-</a:t>
            </a:r>
          </a:p>
        </p:txBody>
      </p:sp>
      <p:sp>
        <p:nvSpPr>
          <p:cNvPr id="4" name="Subtitle 2">
            <a:extLst>
              <a:ext uri="{FF2B5EF4-FFF2-40B4-BE49-F238E27FC236}">
                <a16:creationId xmlns="" xmlns:a16="http://schemas.microsoft.com/office/drawing/2014/main" id="{3EC0688C-56E9-4ACB-9C9C-0C31DBE90C06}"/>
              </a:ext>
            </a:extLst>
          </p:cNvPr>
          <p:cNvSpPr txBox="1">
            <a:spLocks/>
          </p:cNvSpPr>
          <p:nvPr/>
        </p:nvSpPr>
        <p:spPr>
          <a:xfrm>
            <a:off x="1524000" y="4907756"/>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p>
        </p:txBody>
      </p:sp>
      <p:sp>
        <p:nvSpPr>
          <p:cNvPr id="5" name="Rectangle 4">
            <a:extLst>
              <a:ext uri="{FF2B5EF4-FFF2-40B4-BE49-F238E27FC236}">
                <a16:creationId xmlns="" xmlns:a16="http://schemas.microsoft.com/office/drawing/2014/main" id="{3A8B9D1D-AF1B-4D5D-A0A9-BB8074878602}"/>
              </a:ext>
            </a:extLst>
          </p:cNvPr>
          <p:cNvSpPr/>
          <p:nvPr/>
        </p:nvSpPr>
        <p:spPr>
          <a:xfrm>
            <a:off x="228600" y="5520347"/>
            <a:ext cx="6096000" cy="1045094"/>
          </a:xfrm>
          <a:prstGeom prst="rect">
            <a:avLst/>
          </a:prstGeom>
        </p:spPr>
        <p:txBody>
          <a:bodyPr>
            <a:spAutoFit/>
          </a:bodyPr>
          <a:lstStyle/>
          <a:p>
            <a:pPr>
              <a:lnSpc>
                <a:spcPct val="115000"/>
              </a:lnSpc>
              <a:spcAft>
                <a:spcPts val="1000"/>
              </a:spcAft>
            </a:pPr>
            <a:r>
              <a:rPr lang="id-ID" sz="2400" dirty="0" smtClean="0">
                <a:effectLst/>
                <a:latin typeface="Calibri" panose="020F0502020204030204" pitchFamily="34" charset="0"/>
                <a:ea typeface="Calibri" panose="020F0502020204030204" pitchFamily="34" charset="0"/>
                <a:cs typeface="Arial" panose="020B0604020202020204" pitchFamily="34" charset="0"/>
              </a:rPr>
              <a:t>Inovasi Pembelajaran Pertemuan 2</a:t>
            </a:r>
          </a:p>
          <a:p>
            <a:pPr>
              <a:lnSpc>
                <a:spcPct val="115000"/>
              </a:lnSpc>
              <a:spcAft>
                <a:spcPts val="1000"/>
              </a:spcAft>
            </a:pPr>
            <a:endParaRPr lang="en-GB"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277647587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nodePh="1">
                                  <p:stCondLst>
                                    <p:cond delay="0"/>
                                  </p:stCondLst>
                                  <p:endCondLst>
                                    <p:cond evt="begin" delay="0">
                                      <p:tn val="17"/>
                                    </p:cond>
                                  </p:end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 xmlns:a16="http://schemas.microsoft.com/office/drawing/2014/main" id="{41E5C4A1-B1C9-4282-8366-02EB402502B7}"/>
              </a:ext>
            </a:extLst>
          </p:cNvPr>
          <p:cNvSpPr/>
          <p:nvPr/>
        </p:nvSpPr>
        <p:spPr>
          <a:xfrm>
            <a:off x="981075" y="1485900"/>
            <a:ext cx="10229850" cy="501015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a:latin typeface="Times New Roman" panose="02020603050405020304" pitchFamily="18" charset="0"/>
                <a:cs typeface="Times New Roman" panose="02020603050405020304" pitchFamily="18" charset="0"/>
              </a:rPr>
              <a:t>Dalam mengimplementasikan dan mengembangkan kurikulum, dalam proses pembelajaran di kelas guru harus dapat memanfaatkan hasil pengamatannya terhadap anak didik dan mencatat kemampuan anak didik yang berbeda – beda. Hal ini sangat penting, karena informasi yang demikian sangat dibutuhkan ketika seorang guru menyusun rencana pembelajaran yang tentunya sesuai dengan kemampuan anak didiknya. Dengan demikian, proses pembelajaran menjadi lebih efektif dan menyenangkan</a:t>
            </a:r>
            <a:r>
              <a:rPr lang="en-GB" sz="2800"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 xmlns:a16="http://schemas.microsoft.com/office/drawing/2014/main" id="{92B65AAD-F1A1-4AE4-9852-0B6C67281E21}"/>
              </a:ext>
            </a:extLst>
          </p:cNvPr>
          <p:cNvSpPr txBox="1"/>
          <p:nvPr/>
        </p:nvSpPr>
        <p:spPr>
          <a:xfrm>
            <a:off x="2457450" y="39350"/>
            <a:ext cx="7618112" cy="1446550"/>
          </a:xfrm>
          <a:prstGeom prst="rect">
            <a:avLst/>
          </a:prstGeom>
          <a:noFill/>
        </p:spPr>
        <p:txBody>
          <a:bodyPr wrap="square" rtlCol="0">
            <a:spAutoFit/>
          </a:bodyPr>
          <a:lstStyle/>
          <a:p>
            <a:pPr algn="ctr"/>
            <a:r>
              <a:rPr lang="en-GB" sz="4400" dirty="0">
                <a:solidFill>
                  <a:schemeClr val="bg1"/>
                </a:solidFill>
                <a:latin typeface="Times New Roman" panose="02020603050405020304" pitchFamily="18" charset="0"/>
                <a:cs typeface="Times New Roman" panose="02020603050405020304" pitchFamily="18" charset="0"/>
              </a:rPr>
              <a:t>IMPLIKASI LINGKUNGAN BELAJAR ANAK</a:t>
            </a:r>
          </a:p>
        </p:txBody>
      </p:sp>
    </p:spTree>
    <p:extLst>
      <p:ext uri="{BB962C8B-B14F-4D97-AF65-F5344CB8AC3E}">
        <p14:creationId xmlns="" xmlns:p14="http://schemas.microsoft.com/office/powerpoint/2010/main" val="49789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598744-1AFE-4200-847A-0C31C87E595D}"/>
              </a:ext>
            </a:extLst>
          </p:cNvPr>
          <p:cNvSpPr>
            <a:spLocks noGrp="1"/>
          </p:cNvSpPr>
          <p:nvPr>
            <p:ph type="ctrTitle"/>
          </p:nvPr>
        </p:nvSpPr>
        <p:spPr/>
        <p:txBody>
          <a:bodyPr/>
          <a:lstStyle/>
          <a:p>
            <a:r>
              <a:rPr lang="en-GB" dirty="0">
                <a:solidFill>
                  <a:schemeClr val="bg1"/>
                </a:solidFill>
              </a:rPr>
              <a:t>TERIMAKASIH</a:t>
            </a:r>
          </a:p>
        </p:txBody>
      </p:sp>
      <p:sp>
        <p:nvSpPr>
          <p:cNvPr id="3" name="Subtitle 2">
            <a:extLst>
              <a:ext uri="{FF2B5EF4-FFF2-40B4-BE49-F238E27FC236}">
                <a16:creationId xmlns="" xmlns:a16="http://schemas.microsoft.com/office/drawing/2014/main" id="{BA8981C2-5530-4A03-B732-BBDE7FFC4D42}"/>
              </a:ext>
            </a:extLst>
          </p:cNvPr>
          <p:cNvSpPr>
            <a:spLocks noGrp="1"/>
          </p:cNvSpPr>
          <p:nvPr>
            <p:ph type="subTitle" idx="1"/>
          </p:nvPr>
        </p:nvSpPr>
        <p:spPr/>
        <p:txBody>
          <a:bodyPr/>
          <a:lstStyle/>
          <a:p>
            <a:endParaRPr lang="en-GB"/>
          </a:p>
        </p:txBody>
      </p:sp>
    </p:spTree>
    <p:extLst>
      <p:ext uri="{BB962C8B-B14F-4D97-AF65-F5344CB8AC3E}">
        <p14:creationId xmlns="" xmlns:p14="http://schemas.microsoft.com/office/powerpoint/2010/main" val="4205400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C429934F-817B-4C92-8756-B74566070DE4}"/>
              </a:ext>
            </a:extLst>
          </p:cNvPr>
          <p:cNvSpPr txBox="1"/>
          <p:nvPr/>
        </p:nvSpPr>
        <p:spPr>
          <a:xfrm>
            <a:off x="2155372" y="2180078"/>
            <a:ext cx="9374191" cy="1446550"/>
          </a:xfrm>
          <a:prstGeom prst="rect">
            <a:avLst/>
          </a:prstGeom>
          <a:noFill/>
        </p:spPr>
        <p:txBody>
          <a:bodyPr wrap="square" rtlCol="0">
            <a:spAutoFit/>
          </a:bodyPr>
          <a:lstStyle/>
          <a:p>
            <a:pPr algn="ctr"/>
            <a:r>
              <a:rPr lang="en-GB" sz="4400" dirty="0">
                <a:solidFill>
                  <a:schemeClr val="bg1"/>
                </a:solidFill>
                <a:latin typeface="Times New Roman" panose="02020603050405020304" pitchFamily="18" charset="0"/>
                <a:cs typeface="Times New Roman" panose="02020603050405020304" pitchFamily="18" charset="0"/>
              </a:rPr>
              <a:t>PENGERTIAN </a:t>
            </a:r>
          </a:p>
          <a:p>
            <a:pPr algn="ctr"/>
            <a:r>
              <a:rPr lang="en-GB" sz="4400" dirty="0" smtClean="0">
                <a:solidFill>
                  <a:schemeClr val="bg1"/>
                </a:solidFill>
                <a:latin typeface="Times New Roman" panose="02020603050405020304" pitchFamily="18" charset="0"/>
                <a:cs typeface="Times New Roman" panose="02020603050405020304" pitchFamily="18" charset="0"/>
              </a:rPr>
              <a:t>ENVIRONMENTAL </a:t>
            </a:r>
            <a:r>
              <a:rPr lang="en-GB" sz="4400" dirty="0">
                <a:solidFill>
                  <a:schemeClr val="bg1"/>
                </a:solidFill>
                <a:latin typeface="Times New Roman" panose="02020603050405020304" pitchFamily="18" charset="0"/>
                <a:cs typeface="Times New Roman" panose="02020603050405020304" pitchFamily="18" charset="0"/>
              </a:rPr>
              <a:t>INPUT</a:t>
            </a:r>
          </a:p>
        </p:txBody>
      </p:sp>
      <p:grpSp>
        <p:nvGrpSpPr>
          <p:cNvPr id="15" name="Group 14">
            <a:extLst>
              <a:ext uri="{FF2B5EF4-FFF2-40B4-BE49-F238E27FC236}">
                <a16:creationId xmlns="" xmlns:a16="http://schemas.microsoft.com/office/drawing/2014/main" id="{2094062E-C53D-412A-808A-9FE0972D9A4E}"/>
              </a:ext>
            </a:extLst>
          </p:cNvPr>
          <p:cNvGrpSpPr/>
          <p:nvPr/>
        </p:nvGrpSpPr>
        <p:grpSpPr>
          <a:xfrm>
            <a:off x="-10842171" y="0"/>
            <a:ext cx="13757951" cy="6858000"/>
            <a:chOff x="-10842171" y="0"/>
            <a:chExt cx="13757951" cy="6858000"/>
          </a:xfrm>
        </p:grpSpPr>
        <p:grpSp>
          <p:nvGrpSpPr>
            <p:cNvPr id="4" name="Group 3">
              <a:extLst>
                <a:ext uri="{FF2B5EF4-FFF2-40B4-BE49-F238E27FC236}">
                  <a16:creationId xmlns="" xmlns:a16="http://schemas.microsoft.com/office/drawing/2014/main" id="{2226C30D-FE3E-436B-937B-568678D46E99}"/>
                </a:ext>
              </a:extLst>
            </p:cNvPr>
            <p:cNvGrpSpPr/>
            <p:nvPr/>
          </p:nvGrpSpPr>
          <p:grpSpPr>
            <a:xfrm>
              <a:off x="-10842171" y="0"/>
              <a:ext cx="13757951" cy="6858000"/>
              <a:chOff x="-2122714" y="0"/>
              <a:chExt cx="13757951" cy="6858000"/>
            </a:xfrm>
            <a:solidFill>
              <a:schemeClr val="accent6">
                <a:lumMod val="75000"/>
              </a:schemeClr>
            </a:solidFill>
            <a:effectLst>
              <a:outerShdw blurRad="50800" dist="88900" algn="l" rotWithShape="0">
                <a:prstClr val="black">
                  <a:alpha val="40000"/>
                </a:prstClr>
              </a:outerShdw>
            </a:effectLst>
          </p:grpSpPr>
          <p:sp>
            <p:nvSpPr>
              <p:cNvPr id="2" name="Rectangle 1">
                <a:extLst>
                  <a:ext uri="{FF2B5EF4-FFF2-40B4-BE49-F238E27FC236}">
                    <a16:creationId xmlns="" xmlns:a16="http://schemas.microsoft.com/office/drawing/2014/main" id="{818D6828-AF59-4E02-B1FB-C91F47F48691}"/>
                  </a:ext>
                </a:extLst>
              </p:cNvPr>
              <p:cNvSpPr/>
              <p:nvPr/>
            </p:nvSpPr>
            <p:spPr>
              <a:xfrm>
                <a:off x="-2122714" y="0"/>
                <a:ext cx="1263128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Oval 2">
                <a:extLst>
                  <a:ext uri="{FF2B5EF4-FFF2-40B4-BE49-F238E27FC236}">
                    <a16:creationId xmlns="" xmlns:a16="http://schemas.microsoft.com/office/drawing/2014/main" id="{280E799F-AB1D-4086-AFAD-EA424C931468}"/>
                  </a:ext>
                </a:extLst>
              </p:cNvPr>
              <p:cNvSpPr/>
              <p:nvPr/>
            </p:nvSpPr>
            <p:spPr>
              <a:xfrm>
                <a:off x="9381894" y="2743200"/>
                <a:ext cx="2253343" cy="13716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 name="Rectangle: Single Corner Snipped 8">
              <a:extLst>
                <a:ext uri="{FF2B5EF4-FFF2-40B4-BE49-F238E27FC236}">
                  <a16:creationId xmlns="" xmlns:a16="http://schemas.microsoft.com/office/drawing/2014/main" id="{4FC6A3EA-66EB-48DB-B5F0-DD64B1EC5E07}"/>
                </a:ext>
              </a:extLst>
            </p:cNvPr>
            <p:cNvSpPr/>
            <p:nvPr/>
          </p:nvSpPr>
          <p:spPr>
            <a:xfrm>
              <a:off x="-9238016" y="504609"/>
              <a:ext cx="2203939" cy="1406769"/>
            </a:xfrm>
            <a:prstGeom prst="snip1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solidFill>
                    <a:schemeClr val="tx1"/>
                  </a:solidFill>
                  <a:latin typeface="Times New Roman" panose="02020603050405020304" pitchFamily="18" charset="0"/>
                  <a:cs typeface="Times New Roman" panose="02020603050405020304" pitchFamily="18" charset="0"/>
                </a:rPr>
                <a:t>Lingkungan menurut Webster’s New Collegiate Dictionary</a:t>
              </a:r>
              <a:endParaRPr lang="en-GB" dirty="0">
                <a:solidFill>
                  <a:schemeClr val="tx1"/>
                </a:solidFill>
                <a:latin typeface="Times New Roman" panose="02020603050405020304" pitchFamily="18" charset="0"/>
                <a:cs typeface="Times New Roman" panose="02020603050405020304" pitchFamily="18" charset="0"/>
              </a:endParaRPr>
            </a:p>
          </p:txBody>
        </p:sp>
        <p:sp>
          <p:nvSpPr>
            <p:cNvPr id="10" name="Callout: Bent Line 9">
              <a:extLst>
                <a:ext uri="{FF2B5EF4-FFF2-40B4-BE49-F238E27FC236}">
                  <a16:creationId xmlns="" xmlns:a16="http://schemas.microsoft.com/office/drawing/2014/main" id="{3D6E8B9B-92AF-4B82-9898-13A0ECC802C5}"/>
                </a:ext>
              </a:extLst>
            </p:cNvPr>
            <p:cNvSpPr/>
            <p:nvPr/>
          </p:nvSpPr>
          <p:spPr>
            <a:xfrm>
              <a:off x="-7392237" y="2180078"/>
              <a:ext cx="3685736" cy="1406769"/>
            </a:xfrm>
            <a:prstGeom prst="borderCallout2">
              <a:avLst>
                <a:gd name="adj1" fmla="val 19163"/>
                <a:gd name="adj2" fmla="val -1101"/>
                <a:gd name="adj3" fmla="val 18750"/>
                <a:gd name="adj4" fmla="val -45806"/>
                <a:gd name="adj5" fmla="val -14942"/>
                <a:gd name="adj6" fmla="val -46005"/>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Times New Roman" panose="02020603050405020304" pitchFamily="18" charset="0"/>
                  <a:cs typeface="Times New Roman" panose="02020603050405020304" pitchFamily="18" charset="0"/>
                </a:rPr>
                <a:t>T</a:t>
              </a:r>
              <a:r>
                <a:rPr lang="id-ID" dirty="0">
                  <a:solidFill>
                    <a:schemeClr val="tx1"/>
                  </a:solidFill>
                  <a:latin typeface="Times New Roman" panose="02020603050405020304" pitchFamily="18" charset="0"/>
                  <a:cs typeface="Times New Roman" panose="02020603050405020304" pitchFamily="18" charset="0"/>
                </a:rPr>
                <a:t>he aggregate of all the external conditions and influences affecting the life and development of an organism</a:t>
              </a:r>
              <a:endParaRPr lang="en-GB" dirty="0">
                <a:solidFill>
                  <a:schemeClr val="tx1"/>
                </a:solidFill>
                <a:latin typeface="Times New Roman" panose="02020603050405020304" pitchFamily="18" charset="0"/>
                <a:cs typeface="Times New Roman" panose="02020603050405020304" pitchFamily="18" charset="0"/>
              </a:endParaRPr>
            </a:p>
          </p:txBody>
        </p:sp>
        <p:sp>
          <p:nvSpPr>
            <p:cNvPr id="11" name="Rectangle: Single Corner Snipped 10">
              <a:extLst>
                <a:ext uri="{FF2B5EF4-FFF2-40B4-BE49-F238E27FC236}">
                  <a16:creationId xmlns="" xmlns:a16="http://schemas.microsoft.com/office/drawing/2014/main" id="{A7ED8A4E-8B85-4122-8B4B-D985A79D6FD9}"/>
                </a:ext>
              </a:extLst>
            </p:cNvPr>
            <p:cNvSpPr/>
            <p:nvPr/>
          </p:nvSpPr>
          <p:spPr>
            <a:xfrm>
              <a:off x="-9238016" y="3766989"/>
              <a:ext cx="3207026" cy="675861"/>
            </a:xfrm>
            <a:prstGeom prst="snip1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a:solidFill>
                    <a:schemeClr val="tx1"/>
                  </a:solidFill>
                  <a:latin typeface="Times New Roman" panose="02020603050405020304" pitchFamily="18" charset="0"/>
                  <a:cs typeface="Times New Roman" panose="02020603050405020304" pitchFamily="18" charset="0"/>
                </a:rPr>
                <a:t>Tirtarahardja dan La Sulo</a:t>
              </a:r>
              <a:endParaRPr lang="en-GB" sz="2000" dirty="0">
                <a:solidFill>
                  <a:schemeClr val="tx1"/>
                </a:solidFill>
                <a:latin typeface="Times New Roman" panose="02020603050405020304" pitchFamily="18" charset="0"/>
                <a:cs typeface="Times New Roman" panose="02020603050405020304" pitchFamily="18" charset="0"/>
              </a:endParaRPr>
            </a:p>
          </p:txBody>
        </p:sp>
        <p:sp>
          <p:nvSpPr>
            <p:cNvPr id="12" name="Callout: Bent Line 11">
              <a:extLst>
                <a:ext uri="{FF2B5EF4-FFF2-40B4-BE49-F238E27FC236}">
                  <a16:creationId xmlns="" xmlns:a16="http://schemas.microsoft.com/office/drawing/2014/main" id="{1EC78447-78F3-4233-861E-C255E92DC02F}"/>
                </a:ext>
              </a:extLst>
            </p:cNvPr>
            <p:cNvSpPr/>
            <p:nvPr/>
          </p:nvSpPr>
          <p:spPr>
            <a:xfrm>
              <a:off x="-6704640" y="4757958"/>
              <a:ext cx="2310541" cy="1540503"/>
            </a:xfrm>
            <a:prstGeom prst="borderCallout2">
              <a:avLst>
                <a:gd name="adj1" fmla="val 19163"/>
                <a:gd name="adj2" fmla="val -1101"/>
                <a:gd name="adj3" fmla="val 18750"/>
                <a:gd name="adj4" fmla="val -45806"/>
                <a:gd name="adj5" fmla="val -14942"/>
                <a:gd name="adj6" fmla="val -46005"/>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L</a:t>
              </a:r>
              <a:r>
                <a:rPr lang="id-ID" sz="2400" dirty="0">
                  <a:solidFill>
                    <a:schemeClr val="tx1"/>
                  </a:solidFill>
                </a:rPr>
                <a:t>atar </a:t>
              </a:r>
              <a:r>
                <a:rPr lang="id-ID" sz="2400" dirty="0">
                  <a:solidFill>
                    <a:schemeClr val="tx1"/>
                  </a:solidFill>
                  <a:latin typeface="Times New Roman" panose="02020603050405020304" pitchFamily="18" charset="0"/>
                  <a:cs typeface="Times New Roman" panose="02020603050405020304" pitchFamily="18" charset="0"/>
                </a:rPr>
                <a:t>tempat</a:t>
              </a:r>
              <a:r>
                <a:rPr lang="id-ID" sz="2400" dirty="0">
                  <a:solidFill>
                    <a:schemeClr val="tx1"/>
                  </a:solidFill>
                </a:rPr>
                <a:t> berlangsungnya pendidikan</a:t>
              </a:r>
              <a:endParaRPr lang="en-GB" sz="2400" dirty="0">
                <a:solidFill>
                  <a:schemeClr val="tx1"/>
                </a:solidFill>
                <a:latin typeface="Times New Roman" panose="02020603050405020304" pitchFamily="18" charset="0"/>
                <a:cs typeface="Times New Roman" panose="02020603050405020304" pitchFamily="18" charset="0"/>
              </a:endParaRPr>
            </a:p>
          </p:txBody>
        </p:sp>
        <p:sp>
          <p:nvSpPr>
            <p:cNvPr id="13" name="Rectangle: Single Corner Snipped 12">
              <a:extLst>
                <a:ext uri="{FF2B5EF4-FFF2-40B4-BE49-F238E27FC236}">
                  <a16:creationId xmlns="" xmlns:a16="http://schemas.microsoft.com/office/drawing/2014/main" id="{46C70F81-4F1D-4FE4-8CDC-F7E0E2DC80DF}"/>
                </a:ext>
              </a:extLst>
            </p:cNvPr>
            <p:cNvSpPr/>
            <p:nvPr/>
          </p:nvSpPr>
          <p:spPr>
            <a:xfrm>
              <a:off x="-4436207" y="546287"/>
              <a:ext cx="2054980" cy="684388"/>
            </a:xfrm>
            <a:prstGeom prst="snip1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a:solidFill>
                    <a:schemeClr val="tx1"/>
                  </a:solidFill>
                  <a:latin typeface="Times New Roman" panose="02020603050405020304" pitchFamily="18" charset="0"/>
                  <a:cs typeface="Times New Roman" panose="02020603050405020304" pitchFamily="18" charset="0"/>
                </a:rPr>
                <a:t>Ahmadi</a:t>
              </a:r>
              <a:endParaRPr lang="en-GB" sz="2400" dirty="0">
                <a:solidFill>
                  <a:schemeClr val="tx1"/>
                </a:solidFill>
                <a:latin typeface="Times New Roman" panose="02020603050405020304" pitchFamily="18" charset="0"/>
                <a:cs typeface="Times New Roman" panose="02020603050405020304" pitchFamily="18" charset="0"/>
              </a:endParaRPr>
            </a:p>
          </p:txBody>
        </p:sp>
        <p:sp>
          <p:nvSpPr>
            <p:cNvPr id="14" name="Callout: Bent Line 13">
              <a:extLst>
                <a:ext uri="{FF2B5EF4-FFF2-40B4-BE49-F238E27FC236}">
                  <a16:creationId xmlns="" xmlns:a16="http://schemas.microsoft.com/office/drawing/2014/main" id="{0FC737AD-61AE-4FF4-B177-931D60AC3F6E}"/>
                </a:ext>
              </a:extLst>
            </p:cNvPr>
            <p:cNvSpPr/>
            <p:nvPr/>
          </p:nvSpPr>
          <p:spPr>
            <a:xfrm>
              <a:off x="-2880131" y="1534535"/>
              <a:ext cx="2880131" cy="1853127"/>
            </a:xfrm>
            <a:prstGeom prst="borderCallout2">
              <a:avLst>
                <a:gd name="adj1" fmla="val 19163"/>
                <a:gd name="adj2" fmla="val -1101"/>
                <a:gd name="adj3" fmla="val 18750"/>
                <a:gd name="adj4" fmla="val -45806"/>
                <a:gd name="adj5" fmla="val -14942"/>
                <a:gd name="adj6" fmla="val -46005"/>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a:solidFill>
                    <a:schemeClr val="tx1"/>
                  </a:solidFill>
                  <a:latin typeface="Times New Roman" panose="02020603050405020304" pitchFamily="18" charset="0"/>
                  <a:cs typeface="Times New Roman" panose="02020603050405020304" pitchFamily="18" charset="0"/>
                </a:rPr>
                <a:t>Lingkungan pendidikan adalah segala kondisi dan pengaruh dari luar terhadap kegiatan pendidikan </a:t>
              </a:r>
              <a:endParaRPr lang="en-GB" sz="2000" dirty="0">
                <a:solidFill>
                  <a:schemeClr val="tx1"/>
                </a:solidFill>
                <a:latin typeface="Times New Roman" panose="02020603050405020304" pitchFamily="18" charset="0"/>
                <a:cs typeface="Times New Roman" panose="02020603050405020304" pitchFamily="18" charset="0"/>
              </a:endParaRPr>
            </a:p>
          </p:txBody>
        </p:sp>
      </p:grpSp>
      <p:grpSp>
        <p:nvGrpSpPr>
          <p:cNvPr id="22" name="Group 21">
            <a:extLst>
              <a:ext uri="{FF2B5EF4-FFF2-40B4-BE49-F238E27FC236}">
                <a16:creationId xmlns="" xmlns:a16="http://schemas.microsoft.com/office/drawing/2014/main" id="{36C44ED3-15A9-46BC-8658-D9AA44F03E4E}"/>
              </a:ext>
            </a:extLst>
          </p:cNvPr>
          <p:cNvGrpSpPr/>
          <p:nvPr/>
        </p:nvGrpSpPr>
        <p:grpSpPr>
          <a:xfrm>
            <a:off x="-13389429" y="0"/>
            <a:ext cx="15072863" cy="6858000"/>
            <a:chOff x="-13389429" y="0"/>
            <a:chExt cx="15072863" cy="6858000"/>
          </a:xfrm>
        </p:grpSpPr>
        <p:grpSp>
          <p:nvGrpSpPr>
            <p:cNvPr id="5" name="Group 4">
              <a:extLst>
                <a:ext uri="{FF2B5EF4-FFF2-40B4-BE49-F238E27FC236}">
                  <a16:creationId xmlns="" xmlns:a16="http://schemas.microsoft.com/office/drawing/2014/main" id="{48B4F85C-822F-4EB5-A1F5-A59E45E623DA}"/>
                </a:ext>
              </a:extLst>
            </p:cNvPr>
            <p:cNvGrpSpPr/>
            <p:nvPr/>
          </p:nvGrpSpPr>
          <p:grpSpPr>
            <a:xfrm>
              <a:off x="-13389429" y="0"/>
              <a:ext cx="15072863" cy="6858000"/>
              <a:chOff x="-2122714" y="0"/>
              <a:chExt cx="13757951" cy="6858000"/>
            </a:xfrm>
            <a:solidFill>
              <a:schemeClr val="accent6">
                <a:lumMod val="60000"/>
                <a:lumOff val="40000"/>
              </a:schemeClr>
            </a:solidFill>
            <a:effectLst>
              <a:outerShdw blurRad="50800" dist="88900" algn="l" rotWithShape="0">
                <a:prstClr val="black">
                  <a:alpha val="40000"/>
                </a:prstClr>
              </a:outerShdw>
            </a:effectLst>
          </p:grpSpPr>
          <p:sp>
            <p:nvSpPr>
              <p:cNvPr id="6" name="Rectangle 5">
                <a:extLst>
                  <a:ext uri="{FF2B5EF4-FFF2-40B4-BE49-F238E27FC236}">
                    <a16:creationId xmlns="" xmlns:a16="http://schemas.microsoft.com/office/drawing/2014/main" id="{109F1D0C-BA03-4D48-91ED-267715CC7E22}"/>
                  </a:ext>
                </a:extLst>
              </p:cNvPr>
              <p:cNvSpPr/>
              <p:nvPr/>
            </p:nvSpPr>
            <p:spPr>
              <a:xfrm>
                <a:off x="-2122714" y="0"/>
                <a:ext cx="1263128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 xmlns:a16="http://schemas.microsoft.com/office/drawing/2014/main" id="{A7E99511-B148-4548-AAC6-6B45F006FEB9}"/>
                  </a:ext>
                </a:extLst>
              </p:cNvPr>
              <p:cNvSpPr/>
              <p:nvPr/>
            </p:nvSpPr>
            <p:spPr>
              <a:xfrm>
                <a:off x="9381894" y="2743200"/>
                <a:ext cx="2253343" cy="13716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Title 1">
              <a:extLst>
                <a:ext uri="{FF2B5EF4-FFF2-40B4-BE49-F238E27FC236}">
                  <a16:creationId xmlns="" xmlns:a16="http://schemas.microsoft.com/office/drawing/2014/main" id="{9C07EA6D-EB2D-48D5-B742-E85A794E1D5F}"/>
                </a:ext>
              </a:extLst>
            </p:cNvPr>
            <p:cNvSpPr txBox="1">
              <a:spLocks/>
            </p:cNvSpPr>
            <p:nvPr/>
          </p:nvSpPr>
          <p:spPr>
            <a:xfrm>
              <a:off x="-11498694" y="48662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Times New Roman" panose="02020603050405020304" pitchFamily="18" charset="0"/>
                  <a:cs typeface="Times New Roman" panose="02020603050405020304" pitchFamily="18" charset="0"/>
                </a:rPr>
                <a:t>KONKLUSI</a:t>
              </a:r>
            </a:p>
          </p:txBody>
        </p:sp>
        <p:sp>
          <p:nvSpPr>
            <p:cNvPr id="17" name="Content Placeholder 2">
              <a:extLst>
                <a:ext uri="{FF2B5EF4-FFF2-40B4-BE49-F238E27FC236}">
                  <a16:creationId xmlns="" xmlns:a16="http://schemas.microsoft.com/office/drawing/2014/main" id="{8ECAA0AC-4113-437C-A31D-CA47CA3B0E7D}"/>
                </a:ext>
              </a:extLst>
            </p:cNvPr>
            <p:cNvSpPr txBox="1">
              <a:spLocks/>
            </p:cNvSpPr>
            <p:nvPr/>
          </p:nvSpPr>
          <p:spPr>
            <a:xfrm>
              <a:off x="-11498694" y="1947123"/>
              <a:ext cx="8618563"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d-ID" sz="4000" dirty="0">
                  <a:latin typeface="Times New Roman" panose="02020603050405020304" pitchFamily="18" charset="0"/>
                  <a:cs typeface="Times New Roman" panose="02020603050405020304" pitchFamily="18" charset="0"/>
                </a:rPr>
                <a:t>lingkungan belajar adalah tempat berlangsungnya kegiatan belajar yang mendapatkan pengaruh dari luar terhadap keberlangsungan kegiatan pembelajaran sehingga mampu mempengaruhi proses belajar mengajar.</a:t>
              </a:r>
              <a:endParaRPr lang="en-GB" sz="4000" dirty="0">
                <a:latin typeface="Times New Roman" panose="02020603050405020304" pitchFamily="18" charset="0"/>
                <a:cs typeface="Times New Roman" panose="02020603050405020304" pitchFamily="18" charset="0"/>
              </a:endParaRPr>
            </a:p>
            <a:p>
              <a:endParaRPr lang="en-GB" dirty="0"/>
            </a:p>
          </p:txBody>
        </p:sp>
      </p:grpSp>
    </p:spTree>
    <p:extLst>
      <p:ext uri="{BB962C8B-B14F-4D97-AF65-F5344CB8AC3E}">
        <p14:creationId xmlns="" xmlns:p14="http://schemas.microsoft.com/office/powerpoint/2010/main" val="138757707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5.55112E-17 0 L 0.93568 -0.00093 " pathEditMode="relative" rAng="0" ptsTypes="AA">
                                      <p:cBhvr>
                                        <p:cTn id="6" dur="2000" fill="hold"/>
                                        <p:tgtEl>
                                          <p:spTgt spid="15"/>
                                        </p:tgtEl>
                                        <p:attrNameLst>
                                          <p:attrName>ppt_x</p:attrName>
                                          <p:attrName>ppt_y</p:attrName>
                                        </p:attrNameLst>
                                      </p:cBhvr>
                                      <p:rCtr x="46784" y="-46"/>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2.91667E-6 -1.48148E-6 L 0.98008 0 " pathEditMode="relative" rAng="0" ptsTypes="AA">
                                      <p:cBhvr>
                                        <p:cTn id="10" dur="2000" fill="hold"/>
                                        <p:tgtEl>
                                          <p:spTgt spid="22"/>
                                        </p:tgtEl>
                                        <p:attrNameLst>
                                          <p:attrName>ppt_x</p:attrName>
                                          <p:attrName>ppt_y</p:attrName>
                                        </p:attrNameLst>
                                      </p:cBhvr>
                                      <p:rCtr x="48034" y="30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C429934F-817B-4C92-8756-B74566070DE4}"/>
              </a:ext>
            </a:extLst>
          </p:cNvPr>
          <p:cNvSpPr txBox="1"/>
          <p:nvPr/>
        </p:nvSpPr>
        <p:spPr>
          <a:xfrm>
            <a:off x="2183461" y="2452105"/>
            <a:ext cx="9374191" cy="1446550"/>
          </a:xfrm>
          <a:prstGeom prst="rect">
            <a:avLst/>
          </a:prstGeom>
          <a:noFill/>
        </p:spPr>
        <p:txBody>
          <a:bodyPr wrap="square" rtlCol="0">
            <a:spAutoFit/>
          </a:bodyPr>
          <a:lstStyle/>
          <a:p>
            <a:pPr algn="ctr"/>
            <a:r>
              <a:rPr lang="en-GB" sz="4400" dirty="0">
                <a:solidFill>
                  <a:schemeClr val="bg1"/>
                </a:solidFill>
                <a:latin typeface="Times New Roman" panose="02020603050405020304" pitchFamily="18" charset="0"/>
                <a:cs typeface="Times New Roman" panose="02020603050405020304" pitchFamily="18" charset="0"/>
              </a:rPr>
              <a:t>MACAM-MACAM LINGKUNGAN BELAJAR</a:t>
            </a:r>
          </a:p>
        </p:txBody>
      </p:sp>
      <p:sp>
        <p:nvSpPr>
          <p:cNvPr id="16" name="Title 1">
            <a:extLst>
              <a:ext uri="{FF2B5EF4-FFF2-40B4-BE49-F238E27FC236}">
                <a16:creationId xmlns="" xmlns:a16="http://schemas.microsoft.com/office/drawing/2014/main" id="{9C07EA6D-EB2D-48D5-B742-E85A794E1D5F}"/>
              </a:ext>
            </a:extLst>
          </p:cNvPr>
          <p:cNvSpPr txBox="1">
            <a:spLocks/>
          </p:cNvSpPr>
          <p:nvPr/>
        </p:nvSpPr>
        <p:spPr>
          <a:xfrm>
            <a:off x="-11498694" y="48662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latin typeface="Times New Roman" panose="02020603050405020304" pitchFamily="18" charset="0"/>
              <a:cs typeface="Times New Roman" panose="02020603050405020304" pitchFamily="18" charset="0"/>
            </a:endParaRPr>
          </a:p>
        </p:txBody>
      </p:sp>
      <p:grpSp>
        <p:nvGrpSpPr>
          <p:cNvPr id="5" name="Group 4">
            <a:extLst>
              <a:ext uri="{FF2B5EF4-FFF2-40B4-BE49-F238E27FC236}">
                <a16:creationId xmlns="" xmlns:a16="http://schemas.microsoft.com/office/drawing/2014/main" id="{F50AB65E-0F9B-4432-B690-ABAFBEC86919}"/>
              </a:ext>
            </a:extLst>
          </p:cNvPr>
          <p:cNvGrpSpPr/>
          <p:nvPr/>
        </p:nvGrpSpPr>
        <p:grpSpPr>
          <a:xfrm>
            <a:off x="-11217729" y="0"/>
            <a:ext cx="13646861" cy="6865637"/>
            <a:chOff x="-11217729" y="0"/>
            <a:chExt cx="13646861" cy="6865637"/>
          </a:xfrm>
        </p:grpSpPr>
        <p:grpSp>
          <p:nvGrpSpPr>
            <p:cNvPr id="4" name="Group 3">
              <a:extLst>
                <a:ext uri="{FF2B5EF4-FFF2-40B4-BE49-F238E27FC236}">
                  <a16:creationId xmlns="" xmlns:a16="http://schemas.microsoft.com/office/drawing/2014/main" id="{2226C30D-FE3E-436B-937B-568678D46E99}"/>
                </a:ext>
              </a:extLst>
            </p:cNvPr>
            <p:cNvGrpSpPr/>
            <p:nvPr/>
          </p:nvGrpSpPr>
          <p:grpSpPr>
            <a:xfrm>
              <a:off x="-11217729" y="0"/>
              <a:ext cx="13646861" cy="6865637"/>
              <a:chOff x="-2122714" y="0"/>
              <a:chExt cx="13646861" cy="6865637"/>
            </a:xfrm>
            <a:solidFill>
              <a:schemeClr val="accent6">
                <a:lumMod val="75000"/>
              </a:schemeClr>
            </a:solidFill>
            <a:effectLst>
              <a:outerShdw blurRad="50800" dist="88900" algn="l" rotWithShape="0">
                <a:prstClr val="black">
                  <a:alpha val="40000"/>
                </a:prstClr>
              </a:outerShdw>
            </a:effectLst>
          </p:grpSpPr>
          <p:sp>
            <p:nvSpPr>
              <p:cNvPr id="2" name="Rectangle 1">
                <a:extLst>
                  <a:ext uri="{FF2B5EF4-FFF2-40B4-BE49-F238E27FC236}">
                    <a16:creationId xmlns="" xmlns:a16="http://schemas.microsoft.com/office/drawing/2014/main" id="{818D6828-AF59-4E02-B1FB-C91F47F48691}"/>
                  </a:ext>
                </a:extLst>
              </p:cNvPr>
              <p:cNvSpPr/>
              <p:nvPr/>
            </p:nvSpPr>
            <p:spPr>
              <a:xfrm>
                <a:off x="-2122714" y="0"/>
                <a:ext cx="1263128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Oval 2">
                <a:extLst>
                  <a:ext uri="{FF2B5EF4-FFF2-40B4-BE49-F238E27FC236}">
                    <a16:creationId xmlns="" xmlns:a16="http://schemas.microsoft.com/office/drawing/2014/main" id="{280E799F-AB1D-4086-AFAD-EA424C931468}"/>
                  </a:ext>
                </a:extLst>
              </p:cNvPr>
              <p:cNvSpPr/>
              <p:nvPr/>
            </p:nvSpPr>
            <p:spPr>
              <a:xfrm>
                <a:off x="9270804" y="5494037"/>
                <a:ext cx="2253343" cy="13716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18" name="Diagram 17">
              <a:extLst>
                <a:ext uri="{FF2B5EF4-FFF2-40B4-BE49-F238E27FC236}">
                  <a16:creationId xmlns="" xmlns:a16="http://schemas.microsoft.com/office/drawing/2014/main" id="{FFA12C07-F9B9-4384-A35E-5064AE59FB9D}"/>
                </a:ext>
              </a:extLst>
            </p:cNvPr>
            <p:cNvGraphicFramePr/>
            <p:nvPr>
              <p:extLst>
                <p:ext uri="{D42A27DB-BD31-4B8C-83A1-F6EECF244321}">
                  <p14:modId xmlns="" xmlns:p14="http://schemas.microsoft.com/office/powerpoint/2010/main" val="1742779548"/>
                </p:ext>
              </p:extLst>
            </p:nvPr>
          </p:nvGraphicFramePr>
          <p:xfrm>
            <a:off x="-8726139" y="63819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spTree>
    <p:extLst>
      <p:ext uri="{BB962C8B-B14F-4D97-AF65-F5344CB8AC3E}">
        <p14:creationId xmlns="" xmlns:p14="http://schemas.microsoft.com/office/powerpoint/2010/main" val="373231187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33333E-6 -2.96296E-6 L 0.88542 -0.00046 " pathEditMode="relative" rAng="0" ptsTypes="AA">
                                      <p:cBhvr>
                                        <p:cTn id="6" dur="2000" fill="hold"/>
                                        <p:tgtEl>
                                          <p:spTgt spid="5"/>
                                        </p:tgtEl>
                                        <p:attrNameLst>
                                          <p:attrName>ppt_x</p:attrName>
                                          <p:attrName>ppt_y</p:attrName>
                                        </p:attrNameLst>
                                      </p:cBhvr>
                                      <p:rCtr x="44271"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C429934F-817B-4C92-8756-B74566070DE4}"/>
              </a:ext>
            </a:extLst>
          </p:cNvPr>
          <p:cNvSpPr txBox="1"/>
          <p:nvPr/>
        </p:nvSpPr>
        <p:spPr>
          <a:xfrm>
            <a:off x="1977721" y="2243701"/>
            <a:ext cx="9374191" cy="1446550"/>
          </a:xfrm>
          <a:prstGeom prst="rect">
            <a:avLst/>
          </a:prstGeom>
          <a:noFill/>
        </p:spPr>
        <p:txBody>
          <a:bodyPr wrap="square" rtlCol="0">
            <a:spAutoFit/>
          </a:bodyPr>
          <a:lstStyle/>
          <a:p>
            <a:pPr algn="ctr"/>
            <a:r>
              <a:rPr lang="en-GB" sz="4400" dirty="0">
                <a:solidFill>
                  <a:schemeClr val="bg1"/>
                </a:solidFill>
                <a:latin typeface="Times New Roman" panose="02020603050405020304" pitchFamily="18" charset="0"/>
                <a:cs typeface="Times New Roman" panose="02020603050405020304" pitchFamily="18" charset="0"/>
              </a:rPr>
              <a:t>LINGKUNGAN BELAJAR MENURUT KI HAJAR DEWANTRA</a:t>
            </a:r>
          </a:p>
        </p:txBody>
      </p:sp>
      <p:grpSp>
        <p:nvGrpSpPr>
          <p:cNvPr id="14" name="Group 13">
            <a:extLst>
              <a:ext uri="{FF2B5EF4-FFF2-40B4-BE49-F238E27FC236}">
                <a16:creationId xmlns="" xmlns:a16="http://schemas.microsoft.com/office/drawing/2014/main" id="{A544D031-C922-4ED7-864B-DFCE62497522}"/>
              </a:ext>
            </a:extLst>
          </p:cNvPr>
          <p:cNvGrpSpPr/>
          <p:nvPr/>
        </p:nvGrpSpPr>
        <p:grpSpPr>
          <a:xfrm>
            <a:off x="0" y="-5981359"/>
            <a:ext cx="12192000" cy="7855928"/>
            <a:chOff x="0" y="-5981359"/>
            <a:chExt cx="12192000" cy="7855928"/>
          </a:xfrm>
        </p:grpSpPr>
        <p:grpSp>
          <p:nvGrpSpPr>
            <p:cNvPr id="10" name="Group 9">
              <a:extLst>
                <a:ext uri="{FF2B5EF4-FFF2-40B4-BE49-F238E27FC236}">
                  <a16:creationId xmlns="" xmlns:a16="http://schemas.microsoft.com/office/drawing/2014/main" id="{7C68DFC1-2418-40B0-A404-7AFF745B50F2}"/>
                </a:ext>
              </a:extLst>
            </p:cNvPr>
            <p:cNvGrpSpPr/>
            <p:nvPr/>
          </p:nvGrpSpPr>
          <p:grpSpPr>
            <a:xfrm>
              <a:off x="0" y="-5981359"/>
              <a:ext cx="12192000" cy="7855928"/>
              <a:chOff x="0" y="-5462421"/>
              <a:chExt cx="12192000" cy="7326902"/>
            </a:xfrm>
          </p:grpSpPr>
          <p:grpSp>
            <p:nvGrpSpPr>
              <p:cNvPr id="9" name="Group 8">
                <a:extLst>
                  <a:ext uri="{FF2B5EF4-FFF2-40B4-BE49-F238E27FC236}">
                    <a16:creationId xmlns="" xmlns:a16="http://schemas.microsoft.com/office/drawing/2014/main" id="{5618B8EA-EC1C-4460-A6E1-0A22FA7D3606}"/>
                  </a:ext>
                </a:extLst>
              </p:cNvPr>
              <p:cNvGrpSpPr/>
              <p:nvPr/>
            </p:nvGrpSpPr>
            <p:grpSpPr>
              <a:xfrm>
                <a:off x="0" y="-5462421"/>
                <a:ext cx="12192000" cy="7326902"/>
                <a:chOff x="0" y="-620234"/>
                <a:chExt cx="12192000" cy="7326902"/>
              </a:xfrm>
            </p:grpSpPr>
            <p:grpSp>
              <p:nvGrpSpPr>
                <p:cNvPr id="21" name="Group 20">
                  <a:extLst>
                    <a:ext uri="{FF2B5EF4-FFF2-40B4-BE49-F238E27FC236}">
                      <a16:creationId xmlns="" xmlns:a16="http://schemas.microsoft.com/office/drawing/2014/main" id="{36B1747C-9C99-469E-9D90-F5A5D3F909D7}"/>
                    </a:ext>
                  </a:extLst>
                </p:cNvPr>
                <p:cNvGrpSpPr/>
                <p:nvPr/>
              </p:nvGrpSpPr>
              <p:grpSpPr>
                <a:xfrm>
                  <a:off x="0" y="-620234"/>
                  <a:ext cx="12192000" cy="6858000"/>
                  <a:chOff x="-20504517" y="6169399"/>
                  <a:chExt cx="12631280" cy="6858000"/>
                </a:xfrm>
              </p:grpSpPr>
              <p:sp>
                <p:nvSpPr>
                  <p:cNvPr id="2" name="Rectangle 1">
                    <a:extLst>
                      <a:ext uri="{FF2B5EF4-FFF2-40B4-BE49-F238E27FC236}">
                        <a16:creationId xmlns="" xmlns:a16="http://schemas.microsoft.com/office/drawing/2014/main" id="{818D6828-AF59-4E02-B1FB-C91F47F48691}"/>
                      </a:ext>
                    </a:extLst>
                  </p:cNvPr>
                  <p:cNvSpPr/>
                  <p:nvPr/>
                </p:nvSpPr>
                <p:spPr>
                  <a:xfrm>
                    <a:off x="-20504517" y="6169399"/>
                    <a:ext cx="12631280" cy="685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 xmlns:a16="http://schemas.microsoft.com/office/drawing/2014/main" id="{57DD83C6-8E31-42EA-ADAE-1F2193AC81D2}"/>
                      </a:ext>
                    </a:extLst>
                  </p:cNvPr>
                  <p:cNvSpPr/>
                  <p:nvPr/>
                </p:nvSpPr>
                <p:spPr>
                  <a:xfrm>
                    <a:off x="-17811598" y="7230923"/>
                    <a:ext cx="8439574" cy="465083"/>
                  </a:xfrm>
                  <a:prstGeom prst="rect">
                    <a:avLst/>
                  </a:prstGeom>
                </p:spPr>
                <p:txBody>
                  <a:bodyPr wrap="square">
                    <a:spAutoFit/>
                  </a:bodyPr>
                  <a:lstStyle/>
                  <a:p>
                    <a:pPr indent="180340" algn="ctr">
                      <a:lnSpc>
                        <a:spcPct val="150000"/>
                      </a:lnSpc>
                      <a:spcAft>
                        <a:spcPts val="1000"/>
                      </a:spcAft>
                    </a:pP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5" name="Rectangle: Rounded Corners 4">
                  <a:extLst>
                    <a:ext uri="{FF2B5EF4-FFF2-40B4-BE49-F238E27FC236}">
                      <a16:creationId xmlns="" xmlns:a16="http://schemas.microsoft.com/office/drawing/2014/main" id="{AB0F7089-352A-415E-8845-AA48ABB07DAD}"/>
                    </a:ext>
                  </a:extLst>
                </p:cNvPr>
                <p:cNvSpPr/>
                <p:nvPr/>
              </p:nvSpPr>
              <p:spPr>
                <a:xfrm>
                  <a:off x="4700016" y="6048300"/>
                  <a:ext cx="3505200" cy="658368"/>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Times New Roman" panose="02020603050405020304" pitchFamily="18" charset="0"/>
                      <a:cs typeface="Times New Roman" panose="02020603050405020304" pitchFamily="18" charset="0"/>
                    </a:rPr>
                    <a:t>LINGKUNGAN</a:t>
                  </a:r>
                  <a:r>
                    <a:rPr lang="en-GB" dirty="0">
                      <a:latin typeface="Times New Roman" panose="02020603050405020304" pitchFamily="18" charset="0"/>
                      <a:cs typeface="Times New Roman" panose="02020603050405020304" pitchFamily="18" charset="0"/>
                    </a:rPr>
                    <a:t> </a:t>
                  </a:r>
                  <a:r>
                    <a:rPr lang="en-GB" dirty="0">
                      <a:solidFill>
                        <a:schemeClr val="tx1"/>
                      </a:solidFill>
                      <a:latin typeface="Times New Roman" panose="02020603050405020304" pitchFamily="18" charset="0"/>
                      <a:cs typeface="Times New Roman" panose="02020603050405020304" pitchFamily="18" charset="0"/>
                    </a:rPr>
                    <a:t>KELUARGA</a:t>
                  </a:r>
                </a:p>
              </p:txBody>
            </p:sp>
          </p:grpSp>
          <p:sp>
            <p:nvSpPr>
              <p:cNvPr id="37" name="Rectangle: Rounded Corners 36">
                <a:extLst>
                  <a:ext uri="{FF2B5EF4-FFF2-40B4-BE49-F238E27FC236}">
                    <a16:creationId xmlns="" xmlns:a16="http://schemas.microsoft.com/office/drawing/2014/main" id="{7D59DBA2-BAF5-4733-A459-AB92DE489B07}"/>
                  </a:ext>
                </a:extLst>
              </p:cNvPr>
              <p:cNvSpPr/>
              <p:nvPr/>
            </p:nvSpPr>
            <p:spPr>
              <a:xfrm>
                <a:off x="300989" y="-4236282"/>
                <a:ext cx="9761220" cy="1440180"/>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latin typeface="Times New Roman" panose="02020603050405020304" pitchFamily="18" charset="0"/>
                    <a:cs typeface="Times New Roman" panose="02020603050405020304" pitchFamily="18" charset="0"/>
                  </a:rPr>
                  <a:t>Ahmadi </a:t>
                </a:r>
              </a:p>
              <a:p>
                <a:r>
                  <a:rPr lang="id-ID" sz="2400" dirty="0">
                    <a:latin typeface="Times New Roman" panose="02020603050405020304" pitchFamily="18" charset="0"/>
                    <a:cs typeface="Times New Roman" panose="02020603050405020304" pitchFamily="18" charset="0"/>
                  </a:rPr>
                  <a:t>lingkungan adalah kumpulan segala kondisi dan pengaruh dari luar terhadap kehidupan dan perkembangan suatu organisme</a:t>
                </a:r>
                <a:endParaRPr lang="en-GB" sz="2400" dirty="0">
                  <a:latin typeface="Times New Roman" panose="02020603050405020304" pitchFamily="18" charset="0"/>
                  <a:cs typeface="Times New Roman" panose="02020603050405020304" pitchFamily="18" charset="0"/>
                </a:endParaRPr>
              </a:p>
            </p:txBody>
          </p:sp>
          <p:sp>
            <p:nvSpPr>
              <p:cNvPr id="38" name="Rectangle: Rounded Corners 37">
                <a:extLst>
                  <a:ext uri="{FF2B5EF4-FFF2-40B4-BE49-F238E27FC236}">
                    <a16:creationId xmlns="" xmlns:a16="http://schemas.microsoft.com/office/drawing/2014/main" id="{02EF7E72-C0C8-4448-9B0D-F0C1A0DCD7D3}"/>
                  </a:ext>
                </a:extLst>
              </p:cNvPr>
              <p:cNvSpPr/>
              <p:nvPr/>
            </p:nvSpPr>
            <p:spPr>
              <a:xfrm>
                <a:off x="300989" y="-2782374"/>
                <a:ext cx="9761220" cy="2209932"/>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a:latin typeface="Times New Roman" panose="02020603050405020304" pitchFamily="18" charset="0"/>
                    <a:cs typeface="Times New Roman" panose="02020603050405020304" pitchFamily="18" charset="0"/>
                  </a:rPr>
                  <a:t>Tirtarahardja dan La Sulo </a:t>
                </a:r>
                <a:endParaRPr lang="en-GB" sz="2400" dirty="0">
                  <a:latin typeface="Times New Roman" panose="02020603050405020304" pitchFamily="18" charset="0"/>
                  <a:cs typeface="Times New Roman" panose="02020603050405020304" pitchFamily="18" charset="0"/>
                </a:endParaRPr>
              </a:p>
              <a:p>
                <a:r>
                  <a:rPr lang="id-ID" sz="2400" dirty="0">
                    <a:latin typeface="Times New Roman" panose="02020603050405020304" pitchFamily="18" charset="0"/>
                    <a:cs typeface="Times New Roman" panose="02020603050405020304" pitchFamily="18" charset="0"/>
                  </a:rPr>
                  <a:t>pengelompokan primer yang terdiri dari sejumlah kecil orang karena hubungan semenda (hubungan menurut garis ibu) dan sedarah. Keluarga itu dapat berbentuk keluarga inti ( nucleus family : ayah, ibu dan anak), ataupun keluarga yang diperluas (disamping inti, ada orang lain: kakek/nenek, adik/ipar,pembantu, dll)</a:t>
                </a:r>
                <a:endParaRPr lang="en-GB" sz="2400" dirty="0">
                  <a:latin typeface="Times New Roman" panose="02020603050405020304" pitchFamily="18" charset="0"/>
                  <a:cs typeface="Times New Roman" panose="02020603050405020304" pitchFamily="18" charset="0"/>
                </a:endParaRPr>
              </a:p>
            </p:txBody>
          </p:sp>
          <p:sp>
            <p:nvSpPr>
              <p:cNvPr id="39" name="Rectangle: Rounded Corners 38">
                <a:extLst>
                  <a:ext uri="{FF2B5EF4-FFF2-40B4-BE49-F238E27FC236}">
                    <a16:creationId xmlns="" xmlns:a16="http://schemas.microsoft.com/office/drawing/2014/main" id="{01157DE6-9B7F-4C2C-A730-2B8C611BD0D3}"/>
                  </a:ext>
                </a:extLst>
              </p:cNvPr>
              <p:cNvSpPr/>
              <p:nvPr/>
            </p:nvSpPr>
            <p:spPr>
              <a:xfrm>
                <a:off x="300990" y="-558715"/>
                <a:ext cx="9761220" cy="1295927"/>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err="1">
                    <a:latin typeface="Times New Roman" panose="02020603050405020304" pitchFamily="18" charset="0"/>
                    <a:cs typeface="Times New Roman" panose="02020603050405020304" pitchFamily="18" charset="0"/>
                  </a:rPr>
                  <a:t>Konklusi</a:t>
                </a:r>
                <a:endParaRPr lang="en-GB" sz="2400" dirty="0">
                  <a:latin typeface="Times New Roman" panose="02020603050405020304" pitchFamily="18" charset="0"/>
                  <a:cs typeface="Times New Roman" panose="02020603050405020304" pitchFamily="18" charset="0"/>
                </a:endParaRPr>
              </a:p>
              <a:p>
                <a:r>
                  <a:rPr lang="id-ID" sz="2400" dirty="0">
                    <a:latin typeface="Times New Roman" panose="02020603050405020304" pitchFamily="18" charset="0"/>
                    <a:cs typeface="Times New Roman" panose="02020603050405020304" pitchFamily="18" charset="0"/>
                  </a:rPr>
                  <a:t>keluarga adalah segala kondisi dan pengaruh dari luar terhadap kehidupan dan perkembangan anggota keluarga.</a:t>
                </a:r>
                <a:endParaRPr lang="en-GB" sz="2400"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p:txBody>
          </p:sp>
        </p:grpSp>
        <p:sp>
          <p:nvSpPr>
            <p:cNvPr id="12" name="Rectangle: Rounded Corners 11">
              <a:hlinkClick r:id="rId2" action="ppaction://hlinksldjump"/>
              <a:extLst>
                <a:ext uri="{FF2B5EF4-FFF2-40B4-BE49-F238E27FC236}">
                  <a16:creationId xmlns="" xmlns:a16="http://schemas.microsoft.com/office/drawing/2014/main" id="{8751E00A-9B37-47AC-B54B-3286180865D5}"/>
                </a:ext>
              </a:extLst>
            </p:cNvPr>
            <p:cNvSpPr/>
            <p:nvPr/>
          </p:nvSpPr>
          <p:spPr>
            <a:xfrm>
              <a:off x="10363201" y="-3428451"/>
              <a:ext cx="1527810" cy="2458643"/>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Times New Roman" panose="02020603050405020304" pitchFamily="18" charset="0"/>
                  <a:cs typeface="Times New Roman" panose="02020603050405020304" pitchFamily="18" charset="0"/>
                </a:rPr>
                <a:t>FAKTOR DAN FUNGSI KELUARGA</a:t>
              </a:r>
            </a:p>
          </p:txBody>
        </p:sp>
      </p:grpSp>
      <p:sp>
        <p:nvSpPr>
          <p:cNvPr id="16" name="Title 1">
            <a:extLst>
              <a:ext uri="{FF2B5EF4-FFF2-40B4-BE49-F238E27FC236}">
                <a16:creationId xmlns="" xmlns:a16="http://schemas.microsoft.com/office/drawing/2014/main" id="{9C07EA6D-EB2D-48D5-B742-E85A794E1D5F}"/>
              </a:ext>
            </a:extLst>
          </p:cNvPr>
          <p:cNvSpPr txBox="1">
            <a:spLocks/>
          </p:cNvSpPr>
          <p:nvPr/>
        </p:nvSpPr>
        <p:spPr>
          <a:xfrm>
            <a:off x="-11498694" y="48662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 xmlns:a16="http://schemas.microsoft.com/office/drawing/2014/main" id="{BB6B46D7-573F-49FA-B8AB-E8C5636CEC3B}"/>
              </a:ext>
            </a:extLst>
          </p:cNvPr>
          <p:cNvSpPr/>
          <p:nvPr/>
        </p:nvSpPr>
        <p:spPr>
          <a:xfrm>
            <a:off x="-16226763" y="72240"/>
            <a:ext cx="9629321" cy="671851"/>
          </a:xfrm>
          <a:prstGeom prst="rect">
            <a:avLst/>
          </a:prstGeom>
        </p:spPr>
        <p:txBody>
          <a:bodyPr wrap="square">
            <a:spAutoFit/>
          </a:bodyPr>
          <a:lstStyle/>
          <a:p>
            <a:pPr algn="ctr">
              <a:lnSpc>
                <a:spcPct val="150000"/>
              </a:lnSpc>
              <a:spcAft>
                <a:spcPts val="1000"/>
              </a:spcAft>
            </a:pPr>
            <a:endParaRPr lang="en-GB" sz="28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15" name="Group 14">
            <a:extLst>
              <a:ext uri="{FF2B5EF4-FFF2-40B4-BE49-F238E27FC236}">
                <a16:creationId xmlns="" xmlns:a16="http://schemas.microsoft.com/office/drawing/2014/main" id="{FC188417-E268-42DA-B629-0407D065C342}"/>
              </a:ext>
            </a:extLst>
          </p:cNvPr>
          <p:cNvGrpSpPr/>
          <p:nvPr/>
        </p:nvGrpSpPr>
        <p:grpSpPr>
          <a:xfrm>
            <a:off x="0" y="-5981359"/>
            <a:ext cx="12192000" cy="7187184"/>
            <a:chOff x="0" y="-5981359"/>
            <a:chExt cx="12192000" cy="7187184"/>
          </a:xfrm>
        </p:grpSpPr>
        <p:grpSp>
          <p:nvGrpSpPr>
            <p:cNvPr id="20" name="Group 19">
              <a:extLst>
                <a:ext uri="{FF2B5EF4-FFF2-40B4-BE49-F238E27FC236}">
                  <a16:creationId xmlns="" xmlns:a16="http://schemas.microsoft.com/office/drawing/2014/main" id="{9E821572-5D05-4F74-B6B6-5927C79EAA49}"/>
                </a:ext>
              </a:extLst>
            </p:cNvPr>
            <p:cNvGrpSpPr/>
            <p:nvPr/>
          </p:nvGrpSpPr>
          <p:grpSpPr>
            <a:xfrm>
              <a:off x="0" y="-5981359"/>
              <a:ext cx="12192000" cy="7187184"/>
              <a:chOff x="0" y="-620234"/>
              <a:chExt cx="12192000" cy="7187184"/>
            </a:xfrm>
            <a:solidFill>
              <a:schemeClr val="accent6">
                <a:lumMod val="60000"/>
                <a:lumOff val="40000"/>
              </a:schemeClr>
            </a:solidFill>
          </p:grpSpPr>
          <p:grpSp>
            <p:nvGrpSpPr>
              <p:cNvPr id="22" name="Group 21">
                <a:extLst>
                  <a:ext uri="{FF2B5EF4-FFF2-40B4-BE49-F238E27FC236}">
                    <a16:creationId xmlns="" xmlns:a16="http://schemas.microsoft.com/office/drawing/2014/main" id="{B1631125-BB6E-4088-A1A0-39E15B488C8A}"/>
                  </a:ext>
                </a:extLst>
              </p:cNvPr>
              <p:cNvGrpSpPr/>
              <p:nvPr/>
            </p:nvGrpSpPr>
            <p:grpSpPr>
              <a:xfrm>
                <a:off x="0" y="-620234"/>
                <a:ext cx="12192000" cy="6858000"/>
                <a:chOff x="-20504517" y="6169399"/>
                <a:chExt cx="12631280" cy="6858000"/>
              </a:xfrm>
              <a:grpFill/>
            </p:grpSpPr>
            <p:sp>
              <p:nvSpPr>
                <p:cNvPr id="30" name="Rectangle 29">
                  <a:extLst>
                    <a:ext uri="{FF2B5EF4-FFF2-40B4-BE49-F238E27FC236}">
                      <a16:creationId xmlns="" xmlns:a16="http://schemas.microsoft.com/office/drawing/2014/main" id="{9CBCEF37-0541-469B-BE96-2B65D6F4143E}"/>
                    </a:ext>
                  </a:extLst>
                </p:cNvPr>
                <p:cNvSpPr/>
                <p:nvPr/>
              </p:nvSpPr>
              <p:spPr>
                <a:xfrm>
                  <a:off x="-20504517" y="6169399"/>
                  <a:ext cx="1263128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 xmlns:a16="http://schemas.microsoft.com/office/drawing/2014/main" id="{96E3A2D1-648F-450C-9D9F-D9B7E118CEBA}"/>
                    </a:ext>
                  </a:extLst>
                </p:cNvPr>
                <p:cNvSpPr/>
                <p:nvPr/>
              </p:nvSpPr>
              <p:spPr>
                <a:xfrm>
                  <a:off x="-17811598" y="7230923"/>
                  <a:ext cx="8439574" cy="506292"/>
                </a:xfrm>
                <a:prstGeom prst="rect">
                  <a:avLst/>
                </a:prstGeom>
                <a:grpFill/>
              </p:spPr>
              <p:txBody>
                <a:bodyPr wrap="square">
                  <a:spAutoFit/>
                </a:bodyPr>
                <a:lstStyle/>
                <a:p>
                  <a:pPr indent="180340" algn="ctr">
                    <a:lnSpc>
                      <a:spcPct val="150000"/>
                    </a:lnSpc>
                    <a:spcAft>
                      <a:spcPts val="1000"/>
                    </a:spcAft>
                  </a:pPr>
                  <a:endParaRPr lang="en-GB" sz="2000" dirty="0">
                    <a:effectLst/>
                    <a:latin typeface="Calibri" panose="020F0502020204030204" pitchFamily="34" charset="0"/>
                    <a:ea typeface="Calibri" panose="020F0502020204030204" pitchFamily="34" charset="0"/>
                    <a:cs typeface="Arial" panose="020B0604020202020204" pitchFamily="34" charset="0"/>
                  </a:endParaRPr>
                </a:p>
              </p:txBody>
            </p:sp>
          </p:grpSp>
          <p:sp>
            <p:nvSpPr>
              <p:cNvPr id="25" name="Rectangle: Rounded Corners 24">
                <a:extLst>
                  <a:ext uri="{FF2B5EF4-FFF2-40B4-BE49-F238E27FC236}">
                    <a16:creationId xmlns="" xmlns:a16="http://schemas.microsoft.com/office/drawing/2014/main" id="{D7476738-0945-454C-99D9-0E3848D1346D}"/>
                  </a:ext>
                </a:extLst>
              </p:cNvPr>
              <p:cNvSpPr/>
              <p:nvPr/>
            </p:nvSpPr>
            <p:spPr>
              <a:xfrm>
                <a:off x="4700016" y="5908582"/>
                <a:ext cx="3505200" cy="65836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latin typeface="Times New Roman" panose="02020603050405020304" pitchFamily="18" charset="0"/>
                    <a:cs typeface="Times New Roman" panose="02020603050405020304" pitchFamily="18" charset="0"/>
                  </a:rPr>
                  <a:t>LINGKUNGAN SEKOLAH</a:t>
                </a:r>
              </a:p>
            </p:txBody>
          </p:sp>
        </p:grpSp>
        <p:sp>
          <p:nvSpPr>
            <p:cNvPr id="40" name="Rectangle: Rounded Corners 39">
              <a:extLst>
                <a:ext uri="{FF2B5EF4-FFF2-40B4-BE49-F238E27FC236}">
                  <a16:creationId xmlns="" xmlns:a16="http://schemas.microsoft.com/office/drawing/2014/main" id="{2BCDB6A1-1600-4B2C-8774-1F29C4409EBF}"/>
                </a:ext>
              </a:extLst>
            </p:cNvPr>
            <p:cNvSpPr/>
            <p:nvPr/>
          </p:nvSpPr>
          <p:spPr>
            <a:xfrm>
              <a:off x="300989" y="-5289487"/>
              <a:ext cx="10115550" cy="1676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a:latin typeface="Times New Roman" panose="02020603050405020304" pitchFamily="18" charset="0"/>
                  <a:cs typeface="Times New Roman" panose="02020603050405020304" pitchFamily="18" charset="0"/>
                </a:rPr>
                <a:t>Tulus Tu’u</a:t>
              </a:r>
              <a:endParaRPr lang="en-GB" sz="2400" dirty="0">
                <a:latin typeface="Times New Roman" panose="02020603050405020304" pitchFamily="18" charset="0"/>
                <a:cs typeface="Times New Roman" panose="02020603050405020304" pitchFamily="18" charset="0"/>
              </a:endParaRPr>
            </a:p>
            <a:p>
              <a:r>
                <a:rPr lang="id-ID" sz="2400" dirty="0">
                  <a:latin typeface="Times New Roman" panose="02020603050405020304" pitchFamily="18" charset="0"/>
                  <a:cs typeface="Times New Roman" panose="02020603050405020304" pitchFamily="18" charset="0"/>
                </a:rPr>
                <a:t>lingkungan sekolah dipahami sebagai lembaga pendidikan formal, dimana ditempat inilah kegiatan belajar mengajar berlangsung, ilmu pengetahuan diajarkan dan dikembangkan kepada anak didik.  </a:t>
              </a:r>
              <a:endParaRPr lang="en-GB" sz="2400" dirty="0">
                <a:latin typeface="Times New Roman" panose="02020603050405020304" pitchFamily="18" charset="0"/>
                <a:cs typeface="Times New Roman" panose="02020603050405020304" pitchFamily="18" charset="0"/>
              </a:endParaRPr>
            </a:p>
          </p:txBody>
        </p:sp>
        <p:sp>
          <p:nvSpPr>
            <p:cNvPr id="41" name="Rectangle: Rounded Corners 40">
              <a:extLst>
                <a:ext uri="{FF2B5EF4-FFF2-40B4-BE49-F238E27FC236}">
                  <a16:creationId xmlns="" xmlns:a16="http://schemas.microsoft.com/office/drawing/2014/main" id="{D887201D-D8EF-4578-A421-F2A7CE07ED5B}"/>
                </a:ext>
              </a:extLst>
            </p:cNvPr>
            <p:cNvSpPr/>
            <p:nvPr/>
          </p:nvSpPr>
          <p:spPr>
            <a:xfrm>
              <a:off x="300989" y="-3460687"/>
              <a:ext cx="10115550" cy="1676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a:latin typeface="Times New Roman" panose="02020603050405020304" pitchFamily="18" charset="0"/>
                  <a:cs typeface="Times New Roman" panose="02020603050405020304" pitchFamily="18" charset="0"/>
                </a:rPr>
                <a:t>Gerakan Disiplin Nasional (GDN) lingkungan sekolah diartikan sebagai lingkungan dimana parasiswa dibiasakan dengan nilai-nilai tata tertib sekolah dan nilai-nilai kegiatan pembelajaran berbagai bidang studi yang dapat meresap ke dalam kesadaran hati nuraninya</a:t>
              </a:r>
              <a:endParaRPr lang="en-GB" sz="2400" dirty="0">
                <a:latin typeface="Times New Roman" panose="02020603050405020304" pitchFamily="18" charset="0"/>
                <a:cs typeface="Times New Roman" panose="02020603050405020304" pitchFamily="18" charset="0"/>
              </a:endParaRPr>
            </a:p>
          </p:txBody>
        </p:sp>
        <p:sp>
          <p:nvSpPr>
            <p:cNvPr id="42" name="Rectangle: Rounded Corners 41">
              <a:extLst>
                <a:ext uri="{FF2B5EF4-FFF2-40B4-BE49-F238E27FC236}">
                  <a16:creationId xmlns="" xmlns:a16="http://schemas.microsoft.com/office/drawing/2014/main" id="{D1F66B70-CF45-406D-982F-37FC2B4264A2}"/>
                </a:ext>
              </a:extLst>
            </p:cNvPr>
            <p:cNvSpPr/>
            <p:nvPr/>
          </p:nvSpPr>
          <p:spPr>
            <a:xfrm>
              <a:off x="300989" y="-1631887"/>
              <a:ext cx="10115550" cy="1676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err="1">
                  <a:latin typeface="Times New Roman" panose="02020603050405020304" pitchFamily="18" charset="0"/>
                  <a:cs typeface="Times New Roman" panose="02020603050405020304" pitchFamily="18" charset="0"/>
                </a:rPr>
                <a:t>Konklusi</a:t>
              </a:r>
              <a:endParaRPr lang="en-GB" sz="2400" dirty="0">
                <a:latin typeface="Times New Roman" panose="02020603050405020304" pitchFamily="18" charset="0"/>
                <a:cs typeface="Times New Roman" panose="02020603050405020304" pitchFamily="18" charset="0"/>
              </a:endParaRPr>
            </a:p>
            <a:p>
              <a:r>
                <a:rPr lang="id-ID" sz="2400" dirty="0">
                  <a:latin typeface="Times New Roman" panose="02020603050405020304" pitchFamily="18" charset="0"/>
                  <a:cs typeface="Times New Roman" panose="02020603050405020304" pitchFamily="18" charset="0"/>
                </a:rPr>
                <a:t>lingkungan sekolah adalah lingkungan dimana kegiatan belajar mengajar berlangsung yang para siswanya dibiasakan dengan nilai-nilai tata tertib sekolah dan nilai-nilai kegiatan pembelajaran berbagai bidang studi.</a:t>
              </a:r>
              <a:endParaRPr lang="en-GB" sz="2400" dirty="0">
                <a:latin typeface="Times New Roman" panose="02020603050405020304" pitchFamily="18" charset="0"/>
                <a:cs typeface="Times New Roman" panose="02020603050405020304" pitchFamily="18" charset="0"/>
              </a:endParaRPr>
            </a:p>
          </p:txBody>
        </p:sp>
        <p:sp>
          <p:nvSpPr>
            <p:cNvPr id="43" name="Rectangle: Rounded Corners 42">
              <a:hlinkClick r:id="rId3" action="ppaction://hlinksldjump"/>
              <a:extLst>
                <a:ext uri="{FF2B5EF4-FFF2-40B4-BE49-F238E27FC236}">
                  <a16:creationId xmlns="" xmlns:a16="http://schemas.microsoft.com/office/drawing/2014/main" id="{5BA5AF95-E754-4D5D-AE68-D91BF4627C23}"/>
                </a:ext>
              </a:extLst>
            </p:cNvPr>
            <p:cNvSpPr/>
            <p:nvPr/>
          </p:nvSpPr>
          <p:spPr>
            <a:xfrm>
              <a:off x="10607039" y="-3460687"/>
              <a:ext cx="1314450" cy="154305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err="1">
                  <a:latin typeface="Times New Roman" panose="02020603050405020304" pitchFamily="18" charset="0"/>
                  <a:cs typeface="Times New Roman" panose="02020603050405020304" pitchFamily="18" charset="0"/>
                </a:rPr>
                <a:t>Faktor</a:t>
              </a:r>
              <a:r>
                <a:rPr lang="en-GB" sz="2000" dirty="0">
                  <a:latin typeface="Times New Roman" panose="02020603050405020304" pitchFamily="18" charset="0"/>
                  <a:cs typeface="Times New Roman" panose="02020603050405020304" pitchFamily="18" charset="0"/>
                </a:rPr>
                <a:t> dan </a:t>
              </a:r>
              <a:r>
                <a:rPr lang="en-GB" sz="2000" dirty="0" err="1">
                  <a:latin typeface="Times New Roman" panose="02020603050405020304" pitchFamily="18" charset="0"/>
                  <a:cs typeface="Times New Roman" panose="02020603050405020304" pitchFamily="18" charset="0"/>
                </a:rPr>
                <a:t>Fungsi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Sekolah</a:t>
              </a:r>
              <a:endParaRPr lang="en-GB" sz="2000" dirty="0">
                <a:latin typeface="Times New Roman" panose="02020603050405020304" pitchFamily="18" charset="0"/>
                <a:cs typeface="Times New Roman" panose="02020603050405020304" pitchFamily="18" charset="0"/>
              </a:endParaRPr>
            </a:p>
          </p:txBody>
        </p:sp>
      </p:grpSp>
      <p:grpSp>
        <p:nvGrpSpPr>
          <p:cNvPr id="48" name="Group 47">
            <a:extLst>
              <a:ext uri="{FF2B5EF4-FFF2-40B4-BE49-F238E27FC236}">
                <a16:creationId xmlns="" xmlns:a16="http://schemas.microsoft.com/office/drawing/2014/main" id="{A3A562B5-C5CF-4E9A-BC16-2C03E7D4D216}"/>
              </a:ext>
            </a:extLst>
          </p:cNvPr>
          <p:cNvGrpSpPr/>
          <p:nvPr/>
        </p:nvGrpSpPr>
        <p:grpSpPr>
          <a:xfrm>
            <a:off x="39237" y="-6521277"/>
            <a:ext cx="12192000" cy="7187184"/>
            <a:chOff x="39237" y="-6521277"/>
            <a:chExt cx="12192000" cy="7187184"/>
          </a:xfrm>
        </p:grpSpPr>
        <p:grpSp>
          <p:nvGrpSpPr>
            <p:cNvPr id="32" name="Group 31">
              <a:extLst>
                <a:ext uri="{FF2B5EF4-FFF2-40B4-BE49-F238E27FC236}">
                  <a16:creationId xmlns="" xmlns:a16="http://schemas.microsoft.com/office/drawing/2014/main" id="{58765113-05DD-42E5-8D25-F31FD882935E}"/>
                </a:ext>
              </a:extLst>
            </p:cNvPr>
            <p:cNvGrpSpPr/>
            <p:nvPr/>
          </p:nvGrpSpPr>
          <p:grpSpPr>
            <a:xfrm>
              <a:off x="39237" y="-6521277"/>
              <a:ext cx="12192000" cy="7187184"/>
              <a:chOff x="0" y="-620234"/>
              <a:chExt cx="12192000" cy="7187184"/>
            </a:xfrm>
            <a:solidFill>
              <a:schemeClr val="accent6">
                <a:lumMod val="40000"/>
                <a:lumOff val="60000"/>
              </a:schemeClr>
            </a:solidFill>
          </p:grpSpPr>
          <p:grpSp>
            <p:nvGrpSpPr>
              <p:cNvPr id="33" name="Group 32">
                <a:extLst>
                  <a:ext uri="{FF2B5EF4-FFF2-40B4-BE49-F238E27FC236}">
                    <a16:creationId xmlns="" xmlns:a16="http://schemas.microsoft.com/office/drawing/2014/main" id="{DF60306A-9611-49DF-9AEC-9BFDE5F0AB68}"/>
                  </a:ext>
                </a:extLst>
              </p:cNvPr>
              <p:cNvGrpSpPr/>
              <p:nvPr/>
            </p:nvGrpSpPr>
            <p:grpSpPr>
              <a:xfrm>
                <a:off x="0" y="-620234"/>
                <a:ext cx="12192000" cy="6858000"/>
                <a:chOff x="-20504517" y="6169399"/>
                <a:chExt cx="12631280" cy="6858000"/>
              </a:xfrm>
              <a:grpFill/>
            </p:grpSpPr>
            <p:sp>
              <p:nvSpPr>
                <p:cNvPr id="35" name="Rectangle 34">
                  <a:extLst>
                    <a:ext uri="{FF2B5EF4-FFF2-40B4-BE49-F238E27FC236}">
                      <a16:creationId xmlns="" xmlns:a16="http://schemas.microsoft.com/office/drawing/2014/main" id="{0E0242D4-6C5A-46FE-BDA4-57801ACF7F39}"/>
                    </a:ext>
                  </a:extLst>
                </p:cNvPr>
                <p:cNvSpPr/>
                <p:nvPr/>
              </p:nvSpPr>
              <p:spPr>
                <a:xfrm>
                  <a:off x="-20504517" y="6169399"/>
                  <a:ext cx="1263128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 xmlns:a16="http://schemas.microsoft.com/office/drawing/2014/main" id="{F6830A01-533D-4218-9AD0-E7BC94EB8756}"/>
                    </a:ext>
                  </a:extLst>
                </p:cNvPr>
                <p:cNvSpPr/>
                <p:nvPr/>
              </p:nvSpPr>
              <p:spPr>
                <a:xfrm>
                  <a:off x="-17811598" y="7230923"/>
                  <a:ext cx="8439574" cy="506292"/>
                </a:xfrm>
                <a:prstGeom prst="rect">
                  <a:avLst/>
                </a:prstGeom>
                <a:grpFill/>
              </p:spPr>
              <p:txBody>
                <a:bodyPr wrap="square">
                  <a:spAutoFit/>
                </a:bodyPr>
                <a:lstStyle/>
                <a:p>
                  <a:pPr indent="180340" algn="ctr">
                    <a:lnSpc>
                      <a:spcPct val="150000"/>
                    </a:lnSpc>
                    <a:spcAft>
                      <a:spcPts val="1000"/>
                    </a:spcAft>
                  </a:pPr>
                  <a:endParaRPr lang="en-GB" sz="2000" dirty="0">
                    <a:effectLst/>
                    <a:latin typeface="Calibri" panose="020F0502020204030204" pitchFamily="34" charset="0"/>
                    <a:ea typeface="Calibri" panose="020F0502020204030204" pitchFamily="34" charset="0"/>
                    <a:cs typeface="Arial" panose="020B0604020202020204" pitchFamily="34" charset="0"/>
                  </a:endParaRPr>
                </a:p>
              </p:txBody>
            </p:sp>
          </p:grpSp>
          <p:sp>
            <p:nvSpPr>
              <p:cNvPr id="34" name="Rectangle: Rounded Corners 33">
                <a:extLst>
                  <a:ext uri="{FF2B5EF4-FFF2-40B4-BE49-F238E27FC236}">
                    <a16:creationId xmlns="" xmlns:a16="http://schemas.microsoft.com/office/drawing/2014/main" id="{9782412F-6811-4695-85F0-36EDEBFC2DC7}"/>
                  </a:ext>
                </a:extLst>
              </p:cNvPr>
              <p:cNvSpPr/>
              <p:nvPr/>
            </p:nvSpPr>
            <p:spPr>
              <a:xfrm>
                <a:off x="4700015" y="5908582"/>
                <a:ext cx="3505200" cy="65836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latin typeface="Times New Roman" panose="02020603050405020304" pitchFamily="18" charset="0"/>
                    <a:cs typeface="Times New Roman" panose="02020603050405020304" pitchFamily="18" charset="0"/>
                  </a:rPr>
                  <a:t>LINGKUNGAN MASYARAKAT</a:t>
                </a:r>
              </a:p>
            </p:txBody>
          </p:sp>
        </p:grpSp>
        <p:sp>
          <p:nvSpPr>
            <p:cNvPr id="44" name="Rectangle: Rounded Corners 43">
              <a:extLst>
                <a:ext uri="{FF2B5EF4-FFF2-40B4-BE49-F238E27FC236}">
                  <a16:creationId xmlns="" xmlns:a16="http://schemas.microsoft.com/office/drawing/2014/main" id="{D6803F54-ED4F-4AC0-AC1B-02E85A435504}"/>
                </a:ext>
              </a:extLst>
            </p:cNvPr>
            <p:cNvSpPr/>
            <p:nvPr/>
          </p:nvSpPr>
          <p:spPr>
            <a:xfrm>
              <a:off x="247651" y="-5758035"/>
              <a:ext cx="10115550" cy="16764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a:solidFill>
                    <a:schemeClr val="tx1"/>
                  </a:solidFill>
                  <a:latin typeface="Times New Roman" panose="02020603050405020304" pitchFamily="18" charset="0"/>
                  <a:cs typeface="Times New Roman" panose="02020603050405020304" pitchFamily="18" charset="0"/>
                </a:rPr>
                <a:t>Soemardjan dan Soemardi</a:t>
              </a:r>
              <a:endParaRPr lang="en-GB" sz="2400" dirty="0">
                <a:solidFill>
                  <a:schemeClr val="tx1"/>
                </a:solidFill>
                <a:latin typeface="Times New Roman" panose="02020603050405020304" pitchFamily="18" charset="0"/>
                <a:cs typeface="Times New Roman" panose="02020603050405020304" pitchFamily="18" charset="0"/>
              </a:endParaRPr>
            </a:p>
            <a:p>
              <a:r>
                <a:rPr lang="id-ID" sz="2400" dirty="0">
                  <a:solidFill>
                    <a:schemeClr val="tx1"/>
                  </a:solidFill>
                  <a:latin typeface="Times New Roman" panose="02020603050405020304" pitchFamily="18" charset="0"/>
                  <a:cs typeface="Times New Roman" panose="02020603050405020304" pitchFamily="18" charset="0"/>
                </a:rPr>
                <a:t>lingkungan masyarakat adalah tempat orang-orang hidup bersama yang menghasilkan kebudayaan.  </a:t>
              </a:r>
              <a:endParaRPr lang="en-GB" sz="2400" dirty="0">
                <a:solidFill>
                  <a:schemeClr val="tx1"/>
                </a:solidFill>
                <a:latin typeface="Times New Roman" panose="02020603050405020304" pitchFamily="18" charset="0"/>
                <a:cs typeface="Times New Roman" panose="02020603050405020304" pitchFamily="18" charset="0"/>
              </a:endParaRPr>
            </a:p>
          </p:txBody>
        </p:sp>
        <p:sp>
          <p:nvSpPr>
            <p:cNvPr id="45" name="Rectangle: Rounded Corners 44">
              <a:extLst>
                <a:ext uri="{FF2B5EF4-FFF2-40B4-BE49-F238E27FC236}">
                  <a16:creationId xmlns="" xmlns:a16="http://schemas.microsoft.com/office/drawing/2014/main" id="{B550C328-17DE-4D5B-94A3-A953D2DE804E}"/>
                </a:ext>
              </a:extLst>
            </p:cNvPr>
            <p:cNvSpPr/>
            <p:nvPr/>
          </p:nvSpPr>
          <p:spPr>
            <a:xfrm>
              <a:off x="247651" y="-3929235"/>
              <a:ext cx="10115550" cy="16764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a:solidFill>
                    <a:schemeClr val="tx1"/>
                  </a:solidFill>
                  <a:latin typeface="Times New Roman" panose="02020603050405020304" pitchFamily="18" charset="0"/>
                  <a:cs typeface="Times New Roman" panose="02020603050405020304" pitchFamily="18" charset="0"/>
                </a:rPr>
                <a:t>Muri Yusuf </a:t>
              </a:r>
              <a:endParaRPr lang="en-GB" sz="2400" dirty="0">
                <a:solidFill>
                  <a:schemeClr val="tx1"/>
                </a:solidFill>
                <a:latin typeface="Times New Roman" panose="02020603050405020304" pitchFamily="18" charset="0"/>
                <a:cs typeface="Times New Roman" panose="02020603050405020304" pitchFamily="18" charset="0"/>
              </a:endParaRPr>
            </a:p>
            <a:p>
              <a:r>
                <a:rPr lang="id-ID" sz="2400" dirty="0">
                  <a:solidFill>
                    <a:schemeClr val="tx1"/>
                  </a:solidFill>
                  <a:latin typeface="Times New Roman" panose="02020603050405020304" pitchFamily="18" charset="0"/>
                  <a:cs typeface="Times New Roman" panose="02020603050405020304" pitchFamily="18" charset="0"/>
                </a:rPr>
                <a:t>lingkungan masyarakat adalah merupakan lingkungan ketiga dalam proses pembentukan kepribadian anak-anak sesuai keberadaannya</a:t>
              </a:r>
              <a:endParaRPr lang="en-GB" sz="2400" dirty="0">
                <a:solidFill>
                  <a:schemeClr val="tx1"/>
                </a:solidFill>
                <a:latin typeface="Times New Roman" panose="02020603050405020304" pitchFamily="18" charset="0"/>
                <a:cs typeface="Times New Roman" panose="02020603050405020304" pitchFamily="18" charset="0"/>
              </a:endParaRPr>
            </a:p>
          </p:txBody>
        </p:sp>
        <p:sp>
          <p:nvSpPr>
            <p:cNvPr id="46" name="Rectangle: Rounded Corners 45">
              <a:extLst>
                <a:ext uri="{FF2B5EF4-FFF2-40B4-BE49-F238E27FC236}">
                  <a16:creationId xmlns="" xmlns:a16="http://schemas.microsoft.com/office/drawing/2014/main" id="{F542ED0A-1F2C-4E25-B5B4-07BB4840B6C6}"/>
                </a:ext>
              </a:extLst>
            </p:cNvPr>
            <p:cNvSpPr/>
            <p:nvPr/>
          </p:nvSpPr>
          <p:spPr>
            <a:xfrm>
              <a:off x="247651" y="-2100435"/>
              <a:ext cx="10115550" cy="16764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err="1">
                  <a:solidFill>
                    <a:schemeClr val="tx1"/>
                  </a:solidFill>
                  <a:latin typeface="Times New Roman" panose="02020603050405020304" pitchFamily="18" charset="0"/>
                  <a:cs typeface="Times New Roman" panose="02020603050405020304" pitchFamily="18" charset="0"/>
                </a:rPr>
                <a:t>Konklusi</a:t>
              </a:r>
              <a:endParaRPr lang="en-GB" sz="2400" dirty="0">
                <a:solidFill>
                  <a:schemeClr val="tx1"/>
                </a:solidFill>
                <a:latin typeface="Times New Roman" panose="02020603050405020304" pitchFamily="18" charset="0"/>
                <a:cs typeface="Times New Roman" panose="02020603050405020304" pitchFamily="18" charset="0"/>
              </a:endParaRPr>
            </a:p>
            <a:p>
              <a:r>
                <a:rPr lang="id-ID" sz="2400" dirty="0">
                  <a:solidFill>
                    <a:schemeClr val="tx1"/>
                  </a:solidFill>
                  <a:latin typeface="Times New Roman" panose="02020603050405020304" pitchFamily="18" charset="0"/>
                  <a:cs typeface="Times New Roman" panose="02020603050405020304" pitchFamily="18" charset="0"/>
                </a:rPr>
                <a:t>lingkungan masyarakat adalah tempatorang-orang hidup bersama yang berpengaruh besar terhadapperkembangan pribadi anak-anak (siswa).</a:t>
              </a:r>
              <a:endParaRPr lang="en-GB" sz="2400" dirty="0">
                <a:solidFill>
                  <a:schemeClr val="tx1"/>
                </a:solidFill>
                <a:latin typeface="Times New Roman" panose="02020603050405020304" pitchFamily="18" charset="0"/>
                <a:cs typeface="Times New Roman" panose="02020603050405020304" pitchFamily="18" charset="0"/>
              </a:endParaRPr>
            </a:p>
            <a:p>
              <a:endParaRPr lang="en-GB" sz="2400" dirty="0">
                <a:solidFill>
                  <a:schemeClr val="tx1"/>
                </a:solidFill>
                <a:latin typeface="Times New Roman" panose="02020603050405020304" pitchFamily="18" charset="0"/>
                <a:cs typeface="Times New Roman" panose="02020603050405020304" pitchFamily="18" charset="0"/>
              </a:endParaRPr>
            </a:p>
          </p:txBody>
        </p:sp>
        <p:sp>
          <p:nvSpPr>
            <p:cNvPr id="47" name="Rectangle: Rounded Corners 46">
              <a:hlinkClick r:id="rId4" action="ppaction://hlinksldjump"/>
              <a:extLst>
                <a:ext uri="{FF2B5EF4-FFF2-40B4-BE49-F238E27FC236}">
                  <a16:creationId xmlns="" xmlns:a16="http://schemas.microsoft.com/office/drawing/2014/main" id="{B1630A9B-1EB5-4197-9349-E9636B227FE0}"/>
                </a:ext>
              </a:extLst>
            </p:cNvPr>
            <p:cNvSpPr/>
            <p:nvPr/>
          </p:nvSpPr>
          <p:spPr>
            <a:xfrm>
              <a:off x="10477501" y="-3929235"/>
              <a:ext cx="1524000" cy="16764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err="1">
                  <a:solidFill>
                    <a:schemeClr val="tx1"/>
                  </a:solidFill>
                  <a:latin typeface="Times New Roman" panose="02020603050405020304" pitchFamily="18" charset="0"/>
                  <a:cs typeface="Times New Roman" panose="02020603050405020304" pitchFamily="18" charset="0"/>
                </a:rPr>
                <a:t>Faktor</a:t>
              </a:r>
              <a:r>
                <a:rPr lang="en-GB" sz="2000" dirty="0">
                  <a:solidFill>
                    <a:schemeClr val="tx1"/>
                  </a:solidFill>
                  <a:latin typeface="Times New Roman" panose="02020603050405020304" pitchFamily="18" charset="0"/>
                  <a:cs typeface="Times New Roman" panose="02020603050405020304" pitchFamily="18" charset="0"/>
                </a:rPr>
                <a:t> dan </a:t>
              </a:r>
              <a:r>
                <a:rPr lang="en-GB" sz="2000" dirty="0" err="1">
                  <a:solidFill>
                    <a:schemeClr val="tx1"/>
                  </a:solidFill>
                  <a:latin typeface="Times New Roman" panose="02020603050405020304" pitchFamily="18" charset="0"/>
                  <a:cs typeface="Times New Roman" panose="02020603050405020304" pitchFamily="18" charset="0"/>
                </a:rPr>
                <a:t>Fungsi</a:t>
              </a:r>
              <a:r>
                <a:rPr lang="en-GB" sz="2000" dirty="0">
                  <a:solidFill>
                    <a:schemeClr val="tx1"/>
                  </a:solidFill>
                  <a:latin typeface="Times New Roman" panose="02020603050405020304" pitchFamily="18" charset="0"/>
                  <a:cs typeface="Times New Roman" panose="02020603050405020304" pitchFamily="18" charset="0"/>
                </a:rPr>
                <a:t> Masyarakat</a:t>
              </a:r>
            </a:p>
          </p:txBody>
        </p:sp>
      </p:grpSp>
    </p:spTree>
    <p:extLst>
      <p:ext uri="{BB962C8B-B14F-4D97-AF65-F5344CB8AC3E}">
        <p14:creationId xmlns="" xmlns:p14="http://schemas.microsoft.com/office/powerpoint/2010/main" val="235611178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 -4.44444E-6 L 0 0.8882 " pathEditMode="relative" rAng="0" ptsTypes="AA">
                                      <p:cBhvr>
                                        <p:cTn id="6" dur="2000" fill="hold"/>
                                        <p:tgtEl>
                                          <p:spTgt spid="14"/>
                                        </p:tgtEl>
                                        <p:attrNameLst>
                                          <p:attrName>ppt_x</p:attrName>
                                          <p:attrName>ppt_y</p:attrName>
                                        </p:attrNameLst>
                                      </p:cBhvr>
                                      <p:rCtr x="0" y="44398"/>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0 -1.85185E-6 L 0 0.90648 " pathEditMode="relative" rAng="0" ptsTypes="AA">
                                      <p:cBhvr>
                                        <p:cTn id="10" dur="2000" fill="hold"/>
                                        <p:tgtEl>
                                          <p:spTgt spid="15"/>
                                        </p:tgtEl>
                                        <p:attrNameLst>
                                          <p:attrName>ppt_x</p:attrName>
                                          <p:attrName>ppt_y</p:attrName>
                                        </p:attrNameLst>
                                      </p:cBhvr>
                                      <p:rCtr x="0" y="45324"/>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4.79167E-6 1.85185E-6 L -0.00326 1.01296 " pathEditMode="relative" rAng="0" ptsTypes="AA">
                                      <p:cBhvr>
                                        <p:cTn id="14" dur="2000" fill="hold"/>
                                        <p:tgtEl>
                                          <p:spTgt spid="48"/>
                                        </p:tgtEl>
                                        <p:attrNameLst>
                                          <p:attrName>ppt_x</p:attrName>
                                          <p:attrName>ppt_y</p:attrName>
                                        </p:attrNameLst>
                                      </p:cBhvr>
                                      <p:rCtr x="-169" y="50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18" name="Rectangle: Rounded Corners 17">
            <a:extLst>
              <a:ext uri="{FF2B5EF4-FFF2-40B4-BE49-F238E27FC236}">
                <a16:creationId xmlns="" xmlns:a16="http://schemas.microsoft.com/office/drawing/2014/main" id="{FD3892BA-0608-42C1-BC49-7C2DD6B629DE}"/>
              </a:ext>
            </a:extLst>
          </p:cNvPr>
          <p:cNvSpPr/>
          <p:nvPr/>
        </p:nvSpPr>
        <p:spPr>
          <a:xfrm>
            <a:off x="320040" y="264696"/>
            <a:ext cx="9761220" cy="316430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a:latin typeface="Times New Roman" panose="02020603050405020304" pitchFamily="18" charset="0"/>
                <a:cs typeface="Times New Roman" panose="02020603050405020304" pitchFamily="18" charset="0"/>
              </a:rPr>
              <a:t>Faktor-Faktor Keluarga</a:t>
            </a:r>
            <a:endParaRPr lang="en-GB" sz="2000" dirty="0">
              <a:latin typeface="Times New Roman" panose="02020603050405020304" pitchFamily="18" charset="0"/>
              <a:cs typeface="Times New Roman" panose="02020603050405020304" pitchFamily="18" charset="0"/>
            </a:endParaRPr>
          </a:p>
          <a:p>
            <a:r>
              <a:rPr lang="id-ID" sz="2000" dirty="0">
                <a:latin typeface="Times New Roman" panose="02020603050405020304" pitchFamily="18" charset="0"/>
                <a:cs typeface="Times New Roman" panose="02020603050405020304" pitchFamily="18" charset="0"/>
              </a:rPr>
              <a:t>Menurut Slameto (2003:60-64), siswa yang belajar akan menerima pengaruh dari keluarga berupa:</a:t>
            </a:r>
            <a:endParaRPr lang="en-GB"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000" dirty="0">
                <a:latin typeface="Times New Roman" panose="02020603050405020304" pitchFamily="18" charset="0"/>
                <a:cs typeface="Times New Roman" panose="02020603050405020304" pitchFamily="18" charset="0"/>
              </a:rPr>
              <a:t>Cara orang tua mendidik,</a:t>
            </a:r>
            <a:endParaRPr lang="en-GB"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000" dirty="0">
                <a:latin typeface="Times New Roman" panose="02020603050405020304" pitchFamily="18" charset="0"/>
                <a:cs typeface="Times New Roman" panose="02020603050405020304" pitchFamily="18" charset="0"/>
              </a:rPr>
              <a:t>Relasi antara anggota keluarga,</a:t>
            </a:r>
            <a:endParaRPr lang="en-GB"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000" dirty="0">
                <a:latin typeface="Times New Roman" panose="02020603050405020304" pitchFamily="18" charset="0"/>
                <a:cs typeface="Times New Roman" panose="02020603050405020304" pitchFamily="18" charset="0"/>
              </a:rPr>
              <a:t>Suasana rumah,</a:t>
            </a:r>
            <a:endParaRPr lang="en-GB"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000" dirty="0">
                <a:latin typeface="Times New Roman" panose="02020603050405020304" pitchFamily="18" charset="0"/>
                <a:cs typeface="Times New Roman" panose="02020603050405020304" pitchFamily="18" charset="0"/>
              </a:rPr>
              <a:t>Keadaan ekonomi keluarga,</a:t>
            </a:r>
            <a:endParaRPr lang="en-GB"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000" dirty="0">
                <a:latin typeface="Times New Roman" panose="02020603050405020304" pitchFamily="18" charset="0"/>
                <a:cs typeface="Times New Roman" panose="02020603050405020304" pitchFamily="18" charset="0"/>
              </a:rPr>
              <a:t>Pengertian orang tua,</a:t>
            </a:r>
            <a:endParaRPr lang="en-GB"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000" dirty="0">
                <a:latin typeface="Times New Roman" panose="02020603050405020304" pitchFamily="18" charset="0"/>
                <a:cs typeface="Times New Roman" panose="02020603050405020304" pitchFamily="18" charset="0"/>
              </a:rPr>
              <a:t>Latar belakang kebudayaan.</a:t>
            </a:r>
            <a:endParaRPr lang="en-GB" sz="2000" dirty="0">
              <a:latin typeface="Times New Roman" panose="02020603050405020304" pitchFamily="18" charset="0"/>
              <a:cs typeface="Times New Roman" panose="02020603050405020304" pitchFamily="18" charset="0"/>
            </a:endParaRPr>
          </a:p>
        </p:txBody>
      </p:sp>
      <p:sp>
        <p:nvSpPr>
          <p:cNvPr id="19" name="Rectangle: Rounded Corners 18">
            <a:extLst>
              <a:ext uri="{FF2B5EF4-FFF2-40B4-BE49-F238E27FC236}">
                <a16:creationId xmlns="" xmlns:a16="http://schemas.microsoft.com/office/drawing/2014/main" id="{9D377285-8A36-45A5-AAD2-B3F2325BD5C2}"/>
              </a:ext>
            </a:extLst>
          </p:cNvPr>
          <p:cNvSpPr/>
          <p:nvPr/>
        </p:nvSpPr>
        <p:spPr>
          <a:xfrm>
            <a:off x="320040" y="3593432"/>
            <a:ext cx="9761220" cy="2999872"/>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a:latin typeface="Times New Roman" panose="02020603050405020304" pitchFamily="18" charset="0"/>
                <a:cs typeface="Times New Roman" panose="02020603050405020304" pitchFamily="18" charset="0"/>
              </a:rPr>
              <a:t>Fungsi Keluarga</a:t>
            </a:r>
            <a:endParaRPr lang="en-GB" sz="2400" dirty="0">
              <a:latin typeface="Times New Roman" panose="02020603050405020304" pitchFamily="18" charset="0"/>
              <a:cs typeface="Times New Roman" panose="02020603050405020304" pitchFamily="18" charset="0"/>
            </a:endParaRPr>
          </a:p>
          <a:p>
            <a:r>
              <a:rPr lang="id-ID" sz="2400" dirty="0">
                <a:latin typeface="Times New Roman" panose="02020603050405020304" pitchFamily="18" charset="0"/>
                <a:cs typeface="Times New Roman" panose="02020603050405020304" pitchFamily="18" charset="0"/>
              </a:rPr>
              <a:t>Menurut Bierstadt (Ahmadi,2004:109)  keluarga berfungsi sebagai:</a:t>
            </a:r>
            <a:endParaRPr lang="en-GB" sz="24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400" dirty="0">
                <a:latin typeface="Times New Roman" panose="02020603050405020304" pitchFamily="18" charset="0"/>
                <a:cs typeface="Times New Roman" panose="02020603050405020304" pitchFamily="18" charset="0"/>
              </a:rPr>
              <a:t>Bersifat membantu</a:t>
            </a:r>
            <a:endParaRPr lang="en-GB" sz="24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400" dirty="0">
                <a:latin typeface="Times New Roman" panose="02020603050405020304" pitchFamily="18" charset="0"/>
                <a:cs typeface="Times New Roman" panose="02020603050405020304" pitchFamily="18" charset="0"/>
              </a:rPr>
              <a:t>Mengatur dan menguasai impuls-impuls (dorongan) sexual</a:t>
            </a:r>
            <a:r>
              <a:rPr lang="en-GB" sz="2400" dirty="0">
                <a:latin typeface="Times New Roman" panose="02020603050405020304" pitchFamily="18" charset="0"/>
                <a:cs typeface="Times New Roman" panose="02020603050405020304" pitchFamily="18" charset="0"/>
              </a:rPr>
              <a:t> (sex education)</a:t>
            </a:r>
          </a:p>
          <a:p>
            <a:pPr marL="457200" indent="-457200">
              <a:buFont typeface="+mj-lt"/>
              <a:buAutoNum type="arabicPeriod"/>
            </a:pPr>
            <a:r>
              <a:rPr lang="id-ID" sz="2400" dirty="0">
                <a:latin typeface="Times New Roman" panose="02020603050405020304" pitchFamily="18" charset="0"/>
                <a:cs typeface="Times New Roman" panose="02020603050405020304" pitchFamily="18" charset="0"/>
              </a:rPr>
              <a:t>Menggerakkan nilai-nilai kebudayaan</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69438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 xmlns:a16="http://schemas.microsoft.com/office/drawing/2014/main" id="{FE50FEE6-289E-44EA-905B-6CA3A46C4EC0}"/>
              </a:ext>
            </a:extLst>
          </p:cNvPr>
          <p:cNvSpPr/>
          <p:nvPr/>
        </p:nvSpPr>
        <p:spPr>
          <a:xfrm>
            <a:off x="559076" y="390525"/>
            <a:ext cx="4572000" cy="607695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err="1">
                <a:latin typeface="Times New Roman" panose="02020603050405020304" pitchFamily="18" charset="0"/>
                <a:cs typeface="Times New Roman" panose="02020603050405020304" pitchFamily="18" charset="0"/>
              </a:rPr>
              <a:t>Faktor</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Sekolah</a:t>
            </a:r>
            <a:endParaRPr lang="en-GB" sz="2400" dirty="0">
              <a:latin typeface="Times New Roman" panose="02020603050405020304" pitchFamily="18" charset="0"/>
              <a:cs typeface="Times New Roman" panose="02020603050405020304" pitchFamily="18" charset="0"/>
            </a:endParaRPr>
          </a:p>
          <a:p>
            <a:pPr lvl="0"/>
            <a:endParaRPr lang="en-GB"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id-ID" sz="2400" dirty="0">
                <a:latin typeface="Times New Roman" panose="02020603050405020304" pitchFamily="18" charset="0"/>
                <a:cs typeface="Times New Roman" panose="02020603050405020304" pitchFamily="18" charset="0"/>
              </a:rPr>
              <a:t>Metode mengajar,</a:t>
            </a:r>
            <a:endParaRPr lang="en-GB"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id-ID" sz="2400" dirty="0">
                <a:latin typeface="Times New Roman" panose="02020603050405020304" pitchFamily="18" charset="0"/>
                <a:cs typeface="Times New Roman" panose="02020603050405020304" pitchFamily="18" charset="0"/>
              </a:rPr>
              <a:t>Kurikulum,</a:t>
            </a:r>
            <a:endParaRPr lang="en-GB"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id-ID" sz="2400" dirty="0">
                <a:latin typeface="Times New Roman" panose="02020603050405020304" pitchFamily="18" charset="0"/>
                <a:cs typeface="Times New Roman" panose="02020603050405020304" pitchFamily="18" charset="0"/>
              </a:rPr>
              <a:t>Relasi guru dengan siswa,</a:t>
            </a:r>
            <a:endParaRPr lang="en-GB"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id-ID" sz="2400" dirty="0">
                <a:latin typeface="Times New Roman" panose="02020603050405020304" pitchFamily="18" charset="0"/>
                <a:cs typeface="Times New Roman" panose="02020603050405020304" pitchFamily="18" charset="0"/>
              </a:rPr>
              <a:t>Relasi siswa dengan siswa,</a:t>
            </a:r>
            <a:endParaRPr lang="en-GB"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id-ID" sz="2400" dirty="0">
                <a:latin typeface="Times New Roman" panose="02020603050405020304" pitchFamily="18" charset="0"/>
                <a:cs typeface="Times New Roman" panose="02020603050405020304" pitchFamily="18" charset="0"/>
              </a:rPr>
              <a:t>Disiplin sekolah,</a:t>
            </a:r>
            <a:endParaRPr lang="en-GB"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id-ID" sz="2400" dirty="0">
                <a:latin typeface="Times New Roman" panose="02020603050405020304" pitchFamily="18" charset="0"/>
                <a:cs typeface="Times New Roman" panose="02020603050405020304" pitchFamily="18" charset="0"/>
              </a:rPr>
              <a:t>Pelajaran  dan waktu sekolah,</a:t>
            </a:r>
            <a:endParaRPr lang="en-GB"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id-ID" sz="2400" dirty="0">
                <a:latin typeface="Times New Roman" panose="02020603050405020304" pitchFamily="18" charset="0"/>
                <a:cs typeface="Times New Roman" panose="02020603050405020304" pitchFamily="18" charset="0"/>
              </a:rPr>
              <a:t>Standar pelajaran,</a:t>
            </a:r>
            <a:endParaRPr lang="en-GB"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id-ID" sz="2400" dirty="0">
                <a:latin typeface="Times New Roman" panose="02020603050405020304" pitchFamily="18" charset="0"/>
                <a:cs typeface="Times New Roman" panose="02020603050405020304" pitchFamily="18" charset="0"/>
              </a:rPr>
              <a:t>Keadaan gedung,</a:t>
            </a:r>
            <a:endParaRPr lang="en-GB"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id-ID" sz="2400" dirty="0">
                <a:latin typeface="Times New Roman" panose="02020603050405020304" pitchFamily="18" charset="0"/>
                <a:cs typeface="Times New Roman" panose="02020603050405020304" pitchFamily="18" charset="0"/>
              </a:rPr>
              <a:t>Metode belajar,</a:t>
            </a:r>
            <a:endParaRPr lang="en-GB"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id-ID" sz="2400" dirty="0">
                <a:latin typeface="Times New Roman" panose="02020603050405020304" pitchFamily="18" charset="0"/>
                <a:cs typeface="Times New Roman" panose="02020603050405020304" pitchFamily="18" charset="0"/>
              </a:rPr>
              <a:t>tugas rumah</a:t>
            </a:r>
            <a:endParaRPr lang="en-GB" sz="2400"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p:txBody>
      </p:sp>
      <p:sp>
        <p:nvSpPr>
          <p:cNvPr id="3" name="Rectangle: Rounded Corners 2">
            <a:extLst>
              <a:ext uri="{FF2B5EF4-FFF2-40B4-BE49-F238E27FC236}">
                <a16:creationId xmlns="" xmlns:a16="http://schemas.microsoft.com/office/drawing/2014/main" id="{D80142F3-EF5D-41B5-BF5E-F54B60800C54}"/>
              </a:ext>
            </a:extLst>
          </p:cNvPr>
          <p:cNvSpPr/>
          <p:nvPr/>
        </p:nvSpPr>
        <p:spPr>
          <a:xfrm>
            <a:off x="6447183" y="390525"/>
            <a:ext cx="5086350" cy="607695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err="1">
                <a:latin typeface="Times New Roman" panose="02020603050405020304" pitchFamily="18" charset="0"/>
                <a:cs typeface="Times New Roman" panose="02020603050405020304" pitchFamily="18" charset="0"/>
              </a:rPr>
              <a:t>Fungsi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Sekolah</a:t>
            </a:r>
            <a:endParaRPr lang="en-GB" sz="2000" dirty="0">
              <a:latin typeface="Times New Roman" panose="02020603050405020304" pitchFamily="18" charset="0"/>
              <a:cs typeface="Times New Roman" panose="02020603050405020304" pitchFamily="18" charset="0"/>
            </a:endParaRPr>
          </a:p>
          <a:p>
            <a:endParaRPr lang="en-GB" sz="2000" dirty="0">
              <a:latin typeface="Times New Roman" panose="02020603050405020304" pitchFamily="18" charset="0"/>
              <a:cs typeface="Times New Roman" panose="02020603050405020304" pitchFamily="18" charset="0"/>
            </a:endParaRPr>
          </a:p>
          <a:p>
            <a:r>
              <a:rPr lang="id-ID" sz="2000" dirty="0">
                <a:latin typeface="Times New Roman" panose="02020603050405020304" pitchFamily="18" charset="0"/>
                <a:cs typeface="Times New Roman" panose="02020603050405020304" pitchFamily="18" charset="0"/>
              </a:rPr>
              <a:t>Menurut Nasution (2004:14), fungsi sekolah antara lain sebagai berikut:</a:t>
            </a:r>
            <a:endParaRPr lang="en-GB"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000" dirty="0">
                <a:latin typeface="Times New Roman" panose="02020603050405020304" pitchFamily="18" charset="0"/>
                <a:cs typeface="Times New Roman" panose="02020603050405020304" pitchFamily="18" charset="0"/>
              </a:rPr>
              <a:t>Sekolah memberikan keterampilan dasar.</a:t>
            </a:r>
            <a:endParaRPr lang="en-GB"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000" dirty="0">
                <a:latin typeface="Times New Roman" panose="02020603050405020304" pitchFamily="18" charset="0"/>
                <a:cs typeface="Times New Roman" panose="02020603050405020304" pitchFamily="18" charset="0"/>
              </a:rPr>
              <a:t>Sekolah membuka kesempatan memperbaiki nasib.</a:t>
            </a:r>
            <a:endParaRPr lang="en-GB"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000" dirty="0">
                <a:latin typeface="Times New Roman" panose="02020603050405020304" pitchFamily="18" charset="0"/>
                <a:cs typeface="Times New Roman" panose="02020603050405020304" pitchFamily="18" charset="0"/>
              </a:rPr>
              <a:t>Sekolah menyediakan tenaga pembangunan.</a:t>
            </a:r>
            <a:endParaRPr lang="en-GB"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000" dirty="0">
                <a:latin typeface="Times New Roman" panose="02020603050405020304" pitchFamily="18" charset="0"/>
                <a:cs typeface="Times New Roman" panose="02020603050405020304" pitchFamily="18" charset="0"/>
              </a:rPr>
              <a:t>Sekolah membantu memecahkan masalah-masalah sosial.</a:t>
            </a:r>
            <a:endParaRPr lang="en-GB"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000" dirty="0">
                <a:latin typeface="Times New Roman" panose="02020603050405020304" pitchFamily="18" charset="0"/>
                <a:cs typeface="Times New Roman" panose="02020603050405020304" pitchFamily="18" charset="0"/>
              </a:rPr>
              <a:t>Sekolah menstranmisi kebudayaan.</a:t>
            </a:r>
            <a:endParaRPr lang="en-GB"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000" dirty="0">
                <a:latin typeface="Times New Roman" panose="02020603050405020304" pitchFamily="18" charset="0"/>
                <a:cs typeface="Times New Roman" panose="02020603050405020304" pitchFamily="18" charset="0"/>
              </a:rPr>
              <a:t>Sekolah membentuk manusia yang sosial.</a:t>
            </a:r>
            <a:endParaRPr lang="en-GB"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id-ID" sz="2000" dirty="0">
                <a:latin typeface="Times New Roman" panose="02020603050405020304" pitchFamily="18" charset="0"/>
                <a:cs typeface="Times New Roman" panose="02020603050405020304" pitchFamily="18" charset="0"/>
              </a:rPr>
              <a:t>Sekolah merupakan alat mentransformasi kebudayaan</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798639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69885E-4646-41B0-960B-4F1A85B18445}"/>
              </a:ext>
            </a:extLst>
          </p:cNvPr>
          <p:cNvSpPr>
            <a:spLocks noGrp="1"/>
          </p:cNvSpPr>
          <p:nvPr>
            <p:ph type="title"/>
          </p:nvPr>
        </p:nvSpPr>
        <p:spPr>
          <a:xfrm>
            <a:off x="838200" y="365125"/>
            <a:ext cx="10515600" cy="682625"/>
          </a:xfrm>
        </p:spPr>
        <p:txBody>
          <a:bodyPr>
            <a:normAutofit fontScale="90000"/>
          </a:bodyPr>
          <a:lstStyle/>
          <a:p>
            <a:r>
              <a:rPr lang="en-GB" dirty="0" err="1">
                <a:solidFill>
                  <a:schemeClr val="bg1"/>
                </a:solidFill>
                <a:latin typeface="Times New Roman" panose="02020603050405020304" pitchFamily="18" charset="0"/>
                <a:cs typeface="Times New Roman" panose="02020603050405020304" pitchFamily="18" charset="0"/>
              </a:rPr>
              <a:t>Karakteristik</a:t>
            </a:r>
            <a:r>
              <a:rPr lang="en-GB" dirty="0">
                <a:solidFill>
                  <a:schemeClr val="bg1"/>
                </a:solidFill>
                <a:latin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cs typeface="Times New Roman" panose="02020603050405020304" pitchFamily="18" charset="0"/>
              </a:rPr>
              <a:t>Sekolah</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72193427-1590-4574-A64C-AEA4D83FFF70}"/>
              </a:ext>
            </a:extLst>
          </p:cNvPr>
          <p:cNvSpPr>
            <a:spLocks noGrp="1"/>
          </p:cNvSpPr>
          <p:nvPr>
            <p:ph idx="1"/>
          </p:nvPr>
        </p:nvSpPr>
        <p:spPr>
          <a:xfrm>
            <a:off x="838200" y="1047750"/>
            <a:ext cx="10515600" cy="5445125"/>
          </a:xfrm>
        </p:spPr>
        <p:txBody>
          <a:bodyPr>
            <a:normAutofit/>
          </a:bodyPr>
          <a:lstStyle/>
          <a:p>
            <a:pPr marL="0" indent="0">
              <a:buNone/>
            </a:pPr>
            <a:r>
              <a:rPr lang="id-ID" dirty="0">
                <a:solidFill>
                  <a:schemeClr val="bg1"/>
                </a:solidFill>
                <a:latin typeface="Times New Roman" panose="02020603050405020304" pitchFamily="18" charset="0"/>
                <a:cs typeface="Times New Roman" panose="02020603050405020304" pitchFamily="18" charset="0"/>
              </a:rPr>
              <a:t>Ada beberapa karakteristik lingkungan sekolah yang nyaman sebagai tempat belajar (Burstyn &amp; Stevens dalam Ormrod, 2006) , yaitu:</a:t>
            </a:r>
            <a:endParaRPr lang="en-GB" dirty="0">
              <a:solidFill>
                <a:schemeClr val="bg1"/>
              </a:solidFill>
              <a:latin typeface="Times New Roman" panose="02020603050405020304" pitchFamily="18" charset="0"/>
              <a:cs typeface="Times New Roman" panose="02020603050405020304" pitchFamily="18" charset="0"/>
            </a:endParaRPr>
          </a:p>
          <a:p>
            <a:pPr lvl="0"/>
            <a:r>
              <a:rPr lang="id-ID" dirty="0">
                <a:solidFill>
                  <a:schemeClr val="bg1"/>
                </a:solidFill>
                <a:latin typeface="Times New Roman" panose="02020603050405020304" pitchFamily="18" charset="0"/>
                <a:cs typeface="Times New Roman" panose="02020603050405020304" pitchFamily="18" charset="0"/>
              </a:rPr>
              <a:t>Sekolah mempunyai komitmen untuk mendukung semua usaha peserta didik</a:t>
            </a:r>
            <a:endParaRPr lang="en-GB" dirty="0">
              <a:solidFill>
                <a:schemeClr val="bg1"/>
              </a:solidFill>
              <a:latin typeface="Times New Roman" panose="02020603050405020304" pitchFamily="18" charset="0"/>
              <a:cs typeface="Times New Roman" panose="02020603050405020304" pitchFamily="18" charset="0"/>
            </a:endParaRPr>
          </a:p>
          <a:p>
            <a:pPr lvl="0"/>
            <a:r>
              <a:rPr lang="id-ID" dirty="0">
                <a:solidFill>
                  <a:schemeClr val="bg1"/>
                </a:solidFill>
                <a:latin typeface="Times New Roman" panose="02020603050405020304" pitchFamily="18" charset="0"/>
                <a:cs typeface="Times New Roman" panose="02020603050405020304" pitchFamily="18" charset="0"/>
              </a:rPr>
              <a:t>Adanya kurikulum yang menantang dan terarah.</a:t>
            </a:r>
            <a:endParaRPr lang="en-GB" dirty="0">
              <a:solidFill>
                <a:schemeClr val="bg1"/>
              </a:solidFill>
              <a:latin typeface="Times New Roman" panose="02020603050405020304" pitchFamily="18" charset="0"/>
              <a:cs typeface="Times New Roman" panose="02020603050405020304" pitchFamily="18" charset="0"/>
            </a:endParaRPr>
          </a:p>
          <a:p>
            <a:pPr lvl="0"/>
            <a:r>
              <a:rPr lang="id-ID" dirty="0">
                <a:solidFill>
                  <a:schemeClr val="bg1"/>
                </a:solidFill>
                <a:latin typeface="Times New Roman" panose="02020603050405020304" pitchFamily="18" charset="0"/>
                <a:cs typeface="Times New Roman" panose="02020603050405020304" pitchFamily="18" charset="0"/>
              </a:rPr>
              <a:t>Adanya perhatian dan kepercayaan peserta didik serta orang tua terhadap sekolah.</a:t>
            </a:r>
            <a:endParaRPr lang="en-GB" dirty="0">
              <a:solidFill>
                <a:schemeClr val="bg1"/>
              </a:solidFill>
              <a:latin typeface="Times New Roman" panose="02020603050405020304" pitchFamily="18" charset="0"/>
              <a:cs typeface="Times New Roman" panose="02020603050405020304" pitchFamily="18" charset="0"/>
            </a:endParaRPr>
          </a:p>
          <a:p>
            <a:pPr lvl="0"/>
            <a:r>
              <a:rPr lang="id-ID" dirty="0">
                <a:solidFill>
                  <a:schemeClr val="bg1"/>
                </a:solidFill>
                <a:latin typeface="Times New Roman" panose="02020603050405020304" pitchFamily="18" charset="0"/>
                <a:cs typeface="Times New Roman" panose="02020603050405020304" pitchFamily="18" charset="0"/>
              </a:rPr>
              <a:t>Adanya ketulusan dan keadilan bagi semua peserta didik</a:t>
            </a:r>
            <a:endParaRPr lang="en-GB" dirty="0">
              <a:solidFill>
                <a:schemeClr val="bg1"/>
              </a:solidFill>
              <a:latin typeface="Times New Roman" panose="02020603050405020304" pitchFamily="18" charset="0"/>
              <a:cs typeface="Times New Roman" panose="02020603050405020304" pitchFamily="18" charset="0"/>
            </a:endParaRPr>
          </a:p>
          <a:p>
            <a:pPr lvl="0"/>
            <a:r>
              <a:rPr lang="id-ID" dirty="0">
                <a:solidFill>
                  <a:schemeClr val="bg1"/>
                </a:solidFill>
                <a:latin typeface="Times New Roman" panose="02020603050405020304" pitchFamily="18" charset="0"/>
                <a:cs typeface="Times New Roman" panose="02020603050405020304" pitchFamily="18" charset="0"/>
              </a:rPr>
              <a:t>Adanya kebijakan dan peraturan sekolah yang jelas</a:t>
            </a:r>
            <a:endParaRPr lang="en-GB" dirty="0">
              <a:solidFill>
                <a:schemeClr val="bg1"/>
              </a:solidFill>
              <a:latin typeface="Times New Roman" panose="02020603050405020304" pitchFamily="18" charset="0"/>
              <a:cs typeface="Times New Roman" panose="02020603050405020304" pitchFamily="18" charset="0"/>
            </a:endParaRPr>
          </a:p>
          <a:p>
            <a:pPr lvl="0"/>
            <a:r>
              <a:rPr lang="id-ID" dirty="0">
                <a:solidFill>
                  <a:schemeClr val="bg1"/>
                </a:solidFill>
                <a:latin typeface="Times New Roman" panose="02020603050405020304" pitchFamily="18" charset="0"/>
                <a:cs typeface="Times New Roman" panose="02020603050405020304" pitchFamily="18" charset="0"/>
              </a:rPr>
              <a:t>Adanya partisipasi peserta didik dalam pembuatan kebijakan sekolah.</a:t>
            </a:r>
            <a:endParaRPr lang="en-GB" dirty="0">
              <a:solidFill>
                <a:schemeClr val="bg1"/>
              </a:solidFill>
              <a:latin typeface="Times New Roman" panose="02020603050405020304" pitchFamily="18" charset="0"/>
              <a:cs typeface="Times New Roman" panose="02020603050405020304" pitchFamily="18" charset="0"/>
            </a:endParaRPr>
          </a:p>
          <a:p>
            <a:pPr marL="0" indent="0">
              <a:buNone/>
            </a:pPr>
            <a:endParaRPr lang="en-GB"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04260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 xmlns:a16="http://schemas.microsoft.com/office/drawing/2014/main" id="{FE50FEE6-289E-44EA-905B-6CA3A46C4EC0}"/>
              </a:ext>
            </a:extLst>
          </p:cNvPr>
          <p:cNvSpPr/>
          <p:nvPr/>
        </p:nvSpPr>
        <p:spPr>
          <a:xfrm>
            <a:off x="400050" y="390525"/>
            <a:ext cx="4572000" cy="607695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400" dirty="0">
              <a:latin typeface="Times New Roman" panose="02020603050405020304" pitchFamily="18" charset="0"/>
              <a:cs typeface="Times New Roman" panose="02020603050405020304" pitchFamily="18" charset="0"/>
            </a:endParaRPr>
          </a:p>
          <a:p>
            <a:r>
              <a:rPr lang="en-GB" sz="2400" dirty="0" err="1">
                <a:latin typeface="Times New Roman" panose="02020603050405020304" pitchFamily="18" charset="0"/>
                <a:cs typeface="Times New Roman" panose="02020603050405020304" pitchFamily="18" charset="0"/>
              </a:rPr>
              <a:t>Faktor</a:t>
            </a:r>
            <a:r>
              <a:rPr lang="en-GB" sz="2400" dirty="0">
                <a:latin typeface="Times New Roman" panose="02020603050405020304" pitchFamily="18" charset="0"/>
                <a:cs typeface="Times New Roman" panose="02020603050405020304" pitchFamily="18" charset="0"/>
              </a:rPr>
              <a:t> Masyarakat</a:t>
            </a:r>
          </a:p>
          <a:p>
            <a:endParaRPr lang="en-GB" sz="2400" dirty="0">
              <a:latin typeface="Times New Roman" panose="02020603050405020304" pitchFamily="18" charset="0"/>
              <a:cs typeface="Times New Roman" panose="02020603050405020304" pitchFamily="18" charset="0"/>
            </a:endParaRPr>
          </a:p>
          <a:p>
            <a:r>
              <a:rPr lang="id-ID" sz="2400" dirty="0">
                <a:latin typeface="Times New Roman" panose="02020603050405020304" pitchFamily="18" charset="0"/>
                <a:cs typeface="Times New Roman" panose="02020603050405020304" pitchFamily="18" charset="0"/>
              </a:rPr>
              <a:t>Masyarakat merupakan faktor ekstern yang jugaberpengaruh terhadap prestasi belajar siswa. Pengaruh ituterjadi karena keberadaan siswa dalam masyarakat. Pengaruh-pengaruh itu antara lain sebagai berikut:</a:t>
            </a:r>
            <a:endParaRPr lang="en-GB" sz="24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400" dirty="0">
                <a:latin typeface="Times New Roman" panose="02020603050405020304" pitchFamily="18" charset="0"/>
                <a:cs typeface="Times New Roman" panose="02020603050405020304" pitchFamily="18" charset="0"/>
              </a:rPr>
              <a:t>Kegiatan Siswa dalam Masyarakat</a:t>
            </a:r>
            <a:endParaRPr lang="en-GB" sz="24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400" dirty="0">
                <a:latin typeface="Times New Roman" panose="02020603050405020304" pitchFamily="18" charset="0"/>
                <a:cs typeface="Times New Roman" panose="02020603050405020304" pitchFamily="18" charset="0"/>
              </a:rPr>
              <a:t>Mass Media</a:t>
            </a:r>
            <a:endParaRPr lang="en-GB" sz="24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400" dirty="0">
                <a:latin typeface="Times New Roman" panose="02020603050405020304" pitchFamily="18" charset="0"/>
                <a:cs typeface="Times New Roman" panose="02020603050405020304" pitchFamily="18" charset="0"/>
              </a:rPr>
              <a:t>Teman Bergaul</a:t>
            </a:r>
            <a:endParaRPr lang="en-GB" sz="24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id-ID" sz="2400" dirty="0">
                <a:latin typeface="Times New Roman" panose="02020603050405020304" pitchFamily="18" charset="0"/>
                <a:cs typeface="Times New Roman" panose="02020603050405020304" pitchFamily="18" charset="0"/>
              </a:rPr>
              <a:t>Bentuk Kehidupan Masyarakat</a:t>
            </a:r>
            <a:endParaRPr lang="en-GB" sz="2400"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p:txBody>
      </p:sp>
      <p:sp>
        <p:nvSpPr>
          <p:cNvPr id="3" name="Rectangle: Rounded Corners 2">
            <a:extLst>
              <a:ext uri="{FF2B5EF4-FFF2-40B4-BE49-F238E27FC236}">
                <a16:creationId xmlns="" xmlns:a16="http://schemas.microsoft.com/office/drawing/2014/main" id="{D80142F3-EF5D-41B5-BF5E-F54B60800C54}"/>
              </a:ext>
            </a:extLst>
          </p:cNvPr>
          <p:cNvSpPr/>
          <p:nvPr/>
        </p:nvSpPr>
        <p:spPr>
          <a:xfrm>
            <a:off x="5029200" y="390525"/>
            <a:ext cx="6896100" cy="607695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err="1">
                <a:latin typeface="Times New Roman" panose="02020603050405020304" pitchFamily="18" charset="0"/>
                <a:cs typeface="Times New Roman" panose="02020603050405020304" pitchFamily="18" charset="0"/>
              </a:rPr>
              <a:t>Fungsi</a:t>
            </a:r>
            <a:r>
              <a:rPr lang="en-GB" sz="2800" dirty="0">
                <a:latin typeface="Times New Roman" panose="02020603050405020304" pitchFamily="18" charset="0"/>
                <a:cs typeface="Times New Roman" panose="02020603050405020304" pitchFamily="18" charset="0"/>
              </a:rPr>
              <a:t> Masyarakat</a:t>
            </a:r>
          </a:p>
          <a:p>
            <a:endParaRPr lang="en-GB" sz="2800" dirty="0">
              <a:latin typeface="Times New Roman" panose="02020603050405020304" pitchFamily="18" charset="0"/>
              <a:cs typeface="Times New Roman" panose="02020603050405020304" pitchFamily="18" charset="0"/>
            </a:endParaRPr>
          </a:p>
          <a:p>
            <a:r>
              <a:rPr lang="id-ID" sz="2800" dirty="0">
                <a:latin typeface="Times New Roman" panose="02020603050405020304" pitchFamily="18" charset="0"/>
                <a:cs typeface="Times New Roman" panose="02020603050405020304" pitchFamily="18" charset="0"/>
              </a:rPr>
              <a:t>Peran masyarakat itu antara lain menciptakan suasana yang dapat menunjang pelaksanaan pendidikan nasional, ikut menyelenggarakan pendidikan nonpemerintah (swasta), membantu pengadaan tenaga, biaya, sarana dan prasarana, menyediakan lapangan kerja, membantu pengembangan profesi baik secara langsung maupun  tidak  langsung.</a:t>
            </a:r>
            <a:endParaRPr lang="en-GB" sz="2800" dirty="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09163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C429934F-817B-4C92-8756-B74566070DE4}"/>
              </a:ext>
            </a:extLst>
          </p:cNvPr>
          <p:cNvSpPr txBox="1"/>
          <p:nvPr/>
        </p:nvSpPr>
        <p:spPr>
          <a:xfrm>
            <a:off x="1977721" y="2243701"/>
            <a:ext cx="9374191" cy="2123658"/>
          </a:xfrm>
          <a:prstGeom prst="rect">
            <a:avLst/>
          </a:prstGeom>
          <a:noFill/>
        </p:spPr>
        <p:txBody>
          <a:bodyPr wrap="square" rtlCol="0">
            <a:spAutoFit/>
          </a:bodyPr>
          <a:lstStyle/>
          <a:p>
            <a:pPr algn="ctr"/>
            <a:r>
              <a:rPr lang="en-GB" sz="4400" dirty="0">
                <a:solidFill>
                  <a:schemeClr val="bg1"/>
                </a:solidFill>
                <a:latin typeface="Times New Roman" panose="02020603050405020304" pitchFamily="18" charset="0"/>
                <a:cs typeface="Times New Roman" panose="02020603050405020304" pitchFamily="18" charset="0"/>
              </a:rPr>
              <a:t>PENGARUH LINGKUNGAN BELAJAR TERHADAP ASPEK PERKEMBANGAN ANAK</a:t>
            </a:r>
          </a:p>
        </p:txBody>
      </p:sp>
      <p:grpSp>
        <p:nvGrpSpPr>
          <p:cNvPr id="10" name="Group 9">
            <a:extLst>
              <a:ext uri="{FF2B5EF4-FFF2-40B4-BE49-F238E27FC236}">
                <a16:creationId xmlns="" xmlns:a16="http://schemas.microsoft.com/office/drawing/2014/main" id="{7C68DFC1-2418-40B0-A404-7AFF745B50F2}"/>
              </a:ext>
            </a:extLst>
          </p:cNvPr>
          <p:cNvGrpSpPr/>
          <p:nvPr/>
        </p:nvGrpSpPr>
        <p:grpSpPr>
          <a:xfrm>
            <a:off x="0" y="-5995007"/>
            <a:ext cx="12192000" cy="7974233"/>
            <a:chOff x="0" y="-5462421"/>
            <a:chExt cx="12192000" cy="7437240"/>
          </a:xfrm>
        </p:grpSpPr>
        <p:grpSp>
          <p:nvGrpSpPr>
            <p:cNvPr id="9" name="Group 8">
              <a:extLst>
                <a:ext uri="{FF2B5EF4-FFF2-40B4-BE49-F238E27FC236}">
                  <a16:creationId xmlns="" xmlns:a16="http://schemas.microsoft.com/office/drawing/2014/main" id="{5618B8EA-EC1C-4460-A6E1-0A22FA7D3606}"/>
                </a:ext>
              </a:extLst>
            </p:cNvPr>
            <p:cNvGrpSpPr/>
            <p:nvPr/>
          </p:nvGrpSpPr>
          <p:grpSpPr>
            <a:xfrm>
              <a:off x="0" y="-5462421"/>
              <a:ext cx="12192000" cy="7437240"/>
              <a:chOff x="0" y="-620234"/>
              <a:chExt cx="12192000" cy="7437240"/>
            </a:xfrm>
          </p:grpSpPr>
          <p:grpSp>
            <p:nvGrpSpPr>
              <p:cNvPr id="21" name="Group 20">
                <a:extLst>
                  <a:ext uri="{FF2B5EF4-FFF2-40B4-BE49-F238E27FC236}">
                    <a16:creationId xmlns="" xmlns:a16="http://schemas.microsoft.com/office/drawing/2014/main" id="{36B1747C-9C99-469E-9D90-F5A5D3F909D7}"/>
                  </a:ext>
                </a:extLst>
              </p:cNvPr>
              <p:cNvGrpSpPr/>
              <p:nvPr/>
            </p:nvGrpSpPr>
            <p:grpSpPr>
              <a:xfrm>
                <a:off x="0" y="-620234"/>
                <a:ext cx="12192000" cy="6858000"/>
                <a:chOff x="-20504517" y="6169399"/>
                <a:chExt cx="12631280" cy="6858000"/>
              </a:xfrm>
            </p:grpSpPr>
            <p:sp>
              <p:nvSpPr>
                <p:cNvPr id="2" name="Rectangle 1">
                  <a:extLst>
                    <a:ext uri="{FF2B5EF4-FFF2-40B4-BE49-F238E27FC236}">
                      <a16:creationId xmlns="" xmlns:a16="http://schemas.microsoft.com/office/drawing/2014/main" id="{818D6828-AF59-4E02-B1FB-C91F47F48691}"/>
                    </a:ext>
                  </a:extLst>
                </p:cNvPr>
                <p:cNvSpPr/>
                <p:nvPr/>
              </p:nvSpPr>
              <p:spPr>
                <a:xfrm>
                  <a:off x="-20504517" y="6169399"/>
                  <a:ext cx="12631280" cy="685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 xmlns:a16="http://schemas.microsoft.com/office/drawing/2014/main" id="{57DD83C6-8E31-42EA-ADAE-1F2193AC81D2}"/>
                    </a:ext>
                  </a:extLst>
                </p:cNvPr>
                <p:cNvSpPr/>
                <p:nvPr/>
              </p:nvSpPr>
              <p:spPr>
                <a:xfrm>
                  <a:off x="-17811598" y="7230923"/>
                  <a:ext cx="8439574" cy="465083"/>
                </a:xfrm>
                <a:prstGeom prst="rect">
                  <a:avLst/>
                </a:prstGeom>
              </p:spPr>
              <p:txBody>
                <a:bodyPr wrap="square">
                  <a:spAutoFit/>
                </a:bodyPr>
                <a:lstStyle/>
                <a:p>
                  <a:pPr indent="180340" algn="ctr">
                    <a:lnSpc>
                      <a:spcPct val="150000"/>
                    </a:lnSpc>
                    <a:spcAft>
                      <a:spcPts val="1000"/>
                    </a:spcAft>
                  </a:pP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5" name="Rectangle: Rounded Corners 4">
                <a:extLst>
                  <a:ext uri="{FF2B5EF4-FFF2-40B4-BE49-F238E27FC236}">
                    <a16:creationId xmlns="" xmlns:a16="http://schemas.microsoft.com/office/drawing/2014/main" id="{AB0F7089-352A-415E-8845-AA48ABB07DAD}"/>
                  </a:ext>
                </a:extLst>
              </p:cNvPr>
              <p:cNvSpPr/>
              <p:nvPr/>
            </p:nvSpPr>
            <p:spPr>
              <a:xfrm>
                <a:off x="0" y="6158638"/>
                <a:ext cx="3505200" cy="658368"/>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Times New Roman" panose="02020603050405020304" pitchFamily="18" charset="0"/>
                    <a:cs typeface="Times New Roman" panose="02020603050405020304" pitchFamily="18" charset="0"/>
                  </a:rPr>
                  <a:t>PERKEMBANGAN FISIK</a:t>
                </a:r>
              </a:p>
            </p:txBody>
          </p:sp>
        </p:grpSp>
        <p:sp>
          <p:nvSpPr>
            <p:cNvPr id="38" name="Rectangle: Rounded Corners 37">
              <a:extLst>
                <a:ext uri="{FF2B5EF4-FFF2-40B4-BE49-F238E27FC236}">
                  <a16:creationId xmlns="" xmlns:a16="http://schemas.microsoft.com/office/drawing/2014/main" id="{02EF7E72-C0C8-4448-9B0D-F0C1A0DCD7D3}"/>
                </a:ext>
              </a:extLst>
            </p:cNvPr>
            <p:cNvSpPr/>
            <p:nvPr/>
          </p:nvSpPr>
          <p:spPr>
            <a:xfrm>
              <a:off x="705987" y="-3833506"/>
              <a:ext cx="10858499" cy="4472113"/>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400" dirty="0">
                <a:latin typeface="Times New Roman" panose="02020603050405020304" pitchFamily="18" charset="0"/>
                <a:cs typeface="Times New Roman" panose="02020603050405020304" pitchFamily="18" charset="0"/>
              </a:endParaRPr>
            </a:p>
            <a:p>
              <a:r>
                <a:rPr lang="id-ID" sz="2400" dirty="0">
                  <a:latin typeface="Times New Roman" panose="02020603050405020304" pitchFamily="18" charset="0"/>
                  <a:cs typeface="Times New Roman" panose="02020603050405020304" pitchFamily="18" charset="0"/>
                </a:rPr>
                <a:t>Dengan pemanfaatan lingkungan sebagai sumber beajarnya, anak-anak menjadi tahu bagaimana tubuh mereka bekerja dan merasakan bagaimana rasanya pada saat mereka memanjat pohon tertentu, berayun-ayun, merangkak melalui sebuah terowongan atau berguling di dedaunan.</a:t>
              </a:r>
              <a:endParaRPr lang="en-GB" sz="2400"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p:txBody>
        </p:sp>
      </p:grpSp>
      <p:sp>
        <p:nvSpPr>
          <p:cNvPr id="16" name="Title 1">
            <a:extLst>
              <a:ext uri="{FF2B5EF4-FFF2-40B4-BE49-F238E27FC236}">
                <a16:creationId xmlns="" xmlns:a16="http://schemas.microsoft.com/office/drawing/2014/main" id="{9C07EA6D-EB2D-48D5-B742-E85A794E1D5F}"/>
              </a:ext>
            </a:extLst>
          </p:cNvPr>
          <p:cNvSpPr txBox="1">
            <a:spLocks/>
          </p:cNvSpPr>
          <p:nvPr/>
        </p:nvSpPr>
        <p:spPr>
          <a:xfrm>
            <a:off x="-11498694" y="48662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 xmlns:a16="http://schemas.microsoft.com/office/drawing/2014/main" id="{BB6B46D7-573F-49FA-B8AB-E8C5636CEC3B}"/>
              </a:ext>
            </a:extLst>
          </p:cNvPr>
          <p:cNvSpPr/>
          <p:nvPr/>
        </p:nvSpPr>
        <p:spPr>
          <a:xfrm>
            <a:off x="-16226763" y="72240"/>
            <a:ext cx="9629321" cy="671851"/>
          </a:xfrm>
          <a:prstGeom prst="rect">
            <a:avLst/>
          </a:prstGeom>
        </p:spPr>
        <p:txBody>
          <a:bodyPr wrap="square">
            <a:spAutoFit/>
          </a:bodyPr>
          <a:lstStyle/>
          <a:p>
            <a:pPr algn="ctr">
              <a:lnSpc>
                <a:spcPct val="150000"/>
              </a:lnSpc>
              <a:spcAft>
                <a:spcPts val="1000"/>
              </a:spcAft>
            </a:pPr>
            <a:endParaRPr lang="en-GB" sz="28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15" name="Group 14">
            <a:extLst>
              <a:ext uri="{FF2B5EF4-FFF2-40B4-BE49-F238E27FC236}">
                <a16:creationId xmlns="" xmlns:a16="http://schemas.microsoft.com/office/drawing/2014/main" id="{FC188417-E268-42DA-B629-0407D065C342}"/>
              </a:ext>
            </a:extLst>
          </p:cNvPr>
          <p:cNvGrpSpPr/>
          <p:nvPr/>
        </p:nvGrpSpPr>
        <p:grpSpPr>
          <a:xfrm>
            <a:off x="0" y="-5981359"/>
            <a:ext cx="12192000" cy="7359111"/>
            <a:chOff x="0" y="-5981359"/>
            <a:chExt cx="12192000" cy="7359111"/>
          </a:xfrm>
        </p:grpSpPr>
        <p:grpSp>
          <p:nvGrpSpPr>
            <p:cNvPr id="20" name="Group 19">
              <a:extLst>
                <a:ext uri="{FF2B5EF4-FFF2-40B4-BE49-F238E27FC236}">
                  <a16:creationId xmlns="" xmlns:a16="http://schemas.microsoft.com/office/drawing/2014/main" id="{9E821572-5D05-4F74-B6B6-5927C79EAA49}"/>
                </a:ext>
              </a:extLst>
            </p:cNvPr>
            <p:cNvGrpSpPr/>
            <p:nvPr/>
          </p:nvGrpSpPr>
          <p:grpSpPr>
            <a:xfrm>
              <a:off x="0" y="-5981359"/>
              <a:ext cx="12192000" cy="7359111"/>
              <a:chOff x="0" y="-620234"/>
              <a:chExt cx="12192000" cy="7359111"/>
            </a:xfrm>
            <a:solidFill>
              <a:schemeClr val="accent6">
                <a:lumMod val="60000"/>
                <a:lumOff val="40000"/>
              </a:schemeClr>
            </a:solidFill>
          </p:grpSpPr>
          <p:grpSp>
            <p:nvGrpSpPr>
              <p:cNvPr id="22" name="Group 21">
                <a:extLst>
                  <a:ext uri="{FF2B5EF4-FFF2-40B4-BE49-F238E27FC236}">
                    <a16:creationId xmlns="" xmlns:a16="http://schemas.microsoft.com/office/drawing/2014/main" id="{B1631125-BB6E-4088-A1A0-39E15B488C8A}"/>
                  </a:ext>
                </a:extLst>
              </p:cNvPr>
              <p:cNvGrpSpPr/>
              <p:nvPr/>
            </p:nvGrpSpPr>
            <p:grpSpPr>
              <a:xfrm>
                <a:off x="0" y="-620234"/>
                <a:ext cx="12192000" cy="6858000"/>
                <a:chOff x="-20504517" y="6169399"/>
                <a:chExt cx="12631280" cy="6858000"/>
              </a:xfrm>
              <a:grpFill/>
            </p:grpSpPr>
            <p:sp>
              <p:nvSpPr>
                <p:cNvPr id="31" name="Rectangle 30">
                  <a:extLst>
                    <a:ext uri="{FF2B5EF4-FFF2-40B4-BE49-F238E27FC236}">
                      <a16:creationId xmlns="" xmlns:a16="http://schemas.microsoft.com/office/drawing/2014/main" id="{96E3A2D1-648F-450C-9D9F-D9B7E118CEBA}"/>
                    </a:ext>
                  </a:extLst>
                </p:cNvPr>
                <p:cNvSpPr/>
                <p:nvPr/>
              </p:nvSpPr>
              <p:spPr>
                <a:xfrm>
                  <a:off x="-17811598" y="7230923"/>
                  <a:ext cx="8439574" cy="506292"/>
                </a:xfrm>
                <a:prstGeom prst="rect">
                  <a:avLst/>
                </a:prstGeom>
                <a:grpFill/>
              </p:spPr>
              <p:txBody>
                <a:bodyPr wrap="square">
                  <a:spAutoFit/>
                </a:bodyPr>
                <a:lstStyle/>
                <a:p>
                  <a:pPr indent="180340" algn="ctr">
                    <a:lnSpc>
                      <a:spcPct val="150000"/>
                    </a:lnSpc>
                    <a:spcAft>
                      <a:spcPts val="1000"/>
                    </a:spcAft>
                  </a:pPr>
                  <a:endParaRPr lang="en-GB"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0" name="Rectangle 29">
                  <a:extLst>
                    <a:ext uri="{FF2B5EF4-FFF2-40B4-BE49-F238E27FC236}">
                      <a16:creationId xmlns="" xmlns:a16="http://schemas.microsoft.com/office/drawing/2014/main" id="{9CBCEF37-0541-469B-BE96-2B65D6F4143E}"/>
                    </a:ext>
                  </a:extLst>
                </p:cNvPr>
                <p:cNvSpPr/>
                <p:nvPr/>
              </p:nvSpPr>
              <p:spPr>
                <a:xfrm>
                  <a:off x="-20504517" y="6169399"/>
                  <a:ext cx="1263128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Rounded Corners 24">
                <a:extLst>
                  <a:ext uri="{FF2B5EF4-FFF2-40B4-BE49-F238E27FC236}">
                    <a16:creationId xmlns="" xmlns:a16="http://schemas.microsoft.com/office/drawing/2014/main" id="{D7476738-0945-454C-99D9-0E3848D1346D}"/>
                  </a:ext>
                </a:extLst>
              </p:cNvPr>
              <p:cNvSpPr/>
              <p:nvPr/>
            </p:nvSpPr>
            <p:spPr>
              <a:xfrm>
                <a:off x="2638504" y="6161799"/>
                <a:ext cx="3505200" cy="57707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latin typeface="Times New Roman" panose="02020603050405020304" pitchFamily="18" charset="0"/>
                    <a:cs typeface="Times New Roman" panose="02020603050405020304" pitchFamily="18" charset="0"/>
                  </a:rPr>
                  <a:t>ASPEK KETERAMPILAN SOSIAL</a:t>
                </a:r>
              </a:p>
            </p:txBody>
          </p:sp>
        </p:grpSp>
        <p:sp>
          <p:nvSpPr>
            <p:cNvPr id="40" name="Rectangle: Rounded Corners 39">
              <a:extLst>
                <a:ext uri="{FF2B5EF4-FFF2-40B4-BE49-F238E27FC236}">
                  <a16:creationId xmlns="" xmlns:a16="http://schemas.microsoft.com/office/drawing/2014/main" id="{2BCDB6A1-1600-4B2C-8774-1F29C4409EBF}"/>
                </a:ext>
              </a:extLst>
            </p:cNvPr>
            <p:cNvSpPr/>
            <p:nvPr/>
          </p:nvSpPr>
          <p:spPr>
            <a:xfrm>
              <a:off x="300988" y="-5570024"/>
              <a:ext cx="11590023" cy="564226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800" dirty="0">
                <a:latin typeface="Times New Roman" panose="02020603050405020304" pitchFamily="18" charset="0"/>
                <a:cs typeface="Times New Roman" panose="02020603050405020304" pitchFamily="18" charset="0"/>
              </a:endParaRPr>
            </a:p>
            <a:p>
              <a:r>
                <a:rPr lang="id-ID" sz="2800" dirty="0">
                  <a:latin typeface="Times New Roman" panose="02020603050405020304" pitchFamily="18" charset="0"/>
                  <a:cs typeface="Times New Roman" panose="02020603050405020304" pitchFamily="18" charset="0"/>
                </a:rPr>
                <a:t>Lingkungan secara alami mendorong anak untuk berinteraksi dengan anak-anak yang lain bahkan dengan orang-orang dewasa. Pada saat anak mengamati objek-objek tertentu yang ada di lingkungan pasti dia ingin mencritakan hasil penemuannya dengan yang lain. Supaya penemuannya diketahui oleh teman-temnannya anak tersebut mencoba mendekati anak yang lain sehinga terjadilah proses interaksi/hubungan yang harmonis.</a:t>
              </a:r>
              <a:endParaRPr lang="en-GB" sz="2800" dirty="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p:txBody>
        </p:sp>
      </p:grpSp>
      <p:grpSp>
        <p:nvGrpSpPr>
          <p:cNvPr id="48" name="Group 47">
            <a:extLst>
              <a:ext uri="{FF2B5EF4-FFF2-40B4-BE49-F238E27FC236}">
                <a16:creationId xmlns="" xmlns:a16="http://schemas.microsoft.com/office/drawing/2014/main" id="{A3A562B5-C5CF-4E9A-BC16-2C03E7D4D216}"/>
              </a:ext>
            </a:extLst>
          </p:cNvPr>
          <p:cNvGrpSpPr/>
          <p:nvPr/>
        </p:nvGrpSpPr>
        <p:grpSpPr>
          <a:xfrm>
            <a:off x="39237" y="-6853249"/>
            <a:ext cx="12192000" cy="7615411"/>
            <a:chOff x="39237" y="-6521277"/>
            <a:chExt cx="12192000" cy="7279189"/>
          </a:xfrm>
        </p:grpSpPr>
        <p:grpSp>
          <p:nvGrpSpPr>
            <p:cNvPr id="32" name="Group 31">
              <a:extLst>
                <a:ext uri="{FF2B5EF4-FFF2-40B4-BE49-F238E27FC236}">
                  <a16:creationId xmlns="" xmlns:a16="http://schemas.microsoft.com/office/drawing/2014/main" id="{58765113-05DD-42E5-8D25-F31FD882935E}"/>
                </a:ext>
              </a:extLst>
            </p:cNvPr>
            <p:cNvGrpSpPr/>
            <p:nvPr/>
          </p:nvGrpSpPr>
          <p:grpSpPr>
            <a:xfrm>
              <a:off x="39237" y="-6521277"/>
              <a:ext cx="12192000" cy="7279189"/>
              <a:chOff x="0" y="-620234"/>
              <a:chExt cx="12192000" cy="7279189"/>
            </a:xfrm>
            <a:solidFill>
              <a:schemeClr val="accent6">
                <a:lumMod val="40000"/>
                <a:lumOff val="60000"/>
              </a:schemeClr>
            </a:solidFill>
          </p:grpSpPr>
          <p:grpSp>
            <p:nvGrpSpPr>
              <p:cNvPr id="33" name="Group 32">
                <a:extLst>
                  <a:ext uri="{FF2B5EF4-FFF2-40B4-BE49-F238E27FC236}">
                    <a16:creationId xmlns="" xmlns:a16="http://schemas.microsoft.com/office/drawing/2014/main" id="{DF60306A-9611-49DF-9AEC-9BFDE5F0AB68}"/>
                  </a:ext>
                </a:extLst>
              </p:cNvPr>
              <p:cNvGrpSpPr/>
              <p:nvPr/>
            </p:nvGrpSpPr>
            <p:grpSpPr>
              <a:xfrm>
                <a:off x="0" y="-620234"/>
                <a:ext cx="12192000" cy="6858000"/>
                <a:chOff x="-20504517" y="6169399"/>
                <a:chExt cx="12631280" cy="6858000"/>
              </a:xfrm>
              <a:grpFill/>
            </p:grpSpPr>
            <p:sp>
              <p:nvSpPr>
                <p:cNvPr id="35" name="Rectangle 34">
                  <a:extLst>
                    <a:ext uri="{FF2B5EF4-FFF2-40B4-BE49-F238E27FC236}">
                      <a16:creationId xmlns="" xmlns:a16="http://schemas.microsoft.com/office/drawing/2014/main" id="{0E0242D4-6C5A-46FE-BDA4-57801ACF7F39}"/>
                    </a:ext>
                  </a:extLst>
                </p:cNvPr>
                <p:cNvSpPr/>
                <p:nvPr/>
              </p:nvSpPr>
              <p:spPr>
                <a:xfrm>
                  <a:off x="-20504517" y="6169399"/>
                  <a:ext cx="1263128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 xmlns:a16="http://schemas.microsoft.com/office/drawing/2014/main" id="{F6830A01-533D-4218-9AD0-E7BC94EB8756}"/>
                    </a:ext>
                  </a:extLst>
                </p:cNvPr>
                <p:cNvSpPr/>
                <p:nvPr/>
              </p:nvSpPr>
              <p:spPr>
                <a:xfrm>
                  <a:off x="-17811598" y="7230923"/>
                  <a:ext cx="8439574" cy="506292"/>
                </a:xfrm>
                <a:prstGeom prst="rect">
                  <a:avLst/>
                </a:prstGeom>
                <a:grpFill/>
              </p:spPr>
              <p:txBody>
                <a:bodyPr wrap="square">
                  <a:spAutoFit/>
                </a:bodyPr>
                <a:lstStyle/>
                <a:p>
                  <a:pPr indent="180340" algn="ctr">
                    <a:lnSpc>
                      <a:spcPct val="150000"/>
                    </a:lnSpc>
                    <a:spcAft>
                      <a:spcPts val="1000"/>
                    </a:spcAft>
                  </a:pPr>
                  <a:endParaRPr lang="en-GB" sz="2000" dirty="0">
                    <a:effectLst/>
                    <a:latin typeface="Calibri" panose="020F0502020204030204" pitchFamily="34" charset="0"/>
                    <a:ea typeface="Calibri" panose="020F0502020204030204" pitchFamily="34" charset="0"/>
                    <a:cs typeface="Arial" panose="020B0604020202020204" pitchFamily="34" charset="0"/>
                  </a:endParaRPr>
                </a:p>
              </p:txBody>
            </p:sp>
          </p:grpSp>
          <p:sp>
            <p:nvSpPr>
              <p:cNvPr id="34" name="Rectangle: Rounded Corners 33">
                <a:extLst>
                  <a:ext uri="{FF2B5EF4-FFF2-40B4-BE49-F238E27FC236}">
                    <a16:creationId xmlns="" xmlns:a16="http://schemas.microsoft.com/office/drawing/2014/main" id="{9782412F-6811-4695-85F0-36EDEBFC2DC7}"/>
                  </a:ext>
                </a:extLst>
              </p:cNvPr>
              <p:cNvSpPr/>
              <p:nvPr/>
            </p:nvSpPr>
            <p:spPr>
              <a:xfrm>
                <a:off x="5122745" y="6000587"/>
                <a:ext cx="3505200" cy="65836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latin typeface="Times New Roman" panose="02020603050405020304" pitchFamily="18" charset="0"/>
                    <a:cs typeface="Times New Roman" panose="02020603050405020304" pitchFamily="18" charset="0"/>
                  </a:rPr>
                  <a:t>PERKEMBANGAN ASPEK EMOSI</a:t>
                </a:r>
              </a:p>
            </p:txBody>
          </p:sp>
        </p:grpSp>
        <p:sp>
          <p:nvSpPr>
            <p:cNvPr id="45" name="Rectangle: Rounded Corners 44">
              <a:extLst>
                <a:ext uri="{FF2B5EF4-FFF2-40B4-BE49-F238E27FC236}">
                  <a16:creationId xmlns="" xmlns:a16="http://schemas.microsoft.com/office/drawing/2014/main" id="{B550C328-17DE-4D5B-94A3-A953D2DE804E}"/>
                </a:ext>
              </a:extLst>
            </p:cNvPr>
            <p:cNvSpPr/>
            <p:nvPr/>
          </p:nvSpPr>
          <p:spPr>
            <a:xfrm>
              <a:off x="261751" y="-6097505"/>
              <a:ext cx="11605261" cy="543776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4400" dirty="0">
                  <a:solidFill>
                    <a:schemeClr val="tx1"/>
                  </a:solidFill>
                  <a:latin typeface="Times New Roman" panose="02020603050405020304" pitchFamily="18" charset="0"/>
                  <a:cs typeface="Times New Roman" panose="02020603050405020304" pitchFamily="18" charset="0"/>
                </a:rPr>
                <a:t>Lingkungan pada umumnya memberikan tantangan untuk dilalui oleh anak-anak. Pemanfaatannya akan memungkinkan anak untuk mengembangkan rasa percaya diri yang positif. </a:t>
              </a:r>
              <a:endParaRPr lang="en-GB" sz="4400" dirty="0">
                <a:solidFill>
                  <a:schemeClr val="tx1"/>
                </a:solidFill>
                <a:latin typeface="Times New Roman" panose="02020603050405020304" pitchFamily="18" charset="0"/>
                <a:cs typeface="Times New Roman" panose="02020603050405020304" pitchFamily="18" charset="0"/>
              </a:endParaRPr>
            </a:p>
          </p:txBody>
        </p:sp>
      </p:grpSp>
      <p:grpSp>
        <p:nvGrpSpPr>
          <p:cNvPr id="49" name="Group 48">
            <a:extLst>
              <a:ext uri="{FF2B5EF4-FFF2-40B4-BE49-F238E27FC236}">
                <a16:creationId xmlns="" xmlns:a16="http://schemas.microsoft.com/office/drawing/2014/main" id="{62B67313-827B-454C-B45E-65368126A541}"/>
              </a:ext>
            </a:extLst>
          </p:cNvPr>
          <p:cNvGrpSpPr/>
          <p:nvPr/>
        </p:nvGrpSpPr>
        <p:grpSpPr>
          <a:xfrm>
            <a:off x="-39237" y="-7188205"/>
            <a:ext cx="12231237" cy="7844678"/>
            <a:chOff x="39237" y="-6521277"/>
            <a:chExt cx="12231237" cy="7498334"/>
          </a:xfrm>
          <a:solidFill>
            <a:schemeClr val="accent6">
              <a:lumMod val="20000"/>
              <a:lumOff val="80000"/>
            </a:schemeClr>
          </a:solidFill>
        </p:grpSpPr>
        <p:grpSp>
          <p:nvGrpSpPr>
            <p:cNvPr id="50" name="Group 49">
              <a:extLst>
                <a:ext uri="{FF2B5EF4-FFF2-40B4-BE49-F238E27FC236}">
                  <a16:creationId xmlns="" xmlns:a16="http://schemas.microsoft.com/office/drawing/2014/main" id="{28FE0515-E4D2-475A-AF35-8EC896984933}"/>
                </a:ext>
              </a:extLst>
            </p:cNvPr>
            <p:cNvGrpSpPr/>
            <p:nvPr/>
          </p:nvGrpSpPr>
          <p:grpSpPr>
            <a:xfrm>
              <a:off x="39237" y="-6521277"/>
              <a:ext cx="12231237" cy="7498334"/>
              <a:chOff x="0" y="-620234"/>
              <a:chExt cx="12231237" cy="7498334"/>
            </a:xfrm>
            <a:grpFill/>
          </p:grpSpPr>
          <p:grpSp>
            <p:nvGrpSpPr>
              <p:cNvPr id="52" name="Group 51">
                <a:extLst>
                  <a:ext uri="{FF2B5EF4-FFF2-40B4-BE49-F238E27FC236}">
                    <a16:creationId xmlns="" xmlns:a16="http://schemas.microsoft.com/office/drawing/2014/main" id="{1956E871-02FC-43EF-9D49-44622B777E98}"/>
                  </a:ext>
                </a:extLst>
              </p:cNvPr>
              <p:cNvGrpSpPr/>
              <p:nvPr/>
            </p:nvGrpSpPr>
            <p:grpSpPr>
              <a:xfrm>
                <a:off x="0" y="-620234"/>
                <a:ext cx="12192000" cy="6858000"/>
                <a:chOff x="-20504517" y="6169399"/>
                <a:chExt cx="12631280" cy="6858000"/>
              </a:xfrm>
              <a:grpFill/>
            </p:grpSpPr>
            <p:sp>
              <p:nvSpPr>
                <p:cNvPr id="54" name="Rectangle 53">
                  <a:extLst>
                    <a:ext uri="{FF2B5EF4-FFF2-40B4-BE49-F238E27FC236}">
                      <a16:creationId xmlns="" xmlns:a16="http://schemas.microsoft.com/office/drawing/2014/main" id="{221D2343-57F5-43EC-83E2-D22C20770E5A}"/>
                    </a:ext>
                  </a:extLst>
                </p:cNvPr>
                <p:cNvSpPr/>
                <p:nvPr/>
              </p:nvSpPr>
              <p:spPr>
                <a:xfrm>
                  <a:off x="-20504517" y="6169399"/>
                  <a:ext cx="1263128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a:extLst>
                    <a:ext uri="{FF2B5EF4-FFF2-40B4-BE49-F238E27FC236}">
                      <a16:creationId xmlns="" xmlns:a16="http://schemas.microsoft.com/office/drawing/2014/main" id="{5D1CCE3F-34F1-4B20-91C2-825C4B41387E}"/>
                    </a:ext>
                  </a:extLst>
                </p:cNvPr>
                <p:cNvSpPr/>
                <p:nvPr/>
              </p:nvSpPr>
              <p:spPr>
                <a:xfrm>
                  <a:off x="-17811598" y="7230923"/>
                  <a:ext cx="8439574" cy="506292"/>
                </a:xfrm>
                <a:prstGeom prst="rect">
                  <a:avLst/>
                </a:prstGeom>
                <a:grpFill/>
              </p:spPr>
              <p:txBody>
                <a:bodyPr wrap="square">
                  <a:spAutoFit/>
                </a:bodyPr>
                <a:lstStyle/>
                <a:p>
                  <a:pPr indent="180340" algn="ctr">
                    <a:lnSpc>
                      <a:spcPct val="150000"/>
                    </a:lnSpc>
                    <a:spcAft>
                      <a:spcPts val="1000"/>
                    </a:spcAft>
                  </a:pPr>
                  <a:endParaRPr lang="en-GB" sz="2000" dirty="0">
                    <a:effectLst/>
                    <a:latin typeface="Calibri" panose="020F0502020204030204" pitchFamily="34" charset="0"/>
                    <a:ea typeface="Calibri" panose="020F0502020204030204" pitchFamily="34" charset="0"/>
                    <a:cs typeface="Arial" panose="020B0604020202020204" pitchFamily="34" charset="0"/>
                  </a:endParaRPr>
                </a:p>
              </p:txBody>
            </p:sp>
          </p:grpSp>
          <p:sp>
            <p:nvSpPr>
              <p:cNvPr id="53" name="Rectangle: Rounded Corners 52">
                <a:extLst>
                  <a:ext uri="{FF2B5EF4-FFF2-40B4-BE49-F238E27FC236}">
                    <a16:creationId xmlns="" xmlns:a16="http://schemas.microsoft.com/office/drawing/2014/main" id="{479013A7-3208-4EF9-9F91-8787435A3B97}"/>
                  </a:ext>
                </a:extLst>
              </p:cNvPr>
              <p:cNvSpPr/>
              <p:nvPr/>
            </p:nvSpPr>
            <p:spPr>
              <a:xfrm>
                <a:off x="8726037" y="6219732"/>
                <a:ext cx="3505200" cy="65836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latin typeface="Times New Roman" panose="02020603050405020304" pitchFamily="18" charset="0"/>
                    <a:cs typeface="Times New Roman" panose="02020603050405020304" pitchFamily="18" charset="0"/>
                  </a:rPr>
                  <a:t>PERKEMBANGAN INTELEKTUAL</a:t>
                </a:r>
              </a:p>
            </p:txBody>
          </p:sp>
        </p:grpSp>
        <p:sp>
          <p:nvSpPr>
            <p:cNvPr id="51" name="Rectangle: Rounded Corners 50">
              <a:extLst>
                <a:ext uri="{FF2B5EF4-FFF2-40B4-BE49-F238E27FC236}">
                  <a16:creationId xmlns="" xmlns:a16="http://schemas.microsoft.com/office/drawing/2014/main" id="{587B4FAA-AFB4-4F62-A342-D2E7647790CF}"/>
                </a:ext>
              </a:extLst>
            </p:cNvPr>
            <p:cNvSpPr/>
            <p:nvPr/>
          </p:nvSpPr>
          <p:spPr>
            <a:xfrm>
              <a:off x="261751" y="-6097505"/>
              <a:ext cx="11605261" cy="543776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3600" dirty="0">
                  <a:solidFill>
                    <a:schemeClr val="tx1"/>
                  </a:solidFill>
                  <a:latin typeface="Times New Roman" panose="02020603050405020304" pitchFamily="18" charset="0"/>
                  <a:cs typeface="Times New Roman" panose="02020603050405020304" pitchFamily="18" charset="0"/>
                </a:rPr>
                <a:t>Anak-anak belajar melalui interaksi langsung dengan benda-benda atau ide-ide. Lingkungan menawarkan kepada guru kesempatan untuk menguatkan kembali konsep-konsep seperti warna, angka, bentuk dan ukuran. Memanfaatkan lingkungan pada dasarnya adalah menjelaskan konsep-konsep tertentu secara alami. </a:t>
              </a:r>
              <a:endParaRPr lang="en-GB" sz="3600" dirty="0">
                <a:solidFill>
                  <a:schemeClr val="tx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 xmlns:p14="http://schemas.microsoft.com/office/powerpoint/2010/main" val="156710552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 7.40741E-7 L 0 0.7993 " pathEditMode="relative" rAng="0" ptsTypes="AA">
                                      <p:cBhvr>
                                        <p:cTn id="6" dur="2000" fill="hold"/>
                                        <p:tgtEl>
                                          <p:spTgt spid="10"/>
                                        </p:tgtEl>
                                        <p:attrNameLst>
                                          <p:attrName>ppt_x</p:attrName>
                                          <p:attrName>ppt_y</p:attrName>
                                        </p:attrNameLst>
                                      </p:cBhvr>
                                      <p:rCtr x="0" y="39954"/>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0 -1.85185E-6 L 0 0.89259 " pathEditMode="relative" rAng="0" ptsTypes="AA">
                                      <p:cBhvr>
                                        <p:cTn id="10" dur="2000" fill="hold"/>
                                        <p:tgtEl>
                                          <p:spTgt spid="15"/>
                                        </p:tgtEl>
                                        <p:attrNameLst>
                                          <p:attrName>ppt_x</p:attrName>
                                          <p:attrName>ppt_y</p:attrName>
                                        </p:attrNameLst>
                                      </p:cBhvr>
                                      <p:rCtr x="0" y="44630"/>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4.79167E-6 1.48148E-6 L -0.00326 1 " pathEditMode="relative" rAng="0" ptsTypes="AA">
                                      <p:cBhvr>
                                        <p:cTn id="14" dur="2000" fill="hold"/>
                                        <p:tgtEl>
                                          <p:spTgt spid="48"/>
                                        </p:tgtEl>
                                        <p:attrNameLst>
                                          <p:attrName>ppt_x</p:attrName>
                                          <p:attrName>ppt_y</p:attrName>
                                        </p:attrNameLst>
                                      </p:cBhvr>
                                      <p:rCtr x="-169" y="50000"/>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2.70833E-6 -2.59259E-6 L -0.00326 1 " pathEditMode="relative" rAng="0" ptsTypes="AA">
                                      <p:cBhvr>
                                        <p:cTn id="18" dur="2000" fill="hold"/>
                                        <p:tgtEl>
                                          <p:spTgt spid="49"/>
                                        </p:tgtEl>
                                        <p:attrNameLst>
                                          <p:attrName>ppt_x</p:attrName>
                                          <p:attrName>ppt_y</p:attrName>
                                        </p:attrNameLst>
                                      </p:cBhvr>
                                      <p:rCtr x="-169" y="50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902</Words>
  <Application>Microsoft Office PowerPoint</Application>
  <PresentationFormat>Custom</PresentationFormat>
  <Paragraphs>110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INOVASI PEMBELAJARAN</vt:lpstr>
      <vt:lpstr>Slide 2</vt:lpstr>
      <vt:lpstr>Slide 3</vt:lpstr>
      <vt:lpstr>Slide 4</vt:lpstr>
      <vt:lpstr>Slide 5</vt:lpstr>
      <vt:lpstr>Slide 6</vt:lpstr>
      <vt:lpstr>Karakteristik Sekolah</vt:lpstr>
      <vt:lpstr>Slide 8</vt:lpstr>
      <vt:lpstr>Slide 9</vt:lpstr>
      <vt:lpstr>Slide 10</vt:lpstr>
      <vt:lpstr>TERIMAKASIH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INOVASI PEMBELAJARAN</dc:title>
  <dc:creator>Microsoft</dc:creator>
  <cp:lastModifiedBy>user</cp:lastModifiedBy>
  <cp:revision>36</cp:revision>
  <dcterms:created xsi:type="dcterms:W3CDTF">2018-09-16T11:14:39Z</dcterms:created>
  <dcterms:modified xsi:type="dcterms:W3CDTF">2018-09-29T06:00:26Z</dcterms:modified>
</cp:coreProperties>
</file>