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5" r:id="rId9"/>
    <p:sldId id="267" r:id="rId10"/>
    <p:sldId id="261" r:id="rId11"/>
    <p:sldId id="269" r:id="rId12"/>
    <p:sldId id="270" r:id="rId13"/>
    <p:sldId id="262" r:id="rId14"/>
    <p:sldId id="271"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96B465E-CB89-477C-BEFD-41FB1C7E3E76}" type="datetimeFigureOut">
              <a:rPr lang="id-ID" smtClean="0"/>
              <a:t>30/03/2020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56283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6B465E-CB89-477C-BEFD-41FB1C7E3E76}" type="datetimeFigureOut">
              <a:rPr lang="id-ID" smtClean="0"/>
              <a:t>30/03/2020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245291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6B465E-CB89-477C-BEFD-41FB1C7E3E76}" type="datetimeFigureOut">
              <a:rPr lang="id-ID" smtClean="0"/>
              <a:t>30/03/2020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39776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6B465E-CB89-477C-BEFD-41FB1C7E3E76}" type="datetimeFigureOut">
              <a:rPr lang="id-ID" smtClean="0"/>
              <a:t>30/03/2020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228675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B465E-CB89-477C-BEFD-41FB1C7E3E76}" type="datetimeFigureOut">
              <a:rPr lang="id-ID" smtClean="0"/>
              <a:t>30/03/2020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2656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96B465E-CB89-477C-BEFD-41FB1C7E3E76}" type="datetimeFigureOut">
              <a:rPr lang="id-ID" smtClean="0"/>
              <a:t>30/03/2020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166463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96B465E-CB89-477C-BEFD-41FB1C7E3E76}" type="datetimeFigureOut">
              <a:rPr lang="id-ID" smtClean="0"/>
              <a:t>30/03/2020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414663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96B465E-CB89-477C-BEFD-41FB1C7E3E76}" type="datetimeFigureOut">
              <a:rPr lang="id-ID" smtClean="0"/>
              <a:t>30/03/2020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74915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B465E-CB89-477C-BEFD-41FB1C7E3E76}" type="datetimeFigureOut">
              <a:rPr lang="id-ID" smtClean="0"/>
              <a:t>30/03/2020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231639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B465E-CB89-477C-BEFD-41FB1C7E3E76}" type="datetimeFigureOut">
              <a:rPr lang="id-ID" smtClean="0"/>
              <a:t>30/03/2020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232804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B465E-CB89-477C-BEFD-41FB1C7E3E76}" type="datetimeFigureOut">
              <a:rPr lang="id-ID" smtClean="0"/>
              <a:t>30/03/2020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36471F7-FB82-4847-B2FB-23C48AF061E6}" type="slidenum">
              <a:rPr lang="id-ID" smtClean="0"/>
              <a:t>‹#›</a:t>
            </a:fld>
            <a:endParaRPr lang="id-ID"/>
          </a:p>
        </p:txBody>
      </p:sp>
    </p:spTree>
    <p:extLst>
      <p:ext uri="{BB962C8B-B14F-4D97-AF65-F5344CB8AC3E}">
        <p14:creationId xmlns:p14="http://schemas.microsoft.com/office/powerpoint/2010/main" val="187776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B465E-CB89-477C-BEFD-41FB1C7E3E76}" type="datetimeFigureOut">
              <a:rPr lang="id-ID" smtClean="0"/>
              <a:t>30/03/2020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471F7-FB82-4847-B2FB-23C48AF061E6}" type="slidenum">
              <a:rPr lang="id-ID" smtClean="0"/>
              <a:t>‹#›</a:t>
            </a:fld>
            <a:endParaRPr lang="id-ID"/>
          </a:p>
        </p:txBody>
      </p:sp>
    </p:spTree>
    <p:extLst>
      <p:ext uri="{BB962C8B-B14F-4D97-AF65-F5344CB8AC3E}">
        <p14:creationId xmlns:p14="http://schemas.microsoft.com/office/powerpoint/2010/main" val="87355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atnadevi.solo@staff.uns.ac.i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71550" y="260350"/>
            <a:ext cx="7772400" cy="936625"/>
          </a:xfr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a:normAutofit/>
          </a:bodyPr>
          <a:lstStyle/>
          <a:p>
            <a:r>
              <a:rPr lang="id-ID" sz="3200" dirty="0" smtClean="0">
                <a:latin typeface="Times New Roman" pitchFamily="18" charset="0"/>
                <a:cs typeface="Times New Roman" pitchFamily="18" charset="0"/>
              </a:rPr>
              <a:t>METODE PENELITIAN EVALUASI </a:t>
            </a:r>
            <a:endParaRPr lang="id-ID" sz="3200" dirty="0"/>
          </a:p>
        </p:txBody>
      </p:sp>
      <p:sp>
        <p:nvSpPr>
          <p:cNvPr id="5" name="Subtitle 2"/>
          <p:cNvSpPr>
            <a:spLocks noGrp="1"/>
          </p:cNvSpPr>
          <p:nvPr>
            <p:ph type="subTitle" idx="1"/>
          </p:nvPr>
        </p:nvSpPr>
        <p:spPr>
          <a:xfrm>
            <a:off x="1371600" y="1412875"/>
            <a:ext cx="6400800" cy="4225925"/>
          </a:xfrm>
          <a:solidFill>
            <a:srgbClr val="FFFF00"/>
          </a:solidFill>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id-ID" sz="2800" dirty="0" smtClean="0">
                <a:solidFill>
                  <a:schemeClr val="tx1"/>
                </a:solidFill>
                <a:latin typeface="Times New Roman" pitchFamily="18" charset="0"/>
                <a:cs typeface="Times New Roman" pitchFamily="18" charset="0"/>
              </a:rPr>
              <a:t>MATERI 5</a:t>
            </a:r>
          </a:p>
          <a:p>
            <a:pPr>
              <a:lnSpc>
                <a:spcPct val="200000"/>
              </a:lnSpc>
            </a:pPr>
            <a:r>
              <a:rPr lang="id-ID" sz="2800" dirty="0" smtClean="0">
                <a:solidFill>
                  <a:schemeClr val="tx1"/>
                </a:solidFill>
                <a:latin typeface="Times New Roman" pitchFamily="18" charset="0"/>
                <a:cs typeface="Times New Roman" pitchFamily="18" charset="0"/>
              </a:rPr>
              <a:t>PROGRAM STUDI SOSIOLOGI</a:t>
            </a:r>
          </a:p>
          <a:p>
            <a:pPr>
              <a:lnSpc>
                <a:spcPct val="200000"/>
              </a:lnSpc>
            </a:pPr>
            <a:r>
              <a:rPr lang="id-ID" sz="2800" dirty="0" smtClean="0">
                <a:solidFill>
                  <a:schemeClr val="tx1"/>
                </a:solidFill>
                <a:latin typeface="Times New Roman" pitchFamily="18" charset="0"/>
                <a:cs typeface="Times New Roman" pitchFamily="18" charset="0"/>
              </a:rPr>
              <a:t>KLAS A</a:t>
            </a:r>
          </a:p>
          <a:p>
            <a:pPr>
              <a:lnSpc>
                <a:spcPct val="200000"/>
              </a:lnSpc>
            </a:pPr>
            <a:r>
              <a:rPr lang="id-ID" sz="2800" dirty="0" smtClean="0">
                <a:solidFill>
                  <a:schemeClr val="tx1"/>
                </a:solidFill>
                <a:latin typeface="Times New Roman" pitchFamily="18" charset="0"/>
                <a:cs typeface="Times New Roman" pitchFamily="18" charset="0"/>
              </a:rPr>
              <a:t>PENGAMPU</a:t>
            </a:r>
          </a:p>
          <a:p>
            <a:pPr>
              <a:lnSpc>
                <a:spcPct val="200000"/>
              </a:lnSpc>
            </a:pPr>
            <a:r>
              <a:rPr lang="id-ID" sz="2800" dirty="0" smtClean="0">
                <a:solidFill>
                  <a:schemeClr val="tx1"/>
                </a:solidFill>
                <a:latin typeface="Times New Roman" pitchFamily="18" charset="0"/>
                <a:cs typeface="Times New Roman" pitchFamily="18" charset="0"/>
              </a:rPr>
              <a:t>DR. L.V.RATNA DEVI S.</a:t>
            </a:r>
          </a:p>
          <a:p>
            <a:endParaRPr lang="id-ID" dirty="0"/>
          </a:p>
        </p:txBody>
      </p:sp>
    </p:spTree>
    <p:extLst>
      <p:ext uri="{BB962C8B-B14F-4D97-AF65-F5344CB8AC3E}">
        <p14:creationId xmlns:p14="http://schemas.microsoft.com/office/powerpoint/2010/main" val="311833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16" y="548680"/>
            <a:ext cx="8229600" cy="706090"/>
          </a:xfrm>
          <a:solidFill>
            <a:schemeClr val="accent5"/>
          </a:solidFill>
        </p:spPr>
        <p:txBody>
          <a:bodyPr>
            <a:normAutofit/>
          </a:bodyPr>
          <a:lstStyle/>
          <a:p>
            <a:r>
              <a:rPr lang="id-ID" sz="3200" dirty="0" smtClean="0"/>
              <a:t>Sasaran evaluasi</a:t>
            </a:r>
            <a:endParaRPr lang="id-ID" sz="3200"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a:p>
        </p:txBody>
      </p:sp>
      <p:sp>
        <p:nvSpPr>
          <p:cNvPr id="8" name="Rounded Rectangle 7"/>
          <p:cNvSpPr/>
          <p:nvPr/>
        </p:nvSpPr>
        <p:spPr>
          <a:xfrm>
            <a:off x="435496" y="1772816"/>
            <a:ext cx="8280920" cy="352839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id-ID" sz="1600" dirty="0" smtClean="0">
                <a:solidFill>
                  <a:srgbClr val="002060"/>
                </a:solidFill>
              </a:rPr>
              <a:t>Sasaran evaluasi adalah untuk mengetahui  kemajuan program dalam mencapai sasaran-sasarannya</a:t>
            </a:r>
          </a:p>
          <a:p>
            <a:pPr marL="285750" indent="-285750">
              <a:buFont typeface="Arial" pitchFamily="34" charset="0"/>
              <a:buChar char="•"/>
            </a:pPr>
            <a:r>
              <a:rPr lang="id-ID" sz="1600" dirty="0" smtClean="0">
                <a:solidFill>
                  <a:srgbClr val="002060"/>
                </a:solidFill>
              </a:rPr>
              <a:t>Program , memiliki sasaran-sasaran program yang sering dinyatakan secara umum diawal program. Contoh: “mengurangi penderitaan”, “ memperbaiki cara hidup”</a:t>
            </a:r>
          </a:p>
          <a:p>
            <a:pPr marL="285750" indent="-285750">
              <a:buFont typeface="Arial" pitchFamily="34" charset="0"/>
              <a:buChar char="•"/>
            </a:pPr>
            <a:r>
              <a:rPr lang="id-ID" sz="1600" dirty="0" smtClean="0">
                <a:solidFill>
                  <a:srgbClr val="002060"/>
                </a:solidFill>
              </a:rPr>
              <a:t>Sasaran program inilah yang menjadi sasaran evaluasi. Akan tetapi kalau sasaran program seperti tersebut diatas, maka akan sulit mengubah sasaran tersebut menjadi sasaran yang dapat dievaluasi</a:t>
            </a:r>
          </a:p>
          <a:p>
            <a:pPr marL="285750" indent="-285750">
              <a:buFont typeface="Arial" pitchFamily="34" charset="0"/>
              <a:buChar char="•"/>
            </a:pPr>
            <a:r>
              <a:rPr lang="id-ID" sz="1600" dirty="0" smtClean="0">
                <a:solidFill>
                  <a:prstClr val="black"/>
                </a:solidFill>
              </a:rPr>
              <a:t>Oleh sebab itu sasaran </a:t>
            </a:r>
            <a:r>
              <a:rPr lang="id-ID" sz="1600" dirty="0">
                <a:solidFill>
                  <a:prstClr val="black"/>
                </a:solidFill>
              </a:rPr>
              <a:t>evaluasi harus jelas, dapat diukur dengan cara tertentu. Sasaran evaluasi harus memilih prioritas masalah yang akan dievaluasi mengingat terbatasnya waktu, tenaga dan sumber </a:t>
            </a:r>
            <a:r>
              <a:rPr lang="id-ID" sz="1600" dirty="0" smtClean="0">
                <a:solidFill>
                  <a:prstClr val="black"/>
                </a:solidFill>
              </a:rPr>
              <a:t>daya</a:t>
            </a:r>
          </a:p>
          <a:p>
            <a:pPr marL="285750" lvl="0" indent="-285750">
              <a:buFont typeface="Arial" pitchFamily="34" charset="0"/>
              <a:buChar char="•"/>
            </a:pPr>
            <a:r>
              <a:rPr lang="id-ID" sz="1600" dirty="0">
                <a:solidFill>
                  <a:prstClr val="black"/>
                </a:solidFill>
              </a:rPr>
              <a:t>Sasaran evaluasi difokuskan pada:</a:t>
            </a:r>
          </a:p>
          <a:p>
            <a:pPr marL="542925" lvl="0" indent="-277813">
              <a:buFontTx/>
              <a:buAutoNum type="arabicPeriod"/>
            </a:pPr>
            <a:r>
              <a:rPr lang="id-ID" sz="1600" dirty="0">
                <a:solidFill>
                  <a:prstClr val="black"/>
                </a:solidFill>
              </a:rPr>
              <a:t>Perencanaan program, pelaksanaan program dan dampak program</a:t>
            </a:r>
          </a:p>
          <a:p>
            <a:pPr marL="542925" lvl="0" indent="-277813">
              <a:buFontTx/>
              <a:buAutoNum type="arabicPeriod"/>
            </a:pPr>
            <a:r>
              <a:rPr lang="id-ID" sz="1600" dirty="0">
                <a:solidFill>
                  <a:prstClr val="black"/>
                </a:solidFill>
              </a:rPr>
              <a:t>Sistem pelayanan program</a:t>
            </a:r>
          </a:p>
          <a:p>
            <a:pPr marL="285750" indent="-285750">
              <a:buFont typeface="Arial" pitchFamily="34" charset="0"/>
              <a:buChar char="•"/>
            </a:pPr>
            <a:endParaRPr lang="id-ID" sz="1600" dirty="0"/>
          </a:p>
        </p:txBody>
      </p:sp>
    </p:spTree>
    <p:extLst>
      <p:ext uri="{BB962C8B-B14F-4D97-AF65-F5344CB8AC3E}">
        <p14:creationId xmlns:p14="http://schemas.microsoft.com/office/powerpoint/2010/main" val="3901152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d-ID" sz="2500" dirty="0" smtClean="0"/>
              <a:t>Sasaran Evaluasi (lanjutan)</a:t>
            </a:r>
            <a:endParaRPr lang="id-ID" sz="2500"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a:p>
        </p:txBody>
      </p:sp>
      <p:sp>
        <p:nvSpPr>
          <p:cNvPr id="4" name="Rounded Rectangle 3"/>
          <p:cNvSpPr/>
          <p:nvPr/>
        </p:nvSpPr>
        <p:spPr>
          <a:xfrm>
            <a:off x="467544" y="1268760"/>
            <a:ext cx="8280920" cy="115212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dirty="0">
                <a:solidFill>
                  <a:prstClr val="black"/>
                </a:solidFill>
              </a:rPr>
              <a:t>Sasaran program dinyatakan secara resmi,  </a:t>
            </a:r>
            <a:r>
              <a:rPr lang="id-ID" dirty="0" smtClean="0">
                <a:solidFill>
                  <a:prstClr val="black"/>
                </a:solidFill>
              </a:rPr>
              <a:t>agar dampak sesuai dengan sasaran resmi. </a:t>
            </a:r>
            <a:r>
              <a:rPr lang="id-ID" dirty="0">
                <a:solidFill>
                  <a:prstClr val="black"/>
                </a:solidFill>
              </a:rPr>
              <a:t>N</a:t>
            </a:r>
            <a:r>
              <a:rPr lang="id-ID" dirty="0" smtClean="0">
                <a:solidFill>
                  <a:prstClr val="black"/>
                </a:solidFill>
              </a:rPr>
              <a:t>amun </a:t>
            </a:r>
            <a:r>
              <a:rPr lang="id-ID" dirty="0">
                <a:solidFill>
                  <a:prstClr val="black"/>
                </a:solidFill>
              </a:rPr>
              <a:t>ada juga dampak program yang terjadi diluar sasaran resmi.</a:t>
            </a:r>
          </a:p>
          <a:p>
            <a:pPr lvl="0"/>
            <a:r>
              <a:rPr lang="id-ID" dirty="0">
                <a:solidFill>
                  <a:prstClr val="black"/>
                </a:solidFill>
              </a:rPr>
              <a:t>Dampak eksternal  (dampak  limpahan)  perlu diperhitungkan  dalam kegiatan </a:t>
            </a:r>
            <a:r>
              <a:rPr lang="id-ID" dirty="0" smtClean="0">
                <a:solidFill>
                  <a:prstClr val="black"/>
                </a:solidFill>
              </a:rPr>
              <a:t>evaluasi.</a:t>
            </a:r>
            <a:endParaRPr lang="id-ID" dirty="0">
              <a:solidFill>
                <a:prstClr val="black"/>
              </a:solidFill>
            </a:endParaRPr>
          </a:p>
        </p:txBody>
      </p:sp>
      <p:sp>
        <p:nvSpPr>
          <p:cNvPr id="5" name="Rounded Rectangle 4"/>
          <p:cNvSpPr/>
          <p:nvPr/>
        </p:nvSpPr>
        <p:spPr>
          <a:xfrm>
            <a:off x="467544" y="2420888"/>
            <a:ext cx="8208912" cy="1224136"/>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a:ea typeface="Times New Roman"/>
              </a:rPr>
              <a:t>Contoh</a:t>
            </a:r>
            <a:r>
              <a:rPr lang="en-US" dirty="0">
                <a:ea typeface="Times New Roman"/>
              </a:rPr>
              <a:t>: program </a:t>
            </a:r>
            <a:r>
              <a:rPr lang="en-US" dirty="0" err="1">
                <a:ea typeface="Times New Roman"/>
              </a:rPr>
              <a:t>pelebaran</a:t>
            </a:r>
            <a:r>
              <a:rPr lang="en-US" dirty="0">
                <a:ea typeface="Times New Roman"/>
              </a:rPr>
              <a:t> </a:t>
            </a:r>
            <a:r>
              <a:rPr lang="en-US" dirty="0" err="1">
                <a:ea typeface="Times New Roman"/>
              </a:rPr>
              <a:t>jalan</a:t>
            </a:r>
            <a:r>
              <a:rPr lang="en-US" dirty="0">
                <a:ea typeface="Times New Roman"/>
              </a:rPr>
              <a:t> </a:t>
            </a:r>
            <a:r>
              <a:rPr lang="en-US" dirty="0" err="1">
                <a:ea typeface="Times New Roman"/>
              </a:rPr>
              <a:t>memberikan</a:t>
            </a:r>
            <a:r>
              <a:rPr lang="en-US" dirty="0">
                <a:ea typeface="Times New Roman"/>
              </a:rPr>
              <a:t> </a:t>
            </a:r>
            <a:r>
              <a:rPr lang="en-US" dirty="0" err="1">
                <a:ea typeface="Times New Roman"/>
              </a:rPr>
              <a:t>dampak</a:t>
            </a:r>
            <a:r>
              <a:rPr lang="en-US" dirty="0">
                <a:ea typeface="Times New Roman"/>
              </a:rPr>
              <a:t> </a:t>
            </a:r>
            <a:r>
              <a:rPr lang="en-US" dirty="0" err="1">
                <a:ea typeface="Times New Roman"/>
              </a:rPr>
              <a:t>pada</a:t>
            </a:r>
            <a:r>
              <a:rPr lang="en-US" dirty="0">
                <a:ea typeface="Times New Roman"/>
              </a:rPr>
              <a:t> </a:t>
            </a:r>
            <a:r>
              <a:rPr lang="en-US" dirty="0" err="1">
                <a:ea typeface="Times New Roman"/>
              </a:rPr>
              <a:t>penggusuran</a:t>
            </a:r>
            <a:r>
              <a:rPr lang="en-US" dirty="0">
                <a:ea typeface="Times New Roman"/>
              </a:rPr>
              <a:t>. Program </a:t>
            </a:r>
            <a:r>
              <a:rPr lang="en-US" dirty="0" err="1">
                <a:ea typeface="Times New Roman"/>
              </a:rPr>
              <a:t>kredit</a:t>
            </a:r>
            <a:r>
              <a:rPr lang="en-US" dirty="0">
                <a:ea typeface="Times New Roman"/>
              </a:rPr>
              <a:t> </a:t>
            </a:r>
            <a:r>
              <a:rPr lang="en-US" dirty="0" err="1">
                <a:ea typeface="Times New Roman"/>
              </a:rPr>
              <a:t>pedesaan</a:t>
            </a:r>
            <a:r>
              <a:rPr lang="en-US" dirty="0">
                <a:ea typeface="Times New Roman"/>
              </a:rPr>
              <a:t> yang </a:t>
            </a:r>
            <a:r>
              <a:rPr lang="en-US" dirty="0" err="1">
                <a:ea typeface="Times New Roman"/>
              </a:rPr>
              <a:t>dimaksudkan</a:t>
            </a:r>
            <a:r>
              <a:rPr lang="en-US" dirty="0">
                <a:ea typeface="Times New Roman"/>
              </a:rPr>
              <a:t> agar </a:t>
            </a:r>
            <a:r>
              <a:rPr lang="en-US" dirty="0" err="1">
                <a:ea typeface="Times New Roman"/>
              </a:rPr>
              <a:t>terjadi</a:t>
            </a:r>
            <a:r>
              <a:rPr lang="en-US" dirty="0">
                <a:ea typeface="Times New Roman"/>
              </a:rPr>
              <a:t> </a:t>
            </a:r>
            <a:r>
              <a:rPr lang="en-US" dirty="0" err="1">
                <a:ea typeface="Times New Roman"/>
              </a:rPr>
              <a:t>kapitalisasi</a:t>
            </a:r>
            <a:r>
              <a:rPr lang="en-US" dirty="0">
                <a:ea typeface="Times New Roman"/>
              </a:rPr>
              <a:t>, </a:t>
            </a:r>
            <a:r>
              <a:rPr lang="en-US" dirty="0" err="1">
                <a:ea typeface="Times New Roman"/>
              </a:rPr>
              <a:t>menumbuhkan</a:t>
            </a:r>
            <a:r>
              <a:rPr lang="en-US" dirty="0">
                <a:ea typeface="Times New Roman"/>
              </a:rPr>
              <a:t> </a:t>
            </a:r>
            <a:r>
              <a:rPr lang="en-US" dirty="0" err="1">
                <a:ea typeface="Times New Roman"/>
              </a:rPr>
              <a:t>dampak</a:t>
            </a:r>
            <a:r>
              <a:rPr lang="en-US" dirty="0">
                <a:ea typeface="Times New Roman"/>
              </a:rPr>
              <a:t> </a:t>
            </a:r>
            <a:r>
              <a:rPr lang="en-US" dirty="0" err="1">
                <a:ea typeface="Times New Roman"/>
              </a:rPr>
              <a:t>menurunnya</a:t>
            </a:r>
            <a:r>
              <a:rPr lang="en-US" dirty="0">
                <a:ea typeface="Times New Roman"/>
              </a:rPr>
              <a:t> </a:t>
            </a:r>
            <a:r>
              <a:rPr lang="en-US" dirty="0" err="1">
                <a:ea typeface="Times New Roman"/>
              </a:rPr>
              <a:t>gotong</a:t>
            </a:r>
            <a:r>
              <a:rPr lang="en-US" dirty="0">
                <a:ea typeface="Times New Roman"/>
              </a:rPr>
              <a:t> </a:t>
            </a:r>
            <a:r>
              <a:rPr lang="en-US" dirty="0" err="1">
                <a:ea typeface="Times New Roman"/>
              </a:rPr>
              <a:t>royong</a:t>
            </a:r>
            <a:r>
              <a:rPr lang="en-US" dirty="0">
                <a:ea typeface="Times New Roman"/>
              </a:rPr>
              <a:t> </a:t>
            </a:r>
            <a:r>
              <a:rPr lang="en-US" dirty="0" err="1">
                <a:ea typeface="Times New Roman"/>
              </a:rPr>
              <a:t>karena</a:t>
            </a:r>
            <a:r>
              <a:rPr lang="en-US" dirty="0">
                <a:ea typeface="Times New Roman"/>
              </a:rPr>
              <a:t> </a:t>
            </a:r>
            <a:r>
              <a:rPr lang="en-US" dirty="0" err="1">
                <a:ea typeface="Times New Roman"/>
              </a:rPr>
              <a:t>ketergantungan</a:t>
            </a:r>
            <a:r>
              <a:rPr lang="en-US" dirty="0">
                <a:ea typeface="Times New Roman"/>
              </a:rPr>
              <a:t> </a:t>
            </a:r>
            <a:r>
              <a:rPr lang="en-US" dirty="0" err="1">
                <a:ea typeface="Times New Roman"/>
              </a:rPr>
              <a:t>terhadap</a:t>
            </a:r>
            <a:r>
              <a:rPr lang="en-US" dirty="0">
                <a:ea typeface="Times New Roman"/>
              </a:rPr>
              <a:t> </a:t>
            </a:r>
            <a:r>
              <a:rPr lang="en-US" dirty="0" err="1">
                <a:ea typeface="Times New Roman"/>
              </a:rPr>
              <a:t>sesama</a:t>
            </a:r>
            <a:r>
              <a:rPr lang="en-US" dirty="0">
                <a:ea typeface="Times New Roman"/>
              </a:rPr>
              <a:t> </a:t>
            </a:r>
            <a:r>
              <a:rPr lang="en-US" dirty="0" err="1">
                <a:ea typeface="Times New Roman"/>
              </a:rPr>
              <a:t>semakin</a:t>
            </a:r>
            <a:r>
              <a:rPr lang="en-US" dirty="0">
                <a:ea typeface="Times New Roman"/>
              </a:rPr>
              <a:t> </a:t>
            </a:r>
            <a:r>
              <a:rPr lang="en-US" dirty="0" err="1">
                <a:ea typeface="Times New Roman"/>
              </a:rPr>
              <a:t>melemah</a:t>
            </a:r>
            <a:r>
              <a:rPr lang="en-US" dirty="0">
                <a:latin typeface="Times New Roman"/>
                <a:ea typeface="Times New Roman"/>
              </a:rPr>
              <a:t>.</a:t>
            </a:r>
            <a:endParaRPr lang="id-ID" dirty="0"/>
          </a:p>
        </p:txBody>
      </p:sp>
      <p:sp>
        <p:nvSpPr>
          <p:cNvPr id="6" name="Rounded Rectangle 5"/>
          <p:cNvSpPr/>
          <p:nvPr/>
        </p:nvSpPr>
        <p:spPr>
          <a:xfrm>
            <a:off x="467544" y="3861048"/>
            <a:ext cx="8208912" cy="10801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dirty="0">
                <a:solidFill>
                  <a:prstClr val="black"/>
                </a:solidFill>
              </a:rPr>
              <a:t>Sasaran evaluasi program tidak harus kaku. Sasaran  evaluasi ditentukan diawal program dan dapat disesuaikan dengan kondisi nyata dilapangan dan permasalahan2 baru yang timbul akibat program</a:t>
            </a:r>
          </a:p>
        </p:txBody>
      </p:sp>
      <p:sp>
        <p:nvSpPr>
          <p:cNvPr id="7" name="Rounded Rectangle 6"/>
          <p:cNvSpPr/>
          <p:nvPr/>
        </p:nvSpPr>
        <p:spPr>
          <a:xfrm>
            <a:off x="467544" y="4941168"/>
            <a:ext cx="8208912" cy="108012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id-ID" dirty="0" smtClean="0">
                <a:ea typeface="Times New Roman"/>
              </a:rPr>
              <a:t>Contoh:</a:t>
            </a:r>
            <a:r>
              <a:rPr lang="en-US" dirty="0" smtClean="0">
                <a:ea typeface="Times New Roman"/>
              </a:rPr>
              <a:t> </a:t>
            </a:r>
            <a:r>
              <a:rPr lang="en-US" dirty="0">
                <a:ea typeface="Times New Roman"/>
              </a:rPr>
              <a:t>program  yang </a:t>
            </a:r>
            <a:r>
              <a:rPr lang="en-US" dirty="0" err="1">
                <a:ea typeface="Times New Roman"/>
              </a:rPr>
              <a:t>semula</a:t>
            </a:r>
            <a:r>
              <a:rPr lang="en-US" dirty="0">
                <a:ea typeface="Times New Roman"/>
              </a:rPr>
              <a:t> </a:t>
            </a:r>
            <a:r>
              <a:rPr lang="en-US" dirty="0" err="1">
                <a:ea typeface="Times New Roman"/>
              </a:rPr>
              <a:t>untuk</a:t>
            </a:r>
            <a:r>
              <a:rPr lang="en-US" dirty="0">
                <a:ea typeface="Times New Roman"/>
              </a:rPr>
              <a:t> </a:t>
            </a:r>
            <a:r>
              <a:rPr lang="en-US" dirty="0" err="1">
                <a:ea typeface="Times New Roman"/>
              </a:rPr>
              <a:t>peningkatan</a:t>
            </a:r>
            <a:r>
              <a:rPr lang="en-US" dirty="0">
                <a:ea typeface="Times New Roman"/>
              </a:rPr>
              <a:t> </a:t>
            </a:r>
            <a:r>
              <a:rPr lang="en-US" dirty="0" err="1">
                <a:ea typeface="Times New Roman"/>
              </a:rPr>
              <a:t>pendapatan</a:t>
            </a:r>
            <a:r>
              <a:rPr lang="en-US" dirty="0">
                <a:ea typeface="Times New Roman"/>
              </a:rPr>
              <a:t> </a:t>
            </a:r>
            <a:r>
              <a:rPr lang="en-US" dirty="0" err="1">
                <a:ea typeface="Times New Roman"/>
              </a:rPr>
              <a:t>masyarakat</a:t>
            </a:r>
            <a:r>
              <a:rPr lang="en-US" dirty="0">
                <a:ea typeface="Times New Roman"/>
              </a:rPr>
              <a:t> </a:t>
            </a:r>
            <a:r>
              <a:rPr lang="en-US" dirty="0" err="1">
                <a:ea typeface="Times New Roman"/>
              </a:rPr>
              <a:t>miskin</a:t>
            </a:r>
            <a:r>
              <a:rPr lang="en-US" dirty="0">
                <a:ea typeface="Times New Roman"/>
              </a:rPr>
              <a:t>, </a:t>
            </a:r>
            <a:r>
              <a:rPr lang="en-US" dirty="0" err="1">
                <a:ea typeface="Times New Roman"/>
              </a:rPr>
              <a:t>perlu</a:t>
            </a:r>
            <a:r>
              <a:rPr lang="en-US" dirty="0">
                <a:ea typeface="Times New Roman"/>
              </a:rPr>
              <a:t> pula </a:t>
            </a:r>
            <a:r>
              <a:rPr lang="en-US" dirty="0" err="1">
                <a:ea typeface="Times New Roman"/>
              </a:rPr>
              <a:t>mengevaluasi</a:t>
            </a:r>
            <a:r>
              <a:rPr lang="en-US" dirty="0">
                <a:ea typeface="Times New Roman"/>
              </a:rPr>
              <a:t> </a:t>
            </a:r>
            <a:r>
              <a:rPr lang="en-US" dirty="0" err="1">
                <a:ea typeface="Times New Roman"/>
              </a:rPr>
              <a:t>sumber</a:t>
            </a:r>
            <a:r>
              <a:rPr lang="en-US" dirty="0">
                <a:ea typeface="Times New Roman"/>
              </a:rPr>
              <a:t> </a:t>
            </a:r>
            <a:r>
              <a:rPr lang="en-US" dirty="0" err="1">
                <a:ea typeface="Times New Roman"/>
              </a:rPr>
              <a:t>daya</a:t>
            </a:r>
            <a:r>
              <a:rPr lang="en-US" dirty="0">
                <a:ea typeface="Times New Roman"/>
              </a:rPr>
              <a:t> </a:t>
            </a:r>
            <a:r>
              <a:rPr lang="en-US" dirty="0" err="1">
                <a:ea typeface="Times New Roman"/>
              </a:rPr>
              <a:t>manusia</a:t>
            </a:r>
            <a:r>
              <a:rPr lang="en-US" dirty="0">
                <a:ea typeface="Times New Roman"/>
              </a:rPr>
              <a:t> </a:t>
            </a:r>
            <a:r>
              <a:rPr lang="en-US" dirty="0" err="1">
                <a:ea typeface="Times New Roman"/>
              </a:rPr>
              <a:t>dan</a:t>
            </a:r>
            <a:r>
              <a:rPr lang="en-US" dirty="0">
                <a:ea typeface="Times New Roman"/>
              </a:rPr>
              <a:t> </a:t>
            </a:r>
            <a:r>
              <a:rPr lang="en-US" dirty="0" err="1">
                <a:ea typeface="Times New Roman"/>
              </a:rPr>
              <a:t>sumber</a:t>
            </a:r>
            <a:r>
              <a:rPr lang="en-US" dirty="0">
                <a:ea typeface="Times New Roman"/>
              </a:rPr>
              <a:t> </a:t>
            </a:r>
            <a:r>
              <a:rPr lang="en-US" dirty="0" err="1">
                <a:ea typeface="Times New Roman"/>
              </a:rPr>
              <a:t>dana</a:t>
            </a:r>
            <a:r>
              <a:rPr lang="en-US" dirty="0">
                <a:ea typeface="Times New Roman"/>
              </a:rPr>
              <a:t> yang </a:t>
            </a:r>
            <a:r>
              <a:rPr lang="en-US" dirty="0" err="1">
                <a:ea typeface="Times New Roman"/>
              </a:rPr>
              <a:t>dimiliki</a:t>
            </a:r>
            <a:r>
              <a:rPr lang="en-US" dirty="0">
                <a:ea typeface="Times New Roman"/>
              </a:rPr>
              <a:t> </a:t>
            </a:r>
            <a:r>
              <a:rPr lang="en-US" dirty="0" err="1">
                <a:ea typeface="Times New Roman"/>
              </a:rPr>
              <a:t>oleh</a:t>
            </a:r>
            <a:r>
              <a:rPr lang="en-US" dirty="0">
                <a:ea typeface="Times New Roman"/>
              </a:rPr>
              <a:t> </a:t>
            </a:r>
            <a:r>
              <a:rPr lang="en-US" dirty="0" err="1">
                <a:ea typeface="Times New Roman"/>
              </a:rPr>
              <a:t>kaum</a:t>
            </a:r>
            <a:r>
              <a:rPr lang="en-US" dirty="0">
                <a:ea typeface="Times New Roman"/>
              </a:rPr>
              <a:t> </a:t>
            </a:r>
            <a:r>
              <a:rPr lang="en-US" dirty="0" err="1">
                <a:ea typeface="Times New Roman"/>
              </a:rPr>
              <a:t>miskin</a:t>
            </a:r>
            <a:r>
              <a:rPr lang="en-US" dirty="0">
                <a:ea typeface="Times New Roman"/>
              </a:rPr>
              <a:t>, </a:t>
            </a:r>
            <a:r>
              <a:rPr lang="en-US" dirty="0" err="1">
                <a:ea typeface="Times New Roman"/>
              </a:rPr>
              <a:t>sehingga</a:t>
            </a:r>
            <a:r>
              <a:rPr lang="en-US" dirty="0">
                <a:ea typeface="Times New Roman"/>
              </a:rPr>
              <a:t> </a:t>
            </a:r>
            <a:r>
              <a:rPr lang="en-US" dirty="0" err="1">
                <a:ea typeface="Times New Roman"/>
              </a:rPr>
              <a:t>evaluasi</a:t>
            </a:r>
            <a:r>
              <a:rPr lang="en-US" dirty="0">
                <a:ea typeface="Times New Roman"/>
              </a:rPr>
              <a:t> </a:t>
            </a:r>
            <a:r>
              <a:rPr lang="en-US" dirty="0" err="1">
                <a:ea typeface="Times New Roman"/>
              </a:rPr>
              <a:t>meliputi</a:t>
            </a:r>
            <a:r>
              <a:rPr lang="en-US" dirty="0">
                <a:ea typeface="Times New Roman"/>
              </a:rPr>
              <a:t> </a:t>
            </a:r>
            <a:r>
              <a:rPr lang="en-US" dirty="0" err="1">
                <a:ea typeface="Times New Roman"/>
              </a:rPr>
              <a:t>kegiatan</a:t>
            </a:r>
            <a:r>
              <a:rPr lang="en-US" dirty="0">
                <a:ea typeface="Times New Roman"/>
              </a:rPr>
              <a:t> </a:t>
            </a:r>
            <a:r>
              <a:rPr lang="en-US" dirty="0" err="1">
                <a:ea typeface="Times New Roman"/>
              </a:rPr>
              <a:t>ekonomi</a:t>
            </a:r>
            <a:r>
              <a:rPr lang="en-US" dirty="0">
                <a:ea typeface="Times New Roman"/>
              </a:rPr>
              <a:t> </a:t>
            </a:r>
            <a:r>
              <a:rPr lang="en-US" dirty="0" err="1">
                <a:ea typeface="Times New Roman"/>
              </a:rPr>
              <a:t>produktif</a:t>
            </a:r>
            <a:r>
              <a:rPr lang="en-US" dirty="0">
                <a:ea typeface="Times New Roman"/>
              </a:rPr>
              <a:t> </a:t>
            </a:r>
            <a:r>
              <a:rPr lang="en-US" dirty="0" err="1">
                <a:ea typeface="Times New Roman"/>
              </a:rPr>
              <a:t>dari</a:t>
            </a:r>
            <a:r>
              <a:rPr lang="en-US" dirty="0">
                <a:ea typeface="Times New Roman"/>
              </a:rPr>
              <a:t> </a:t>
            </a:r>
            <a:r>
              <a:rPr lang="en-US" dirty="0" err="1">
                <a:ea typeface="Times New Roman"/>
              </a:rPr>
              <a:t>kaum</a:t>
            </a:r>
            <a:r>
              <a:rPr lang="en-US" dirty="0">
                <a:ea typeface="Times New Roman"/>
              </a:rPr>
              <a:t> </a:t>
            </a:r>
            <a:r>
              <a:rPr lang="en-US" dirty="0" err="1">
                <a:ea typeface="Times New Roman"/>
              </a:rPr>
              <a:t>miskin</a:t>
            </a:r>
            <a:r>
              <a:rPr lang="en-US" dirty="0">
                <a:latin typeface="Times New Roman"/>
                <a:ea typeface="Times New Roman"/>
              </a:rPr>
              <a:t>.</a:t>
            </a:r>
            <a:endParaRPr lang="id-ID" dirty="0">
              <a:effectLst/>
              <a:latin typeface="Times New Roman"/>
              <a:ea typeface="Times New Roman"/>
            </a:endParaRPr>
          </a:p>
        </p:txBody>
      </p:sp>
    </p:spTree>
    <p:extLst>
      <p:ext uri="{BB962C8B-B14F-4D97-AF65-F5344CB8AC3E}">
        <p14:creationId xmlns:p14="http://schemas.microsoft.com/office/powerpoint/2010/main" val="321878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a:solidFill>
            <a:schemeClr val="accent2"/>
          </a:solidFill>
        </p:spPr>
        <p:txBody>
          <a:bodyPr>
            <a:normAutofit fontScale="90000"/>
          </a:bodyPr>
          <a:lstStyle/>
          <a:p>
            <a:r>
              <a:rPr lang="id-ID" sz="2500" dirty="0" smtClean="0"/>
              <a:t>Bagaimana memutuskan sasaran-sasaran yang akan dievaluasi?</a:t>
            </a:r>
            <a:endParaRPr lang="id-ID" sz="2500" dirty="0"/>
          </a:p>
        </p:txBody>
      </p:sp>
      <p:sp>
        <p:nvSpPr>
          <p:cNvPr id="3" name="Content Placeholder 2"/>
          <p:cNvSpPr>
            <a:spLocks noGrp="1"/>
          </p:cNvSpPr>
          <p:nvPr>
            <p:ph idx="1"/>
          </p:nvPr>
        </p:nvSpPr>
        <p:spPr>
          <a:xfrm>
            <a:off x="457200" y="1268760"/>
            <a:ext cx="8229600" cy="4857403"/>
          </a:xfrm>
        </p:spPr>
        <p:style>
          <a:lnRef idx="1">
            <a:schemeClr val="accent2"/>
          </a:lnRef>
          <a:fillRef idx="2">
            <a:schemeClr val="accent2"/>
          </a:fillRef>
          <a:effectRef idx="1">
            <a:schemeClr val="accent2"/>
          </a:effectRef>
          <a:fontRef idx="minor">
            <a:schemeClr val="dk1"/>
          </a:fontRef>
        </p:style>
        <p:txBody>
          <a:bodyPr>
            <a:normAutofit/>
          </a:bodyPr>
          <a:lstStyle/>
          <a:p>
            <a:pPr>
              <a:spcBef>
                <a:spcPts val="0"/>
              </a:spcBef>
            </a:pPr>
            <a:r>
              <a:rPr lang="id-ID" sz="2000" dirty="0" smtClean="0"/>
              <a:t>Keputusan akan tergantung pada faktor-faktor:</a:t>
            </a:r>
          </a:p>
          <a:p>
            <a:pPr marL="457200" indent="-457200">
              <a:spcBef>
                <a:spcPts val="0"/>
              </a:spcBef>
              <a:buAutoNum type="arabicPeriod"/>
            </a:pPr>
            <a:r>
              <a:rPr lang="id-ID" sz="2000" dirty="0" smtClean="0"/>
              <a:t>Apakah evaluasi akan dilakukan untuk melihat efisiensi dan kemajuan program ataukah untuk melihat dampaknya.</a:t>
            </a:r>
          </a:p>
          <a:p>
            <a:pPr marL="457200" indent="-457200">
              <a:spcBef>
                <a:spcPts val="0"/>
              </a:spcBef>
              <a:buAutoNum type="arabicPeriod"/>
            </a:pPr>
            <a:r>
              <a:rPr lang="id-ID" sz="2000" dirty="0" smtClean="0"/>
              <a:t>Harapan-harapan dan kebutuhan para pembuat kebijakan dan pemberi dana, misal apakah mereka mengharapkan hasil-hasil segera untuk dijadikan dasar pengambilan kebijakan dan keputusan perencanaan</a:t>
            </a:r>
          </a:p>
          <a:p>
            <a:pPr marL="457200" indent="-457200">
              <a:spcBef>
                <a:spcPts val="0"/>
              </a:spcBef>
              <a:buAutoNum type="arabicPeriod"/>
            </a:pPr>
            <a:r>
              <a:rPr lang="id-ID" sz="2000" dirty="0" smtClean="0"/>
              <a:t>Apakah memiliki sumber daya, seperti staf program, uang, waktu, untuk melaksanakan evaluasi </a:t>
            </a:r>
          </a:p>
          <a:p>
            <a:pPr marL="0" indent="0">
              <a:spcBef>
                <a:spcPts val="0"/>
              </a:spcBef>
              <a:buNone/>
            </a:pPr>
            <a:r>
              <a:rPr lang="id-ID" sz="2000" b="1" dirty="0" smtClean="0">
                <a:solidFill>
                  <a:srgbClr val="0070C0"/>
                </a:solidFill>
              </a:rPr>
              <a:t>Langkah selanjutnya </a:t>
            </a:r>
            <a:r>
              <a:rPr lang="id-ID" sz="2000" dirty="0" smtClean="0">
                <a:solidFill>
                  <a:srgbClr val="0070C0"/>
                </a:solidFill>
              </a:rPr>
              <a:t>adalah mempertimbangkan bagaimana sasaran-sasaran tersebut akan dievaluasi.</a:t>
            </a:r>
          </a:p>
          <a:p>
            <a:pPr marL="0" indent="0">
              <a:spcBef>
                <a:spcPts val="0"/>
              </a:spcBef>
              <a:buNone/>
            </a:pPr>
            <a:r>
              <a:rPr lang="id-ID" sz="2000" dirty="0" smtClean="0">
                <a:solidFill>
                  <a:srgbClr val="0070C0"/>
                </a:solidFill>
              </a:rPr>
              <a:t>Evaluasi akan lebih mudah jika telah menggunakan indikator-indikator dalam memonitoring kemajuan</a:t>
            </a:r>
          </a:p>
          <a:p>
            <a:pPr marL="0" indent="0">
              <a:spcBef>
                <a:spcPts val="0"/>
              </a:spcBef>
              <a:buNone/>
            </a:pPr>
            <a:r>
              <a:rPr lang="id-ID" sz="2000" dirty="0" smtClean="0">
                <a:solidFill>
                  <a:srgbClr val="0070C0"/>
                </a:solidFill>
              </a:rPr>
              <a:t>Indikator –indikator ini digunakan untuk mengukur kemajuan/perubahan yang telah dicapai</a:t>
            </a:r>
          </a:p>
          <a:p>
            <a:pPr marL="0" indent="0">
              <a:spcBef>
                <a:spcPts val="0"/>
              </a:spcBef>
              <a:buNone/>
            </a:pPr>
            <a:r>
              <a:rPr lang="id-ID" sz="2000" dirty="0" smtClean="0">
                <a:solidFill>
                  <a:srgbClr val="0070C0"/>
                </a:solidFill>
              </a:rPr>
              <a:t>Indikator berisi pengukuran –pengukuran .</a:t>
            </a:r>
            <a:endParaRPr lang="id-ID" sz="2000" dirty="0">
              <a:solidFill>
                <a:srgbClr val="0070C0"/>
              </a:solidFill>
            </a:endParaRPr>
          </a:p>
        </p:txBody>
      </p:sp>
    </p:spTree>
    <p:extLst>
      <p:ext uri="{BB962C8B-B14F-4D97-AF65-F5344CB8AC3E}">
        <p14:creationId xmlns:p14="http://schemas.microsoft.com/office/powerpoint/2010/main" val="369792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6"/>
          </a:solidFill>
        </p:spPr>
        <p:txBody>
          <a:bodyPr>
            <a:normAutofit/>
          </a:bodyPr>
          <a:lstStyle/>
          <a:p>
            <a:r>
              <a:rPr lang="id-ID" sz="3200" dirty="0" smtClean="0"/>
              <a:t>Apa yang diharapkan dari melakukan evaluasi ?</a:t>
            </a:r>
            <a:endParaRPr lang="id-ID" sz="3200" dirty="0"/>
          </a:p>
        </p:txBody>
      </p:sp>
      <p:sp>
        <p:nvSpPr>
          <p:cNvPr id="3" name="Content Placeholder 2"/>
          <p:cNvSpPr>
            <a:spLocks noGrp="1"/>
          </p:cNvSpPr>
          <p:nvPr>
            <p:ph idx="1"/>
          </p:nvPr>
        </p:nvSpPr>
        <p:spPr>
          <a:xfrm>
            <a:off x="457200" y="1268760"/>
            <a:ext cx="8229600" cy="4857403"/>
          </a:xfrm>
          <a:solidFill>
            <a:schemeClr val="accent6">
              <a:lumMod val="60000"/>
              <a:lumOff val="40000"/>
            </a:schemeClr>
          </a:solidFill>
        </p:spPr>
        <p:txBody>
          <a:bodyPr>
            <a:normAutofit/>
          </a:bodyPr>
          <a:lstStyle/>
          <a:p>
            <a:pPr marL="0" indent="0">
              <a:buNone/>
            </a:pPr>
            <a:endParaRPr lang="id-ID" sz="2000" dirty="0"/>
          </a:p>
        </p:txBody>
      </p:sp>
      <p:sp>
        <p:nvSpPr>
          <p:cNvPr id="4" name="Rounded Rectangle 3"/>
          <p:cNvSpPr/>
          <p:nvPr/>
        </p:nvSpPr>
        <p:spPr>
          <a:xfrm>
            <a:off x="683568" y="1484784"/>
            <a:ext cx="3960440" cy="208823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Melaksanakan evaluasi :</a:t>
            </a:r>
          </a:p>
          <a:p>
            <a:r>
              <a:rPr lang="id-ID" dirty="0" smtClean="0">
                <a:solidFill>
                  <a:schemeClr val="tx1"/>
                </a:solidFill>
              </a:rPr>
              <a:t>Untuk menjawab berbagai pertanyaan yang diajukan peneliti. Pertanyaan penelitian berkaitan dengan program evaluasi yang diketengahkan (pelaksanaan maupun dampak program)</a:t>
            </a:r>
            <a:endParaRPr lang="id-ID" dirty="0">
              <a:solidFill>
                <a:schemeClr val="tx1"/>
              </a:solidFill>
            </a:endParaRPr>
          </a:p>
        </p:txBody>
      </p:sp>
      <p:sp>
        <p:nvSpPr>
          <p:cNvPr id="5" name="Rounded Rectangle 4"/>
          <p:cNvSpPr/>
          <p:nvPr/>
        </p:nvSpPr>
        <p:spPr>
          <a:xfrm>
            <a:off x="4716016" y="2924944"/>
            <a:ext cx="3816424" cy="208823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id-ID" dirty="0" smtClean="0">
                <a:solidFill>
                  <a:schemeClr val="tx1"/>
                </a:solidFill>
              </a:rPr>
              <a:t>Apakah hasil yang sesungguhnya yang diharapkan</a:t>
            </a:r>
          </a:p>
          <a:p>
            <a:pPr marL="285750" indent="-285750">
              <a:buFont typeface="Arial" pitchFamily="34" charset="0"/>
              <a:buChar char="•"/>
            </a:pPr>
            <a:r>
              <a:rPr lang="id-ID" dirty="0" smtClean="0">
                <a:solidFill>
                  <a:schemeClr val="tx1"/>
                </a:solidFill>
              </a:rPr>
              <a:t>Bagaimana program dapat menghasilkan hasil yang diharapkan</a:t>
            </a:r>
          </a:p>
          <a:p>
            <a:pPr marL="285750" indent="-285750">
              <a:buFont typeface="Arial" pitchFamily="34" charset="0"/>
              <a:buChar char="•"/>
            </a:pPr>
            <a:r>
              <a:rPr lang="id-ID" dirty="0">
                <a:solidFill>
                  <a:schemeClr val="tx1"/>
                </a:solidFill>
              </a:rPr>
              <a:t>M</a:t>
            </a:r>
            <a:r>
              <a:rPr lang="id-ID" dirty="0" smtClean="0">
                <a:solidFill>
                  <a:schemeClr val="tx1"/>
                </a:solidFill>
              </a:rPr>
              <a:t>engapa program dapat mengarah pada hasil</a:t>
            </a:r>
            <a:endParaRPr lang="id-ID" dirty="0">
              <a:solidFill>
                <a:schemeClr val="tx1"/>
              </a:solidFill>
            </a:endParaRPr>
          </a:p>
        </p:txBody>
      </p:sp>
      <p:sp>
        <p:nvSpPr>
          <p:cNvPr id="6" name="Rounded Rectangle 5"/>
          <p:cNvSpPr/>
          <p:nvPr/>
        </p:nvSpPr>
        <p:spPr>
          <a:xfrm>
            <a:off x="4716016" y="1484784"/>
            <a:ext cx="3816424" cy="14401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Cara menentukan pertanyaan evaluasi,  agar evaluator dan orang-orang yang terlibat dalam program mengembangkan gambaran  yang bagus mengenai:</a:t>
            </a:r>
            <a:endParaRPr lang="id-ID" dirty="0">
              <a:solidFill>
                <a:schemeClr val="tx1"/>
              </a:solidFill>
            </a:endParaRPr>
          </a:p>
        </p:txBody>
      </p:sp>
      <p:sp>
        <p:nvSpPr>
          <p:cNvPr id="7" name="Rounded Rectangle 6"/>
          <p:cNvSpPr/>
          <p:nvPr/>
        </p:nvSpPr>
        <p:spPr>
          <a:xfrm>
            <a:off x="683568" y="3789040"/>
            <a:ext cx="3960440" cy="23042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a:ea typeface="Times New Roman"/>
              </a:rPr>
              <a:t>Gambaran semacam itu dapat membantu mengidentifikasi </a:t>
            </a:r>
            <a:r>
              <a:rPr lang="id-ID" sz="1600" dirty="0" smtClean="0">
                <a:ea typeface="Times New Roman"/>
              </a:rPr>
              <a:t>1. bagaimana </a:t>
            </a:r>
            <a:r>
              <a:rPr lang="id-ID" sz="1600" dirty="0">
                <a:ea typeface="Times New Roman"/>
              </a:rPr>
              <a:t>program diarahkan untuk mencapai suatu hasil yang diharapkan </a:t>
            </a:r>
            <a:r>
              <a:rPr lang="id-ID" sz="1600" dirty="0" smtClean="0">
                <a:ea typeface="Times New Roman"/>
              </a:rPr>
              <a:t>. 2. mengapa </a:t>
            </a:r>
            <a:r>
              <a:rPr lang="id-ID" sz="1600" dirty="0">
                <a:ea typeface="Times New Roman"/>
              </a:rPr>
              <a:t>suatu aktivitas diarahkan bagi tercapainya hasil </a:t>
            </a:r>
            <a:r>
              <a:rPr lang="id-ID" sz="1600" dirty="0" smtClean="0">
                <a:ea typeface="Times New Roman"/>
              </a:rPr>
              <a:t>. 3. bagaimana </a:t>
            </a:r>
            <a:r>
              <a:rPr lang="id-ID" sz="1600" dirty="0">
                <a:ea typeface="Times New Roman"/>
              </a:rPr>
              <a:t>mengevaluasi program untuk melihat bahwa evaluasi itu berjalan</a:t>
            </a:r>
            <a:r>
              <a:rPr lang="id-ID" dirty="0" smtClean="0">
                <a:solidFill>
                  <a:schemeClr val="tx1"/>
                </a:solidFill>
              </a:rPr>
              <a:t>.</a:t>
            </a:r>
            <a:endParaRPr lang="id-ID" dirty="0">
              <a:solidFill>
                <a:schemeClr val="tx1"/>
              </a:solidFill>
            </a:endParaRPr>
          </a:p>
        </p:txBody>
      </p:sp>
      <p:cxnSp>
        <p:nvCxnSpPr>
          <p:cNvPr id="11" name="Straight Connector 10"/>
          <p:cNvCxnSpPr/>
          <p:nvPr/>
        </p:nvCxnSpPr>
        <p:spPr>
          <a:xfrm>
            <a:off x="6732240" y="5013176"/>
            <a:ext cx="0" cy="64807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644008" y="5661248"/>
            <a:ext cx="2088232"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2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040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id-ID" sz="3000" dirty="0" smtClean="0"/>
              <a:t>TUGAS MPE (5)</a:t>
            </a:r>
            <a:endParaRPr lang="id-ID" sz="3000" dirty="0"/>
          </a:p>
        </p:txBody>
      </p:sp>
      <p:sp>
        <p:nvSpPr>
          <p:cNvPr id="3" name="Content Placeholder 2"/>
          <p:cNvSpPr>
            <a:spLocks noGrp="1"/>
          </p:cNvSpPr>
          <p:nvPr>
            <p:ph idx="1"/>
          </p:nvPr>
        </p:nvSpPr>
        <p:spPr>
          <a:xfrm>
            <a:off x="457200" y="764704"/>
            <a:ext cx="8229600" cy="5688632"/>
          </a:xfrm>
        </p:spPr>
        <p:style>
          <a:lnRef idx="3">
            <a:schemeClr val="lt1"/>
          </a:lnRef>
          <a:fillRef idx="1">
            <a:schemeClr val="accent4"/>
          </a:fillRef>
          <a:effectRef idx="1">
            <a:schemeClr val="accent4"/>
          </a:effectRef>
          <a:fontRef idx="minor">
            <a:schemeClr val="lt1"/>
          </a:fontRef>
        </p:style>
        <p:txBody>
          <a:bodyPr>
            <a:normAutofit fontScale="92500" lnSpcReduction="10000"/>
          </a:bodyPr>
          <a:lstStyle/>
          <a:p>
            <a:r>
              <a:rPr lang="id-ID" sz="2000" dirty="0" smtClean="0">
                <a:solidFill>
                  <a:schemeClr val="bg1"/>
                </a:solidFill>
              </a:rPr>
              <a:t>Sifat tugas : kelompok (3 orang)</a:t>
            </a:r>
          </a:p>
          <a:p>
            <a:r>
              <a:rPr lang="id-ID" sz="2000" b="1" dirty="0" smtClean="0">
                <a:solidFill>
                  <a:schemeClr val="bg1"/>
                </a:solidFill>
              </a:rPr>
              <a:t>Tugas yang harus dikerjakan</a:t>
            </a:r>
            <a:r>
              <a:rPr lang="id-ID" sz="2000" dirty="0" smtClean="0">
                <a:solidFill>
                  <a:schemeClr val="bg1"/>
                </a:solidFill>
              </a:rPr>
              <a:t>; kalian akan melakukan evaluasi program (pilih program pemerintah). Tuliskan alasan kalian melakukan evaluasi (pilih diantara 10 alasan dari Feuerstein). Alasan ini harus sesuai dengan fokus evaluasi (lihat materi 1). Menurut pandangan para ahli yang ada dimateri ini, pandangan mana yang sesuai dengan evaluasi program kalian? . Siapa yang melakukan evaluasi program kalian nanti, dan apa alasannya. Waktu melaksanakan evaluasi nanti, tergantung pada faktor apa saja, beri alasan.  Tentukan sasaran evaluasi kalian berdasarkan sasaran program yang kalian pilih. Dan fokus evaluasai yang kalian pilih. Mengapa kalian memutuskan sasaran program tersebut, berdasarkan faktor-faktor yang ada di materi ini. Apa yang kalian harapkan dari melakukan evaluasi ini selain mendapatkan nilai maksimal Makul MPE?</a:t>
            </a:r>
          </a:p>
          <a:p>
            <a:r>
              <a:rPr lang="id-ID" sz="2000" dirty="0" smtClean="0">
                <a:solidFill>
                  <a:schemeClr val="bg1"/>
                </a:solidFill>
              </a:rPr>
              <a:t>Kerjakan secara singkat dan jelas pada 1 (satu) lembar kertas A4. Spasi 1,15, times new roman 12, batas kiri,kanan, bawah,atas, 3 cm. </a:t>
            </a:r>
          </a:p>
          <a:p>
            <a:r>
              <a:rPr lang="id-ID" sz="2000" dirty="0" smtClean="0">
                <a:solidFill>
                  <a:schemeClr val="bg1"/>
                </a:solidFill>
              </a:rPr>
              <a:t>Pada pekerjaan tugas, beri judul tugas, nama, NIM, klas</a:t>
            </a:r>
          </a:p>
          <a:p>
            <a:r>
              <a:rPr lang="id-ID" sz="2000" dirty="0" smtClean="0">
                <a:solidFill>
                  <a:schemeClr val="bg1"/>
                </a:solidFill>
              </a:rPr>
              <a:t>Contoh pemberian nama ,NIM: Dian, NIM; Ratna , NIM; Nani, NIM)</a:t>
            </a:r>
          </a:p>
          <a:p>
            <a:r>
              <a:rPr lang="id-ID" sz="2000" dirty="0" smtClean="0">
                <a:solidFill>
                  <a:schemeClr val="bg1"/>
                </a:solidFill>
              </a:rPr>
              <a:t>Batas pengumpulan tgl 31 Maret 2020, jam 10. di </a:t>
            </a:r>
            <a:r>
              <a:rPr lang="id-ID" sz="2000" dirty="0" smtClean="0">
                <a:solidFill>
                  <a:schemeClr val="bg1"/>
                </a:solidFill>
                <a:hlinkClick r:id="rId2"/>
              </a:rPr>
              <a:t>ratnadevi.solo@staff.uns.ac.id</a:t>
            </a:r>
            <a:endParaRPr lang="id-ID" sz="2000" dirty="0" smtClean="0">
              <a:solidFill>
                <a:schemeClr val="bg1"/>
              </a:solidFill>
            </a:endParaRPr>
          </a:p>
          <a:p>
            <a:r>
              <a:rPr lang="id-ID" sz="2000" dirty="0" smtClean="0">
                <a:solidFill>
                  <a:schemeClr val="bg1"/>
                </a:solidFill>
              </a:rPr>
              <a:t>Jika terlambat, nilai dipotong 25%. Jika terlambat 1 hari nilai dipotong 50%</a:t>
            </a:r>
            <a:endParaRPr lang="id-ID" sz="2000" dirty="0">
              <a:solidFill>
                <a:schemeClr val="bg1"/>
              </a:solidFill>
            </a:endParaRPr>
          </a:p>
        </p:txBody>
      </p:sp>
    </p:spTree>
    <p:extLst>
      <p:ext uri="{BB962C8B-B14F-4D97-AF65-F5344CB8AC3E}">
        <p14:creationId xmlns:p14="http://schemas.microsoft.com/office/powerpoint/2010/main" val="5798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FFFF00"/>
          </a:solidFill>
        </p:spPr>
        <p:txBody>
          <a:bodyPr>
            <a:normAutofit/>
          </a:bodyPr>
          <a:lstStyle/>
          <a:p>
            <a:r>
              <a:rPr lang="id-ID" sz="3200" dirty="0" smtClean="0"/>
              <a:t>MELAKSANAKAN EVALUASI</a:t>
            </a:r>
            <a:endParaRPr lang="id-ID" sz="3200" dirty="0"/>
          </a:p>
        </p:txBody>
      </p:sp>
      <p:sp>
        <p:nvSpPr>
          <p:cNvPr id="3" name="Content Placeholder 2"/>
          <p:cNvSpPr>
            <a:spLocks noGrp="1"/>
          </p:cNvSpPr>
          <p:nvPr>
            <p:ph idx="1"/>
          </p:nvPr>
        </p:nvSpPr>
        <p:spPr>
          <a:xfrm>
            <a:off x="457200" y="1196752"/>
            <a:ext cx="8229600" cy="4929411"/>
          </a:xfrm>
        </p:spPr>
        <p:txBody>
          <a:bodyPr>
            <a:normAutofit/>
          </a:bodyPr>
          <a:lstStyle/>
          <a:p>
            <a:pPr marL="0" indent="0" algn="ctr">
              <a:buNone/>
            </a:pPr>
            <a:endParaRPr lang="id-ID" sz="2400" dirty="0"/>
          </a:p>
        </p:txBody>
      </p:sp>
      <p:sp>
        <p:nvSpPr>
          <p:cNvPr id="4" name="Rounded Rectangle 3"/>
          <p:cNvSpPr/>
          <p:nvPr/>
        </p:nvSpPr>
        <p:spPr>
          <a:xfrm>
            <a:off x="2051720" y="1196752"/>
            <a:ext cx="5112568" cy="50405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ALASAN TERGANTUNG KEPENTINGAN</a:t>
            </a:r>
            <a:r>
              <a:rPr lang="id-ID" sz="2400" dirty="0" smtClean="0"/>
              <a:t> </a:t>
            </a:r>
            <a:endParaRPr lang="id-ID" sz="2400" dirty="0"/>
          </a:p>
        </p:txBody>
      </p:sp>
      <p:sp>
        <p:nvSpPr>
          <p:cNvPr id="5" name="Rectangle 4"/>
          <p:cNvSpPr/>
          <p:nvPr/>
        </p:nvSpPr>
        <p:spPr>
          <a:xfrm>
            <a:off x="395536" y="1842650"/>
            <a:ext cx="1656184" cy="33843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Bagi Sponsor:</a:t>
            </a:r>
          </a:p>
          <a:p>
            <a:r>
              <a:rPr lang="id-ID" dirty="0" smtClean="0">
                <a:solidFill>
                  <a:schemeClr val="tx1"/>
                </a:solidFill>
              </a:rPr>
              <a:t>Untuk mengetahui sejauh mana dana yang diberikan telah digunakan sebagaimana mestinya dan apakah memiliki dampak</a:t>
            </a:r>
            <a:endParaRPr lang="id-ID" dirty="0">
              <a:solidFill>
                <a:schemeClr val="tx1"/>
              </a:solidFill>
            </a:endParaRPr>
          </a:p>
        </p:txBody>
      </p:sp>
      <p:sp>
        <p:nvSpPr>
          <p:cNvPr id="6" name="Rectangle 5"/>
          <p:cNvSpPr/>
          <p:nvPr/>
        </p:nvSpPr>
        <p:spPr>
          <a:xfrm>
            <a:off x="2105453" y="1818774"/>
            <a:ext cx="1800200" cy="129614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solidFill>
                <a:schemeClr val="tx1"/>
              </a:solidFill>
            </a:endParaRPr>
          </a:p>
          <a:p>
            <a:endParaRPr lang="id-ID" dirty="0">
              <a:solidFill>
                <a:schemeClr val="tx1"/>
              </a:solidFill>
            </a:endParaRPr>
          </a:p>
          <a:p>
            <a:r>
              <a:rPr lang="id-ID" dirty="0" smtClean="0">
                <a:solidFill>
                  <a:schemeClr val="tx1"/>
                </a:solidFill>
              </a:rPr>
              <a:t>Bagi ilmuwan:</a:t>
            </a:r>
          </a:p>
          <a:p>
            <a:r>
              <a:rPr lang="id-ID" dirty="0" smtClean="0">
                <a:solidFill>
                  <a:schemeClr val="tx1"/>
                </a:solidFill>
              </a:rPr>
              <a:t>Untuk kepentingan ilmiah</a:t>
            </a:r>
          </a:p>
          <a:p>
            <a:endParaRPr lang="id-ID" dirty="0" smtClean="0">
              <a:solidFill>
                <a:schemeClr val="tx1"/>
              </a:solidFill>
            </a:endParaRPr>
          </a:p>
          <a:p>
            <a:endParaRPr lang="id-ID" dirty="0">
              <a:solidFill>
                <a:schemeClr val="tx1"/>
              </a:solidFill>
            </a:endParaRPr>
          </a:p>
        </p:txBody>
      </p:sp>
      <p:sp>
        <p:nvSpPr>
          <p:cNvPr id="7" name="Rectangle 6"/>
          <p:cNvSpPr/>
          <p:nvPr/>
        </p:nvSpPr>
        <p:spPr>
          <a:xfrm>
            <a:off x="2115876" y="3155277"/>
            <a:ext cx="1800200" cy="273630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Bagi pejabat:</a:t>
            </a:r>
          </a:p>
          <a:p>
            <a:r>
              <a:rPr lang="id-ID" dirty="0" smtClean="0">
                <a:solidFill>
                  <a:schemeClr val="tx1"/>
                </a:solidFill>
              </a:rPr>
              <a:t>Untuk mengetahui sejauh mana program yang dilancarkan di dalam masyarakat menimbulkan perubahan</a:t>
            </a:r>
            <a:endParaRPr lang="id-ID" dirty="0">
              <a:solidFill>
                <a:schemeClr val="tx1"/>
              </a:solidFill>
            </a:endParaRPr>
          </a:p>
        </p:txBody>
      </p:sp>
      <p:sp>
        <p:nvSpPr>
          <p:cNvPr id="8" name="Rectangle 7"/>
          <p:cNvSpPr/>
          <p:nvPr/>
        </p:nvSpPr>
        <p:spPr>
          <a:xfrm>
            <a:off x="3995936" y="1818774"/>
            <a:ext cx="2160240" cy="40324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Bagi Staf program:</a:t>
            </a:r>
          </a:p>
          <a:p>
            <a:r>
              <a:rPr lang="id-ID" dirty="0" smtClean="0">
                <a:solidFill>
                  <a:schemeClr val="tx1"/>
                </a:solidFill>
              </a:rPr>
              <a:t>Untuk memperoleh umpan balik dari masyarakat untuk memperbaiki sistem manajemen, sistem pelayanan, meningkatkan partisipasi masyarakat  dan mungkin untuk meningkatkan dampak program</a:t>
            </a:r>
            <a:endParaRPr lang="id-ID" dirty="0">
              <a:solidFill>
                <a:schemeClr val="tx1"/>
              </a:solidFill>
            </a:endParaRPr>
          </a:p>
        </p:txBody>
      </p:sp>
      <p:sp>
        <p:nvSpPr>
          <p:cNvPr id="9" name="Rectangle 8"/>
          <p:cNvSpPr/>
          <p:nvPr/>
        </p:nvSpPr>
        <p:spPr>
          <a:xfrm>
            <a:off x="6293296" y="1818774"/>
            <a:ext cx="2376264" cy="23303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Bagi LSM:</a:t>
            </a:r>
          </a:p>
          <a:p>
            <a:r>
              <a:rPr lang="id-ID" dirty="0" smtClean="0">
                <a:solidFill>
                  <a:schemeClr val="tx1"/>
                </a:solidFill>
              </a:rPr>
              <a:t>Agar tidak mengulang kekeliruan ditempat lain, membagi pengalaman bersama dengan lembaga yang lain</a:t>
            </a:r>
            <a:endParaRPr lang="id-ID" dirty="0">
              <a:solidFill>
                <a:schemeClr val="tx1"/>
              </a:solidFill>
            </a:endParaRPr>
          </a:p>
        </p:txBody>
      </p:sp>
    </p:spTree>
    <p:extLst>
      <p:ext uri="{BB962C8B-B14F-4D97-AF65-F5344CB8AC3E}">
        <p14:creationId xmlns:p14="http://schemas.microsoft.com/office/powerpoint/2010/main" val="91822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normAutofit/>
          </a:bodyPr>
          <a:lstStyle/>
          <a:p>
            <a:r>
              <a:rPr lang="id-ID" sz="3200" dirty="0" smtClean="0"/>
              <a:t>10 Alasan Melakukan Evaluasi (Feuerstein,1990)</a:t>
            </a:r>
            <a:endParaRPr lang="id-ID" sz="3200" dirty="0"/>
          </a:p>
        </p:txBody>
      </p:sp>
      <p:sp>
        <p:nvSpPr>
          <p:cNvPr id="3" name="Content Placeholder 2"/>
          <p:cNvSpPr>
            <a:spLocks noGrp="1"/>
          </p:cNvSpPr>
          <p:nvPr>
            <p:ph idx="1"/>
          </p:nvPr>
        </p:nvSpPr>
        <p:spPr>
          <a:xfrm>
            <a:off x="457200" y="1052736"/>
            <a:ext cx="8229600" cy="5073427"/>
          </a:xfrm>
        </p:spPr>
        <p:txBody>
          <a:bodyPr/>
          <a:lstStyle/>
          <a:p>
            <a:endParaRPr lang="id-ID" dirty="0"/>
          </a:p>
        </p:txBody>
      </p:sp>
      <p:sp>
        <p:nvSpPr>
          <p:cNvPr id="4" name="Rounded Rectangle 3"/>
          <p:cNvSpPr/>
          <p:nvPr/>
        </p:nvSpPr>
        <p:spPr>
          <a:xfrm>
            <a:off x="611560" y="1124744"/>
            <a:ext cx="7992888" cy="496855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marL="342900" indent="-342900">
              <a:buAutoNum type="arabicPeriod"/>
            </a:pPr>
            <a:r>
              <a:rPr lang="id-ID" sz="2400" dirty="0" smtClean="0">
                <a:solidFill>
                  <a:schemeClr val="tx1"/>
                </a:solidFill>
              </a:rPr>
              <a:t>Untuk melihat keberhasilan</a:t>
            </a:r>
          </a:p>
          <a:p>
            <a:pPr marL="342900" indent="-342900">
              <a:buAutoNum type="arabicPeriod"/>
            </a:pPr>
            <a:r>
              <a:rPr lang="id-ID" sz="2400" dirty="0" smtClean="0">
                <a:solidFill>
                  <a:schemeClr val="tx1"/>
                </a:solidFill>
              </a:rPr>
              <a:t>Mengukur kemajuan</a:t>
            </a:r>
          </a:p>
          <a:p>
            <a:pPr marL="342900" indent="-342900">
              <a:buAutoNum type="arabicPeriod"/>
            </a:pPr>
            <a:r>
              <a:rPr lang="id-ID" sz="2400" dirty="0" smtClean="0">
                <a:solidFill>
                  <a:schemeClr val="tx1"/>
                </a:solidFill>
              </a:rPr>
              <a:t>Memperbaiki monitoring</a:t>
            </a:r>
          </a:p>
          <a:p>
            <a:pPr marL="342900" indent="-342900">
              <a:buAutoNum type="arabicPeriod"/>
            </a:pPr>
            <a:r>
              <a:rPr lang="id-ID" sz="2400" dirty="0" smtClean="0">
                <a:solidFill>
                  <a:schemeClr val="tx1"/>
                </a:solidFill>
              </a:rPr>
              <a:t>Mengetahui apakah usaha sudah efektif</a:t>
            </a:r>
          </a:p>
          <a:p>
            <a:pPr marL="342900" indent="-342900">
              <a:buAutoNum type="arabicPeriod"/>
            </a:pPr>
            <a:r>
              <a:rPr lang="id-ID" sz="2400" dirty="0" smtClean="0">
                <a:solidFill>
                  <a:schemeClr val="tx1"/>
                </a:solidFill>
              </a:rPr>
              <a:t>Mengidentifikasi kekuatan dan kelemahan</a:t>
            </a:r>
          </a:p>
          <a:p>
            <a:pPr marL="342900" indent="-342900">
              <a:buAutoNum type="arabicPeriod"/>
            </a:pPr>
            <a:r>
              <a:rPr lang="id-ID" sz="2400" dirty="0" smtClean="0">
                <a:solidFill>
                  <a:schemeClr val="tx1"/>
                </a:solidFill>
              </a:rPr>
              <a:t>Mengumpulkan informasi</a:t>
            </a:r>
          </a:p>
          <a:p>
            <a:pPr marL="342900" indent="-342900">
              <a:buAutoNum type="arabicPeriod"/>
            </a:pPr>
            <a:r>
              <a:rPr lang="id-ID" sz="2400" dirty="0" smtClean="0">
                <a:solidFill>
                  <a:schemeClr val="tx1"/>
                </a:solidFill>
              </a:rPr>
              <a:t>Untuk melihat apakah biaya yang dikeluarkan untuk mendanai aktivitas program itu masuk akal.</a:t>
            </a:r>
          </a:p>
          <a:p>
            <a:pPr marL="342900" indent="-342900">
              <a:buAutoNum type="arabicPeriod"/>
            </a:pPr>
            <a:r>
              <a:rPr lang="id-ID" sz="2400" dirty="0" smtClean="0">
                <a:solidFill>
                  <a:schemeClr val="tx1"/>
                </a:solidFill>
              </a:rPr>
              <a:t>Berbagi pengalaman</a:t>
            </a:r>
          </a:p>
          <a:p>
            <a:pPr marL="342900" indent="-342900">
              <a:buAutoNum type="arabicPeriod"/>
            </a:pPr>
            <a:r>
              <a:rPr lang="id-ID" sz="2400" dirty="0" smtClean="0">
                <a:solidFill>
                  <a:schemeClr val="tx1"/>
                </a:solidFill>
              </a:rPr>
              <a:t>Meningkatkan efektifvtas</a:t>
            </a:r>
          </a:p>
          <a:p>
            <a:pPr marL="342900" indent="-342900">
              <a:buAutoNum type="arabicPeriod"/>
            </a:pPr>
            <a:r>
              <a:rPr lang="id-ID" sz="2400" dirty="0" smtClean="0">
                <a:solidFill>
                  <a:schemeClr val="tx1"/>
                </a:solidFill>
              </a:rPr>
              <a:t>Melihat apakah suatu program benar-benar telah sesuai  dengan kebutuhan masyarakat yang disasar?</a:t>
            </a:r>
            <a:endParaRPr lang="id-ID" sz="2400" dirty="0">
              <a:solidFill>
                <a:schemeClr val="tx1"/>
              </a:solidFill>
            </a:endParaRPr>
          </a:p>
        </p:txBody>
      </p:sp>
    </p:spTree>
    <p:extLst>
      <p:ext uri="{BB962C8B-B14F-4D97-AF65-F5344CB8AC3E}">
        <p14:creationId xmlns:p14="http://schemas.microsoft.com/office/powerpoint/2010/main" val="25788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90" y="260648"/>
            <a:ext cx="8229600" cy="576064"/>
          </a:xfrm>
          <a:solidFill>
            <a:schemeClr val="tx2">
              <a:lumMod val="20000"/>
              <a:lumOff val="80000"/>
            </a:schemeClr>
          </a:solidFill>
        </p:spPr>
        <p:txBody>
          <a:bodyPr>
            <a:normAutofit/>
          </a:bodyPr>
          <a:lstStyle/>
          <a:p>
            <a:r>
              <a:rPr lang="id-ID" sz="2500" dirty="0" smtClean="0"/>
              <a:t>Evaluasi menurut pandangan para ahli</a:t>
            </a:r>
            <a:endParaRPr lang="id-ID" sz="2500" dirty="0"/>
          </a:p>
        </p:txBody>
      </p:sp>
      <p:sp>
        <p:nvSpPr>
          <p:cNvPr id="3" name="Content Placeholder 2"/>
          <p:cNvSpPr>
            <a:spLocks noGrp="1"/>
          </p:cNvSpPr>
          <p:nvPr>
            <p:ph idx="1"/>
          </p:nvPr>
        </p:nvSpPr>
        <p:spPr>
          <a:xfrm>
            <a:off x="457200" y="1124744"/>
            <a:ext cx="8229600" cy="5001419"/>
          </a:xfrm>
        </p:spPr>
        <p:txBody>
          <a:bodyPr/>
          <a:lstStyle/>
          <a:p>
            <a:endParaRPr lang="id-ID" dirty="0"/>
          </a:p>
        </p:txBody>
      </p:sp>
      <p:sp>
        <p:nvSpPr>
          <p:cNvPr id="4" name="Oval 3"/>
          <p:cNvSpPr/>
          <p:nvPr/>
        </p:nvSpPr>
        <p:spPr>
          <a:xfrm>
            <a:off x="693294" y="836712"/>
            <a:ext cx="7920880" cy="1008112"/>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id-ID" sz="1600" b="1" dirty="0" smtClean="0">
                <a:solidFill>
                  <a:srgbClr val="002060"/>
                </a:solidFill>
              </a:rPr>
              <a:t>Menurut Weis: Tujuan utama evaluasi program : “menyumbang bagi perbaikan program atau kebijakan”</a:t>
            </a:r>
          </a:p>
          <a:p>
            <a:pPr algn="ctr"/>
            <a:r>
              <a:rPr lang="id-ID" sz="1600" b="1" dirty="0" smtClean="0">
                <a:solidFill>
                  <a:srgbClr val="002060"/>
                </a:solidFill>
              </a:rPr>
              <a:t>Evaluasi program untuk membantu pelayanan program </a:t>
            </a:r>
            <a:endParaRPr lang="id-ID" sz="1600" b="1" dirty="0">
              <a:solidFill>
                <a:srgbClr val="002060"/>
              </a:solidFill>
            </a:endParaRPr>
          </a:p>
        </p:txBody>
      </p:sp>
      <p:sp>
        <p:nvSpPr>
          <p:cNvPr id="5" name="Oval 4"/>
          <p:cNvSpPr/>
          <p:nvPr/>
        </p:nvSpPr>
        <p:spPr>
          <a:xfrm>
            <a:off x="539552" y="1844824"/>
            <a:ext cx="8208912" cy="129614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b="1" dirty="0" smtClean="0">
                <a:solidFill>
                  <a:srgbClr val="002060"/>
                </a:solidFill>
              </a:rPr>
              <a:t>Menurut  Shapiro </a:t>
            </a:r>
            <a:r>
              <a:rPr lang="id-ID" sz="1400" b="1" dirty="0" smtClean="0">
                <a:solidFill>
                  <a:srgbClr val="002060"/>
                </a:solidFill>
              </a:rPr>
              <a:t>: melalui monitoring dan evaluasi, dapat meninjau ulang, mengidentifikasi masalah dalam perencanaan dan pelaksanaan, membuat penyesuaian agar lebih mungkin menimbulkan perbedaan (antara sebelum ada program dan setelah ada program di masyarakat)</a:t>
            </a:r>
            <a:endParaRPr lang="id-ID" sz="1400" b="1" dirty="0">
              <a:solidFill>
                <a:srgbClr val="002060"/>
              </a:solidFill>
            </a:endParaRPr>
          </a:p>
        </p:txBody>
      </p:sp>
      <p:sp>
        <p:nvSpPr>
          <p:cNvPr id="6" name="Oval 5"/>
          <p:cNvSpPr/>
          <p:nvPr/>
        </p:nvSpPr>
        <p:spPr>
          <a:xfrm>
            <a:off x="418436" y="3140968"/>
            <a:ext cx="8568952" cy="115212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rgbClr val="002060"/>
                </a:solidFill>
              </a:rPr>
              <a:t>Menurut  Christine Andrews Paulsen &amp; Don Dailey: Arti penting Monitoring dan Evaluasi adalah : 1. Evaluasi menjaga program atau intervensi pada jalur yang benar. 2. Evaluasi mengatakan pada kita apakah program itu berjalan atau tidak</a:t>
            </a:r>
            <a:endParaRPr lang="id-ID" sz="1600" dirty="0">
              <a:solidFill>
                <a:srgbClr val="002060"/>
              </a:solidFill>
            </a:endParaRPr>
          </a:p>
        </p:txBody>
      </p:sp>
      <p:sp>
        <p:nvSpPr>
          <p:cNvPr id="7" name="Rounded Rectangle 6"/>
          <p:cNvSpPr/>
          <p:nvPr/>
        </p:nvSpPr>
        <p:spPr>
          <a:xfrm>
            <a:off x="395536" y="4293096"/>
            <a:ext cx="4176464" cy="23762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b="1" dirty="0" smtClean="0">
                <a:solidFill>
                  <a:srgbClr val="002060"/>
                </a:solidFill>
              </a:rPr>
              <a:t>Evaluasi menjaga program</a:t>
            </a:r>
            <a:r>
              <a:rPr lang="id-ID" sz="1600" dirty="0" smtClean="0">
                <a:solidFill>
                  <a:srgbClr val="002060"/>
                </a:solidFill>
              </a:rPr>
              <a:t>: </a:t>
            </a:r>
          </a:p>
          <a:p>
            <a:r>
              <a:rPr lang="id-ID" sz="1600" dirty="0" smtClean="0">
                <a:solidFill>
                  <a:srgbClr val="002060"/>
                </a:solidFill>
              </a:rPr>
              <a:t>evaluasi yang dilakukan semasa pelaksanaan program, gunanya untuk; 1. mengetahui perubahan-perubahanakibat adanya program. 2. menilai sejauh mana memberikan dampak. 3. mengetahui apakah ada dampak negatif yang tidak diharapkan. 4.    memperoleh informasi mengenai apakah perubahan tsb menyelesaikan</a:t>
            </a:r>
          </a:p>
          <a:p>
            <a:r>
              <a:rPr lang="id-ID" sz="1600" dirty="0" smtClean="0">
                <a:solidFill>
                  <a:srgbClr val="002060"/>
                </a:solidFill>
              </a:rPr>
              <a:t>masalah/keadaan yang disasar</a:t>
            </a:r>
            <a:endParaRPr lang="id-ID" sz="1600" dirty="0">
              <a:solidFill>
                <a:srgbClr val="002060"/>
              </a:solidFill>
            </a:endParaRPr>
          </a:p>
        </p:txBody>
      </p:sp>
      <p:sp>
        <p:nvSpPr>
          <p:cNvPr id="8" name="Rounded Rectangle 7"/>
          <p:cNvSpPr/>
          <p:nvPr/>
        </p:nvSpPr>
        <p:spPr>
          <a:xfrm>
            <a:off x="4572000" y="4293096"/>
            <a:ext cx="4248472" cy="23762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200" dirty="0" smtClean="0">
              <a:solidFill>
                <a:srgbClr val="002060"/>
              </a:solidFill>
            </a:endParaRPr>
          </a:p>
          <a:p>
            <a:r>
              <a:rPr lang="id-ID" sz="1200" b="1" dirty="0" smtClean="0">
                <a:solidFill>
                  <a:srgbClr val="002060"/>
                </a:solidFill>
              </a:rPr>
              <a:t>Evaluasi: apakah program berjalan?</a:t>
            </a:r>
          </a:p>
          <a:p>
            <a:r>
              <a:rPr lang="id-ID" sz="1200" dirty="0" smtClean="0">
                <a:solidFill>
                  <a:srgbClr val="002060"/>
                </a:solidFill>
              </a:rPr>
              <a:t>Tujuan utama evaluasi adalah: apakah program telah mengatasi  masalah? Apakah program telah menghasilkan dampak? Evaluasi dampak menjawab pertanyaan:</a:t>
            </a:r>
          </a:p>
          <a:p>
            <a:pPr marL="342900" indent="-342900">
              <a:buAutoNum type="arabicPeriod"/>
            </a:pPr>
            <a:r>
              <a:rPr lang="id-ID" sz="1200" dirty="0" smtClean="0">
                <a:solidFill>
                  <a:srgbClr val="002060"/>
                </a:solidFill>
              </a:rPr>
              <a:t>Apakah program melaksanakan tujuan yang telah dirumuskan?</a:t>
            </a:r>
          </a:p>
          <a:p>
            <a:pPr marL="342900" indent="-342900">
              <a:buAutoNum type="arabicPeriod"/>
            </a:pPr>
            <a:r>
              <a:rPr lang="id-ID" sz="1200" dirty="0" smtClean="0">
                <a:solidFill>
                  <a:srgbClr val="002060"/>
                </a:solidFill>
              </a:rPr>
              <a:t>Bagaimana hasilnya?</a:t>
            </a:r>
          </a:p>
          <a:p>
            <a:pPr marL="342900" indent="-342900">
              <a:buAutoNum type="arabicPeriod"/>
            </a:pPr>
            <a:r>
              <a:rPr lang="id-ID" sz="1200" dirty="0" smtClean="0">
                <a:solidFill>
                  <a:srgbClr val="002060"/>
                </a:solidFill>
              </a:rPr>
              <a:t>Apakah program/intervensi itu efektif untuk mengatasi masalah yang dimaksudkan untuk dipecahkan? Bagaimana masalah itu teratasi?</a:t>
            </a:r>
          </a:p>
          <a:p>
            <a:pPr marL="342900" indent="-342900">
              <a:buAutoNum type="arabicPeriod"/>
            </a:pPr>
            <a:r>
              <a:rPr lang="id-ID" sz="1200" dirty="0" smtClean="0">
                <a:solidFill>
                  <a:srgbClr val="002060"/>
                </a:solidFill>
              </a:rPr>
              <a:t>Bagaimana caranya program/intervensi itu menghasilkan perbaikan?</a:t>
            </a:r>
          </a:p>
          <a:p>
            <a:pPr marL="342900" indent="-342900">
              <a:buAutoNum type="arabicPeriod"/>
            </a:pPr>
            <a:endParaRPr lang="id-ID" sz="1200" dirty="0">
              <a:solidFill>
                <a:srgbClr val="002060"/>
              </a:solidFill>
            </a:endParaRPr>
          </a:p>
        </p:txBody>
      </p:sp>
    </p:spTree>
    <p:extLst>
      <p:ext uri="{BB962C8B-B14F-4D97-AF65-F5344CB8AC3E}">
        <p14:creationId xmlns:p14="http://schemas.microsoft.com/office/powerpoint/2010/main" val="263201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id-ID" dirty="0"/>
          </a:p>
        </p:txBody>
      </p:sp>
      <p:sp>
        <p:nvSpPr>
          <p:cNvPr id="4" name="Rounded Rectangle 3"/>
          <p:cNvSpPr/>
          <p:nvPr/>
        </p:nvSpPr>
        <p:spPr>
          <a:xfrm>
            <a:off x="539552" y="1062967"/>
            <a:ext cx="8136904" cy="468052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smtClean="0">
              <a:solidFill>
                <a:srgbClr val="002060"/>
              </a:solidFill>
            </a:endParaRPr>
          </a:p>
          <a:p>
            <a:endParaRPr lang="id-ID" sz="1600" dirty="0">
              <a:solidFill>
                <a:srgbClr val="002060"/>
              </a:solidFill>
            </a:endParaRPr>
          </a:p>
          <a:p>
            <a:r>
              <a:rPr lang="id-ID" sz="1600" b="1" dirty="0" smtClean="0">
                <a:solidFill>
                  <a:srgbClr val="002060"/>
                </a:solidFill>
              </a:rPr>
              <a:t>Lanjutan “ Evaluasi menjaga program”</a:t>
            </a:r>
          </a:p>
          <a:p>
            <a:r>
              <a:rPr lang="id-ID" sz="1600" dirty="0" smtClean="0">
                <a:solidFill>
                  <a:srgbClr val="002060"/>
                </a:solidFill>
              </a:rPr>
              <a:t>Pertanyaan khusus yang dapat dijawab dalam implementasi/pelaksanaan program:</a:t>
            </a:r>
          </a:p>
          <a:p>
            <a:pPr marL="342900" indent="-342900">
              <a:buAutoNum type="arabicPeriod"/>
            </a:pPr>
            <a:r>
              <a:rPr lang="id-ID" sz="1600" dirty="0" smtClean="0">
                <a:solidFill>
                  <a:srgbClr val="002060"/>
                </a:solidFill>
              </a:rPr>
              <a:t>Apakah program itu sesuai pada tempatnya?</a:t>
            </a:r>
          </a:p>
          <a:p>
            <a:pPr marL="342900" lvl="0" indent="-342900" algn="just">
              <a:buFont typeface="+mj-lt"/>
              <a:buAutoNum type="arabicPeriod"/>
            </a:pPr>
            <a:r>
              <a:rPr lang="id-ID" sz="1600" dirty="0" smtClean="0">
                <a:solidFill>
                  <a:srgbClr val="002060"/>
                </a:solidFill>
              </a:rPr>
              <a:t>Apakah program mencapai pada penduduk yang disasar? </a:t>
            </a:r>
            <a:r>
              <a:rPr lang="en-US" sz="1600" dirty="0" err="1">
                <a:solidFill>
                  <a:srgbClr val="000000"/>
                </a:solidFill>
                <a:ea typeface="Times New Roman"/>
                <a:cs typeface="FGBHBK+TimesNewRoman,Bold"/>
              </a:rPr>
              <a:t>Apakah</a:t>
            </a:r>
            <a:r>
              <a:rPr lang="en-US" sz="1600" dirty="0">
                <a:solidFill>
                  <a:srgbClr val="000000"/>
                </a:solidFill>
                <a:ea typeface="Times New Roman"/>
                <a:cs typeface="FGBHBK+TimesNewRoman,Bold"/>
              </a:rPr>
              <a:t> program </a:t>
            </a:r>
            <a:r>
              <a:rPr lang="en-US" sz="1600" dirty="0" err="1">
                <a:solidFill>
                  <a:srgbClr val="000000"/>
                </a:solidFill>
                <a:ea typeface="Times New Roman"/>
                <a:cs typeface="FGBHBK+TimesNewRoman,Bold"/>
              </a:rPr>
              <a:t>itu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dimaksudkan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untuk</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membantu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atau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mempengaruhi</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dengan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cara</a:t>
            </a:r>
            <a:r>
              <a:rPr lang="en-US" sz="1600" dirty="0">
                <a:solidFill>
                  <a:srgbClr val="000000"/>
                </a:solidFill>
                <a:ea typeface="Times New Roman"/>
                <a:cs typeface="FGBHBK+TimesNewRoman,Bold"/>
              </a:rPr>
              <a:t> </a:t>
            </a:r>
            <a:r>
              <a:rPr lang="en-US" sz="1600" dirty="0" err="1" smtClean="0">
                <a:solidFill>
                  <a:srgbClr val="000000"/>
                </a:solidFill>
                <a:ea typeface="Times New Roman"/>
                <a:cs typeface="FGBHBK+TimesNewRoman,Bold"/>
              </a:rPr>
              <a:t>tertentu</a:t>
            </a:r>
            <a:r>
              <a:rPr lang="id-ID" sz="1600" dirty="0" smtClean="0">
                <a:solidFill>
                  <a:srgbClr val="000000"/>
                </a:solidFill>
                <a:ea typeface="Times New Roman"/>
                <a:cs typeface="FGBHBK+TimesNewRoman,Bold"/>
              </a:rPr>
              <a:t>?</a:t>
            </a:r>
          </a:p>
          <a:p>
            <a:pPr lvl="0" algn="just"/>
            <a:r>
              <a:rPr lang="id-ID" sz="1600" dirty="0" smtClean="0">
                <a:solidFill>
                  <a:srgbClr val="000000"/>
                </a:solidFill>
                <a:ea typeface="Times New Roman"/>
                <a:cs typeface="FGBHBK+TimesNewRoman,Bold"/>
              </a:rPr>
              <a:t>3.    </a:t>
            </a:r>
            <a:r>
              <a:rPr lang="en-US" sz="1600" dirty="0" err="1" smtClean="0">
                <a:solidFill>
                  <a:srgbClr val="000000"/>
                </a:solidFill>
                <a:ea typeface="Times New Roman"/>
                <a:cs typeface="FGBHBK+TimesNewRoman,Bold"/>
              </a:rPr>
              <a:t>Apakah</a:t>
            </a:r>
            <a:r>
              <a:rPr lang="en-US" sz="1600" dirty="0" smtClean="0">
                <a:solidFill>
                  <a:srgbClr val="000000"/>
                </a:solidFill>
                <a:ea typeface="Times New Roman"/>
                <a:cs typeface="FGBHBK+TimesNewRoman,Bold"/>
              </a:rPr>
              <a:t> </a:t>
            </a:r>
            <a:r>
              <a:rPr lang="en-US" sz="1600" dirty="0">
                <a:solidFill>
                  <a:srgbClr val="000000"/>
                </a:solidFill>
                <a:ea typeface="Times New Roman"/>
                <a:cs typeface="FGBHBK+TimesNewRoman,Bold"/>
              </a:rPr>
              <a:t>program </a:t>
            </a:r>
            <a:r>
              <a:rPr lang="en-US" sz="1600" dirty="0" err="1">
                <a:solidFill>
                  <a:srgbClr val="000000"/>
                </a:solidFill>
                <a:ea typeface="Times New Roman"/>
                <a:cs typeface="FGBHBK+TimesNewRoman,Bold"/>
              </a:rPr>
              <a:t>itu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dilaksanakan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sesuai</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dengan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visi</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dirumuskan</a:t>
            </a:r>
            <a:r>
              <a:rPr lang="en-US" sz="1600" dirty="0">
                <a:solidFill>
                  <a:srgbClr val="000000"/>
                </a:solidFill>
                <a:ea typeface="Times New Roman"/>
                <a:cs typeface="FGBHBK+TimesNewRoman,Bold"/>
              </a:rPr>
              <a:t>?</a:t>
            </a:r>
            <a:endParaRPr lang="id-ID" sz="1600" dirty="0">
              <a:solidFill>
                <a:srgbClr val="000000"/>
              </a:solidFill>
              <a:ea typeface="Times New Roman"/>
              <a:cs typeface="FGBHBK+TimesNewRoman,Bold"/>
            </a:endParaRPr>
          </a:p>
          <a:p>
            <a:pPr lvl="0" algn="just">
              <a:spcAft>
                <a:spcPts val="0"/>
              </a:spcAft>
            </a:pPr>
            <a:r>
              <a:rPr lang="id-ID" sz="1600" dirty="0" smtClean="0">
                <a:solidFill>
                  <a:srgbClr val="000000"/>
                </a:solidFill>
                <a:ea typeface="Times New Roman"/>
                <a:cs typeface="FGBHBK+TimesNewRoman,Bold"/>
              </a:rPr>
              <a:t>4.    </a:t>
            </a:r>
            <a:r>
              <a:rPr lang="en-US" sz="1600" dirty="0" err="1" smtClean="0">
                <a:solidFill>
                  <a:srgbClr val="000000"/>
                </a:solidFill>
                <a:ea typeface="Times New Roman"/>
                <a:cs typeface="FGBHBK+TimesNewRoman,Bold"/>
              </a:rPr>
              <a:t>Bagaimana</a:t>
            </a:r>
            <a:r>
              <a:rPr lang="en-US" sz="1600" dirty="0" smtClean="0">
                <a:solidFill>
                  <a:srgbClr val="000000"/>
                </a:solidFill>
                <a:ea typeface="Times New Roman"/>
                <a:cs typeface="FGBHBK+TimesNewRoman,Bold"/>
              </a:rPr>
              <a:t> </a:t>
            </a:r>
            <a:r>
              <a:rPr lang="en-US" sz="1600" dirty="0">
                <a:solidFill>
                  <a:srgbClr val="000000"/>
                </a:solidFill>
                <a:ea typeface="Times New Roman"/>
                <a:cs typeface="FGBHBK+TimesNewRoman,Bold"/>
              </a:rPr>
              <a:t>program </a:t>
            </a:r>
            <a:r>
              <a:rPr lang="en-US" sz="1600" dirty="0" err="1">
                <a:solidFill>
                  <a:srgbClr val="000000"/>
                </a:solidFill>
                <a:ea typeface="Times New Roman"/>
                <a:cs typeface="FGBHBK+TimesNewRoman,Bold"/>
              </a:rPr>
              <a:t>itu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berubah</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dalam</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perjalanan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waktu</a:t>
            </a:r>
            <a:r>
              <a:rPr lang="en-US" sz="1600" dirty="0">
                <a:solidFill>
                  <a:srgbClr val="000000"/>
                </a:solidFill>
                <a:ea typeface="Times New Roman"/>
                <a:cs typeface="FGBHBK+TimesNewRoman,Bold"/>
              </a:rPr>
              <a:t>?</a:t>
            </a:r>
            <a:endParaRPr lang="id-ID" sz="1600" dirty="0">
              <a:solidFill>
                <a:srgbClr val="000000"/>
              </a:solidFill>
              <a:ea typeface="Times New Roman"/>
              <a:cs typeface="FGBHBK+TimesNewRoman,Bold"/>
            </a:endParaRPr>
          </a:p>
          <a:p>
            <a:pPr lvl="0" algn="just">
              <a:spcAft>
                <a:spcPts val="0"/>
              </a:spcAft>
            </a:pPr>
            <a:r>
              <a:rPr lang="id-ID" sz="1600" dirty="0" smtClean="0">
                <a:solidFill>
                  <a:srgbClr val="000000"/>
                </a:solidFill>
                <a:ea typeface="Times New Roman"/>
                <a:cs typeface="FGBHBK+TimesNewRoman,Bold"/>
              </a:rPr>
              <a:t>5.    </a:t>
            </a:r>
            <a:r>
              <a:rPr lang="en-US" sz="1600" dirty="0" err="1" smtClean="0">
                <a:solidFill>
                  <a:srgbClr val="000000"/>
                </a:solidFill>
                <a:ea typeface="Times New Roman"/>
                <a:cs typeface="FGBHBK+TimesNewRoman,Bold"/>
              </a:rPr>
              <a:t>Apakah</a:t>
            </a:r>
            <a:r>
              <a:rPr lang="en-US" sz="1600" dirty="0" smtClean="0">
                <a:solidFill>
                  <a:srgbClr val="000000"/>
                </a:solidFill>
                <a:ea typeface="Times New Roman"/>
                <a:cs typeface="FGBHBK+TimesNewRoman,Bold"/>
              </a:rPr>
              <a:t> </a:t>
            </a:r>
            <a:r>
              <a:rPr lang="en-US" sz="1600" dirty="0" err="1">
                <a:solidFill>
                  <a:srgbClr val="000000"/>
                </a:solidFill>
                <a:ea typeface="Times New Roman"/>
                <a:cs typeface="FGBHBK+TimesNewRoman,Bold"/>
              </a:rPr>
              <a:t>tantangan</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muncul</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untuk</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melaksanakan</a:t>
            </a:r>
            <a:r>
              <a:rPr lang="en-US" sz="1600" dirty="0">
                <a:solidFill>
                  <a:srgbClr val="000000"/>
                </a:solidFill>
                <a:ea typeface="Times New Roman"/>
                <a:cs typeface="FGBHBK+TimesNewRoman,Bold"/>
              </a:rPr>
              <a:t> program?</a:t>
            </a:r>
            <a:endParaRPr lang="id-ID" sz="1600" dirty="0">
              <a:solidFill>
                <a:srgbClr val="000000"/>
              </a:solidFill>
              <a:ea typeface="Times New Roman"/>
              <a:cs typeface="FGBHBK+TimesNewRoman,Bold"/>
            </a:endParaRPr>
          </a:p>
          <a:p>
            <a:pPr lvl="0" algn="just">
              <a:spcAft>
                <a:spcPts val="0"/>
              </a:spcAft>
            </a:pPr>
            <a:r>
              <a:rPr lang="id-ID" sz="1600" dirty="0" smtClean="0">
                <a:solidFill>
                  <a:srgbClr val="000000"/>
                </a:solidFill>
                <a:ea typeface="Times New Roman"/>
                <a:cs typeface="FGBHBK+TimesNewRoman,Bold"/>
              </a:rPr>
              <a:t>6.    </a:t>
            </a:r>
            <a:r>
              <a:rPr lang="en-US" sz="1600" dirty="0" err="1" smtClean="0">
                <a:solidFill>
                  <a:srgbClr val="000000"/>
                </a:solidFill>
                <a:ea typeface="Times New Roman"/>
                <a:cs typeface="FGBHBK+TimesNewRoman,Bold"/>
              </a:rPr>
              <a:t>Sejauh</a:t>
            </a:r>
            <a:r>
              <a:rPr lang="en-US" sz="1600" dirty="0" smtClean="0">
                <a:solidFill>
                  <a:srgbClr val="000000"/>
                </a:solidFill>
                <a:ea typeface="Times New Roman"/>
                <a:cs typeface="FGBHBK+TimesNewRoman,Bold"/>
              </a:rPr>
              <a:t> </a:t>
            </a:r>
            <a:r>
              <a:rPr lang="en-US" sz="1600" dirty="0">
                <a:solidFill>
                  <a:srgbClr val="000000"/>
                </a:solidFill>
                <a:ea typeface="Times New Roman"/>
                <a:cs typeface="FGBHBK+TimesNewRoman,Bold"/>
              </a:rPr>
              <a:t>program </a:t>
            </a:r>
            <a:r>
              <a:rPr lang="en-US" sz="1600" dirty="0" err="1">
                <a:solidFill>
                  <a:srgbClr val="000000"/>
                </a:solidFill>
                <a:ea typeface="Times New Roman"/>
                <a:cs typeface="FGBHBK+TimesNewRoman,Bold"/>
              </a:rPr>
              <a:t>itu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berjalan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apa</a:t>
            </a:r>
            <a:r>
              <a:rPr lang="en-US" sz="1600" dirty="0">
                <a:solidFill>
                  <a:srgbClr val="000000"/>
                </a:solidFill>
                <a:ea typeface="Times New Roman"/>
                <a:cs typeface="FGBHBK+TimesNewRoman,Bold"/>
              </a:rPr>
              <a:t> yang Nampak </a:t>
            </a:r>
            <a:r>
              <a:rPr lang="en-US" sz="1600" dirty="0" err="1">
                <a:solidFill>
                  <a:srgbClr val="000000"/>
                </a:solidFill>
                <a:ea typeface="Times New Roman"/>
                <a:cs typeface="FGBHBK+TimesNewRoman,Bold"/>
              </a:rPr>
              <a:t>terjadi</a:t>
            </a:r>
            <a:r>
              <a:rPr lang="en-US" sz="1600" dirty="0">
                <a:solidFill>
                  <a:srgbClr val="000000"/>
                </a:solidFill>
                <a:ea typeface="Times New Roman"/>
                <a:cs typeface="FGBHBK+TimesNewRoman,Bold"/>
              </a:rPr>
              <a:t>?</a:t>
            </a:r>
            <a:endParaRPr lang="id-ID" sz="1600" dirty="0">
              <a:solidFill>
                <a:srgbClr val="000000"/>
              </a:solidFill>
              <a:ea typeface="Times New Roman"/>
              <a:cs typeface="FGBHBK+TimesNewRoman,Bold"/>
            </a:endParaRPr>
          </a:p>
          <a:p>
            <a:pPr marL="361950" lvl="0" indent="-361950" algn="just">
              <a:spcAft>
                <a:spcPts val="0"/>
              </a:spcAft>
              <a:tabLst>
                <a:tab pos="265113" algn="l"/>
              </a:tabLst>
            </a:pPr>
            <a:r>
              <a:rPr lang="id-ID" sz="1600" dirty="0" smtClean="0">
                <a:solidFill>
                  <a:srgbClr val="000000"/>
                </a:solidFill>
                <a:ea typeface="Times New Roman"/>
                <a:cs typeface="FGBHBK+TimesNewRoman,Bold"/>
              </a:rPr>
              <a:t>7.  </a:t>
            </a:r>
            <a:r>
              <a:rPr lang="en-US" sz="1600" dirty="0" err="1" smtClean="0">
                <a:solidFill>
                  <a:srgbClr val="000000"/>
                </a:solidFill>
                <a:ea typeface="Times New Roman"/>
                <a:cs typeface="FGBHBK+TimesNewRoman,Bold"/>
              </a:rPr>
              <a:t>Bagaimanakah</a:t>
            </a:r>
            <a:r>
              <a:rPr lang="en-US" sz="1600" dirty="0" smtClean="0">
                <a:solidFill>
                  <a:srgbClr val="000000"/>
                </a:solidFill>
                <a:ea typeface="Times New Roman"/>
                <a:cs typeface="FGBHBK+TimesNewRoman,Bold"/>
              </a:rPr>
              <a:t> </a:t>
            </a:r>
            <a:r>
              <a:rPr lang="en-US" sz="1600" dirty="0" err="1">
                <a:solidFill>
                  <a:srgbClr val="000000"/>
                </a:solidFill>
                <a:ea typeface="Times New Roman"/>
                <a:cs typeface="FGBHBK+TimesNewRoman,Bold"/>
              </a:rPr>
              <a:t>kepuasan</a:t>
            </a:r>
            <a:r>
              <a:rPr lang="en-US" sz="1600" dirty="0">
                <a:solidFill>
                  <a:srgbClr val="000000"/>
                </a:solidFill>
                <a:ea typeface="Times New Roman"/>
                <a:cs typeface="FGBHBK+TimesNewRoman,Bold"/>
              </a:rPr>
              <a:t> orang-orang </a:t>
            </a:r>
            <a:r>
              <a:rPr lang="en-US" sz="1600" dirty="0" err="1">
                <a:solidFill>
                  <a:srgbClr val="000000"/>
                </a:solidFill>
                <a:ea typeface="Times New Roman"/>
                <a:cs typeface="FGBHBK+TimesNewRoman,Bold"/>
              </a:rPr>
              <a:t>berkaitan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dengan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pemberian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pelayanan</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diberikan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oleh</a:t>
            </a:r>
            <a:r>
              <a:rPr lang="en-US" sz="1600" dirty="0">
                <a:solidFill>
                  <a:srgbClr val="000000"/>
                </a:solidFill>
                <a:ea typeface="Times New Roman"/>
                <a:cs typeface="FGBHBK+TimesNewRoman,Bold"/>
              </a:rPr>
              <a:t> program? </a:t>
            </a:r>
            <a:r>
              <a:rPr lang="en-US" sz="1600" dirty="0" err="1">
                <a:solidFill>
                  <a:srgbClr val="000000"/>
                </a:solidFill>
                <a:ea typeface="Times New Roman"/>
                <a:cs typeface="FGBHBK+TimesNewRoman,Bold"/>
              </a:rPr>
              <a:t>Apakah</a:t>
            </a:r>
            <a:r>
              <a:rPr lang="en-US" sz="1600" dirty="0">
                <a:solidFill>
                  <a:srgbClr val="000000"/>
                </a:solidFill>
                <a:ea typeface="Times New Roman"/>
                <a:cs typeface="FGBHBK+TimesNewRoman,Bold"/>
              </a:rPr>
              <a:t> yang paling </a:t>
            </a:r>
            <a:r>
              <a:rPr lang="en-US" sz="1600" dirty="0" err="1">
                <a:solidFill>
                  <a:srgbClr val="000000"/>
                </a:solidFill>
                <a:ea typeface="Times New Roman"/>
                <a:cs typeface="FGBHBK+TimesNewRoman,Bold"/>
              </a:rPr>
              <a:t>mereka</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sukai</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apa</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menjadi</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perhatian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mereka</a:t>
            </a:r>
            <a:r>
              <a:rPr lang="en-US" sz="1600" dirty="0">
                <a:solidFill>
                  <a:srgbClr val="000000"/>
                </a:solidFill>
                <a:ea typeface="Times New Roman"/>
                <a:cs typeface="FGBHBK+TimesNewRoman,Bold"/>
              </a:rPr>
              <a:t>? </a:t>
            </a:r>
            <a:endParaRPr lang="id-ID" sz="1600" dirty="0">
              <a:solidFill>
                <a:srgbClr val="000000"/>
              </a:solidFill>
              <a:ea typeface="Times New Roman"/>
              <a:cs typeface="FGBHBK+TimesNewRoman,Bold"/>
            </a:endParaRPr>
          </a:p>
          <a:p>
            <a:pPr lvl="0" algn="just">
              <a:spcAft>
                <a:spcPts val="0"/>
              </a:spcAft>
            </a:pPr>
            <a:r>
              <a:rPr lang="id-ID" sz="1600" dirty="0" smtClean="0">
                <a:solidFill>
                  <a:srgbClr val="000000"/>
                </a:solidFill>
                <a:ea typeface="Times New Roman"/>
                <a:cs typeface="FGBHBK+TimesNewRoman,Bold"/>
              </a:rPr>
              <a:t>8.   </a:t>
            </a:r>
            <a:r>
              <a:rPr lang="en-US" sz="1600" dirty="0" err="1" smtClean="0">
                <a:solidFill>
                  <a:srgbClr val="000000"/>
                </a:solidFill>
                <a:ea typeface="Times New Roman"/>
                <a:cs typeface="FGBHBK+TimesNewRoman,Bold"/>
              </a:rPr>
              <a:t>Berapa</a:t>
            </a:r>
            <a:r>
              <a:rPr lang="en-US" sz="1600" dirty="0" smtClean="0">
                <a:solidFill>
                  <a:srgbClr val="000000"/>
                </a:solidFill>
                <a:ea typeface="Times New Roman"/>
                <a:cs typeface="FGBHBK+TimesNewRoman,Bold"/>
              </a:rPr>
              <a:t> </a:t>
            </a:r>
            <a:r>
              <a:rPr lang="en-US" sz="1600" dirty="0" err="1">
                <a:solidFill>
                  <a:srgbClr val="000000"/>
                </a:solidFill>
                <a:ea typeface="Times New Roman"/>
                <a:cs typeface="FGBHBK+TimesNewRoman,Bold"/>
              </a:rPr>
              <a:t>besar</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beaya</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untuk</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melaksanakan</a:t>
            </a:r>
            <a:r>
              <a:rPr lang="en-US" sz="1600" dirty="0">
                <a:solidFill>
                  <a:srgbClr val="000000"/>
                </a:solidFill>
                <a:ea typeface="Times New Roman"/>
                <a:cs typeface="FGBHBK+TimesNewRoman,Bold"/>
              </a:rPr>
              <a:t> program? Dan </a:t>
            </a:r>
            <a:r>
              <a:rPr lang="en-US" sz="1600" dirty="0" err="1">
                <a:solidFill>
                  <a:srgbClr val="000000"/>
                </a:solidFill>
                <a:ea typeface="Times New Roman"/>
                <a:cs typeface="FGBHBK+TimesNewRoman,Bold"/>
              </a:rPr>
              <a:t>apakah</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beaya</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itu</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layak</a:t>
            </a:r>
            <a:r>
              <a:rPr lang="en-US" sz="1600" dirty="0">
                <a:solidFill>
                  <a:srgbClr val="000000"/>
                </a:solidFill>
                <a:ea typeface="Times New Roman"/>
                <a:cs typeface="FGBHBK+TimesNewRoman,Bold"/>
              </a:rPr>
              <a:t>?</a:t>
            </a:r>
            <a:endParaRPr lang="id-ID" sz="1600" dirty="0">
              <a:solidFill>
                <a:srgbClr val="000000"/>
              </a:solidFill>
              <a:ea typeface="Times New Roman"/>
              <a:cs typeface="FGBHBK+TimesNewRoman,Bold"/>
            </a:endParaRPr>
          </a:p>
          <a:p>
            <a:pPr lvl="0" algn="just">
              <a:spcAft>
                <a:spcPts val="0"/>
              </a:spcAft>
            </a:pPr>
            <a:r>
              <a:rPr lang="id-ID" sz="1600" dirty="0" smtClean="0">
                <a:solidFill>
                  <a:srgbClr val="000000"/>
                </a:solidFill>
                <a:ea typeface="Times New Roman"/>
                <a:cs typeface="FGBHBK+TimesNewRoman,Bold"/>
              </a:rPr>
              <a:t>9.   </a:t>
            </a:r>
            <a:r>
              <a:rPr lang="en-US" sz="1600" dirty="0" err="1" smtClean="0">
                <a:solidFill>
                  <a:srgbClr val="000000"/>
                </a:solidFill>
                <a:ea typeface="Times New Roman"/>
                <a:cs typeface="FGBHBK+TimesNewRoman,Bold"/>
              </a:rPr>
              <a:t>Bagaimanakah</a:t>
            </a:r>
            <a:r>
              <a:rPr lang="en-US" sz="1600" dirty="0" smtClean="0">
                <a:solidFill>
                  <a:srgbClr val="000000"/>
                </a:solidFill>
                <a:ea typeface="Times New Roman"/>
                <a:cs typeface="FGBHBK+TimesNewRoman,Bold"/>
              </a:rPr>
              <a:t> </a:t>
            </a:r>
            <a:r>
              <a:rPr lang="en-US" sz="1600" dirty="0" err="1">
                <a:solidFill>
                  <a:srgbClr val="000000"/>
                </a:solidFill>
                <a:ea typeface="Times New Roman"/>
                <a:cs typeface="FGBHBK+TimesNewRoman,Bold"/>
              </a:rPr>
              <a:t>keterkaitan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antara</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beaya</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dengan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pelayanan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kualitas</a:t>
            </a:r>
            <a:r>
              <a:rPr lang="en-US" sz="1600" dirty="0">
                <a:solidFill>
                  <a:srgbClr val="000000"/>
                </a:solidFill>
                <a:ea typeface="Times New Roman"/>
                <a:cs typeface="FGBHBK+TimesNewRoman,Bold"/>
              </a:rPr>
              <a:t> program?</a:t>
            </a:r>
            <a:endParaRPr lang="id-ID" sz="1600" dirty="0">
              <a:solidFill>
                <a:srgbClr val="000000"/>
              </a:solidFill>
              <a:ea typeface="Times New Roman"/>
              <a:cs typeface="FGBHBK+TimesNewRoman,Bold"/>
            </a:endParaRPr>
          </a:p>
          <a:p>
            <a:pPr marL="265113" lvl="0" indent="-265113" algn="just">
              <a:spcAft>
                <a:spcPts val="0"/>
              </a:spcAft>
            </a:pPr>
            <a:r>
              <a:rPr lang="id-ID" sz="1600" dirty="0" smtClean="0">
                <a:solidFill>
                  <a:srgbClr val="000000"/>
                </a:solidFill>
                <a:ea typeface="Times New Roman"/>
                <a:cs typeface="FGBHBK+TimesNewRoman,Bold"/>
              </a:rPr>
              <a:t>10.</a:t>
            </a:r>
            <a:r>
              <a:rPr lang="en-US" sz="1600" dirty="0" err="1" smtClean="0">
                <a:solidFill>
                  <a:srgbClr val="000000"/>
                </a:solidFill>
                <a:ea typeface="Times New Roman"/>
                <a:cs typeface="FGBHBK+TimesNewRoman,Bold"/>
              </a:rPr>
              <a:t>Apakah</a:t>
            </a:r>
            <a:r>
              <a:rPr lang="en-US" sz="1600" dirty="0" smtClean="0">
                <a:solidFill>
                  <a:srgbClr val="000000"/>
                </a:solidFill>
                <a:ea typeface="Times New Roman"/>
                <a:cs typeface="FGBHBK+TimesNewRoman,Bold"/>
              </a:rPr>
              <a:t> </a:t>
            </a:r>
            <a:r>
              <a:rPr lang="en-US" sz="1600" dirty="0" err="1">
                <a:solidFill>
                  <a:srgbClr val="000000"/>
                </a:solidFill>
                <a:ea typeface="Times New Roman"/>
                <a:cs typeface="FGBHBK+TimesNewRoman,Bold"/>
              </a:rPr>
              <a:t>keuntungan</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diperoleh</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dapat</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dipergunakan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untuk</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membenarkan</a:t>
            </a:r>
            <a:r>
              <a:rPr lang="en-US" sz="1600" dirty="0">
                <a:solidFill>
                  <a:srgbClr val="000000"/>
                </a:solidFill>
                <a:ea typeface="Times New Roman"/>
                <a:cs typeface="FGBHBK+TimesNewRoman,Bold"/>
              </a:rPr>
              <a:t> </a:t>
            </a:r>
            <a:r>
              <a:rPr lang="en-US" sz="1600" dirty="0" err="1">
                <a:solidFill>
                  <a:srgbClr val="000000"/>
                </a:solidFill>
                <a:ea typeface="Times New Roman"/>
                <a:cs typeface="FGBHBK+TimesNewRoman,Bold"/>
              </a:rPr>
              <a:t>beaya</a:t>
            </a:r>
            <a:r>
              <a:rPr lang="en-US" sz="1600" dirty="0">
                <a:solidFill>
                  <a:srgbClr val="000000"/>
                </a:solidFill>
                <a:ea typeface="Times New Roman"/>
                <a:cs typeface="FGBHBK+TimesNewRoman,Bold"/>
              </a:rPr>
              <a:t> yang </a:t>
            </a:r>
            <a:r>
              <a:rPr lang="en-US" sz="1600" dirty="0" err="1">
                <a:solidFill>
                  <a:srgbClr val="000000"/>
                </a:solidFill>
                <a:ea typeface="Times New Roman"/>
                <a:cs typeface="FGBHBK+TimesNewRoman,Bold"/>
              </a:rPr>
              <a:t>dikeluarkan</a:t>
            </a:r>
            <a:r>
              <a:rPr lang="en-US" sz="1600" dirty="0">
                <a:solidFill>
                  <a:srgbClr val="000000"/>
                </a:solidFill>
                <a:ea typeface="Times New Roman"/>
                <a:cs typeface="FGBHBK+TimesNewRoman,Bold"/>
              </a:rPr>
              <a:t>?</a:t>
            </a:r>
            <a:endParaRPr lang="id-ID" sz="1600" dirty="0">
              <a:solidFill>
                <a:srgbClr val="000000"/>
              </a:solidFill>
              <a:ea typeface="Times New Roman"/>
              <a:cs typeface="FGBHBK+TimesNewRoman,Bold"/>
            </a:endParaRPr>
          </a:p>
          <a:p>
            <a:pPr marL="342900" indent="-342900">
              <a:buAutoNum type="arabicPeriod"/>
            </a:pPr>
            <a:endParaRPr lang="id-ID" sz="1600" dirty="0">
              <a:solidFill>
                <a:srgbClr val="002060"/>
              </a:solidFill>
            </a:endParaRPr>
          </a:p>
        </p:txBody>
      </p:sp>
    </p:spTree>
    <p:extLst>
      <p:ext uri="{BB962C8B-B14F-4D97-AF65-F5344CB8AC3E}">
        <p14:creationId xmlns:p14="http://schemas.microsoft.com/office/powerpoint/2010/main" val="107037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4"/>
          </a:solidFill>
        </p:spPr>
        <p:txBody>
          <a:bodyPr>
            <a:normAutofit/>
          </a:bodyPr>
          <a:lstStyle/>
          <a:p>
            <a:r>
              <a:rPr lang="id-ID" sz="3200" dirty="0" smtClean="0">
                <a:solidFill>
                  <a:srgbClr val="FFC000"/>
                </a:solidFill>
              </a:rPr>
              <a:t>Siapa yang melaksanakan evaluasi?</a:t>
            </a:r>
            <a:endParaRPr lang="id-ID" sz="3200" dirty="0">
              <a:solidFill>
                <a:srgbClr val="FFC000"/>
              </a:solidFill>
            </a:endParaRPr>
          </a:p>
        </p:txBody>
      </p:sp>
      <p:sp>
        <p:nvSpPr>
          <p:cNvPr id="3" name="Content Placeholder 2"/>
          <p:cNvSpPr>
            <a:spLocks noGrp="1"/>
          </p:cNvSpPr>
          <p:nvPr>
            <p:ph idx="1"/>
          </p:nvPr>
        </p:nvSpPr>
        <p:spPr>
          <a:xfrm>
            <a:off x="446856" y="1340769"/>
            <a:ext cx="8229600" cy="5041038"/>
          </a:xfrm>
          <a:solidFill>
            <a:schemeClr val="accent4">
              <a:lumMod val="60000"/>
              <a:lumOff val="40000"/>
            </a:schemeClr>
          </a:solidFill>
        </p:spPr>
        <p:txBody>
          <a:bodyPr/>
          <a:lstStyle/>
          <a:p>
            <a:pPr marL="0" indent="0">
              <a:buNone/>
            </a:pPr>
            <a:endParaRPr lang="id-ID" dirty="0"/>
          </a:p>
        </p:txBody>
      </p:sp>
      <p:sp>
        <p:nvSpPr>
          <p:cNvPr id="4" name="Rounded Rectangle 3"/>
          <p:cNvSpPr/>
          <p:nvPr/>
        </p:nvSpPr>
        <p:spPr>
          <a:xfrm>
            <a:off x="467544" y="1340768"/>
            <a:ext cx="3672408" cy="16561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Yang seharusnya:</a:t>
            </a:r>
          </a:p>
          <a:p>
            <a:r>
              <a:rPr lang="id-ID" dirty="0" smtClean="0">
                <a:solidFill>
                  <a:schemeClr val="tx1"/>
                </a:solidFill>
              </a:rPr>
              <a:t>Peneliti profesional bersama masyarakat, staf program dan stakeholder( orang-orang yang berkepentingan dalam program. </a:t>
            </a:r>
            <a:endParaRPr lang="id-ID" dirty="0">
              <a:solidFill>
                <a:schemeClr val="tx1"/>
              </a:solidFill>
            </a:endParaRPr>
          </a:p>
        </p:txBody>
      </p:sp>
      <p:sp>
        <p:nvSpPr>
          <p:cNvPr id="5" name="Rounded Rectangle 4"/>
          <p:cNvSpPr/>
          <p:nvPr/>
        </p:nvSpPr>
        <p:spPr>
          <a:xfrm>
            <a:off x="4283968" y="1340768"/>
            <a:ext cx="4392488" cy="22322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Yang senyatanya:</a:t>
            </a:r>
          </a:p>
          <a:p>
            <a:pPr marL="342900" indent="-342900">
              <a:buAutoNum type="arabicPeriod"/>
            </a:pPr>
            <a:r>
              <a:rPr lang="id-ID" dirty="0" smtClean="0">
                <a:solidFill>
                  <a:schemeClr val="tx1"/>
                </a:solidFill>
              </a:rPr>
              <a:t>Kadangkala dilakukan peneliti luar (perguruan tinggi atau lembaga swasta yang dimintai bantuan mengevaluasi)</a:t>
            </a:r>
          </a:p>
          <a:p>
            <a:pPr marL="342900" indent="-342900">
              <a:buAutoNum type="arabicPeriod"/>
            </a:pPr>
            <a:r>
              <a:rPr lang="id-ID" dirty="0" smtClean="0">
                <a:solidFill>
                  <a:schemeClr val="tx1"/>
                </a:solidFill>
              </a:rPr>
              <a:t>Kadangkala hanya dilakukan staf program sendiri (instansi atau penyelenggara program itu sendiri)</a:t>
            </a:r>
            <a:endParaRPr lang="id-ID" dirty="0">
              <a:solidFill>
                <a:schemeClr val="tx1"/>
              </a:solidFill>
            </a:endParaRPr>
          </a:p>
        </p:txBody>
      </p:sp>
      <p:sp>
        <p:nvSpPr>
          <p:cNvPr id="6" name="Rounded Rectangle 5"/>
          <p:cNvSpPr/>
          <p:nvPr/>
        </p:nvSpPr>
        <p:spPr>
          <a:xfrm>
            <a:off x="467544" y="3140968"/>
            <a:ext cx="3672408" cy="32403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Kekuatan Peneliti luar:</a:t>
            </a:r>
          </a:p>
          <a:p>
            <a:r>
              <a:rPr lang="id-ID" dirty="0" smtClean="0">
                <a:solidFill>
                  <a:schemeClr val="tx1"/>
                </a:solidFill>
              </a:rPr>
              <a:t>Memiliki latar belakang pengetahuan mengenai metode penelitian evaluasi. Mereka merencanakan dengan baik, memilih metode yang tepat, analisis yang lengkap, pelaporan  sesuai ukuran hasil laporan penelitian </a:t>
            </a:r>
          </a:p>
          <a:p>
            <a:r>
              <a:rPr lang="id-ID" dirty="0" smtClean="0">
                <a:solidFill>
                  <a:schemeClr val="tx1"/>
                </a:solidFill>
              </a:rPr>
              <a:t>Melihat secara obyektif perilaku dan sikap masyarakat</a:t>
            </a:r>
            <a:endParaRPr lang="id-ID" dirty="0">
              <a:solidFill>
                <a:schemeClr val="tx1"/>
              </a:solidFill>
            </a:endParaRPr>
          </a:p>
        </p:txBody>
      </p:sp>
      <p:sp>
        <p:nvSpPr>
          <p:cNvPr id="7" name="Rounded Rectangle 6"/>
          <p:cNvSpPr/>
          <p:nvPr/>
        </p:nvSpPr>
        <p:spPr>
          <a:xfrm>
            <a:off x="4283968" y="3717032"/>
            <a:ext cx="4392488" cy="26642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Kelemahan peneliti dalam  (staf program)</a:t>
            </a:r>
          </a:p>
          <a:p>
            <a:r>
              <a:rPr lang="id-ID" dirty="0" smtClean="0">
                <a:solidFill>
                  <a:schemeClr val="tx1"/>
                </a:solidFill>
              </a:rPr>
              <a:t>Kurang terlatih dalam penelitian evaluasi. Tidak menguasai metode penelitian. Hanya menilai proyek berhasil atau tidak. </a:t>
            </a:r>
          </a:p>
          <a:p>
            <a:r>
              <a:rPr lang="id-ID" dirty="0" smtClean="0">
                <a:solidFill>
                  <a:schemeClr val="tx1"/>
                </a:solidFill>
              </a:rPr>
              <a:t>Melihat secara subyektif perilaku dan sikap masyarakat.</a:t>
            </a:r>
          </a:p>
          <a:p>
            <a:r>
              <a:rPr lang="id-ID" dirty="0" smtClean="0">
                <a:solidFill>
                  <a:schemeClr val="tx1"/>
                </a:solidFill>
              </a:rPr>
              <a:t>Berkepentingan atas keberhasilan program, maka ada kemungkinan menutupi kelemahan dan kekurangan pelaksanaan program.</a:t>
            </a:r>
            <a:endParaRPr lang="id-ID" dirty="0">
              <a:solidFill>
                <a:schemeClr val="tx1"/>
              </a:solidFill>
            </a:endParaRPr>
          </a:p>
        </p:txBody>
      </p:sp>
    </p:spTree>
    <p:extLst>
      <p:ext uri="{BB962C8B-B14F-4D97-AF65-F5344CB8AC3E}">
        <p14:creationId xmlns:p14="http://schemas.microsoft.com/office/powerpoint/2010/main" val="385994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2">
              <a:lumMod val="60000"/>
              <a:lumOff val="40000"/>
            </a:schemeClr>
          </a:solidFill>
        </p:spPr>
        <p:txBody>
          <a:bodyPr>
            <a:normAutofit/>
          </a:bodyPr>
          <a:lstStyle/>
          <a:p>
            <a:r>
              <a:rPr lang="id-ID" sz="3200" dirty="0" smtClean="0"/>
              <a:t>Kapan melaksanakan evaluasi?</a:t>
            </a:r>
            <a:endParaRPr lang="id-ID" sz="3200" dirty="0"/>
          </a:p>
        </p:txBody>
      </p:sp>
      <p:sp>
        <p:nvSpPr>
          <p:cNvPr id="3" name="Content Placeholder 2"/>
          <p:cNvSpPr>
            <a:spLocks noGrp="1"/>
          </p:cNvSpPr>
          <p:nvPr>
            <p:ph idx="1"/>
          </p:nvPr>
        </p:nvSpPr>
        <p:spPr>
          <a:xfrm>
            <a:off x="457200" y="1052736"/>
            <a:ext cx="8229600" cy="5073427"/>
          </a:xfrm>
        </p:spPr>
        <p:txBody>
          <a:bodyPr/>
          <a:lstStyle/>
          <a:p>
            <a:pPr marL="0" indent="0">
              <a:buNone/>
            </a:pPr>
            <a:endParaRPr lang="id-ID" dirty="0"/>
          </a:p>
        </p:txBody>
      </p:sp>
      <p:sp>
        <p:nvSpPr>
          <p:cNvPr id="4" name="Rectangle 3"/>
          <p:cNvSpPr/>
          <p:nvPr/>
        </p:nvSpPr>
        <p:spPr>
          <a:xfrm>
            <a:off x="539552" y="1196752"/>
            <a:ext cx="7992888" cy="79208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Waktu melaksanakan evaluasi tergantung beberapa hal</a:t>
            </a:r>
            <a:endParaRPr lang="id-ID" sz="2400" dirty="0"/>
          </a:p>
        </p:txBody>
      </p:sp>
      <p:sp>
        <p:nvSpPr>
          <p:cNvPr id="5" name="Rounded Rectangle 4"/>
          <p:cNvSpPr/>
          <p:nvPr/>
        </p:nvSpPr>
        <p:spPr>
          <a:xfrm>
            <a:off x="539552" y="2420888"/>
            <a:ext cx="7992888" cy="266429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sz="2800" dirty="0" smtClean="0">
                <a:solidFill>
                  <a:schemeClr val="tx2">
                    <a:lumMod val="75000"/>
                  </a:schemeClr>
                </a:solidFill>
              </a:rPr>
              <a:t>Jangka waktu program</a:t>
            </a:r>
          </a:p>
          <a:p>
            <a:pPr marL="342900" indent="-342900">
              <a:buAutoNum type="arabicPeriod"/>
            </a:pPr>
            <a:r>
              <a:rPr lang="id-ID" sz="2800" dirty="0" smtClean="0">
                <a:solidFill>
                  <a:schemeClr val="tx2">
                    <a:lumMod val="75000"/>
                  </a:schemeClr>
                </a:solidFill>
              </a:rPr>
              <a:t>Jenis metode monitoring dan evaluasi yang dipakai</a:t>
            </a:r>
          </a:p>
          <a:p>
            <a:pPr marL="342900" indent="-342900">
              <a:buAutoNum type="arabicPeriod"/>
            </a:pPr>
            <a:r>
              <a:rPr lang="id-ID" sz="2800" dirty="0" smtClean="0">
                <a:solidFill>
                  <a:schemeClr val="tx2">
                    <a:lumMod val="75000"/>
                  </a:schemeClr>
                </a:solidFill>
              </a:rPr>
              <a:t>Waktu yang tersedia dari para evaluator</a:t>
            </a:r>
          </a:p>
          <a:p>
            <a:pPr marL="342900" indent="-342900">
              <a:buAutoNum type="arabicPeriod"/>
            </a:pPr>
            <a:r>
              <a:rPr lang="id-ID" sz="2800" dirty="0" smtClean="0">
                <a:solidFill>
                  <a:schemeClr val="tx2">
                    <a:lumMod val="75000"/>
                  </a:schemeClr>
                </a:solidFill>
              </a:rPr>
              <a:t>Faktor musim</a:t>
            </a:r>
          </a:p>
          <a:p>
            <a:pPr marL="342900" indent="-342900">
              <a:buAutoNum type="arabicPeriod"/>
            </a:pPr>
            <a:r>
              <a:rPr lang="id-ID" sz="2800" dirty="0" smtClean="0">
                <a:solidFill>
                  <a:schemeClr val="tx2">
                    <a:lumMod val="75000"/>
                  </a:schemeClr>
                </a:solidFill>
              </a:rPr>
              <a:t>Waktu yang tersedia dari para sponsor program</a:t>
            </a:r>
            <a:endParaRPr lang="id-ID" sz="2800" dirty="0">
              <a:solidFill>
                <a:schemeClr val="tx2">
                  <a:lumMod val="75000"/>
                </a:schemeClr>
              </a:solidFill>
            </a:endParaRPr>
          </a:p>
        </p:txBody>
      </p:sp>
    </p:spTree>
    <p:extLst>
      <p:ext uri="{BB962C8B-B14F-4D97-AF65-F5344CB8AC3E}">
        <p14:creationId xmlns:p14="http://schemas.microsoft.com/office/powerpoint/2010/main" val="1132296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2520280"/>
          </a:xfrm>
          <a:solidFill>
            <a:schemeClr val="accent2">
              <a:lumMod val="20000"/>
              <a:lumOff val="80000"/>
            </a:schemeClr>
          </a:solidFill>
        </p:spPr>
        <p:txBody>
          <a:bodyPr>
            <a:normAutofit/>
          </a:bodyPr>
          <a:lstStyle/>
          <a:p>
            <a:pPr marL="0" lvl="0" indent="0" algn="just">
              <a:lnSpc>
                <a:spcPct val="110000"/>
              </a:lnSpc>
              <a:spcBef>
                <a:spcPts val="0"/>
              </a:spcBef>
              <a:buNone/>
              <a:tabLst>
                <a:tab pos="685800" algn="l"/>
              </a:tabLst>
            </a:pPr>
            <a:r>
              <a:rPr lang="en-US" sz="2000" b="1" dirty="0" err="1">
                <a:ea typeface="Times New Roman"/>
              </a:rPr>
              <a:t>Jangka</a:t>
            </a:r>
            <a:r>
              <a:rPr lang="en-US" sz="2000" b="1" dirty="0">
                <a:ea typeface="Times New Roman"/>
              </a:rPr>
              <a:t> </a:t>
            </a:r>
            <a:r>
              <a:rPr lang="en-US" sz="2000" b="1" dirty="0" err="1">
                <a:ea typeface="Times New Roman"/>
              </a:rPr>
              <a:t>waktu</a:t>
            </a:r>
            <a:r>
              <a:rPr lang="en-US" sz="2000" b="1" dirty="0">
                <a:ea typeface="Times New Roman"/>
              </a:rPr>
              <a:t> program</a:t>
            </a:r>
            <a:r>
              <a:rPr lang="en-US" sz="2000" dirty="0">
                <a:ea typeface="Times New Roman"/>
              </a:rPr>
              <a:t>. </a:t>
            </a:r>
            <a:r>
              <a:rPr lang="en-US" sz="2000" dirty="0" err="1">
                <a:ea typeface="Times New Roman"/>
              </a:rPr>
              <a:t>Bagi</a:t>
            </a:r>
            <a:r>
              <a:rPr lang="en-US" sz="2000" dirty="0">
                <a:ea typeface="Times New Roman"/>
              </a:rPr>
              <a:t> program yang </a:t>
            </a:r>
            <a:r>
              <a:rPr lang="en-US" sz="2000" dirty="0" err="1">
                <a:ea typeface="Times New Roman"/>
              </a:rPr>
              <a:t>berjangka</a:t>
            </a:r>
            <a:r>
              <a:rPr lang="en-US" sz="2000" dirty="0">
                <a:ea typeface="Times New Roman"/>
              </a:rPr>
              <a:t> </a:t>
            </a:r>
            <a:r>
              <a:rPr lang="en-US" sz="2000" dirty="0" err="1">
                <a:ea typeface="Times New Roman"/>
              </a:rPr>
              <a:t>pendek</a:t>
            </a:r>
            <a:r>
              <a:rPr lang="en-US" sz="2000" dirty="0">
                <a:ea typeface="Times New Roman"/>
              </a:rPr>
              <a:t>, monitoring </a:t>
            </a:r>
            <a:r>
              <a:rPr lang="en-US" sz="2000" dirty="0" err="1">
                <a:ea typeface="Times New Roman"/>
              </a:rPr>
              <a:t>harus</a:t>
            </a:r>
            <a:r>
              <a:rPr lang="en-US" sz="2000" dirty="0">
                <a:ea typeface="Times New Roman"/>
              </a:rPr>
              <a:t> </a:t>
            </a:r>
            <a:r>
              <a:rPr lang="en-US" sz="2000" dirty="0" err="1">
                <a:ea typeface="Times New Roman"/>
              </a:rPr>
              <a:t>segera</a:t>
            </a:r>
            <a:r>
              <a:rPr lang="en-US" sz="2000" dirty="0">
                <a:ea typeface="Times New Roman"/>
              </a:rPr>
              <a:t> </a:t>
            </a:r>
            <a:r>
              <a:rPr lang="en-US" sz="2000" dirty="0" err="1">
                <a:ea typeface="Times New Roman"/>
              </a:rPr>
              <a:t>dilakukan</a:t>
            </a:r>
            <a:r>
              <a:rPr lang="en-US" sz="2000" dirty="0">
                <a:ea typeface="Times New Roman"/>
              </a:rPr>
              <a:t> </a:t>
            </a:r>
            <a:r>
              <a:rPr lang="en-US" sz="2000" dirty="0" err="1">
                <a:ea typeface="Times New Roman"/>
              </a:rPr>
              <a:t>sebelum</a:t>
            </a:r>
            <a:r>
              <a:rPr lang="en-US" sz="2000" dirty="0">
                <a:ea typeface="Times New Roman"/>
              </a:rPr>
              <a:t> program </a:t>
            </a:r>
            <a:r>
              <a:rPr lang="en-US" sz="2000" dirty="0" err="1">
                <a:ea typeface="Times New Roman"/>
              </a:rPr>
              <a:t>itu</a:t>
            </a:r>
            <a:r>
              <a:rPr lang="en-US" sz="2000" dirty="0">
                <a:ea typeface="Times New Roman"/>
              </a:rPr>
              <a:t> </a:t>
            </a:r>
            <a:r>
              <a:rPr lang="en-US" sz="2000" dirty="0" err="1">
                <a:ea typeface="Times New Roman"/>
              </a:rPr>
              <a:t>berakhir</a:t>
            </a:r>
            <a:r>
              <a:rPr lang="en-US" sz="2000" dirty="0">
                <a:ea typeface="Times New Roman"/>
              </a:rPr>
              <a:t>. </a:t>
            </a:r>
            <a:r>
              <a:rPr lang="en-US" sz="2000" dirty="0" smtClean="0">
                <a:ea typeface="Times New Roman"/>
              </a:rPr>
              <a:t>Tim </a:t>
            </a:r>
            <a:r>
              <a:rPr lang="en-US" sz="2000" dirty="0" err="1">
                <a:ea typeface="Times New Roman"/>
              </a:rPr>
              <a:t>peneliti</a:t>
            </a:r>
            <a:r>
              <a:rPr lang="en-US" sz="2000" dirty="0">
                <a:ea typeface="Times New Roman"/>
              </a:rPr>
              <a:t> </a:t>
            </a:r>
            <a:r>
              <a:rPr lang="en-US" sz="2000" dirty="0" err="1">
                <a:ea typeface="Times New Roman"/>
              </a:rPr>
              <a:t>harus</a:t>
            </a:r>
            <a:r>
              <a:rPr lang="en-US" sz="2000" dirty="0">
                <a:ea typeface="Times New Roman"/>
              </a:rPr>
              <a:t> </a:t>
            </a:r>
            <a:r>
              <a:rPr lang="en-US" sz="2000" dirty="0" err="1">
                <a:ea typeface="Times New Roman"/>
              </a:rPr>
              <a:t>segera</a:t>
            </a:r>
            <a:r>
              <a:rPr lang="en-US" sz="2000" dirty="0">
                <a:ea typeface="Times New Roman"/>
              </a:rPr>
              <a:t> </a:t>
            </a:r>
            <a:r>
              <a:rPr lang="en-US" sz="2000" dirty="0" err="1">
                <a:ea typeface="Times New Roman"/>
              </a:rPr>
              <a:t>melakukan</a:t>
            </a:r>
            <a:r>
              <a:rPr lang="en-US" sz="2000" dirty="0">
                <a:ea typeface="Times New Roman"/>
              </a:rPr>
              <a:t> </a:t>
            </a:r>
            <a:r>
              <a:rPr lang="en-US" sz="2000" dirty="0" err="1">
                <a:ea typeface="Times New Roman"/>
              </a:rPr>
              <a:t>evaluasi</a:t>
            </a:r>
            <a:r>
              <a:rPr lang="en-US" sz="2000" dirty="0">
                <a:ea typeface="Times New Roman"/>
              </a:rPr>
              <a:t> (</a:t>
            </a:r>
            <a:r>
              <a:rPr lang="en-US" sz="2000" i="1" dirty="0">
                <a:ea typeface="Times New Roman"/>
              </a:rPr>
              <a:t>ex-post facto evaluation</a:t>
            </a:r>
            <a:r>
              <a:rPr lang="en-US" sz="2000" dirty="0">
                <a:ea typeface="Times New Roman"/>
              </a:rPr>
              <a:t>) </a:t>
            </a:r>
            <a:r>
              <a:rPr lang="en-US" sz="2000" dirty="0" err="1">
                <a:ea typeface="Times New Roman"/>
              </a:rPr>
              <a:t>begitu</a:t>
            </a:r>
            <a:r>
              <a:rPr lang="en-US" sz="2000" dirty="0">
                <a:ea typeface="Times New Roman"/>
              </a:rPr>
              <a:t> program </a:t>
            </a:r>
            <a:r>
              <a:rPr lang="en-US" sz="2000" dirty="0" err="1">
                <a:ea typeface="Times New Roman"/>
              </a:rPr>
              <a:t>itu</a:t>
            </a:r>
            <a:r>
              <a:rPr lang="en-US" sz="2000" dirty="0">
                <a:ea typeface="Times New Roman"/>
              </a:rPr>
              <a:t> </a:t>
            </a:r>
            <a:r>
              <a:rPr lang="en-US" sz="2000" dirty="0" err="1">
                <a:ea typeface="Times New Roman"/>
              </a:rPr>
              <a:t>berakhir</a:t>
            </a:r>
            <a:r>
              <a:rPr lang="en-US" sz="2000" dirty="0">
                <a:ea typeface="Times New Roman"/>
              </a:rPr>
              <a:t>. </a:t>
            </a:r>
            <a:r>
              <a:rPr lang="en-US" sz="2000" dirty="0" err="1">
                <a:ea typeface="Times New Roman"/>
              </a:rPr>
              <a:t>Bagi</a:t>
            </a:r>
            <a:r>
              <a:rPr lang="en-US" sz="2000" dirty="0">
                <a:ea typeface="Times New Roman"/>
              </a:rPr>
              <a:t> program yang </a:t>
            </a:r>
            <a:r>
              <a:rPr lang="en-US" sz="2000" dirty="0" err="1">
                <a:ea typeface="Times New Roman"/>
              </a:rPr>
              <a:t>berjangka</a:t>
            </a:r>
            <a:r>
              <a:rPr lang="en-US" sz="2000" dirty="0">
                <a:ea typeface="Times New Roman"/>
              </a:rPr>
              <a:t> </a:t>
            </a:r>
            <a:r>
              <a:rPr lang="en-US" sz="2000" dirty="0" err="1">
                <a:ea typeface="Times New Roman"/>
              </a:rPr>
              <a:t>panjang</a:t>
            </a:r>
            <a:r>
              <a:rPr lang="en-US" sz="2000" dirty="0">
                <a:ea typeface="Times New Roman"/>
              </a:rPr>
              <a:t>, </a:t>
            </a:r>
            <a:r>
              <a:rPr lang="en-US" sz="2000" dirty="0" err="1">
                <a:ea typeface="Times New Roman"/>
              </a:rPr>
              <a:t>pekerjaaan</a:t>
            </a:r>
            <a:r>
              <a:rPr lang="en-US" sz="2000" dirty="0">
                <a:ea typeface="Times New Roman"/>
              </a:rPr>
              <a:t> </a:t>
            </a:r>
            <a:r>
              <a:rPr lang="en-US" sz="2000" dirty="0" err="1">
                <a:ea typeface="Times New Roman"/>
              </a:rPr>
              <a:t>evaluasi</a:t>
            </a:r>
            <a:r>
              <a:rPr lang="en-US" sz="2000" dirty="0">
                <a:ea typeface="Times New Roman"/>
              </a:rPr>
              <a:t> </a:t>
            </a:r>
            <a:r>
              <a:rPr lang="en-US" sz="2000" dirty="0" err="1">
                <a:ea typeface="Times New Roman"/>
              </a:rPr>
              <a:t>tidak</a:t>
            </a:r>
            <a:r>
              <a:rPr lang="en-US" sz="2000" dirty="0">
                <a:ea typeface="Times New Roman"/>
              </a:rPr>
              <a:t> </a:t>
            </a:r>
            <a:r>
              <a:rPr lang="en-US" sz="2000" dirty="0" err="1">
                <a:ea typeface="Times New Roman"/>
              </a:rPr>
              <a:t>perlu</a:t>
            </a:r>
            <a:r>
              <a:rPr lang="en-US" sz="2000" dirty="0">
                <a:ea typeface="Times New Roman"/>
              </a:rPr>
              <a:t> </a:t>
            </a:r>
            <a:r>
              <a:rPr lang="en-US" sz="2000" dirty="0" err="1">
                <a:ea typeface="Times New Roman"/>
              </a:rPr>
              <a:t>dilakukan</a:t>
            </a:r>
            <a:r>
              <a:rPr lang="en-US" sz="2000" dirty="0">
                <a:ea typeface="Times New Roman"/>
              </a:rPr>
              <a:t> </a:t>
            </a:r>
            <a:r>
              <a:rPr lang="en-US" sz="2000" dirty="0" err="1">
                <a:ea typeface="Times New Roman"/>
              </a:rPr>
              <a:t>terlalu</a:t>
            </a:r>
            <a:r>
              <a:rPr lang="en-US" sz="2000" dirty="0">
                <a:ea typeface="Times New Roman"/>
              </a:rPr>
              <a:t> </a:t>
            </a:r>
            <a:r>
              <a:rPr lang="en-US" sz="2000" dirty="0" err="1">
                <a:ea typeface="Times New Roman"/>
              </a:rPr>
              <a:t>dini</a:t>
            </a:r>
            <a:r>
              <a:rPr lang="en-US" sz="2000" dirty="0">
                <a:ea typeface="Times New Roman"/>
              </a:rPr>
              <a:t> </a:t>
            </a:r>
            <a:r>
              <a:rPr lang="en-US" sz="2000" dirty="0" err="1">
                <a:ea typeface="Times New Roman"/>
              </a:rPr>
              <a:t>karena</a:t>
            </a:r>
            <a:r>
              <a:rPr lang="en-US" sz="2000" dirty="0">
                <a:ea typeface="Times New Roman"/>
              </a:rPr>
              <a:t> </a:t>
            </a:r>
            <a:r>
              <a:rPr lang="en-US" sz="2000" dirty="0" err="1">
                <a:ea typeface="Times New Roman"/>
              </a:rPr>
              <a:t>dampak</a:t>
            </a:r>
            <a:r>
              <a:rPr lang="en-US" sz="2000" dirty="0">
                <a:ea typeface="Times New Roman"/>
              </a:rPr>
              <a:t> </a:t>
            </a:r>
            <a:r>
              <a:rPr lang="en-US" sz="2000" dirty="0" err="1">
                <a:ea typeface="Times New Roman"/>
              </a:rPr>
              <a:t>programnya</a:t>
            </a:r>
            <a:r>
              <a:rPr lang="en-US" sz="2000" dirty="0">
                <a:ea typeface="Times New Roman"/>
              </a:rPr>
              <a:t> </a:t>
            </a:r>
            <a:r>
              <a:rPr lang="en-US" sz="2000" dirty="0" err="1">
                <a:ea typeface="Times New Roman"/>
              </a:rPr>
              <a:t>belum</a:t>
            </a:r>
            <a:r>
              <a:rPr lang="en-US" sz="2000" dirty="0">
                <a:ea typeface="Times New Roman"/>
              </a:rPr>
              <a:t> </a:t>
            </a:r>
            <a:r>
              <a:rPr lang="en-US" sz="2000" dirty="0" err="1">
                <a:ea typeface="Times New Roman"/>
              </a:rPr>
              <a:t>dapat</a:t>
            </a:r>
            <a:r>
              <a:rPr lang="en-US" sz="2000" dirty="0">
                <a:ea typeface="Times New Roman"/>
              </a:rPr>
              <a:t> </a:t>
            </a:r>
            <a:r>
              <a:rPr lang="en-US" sz="2000" dirty="0" err="1">
                <a:ea typeface="Times New Roman"/>
              </a:rPr>
              <a:t>dilihat</a:t>
            </a:r>
            <a:r>
              <a:rPr lang="en-US" sz="2000" dirty="0">
                <a:ea typeface="Times New Roman"/>
              </a:rPr>
              <a:t>. </a:t>
            </a:r>
            <a:r>
              <a:rPr lang="en-US" sz="2000" dirty="0" err="1">
                <a:ea typeface="Times New Roman"/>
              </a:rPr>
              <a:t>Disamping</a:t>
            </a:r>
            <a:r>
              <a:rPr lang="en-US" sz="2000" dirty="0">
                <a:ea typeface="Times New Roman"/>
              </a:rPr>
              <a:t> </a:t>
            </a:r>
            <a:r>
              <a:rPr lang="en-US" sz="2000" dirty="0" err="1">
                <a:ea typeface="Times New Roman"/>
              </a:rPr>
              <a:t>itu</a:t>
            </a:r>
            <a:r>
              <a:rPr lang="en-US" sz="2000" dirty="0">
                <a:ea typeface="Times New Roman"/>
              </a:rPr>
              <a:t> monitoring program yang </a:t>
            </a:r>
            <a:r>
              <a:rPr lang="en-US" sz="2000" dirty="0" err="1">
                <a:ea typeface="Times New Roman"/>
              </a:rPr>
              <a:t>berjangka</a:t>
            </a:r>
            <a:r>
              <a:rPr lang="en-US" sz="2000" dirty="0">
                <a:ea typeface="Times New Roman"/>
              </a:rPr>
              <a:t> </a:t>
            </a:r>
            <a:r>
              <a:rPr lang="en-US" sz="2000" dirty="0" err="1">
                <a:ea typeface="Times New Roman"/>
              </a:rPr>
              <a:t>panjang</a:t>
            </a:r>
            <a:r>
              <a:rPr lang="en-US" sz="2000" dirty="0">
                <a:ea typeface="Times New Roman"/>
              </a:rPr>
              <a:t> </a:t>
            </a:r>
            <a:r>
              <a:rPr lang="en-US" sz="2000" dirty="0" err="1">
                <a:ea typeface="Times New Roman"/>
              </a:rPr>
              <a:t>akan</a:t>
            </a:r>
            <a:r>
              <a:rPr lang="en-US" sz="2000" dirty="0">
                <a:ea typeface="Times New Roman"/>
              </a:rPr>
              <a:t> </a:t>
            </a:r>
            <a:r>
              <a:rPr lang="en-US" sz="2000" dirty="0" err="1">
                <a:ea typeface="Times New Roman"/>
              </a:rPr>
              <a:t>sangat</a:t>
            </a:r>
            <a:r>
              <a:rPr lang="en-US" sz="2000" dirty="0">
                <a:ea typeface="Times New Roman"/>
              </a:rPr>
              <a:t> </a:t>
            </a:r>
            <a:r>
              <a:rPr lang="en-US" sz="2000" dirty="0" err="1">
                <a:ea typeface="Times New Roman"/>
              </a:rPr>
              <a:t>menyita</a:t>
            </a:r>
            <a:r>
              <a:rPr lang="en-US" sz="2000" dirty="0">
                <a:ea typeface="Times New Roman"/>
              </a:rPr>
              <a:t> </a:t>
            </a:r>
            <a:r>
              <a:rPr lang="en-US" sz="2000" dirty="0" err="1">
                <a:ea typeface="Times New Roman"/>
              </a:rPr>
              <a:t>tenaga</a:t>
            </a:r>
            <a:r>
              <a:rPr lang="en-US" sz="2000" dirty="0">
                <a:ea typeface="Times New Roman"/>
              </a:rPr>
              <a:t>. </a:t>
            </a:r>
            <a:r>
              <a:rPr lang="en-US" sz="2000" dirty="0" err="1">
                <a:ea typeface="Times New Roman"/>
              </a:rPr>
              <a:t>Lebih</a:t>
            </a:r>
            <a:r>
              <a:rPr lang="en-US" sz="2000" dirty="0">
                <a:ea typeface="Times New Roman"/>
              </a:rPr>
              <a:t> </a:t>
            </a:r>
            <a:r>
              <a:rPr lang="en-US" sz="2000" dirty="0" err="1">
                <a:ea typeface="Times New Roman"/>
              </a:rPr>
              <a:t>baik</a:t>
            </a:r>
            <a:r>
              <a:rPr lang="en-US" sz="2000" dirty="0">
                <a:ea typeface="Times New Roman"/>
              </a:rPr>
              <a:t> monitoring </a:t>
            </a:r>
            <a:r>
              <a:rPr lang="en-US" sz="2000" dirty="0" err="1">
                <a:ea typeface="Times New Roman"/>
              </a:rPr>
              <a:t>dilakukan</a:t>
            </a:r>
            <a:r>
              <a:rPr lang="en-US" sz="2000" dirty="0">
                <a:ea typeface="Times New Roman"/>
              </a:rPr>
              <a:t> </a:t>
            </a:r>
            <a:r>
              <a:rPr lang="en-US" sz="2000" dirty="0" err="1">
                <a:ea typeface="Times New Roman"/>
              </a:rPr>
              <a:t>secara</a:t>
            </a:r>
            <a:r>
              <a:rPr lang="en-US" sz="2000" dirty="0">
                <a:ea typeface="Times New Roman"/>
              </a:rPr>
              <a:t> </a:t>
            </a:r>
            <a:r>
              <a:rPr lang="en-US" sz="2000" dirty="0" err="1">
                <a:ea typeface="Times New Roman"/>
              </a:rPr>
              <a:t>periodik</a:t>
            </a:r>
            <a:r>
              <a:rPr lang="en-US" sz="2000" dirty="0">
                <a:ea typeface="Times New Roman"/>
              </a:rPr>
              <a:t> </a:t>
            </a:r>
            <a:r>
              <a:rPr lang="en-US" sz="2000" dirty="0" err="1">
                <a:ea typeface="Times New Roman"/>
              </a:rPr>
              <a:t>saja</a:t>
            </a:r>
            <a:r>
              <a:rPr lang="en-US" sz="2000" dirty="0">
                <a:ea typeface="Times New Roman"/>
              </a:rPr>
              <a:t>.</a:t>
            </a:r>
            <a:endParaRPr lang="id-ID" sz="2000" dirty="0">
              <a:ea typeface="Times New Roman"/>
            </a:endParaRPr>
          </a:p>
          <a:p>
            <a:pPr marL="0" indent="0">
              <a:buNone/>
            </a:pPr>
            <a:endParaRPr lang="id-ID" sz="3000" dirty="0"/>
          </a:p>
        </p:txBody>
      </p:sp>
      <p:sp>
        <p:nvSpPr>
          <p:cNvPr id="4" name="Rectangle 3"/>
          <p:cNvSpPr/>
          <p:nvPr/>
        </p:nvSpPr>
        <p:spPr>
          <a:xfrm>
            <a:off x="395536" y="3068960"/>
            <a:ext cx="8208912" cy="273630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en-US" sz="2000" b="1" dirty="0" err="1">
                <a:solidFill>
                  <a:prstClr val="black"/>
                </a:solidFill>
                <a:ea typeface="Times New Roman"/>
              </a:rPr>
              <a:t>Jenis</a:t>
            </a:r>
            <a:r>
              <a:rPr lang="en-US" sz="2000" b="1" dirty="0">
                <a:solidFill>
                  <a:prstClr val="black"/>
                </a:solidFill>
                <a:ea typeface="Times New Roman"/>
              </a:rPr>
              <a:t> </a:t>
            </a:r>
            <a:r>
              <a:rPr lang="en-US" sz="2000" b="1" dirty="0" err="1">
                <a:solidFill>
                  <a:prstClr val="black"/>
                </a:solidFill>
                <a:ea typeface="Times New Roman"/>
              </a:rPr>
              <a:t>metode</a:t>
            </a:r>
            <a:r>
              <a:rPr lang="en-US" sz="2000" b="1" dirty="0">
                <a:solidFill>
                  <a:prstClr val="black"/>
                </a:solidFill>
                <a:ea typeface="Times New Roman"/>
              </a:rPr>
              <a:t> monitoring </a:t>
            </a:r>
            <a:r>
              <a:rPr lang="en-US" sz="2000" b="1" dirty="0" err="1">
                <a:solidFill>
                  <a:prstClr val="black"/>
                </a:solidFill>
                <a:ea typeface="Times New Roman"/>
              </a:rPr>
              <a:t>dan</a:t>
            </a:r>
            <a:r>
              <a:rPr lang="en-US" sz="2000" b="1" dirty="0">
                <a:solidFill>
                  <a:prstClr val="black"/>
                </a:solidFill>
                <a:ea typeface="Times New Roman"/>
              </a:rPr>
              <a:t> </a:t>
            </a:r>
            <a:r>
              <a:rPr lang="en-US" sz="2000" b="1" dirty="0" err="1">
                <a:solidFill>
                  <a:prstClr val="black"/>
                </a:solidFill>
                <a:ea typeface="Times New Roman"/>
              </a:rPr>
              <a:t>evaluasi</a:t>
            </a:r>
            <a:r>
              <a:rPr lang="en-US" sz="2000" b="1" dirty="0">
                <a:solidFill>
                  <a:prstClr val="black"/>
                </a:solidFill>
                <a:ea typeface="Times New Roman"/>
              </a:rPr>
              <a:t> yang </a:t>
            </a:r>
            <a:r>
              <a:rPr lang="en-US" sz="2000" b="1" dirty="0" err="1">
                <a:solidFill>
                  <a:prstClr val="black"/>
                </a:solidFill>
                <a:ea typeface="Times New Roman"/>
              </a:rPr>
              <a:t>dipakai</a:t>
            </a:r>
            <a:r>
              <a:rPr lang="en-US" sz="2000" dirty="0">
                <a:solidFill>
                  <a:prstClr val="black"/>
                </a:solidFill>
                <a:ea typeface="Times New Roman"/>
              </a:rPr>
              <a:t>. </a:t>
            </a:r>
            <a:r>
              <a:rPr lang="en-US" sz="2000" dirty="0" err="1">
                <a:solidFill>
                  <a:prstClr val="black"/>
                </a:solidFill>
                <a:ea typeface="Times New Roman"/>
              </a:rPr>
              <a:t>Setiap</a:t>
            </a:r>
            <a:r>
              <a:rPr lang="en-US" sz="2000" dirty="0">
                <a:solidFill>
                  <a:prstClr val="black"/>
                </a:solidFill>
                <a:ea typeface="Times New Roman"/>
              </a:rPr>
              <a:t> </a:t>
            </a:r>
            <a:r>
              <a:rPr lang="en-US" sz="2000" dirty="0" err="1">
                <a:solidFill>
                  <a:prstClr val="black"/>
                </a:solidFill>
                <a:ea typeface="Times New Roman"/>
              </a:rPr>
              <a:t>metode</a:t>
            </a:r>
            <a:r>
              <a:rPr lang="en-US" sz="2000" dirty="0">
                <a:solidFill>
                  <a:prstClr val="black"/>
                </a:solidFill>
                <a:ea typeface="Times New Roman"/>
              </a:rPr>
              <a:t> </a:t>
            </a:r>
            <a:r>
              <a:rPr lang="en-US" sz="2000" dirty="0" err="1">
                <a:solidFill>
                  <a:prstClr val="black"/>
                </a:solidFill>
                <a:ea typeface="Times New Roman"/>
              </a:rPr>
              <a:t>penelitian</a:t>
            </a:r>
            <a:r>
              <a:rPr lang="en-US" sz="2000" dirty="0">
                <a:solidFill>
                  <a:prstClr val="black"/>
                </a:solidFill>
                <a:ea typeface="Times New Roman"/>
              </a:rPr>
              <a:t> </a:t>
            </a:r>
            <a:r>
              <a:rPr lang="en-US" sz="2000" dirty="0" err="1">
                <a:solidFill>
                  <a:prstClr val="black"/>
                </a:solidFill>
                <a:ea typeface="Times New Roman"/>
              </a:rPr>
              <a:t>membutuhkan</a:t>
            </a:r>
            <a:r>
              <a:rPr lang="en-US" sz="2000" dirty="0">
                <a:solidFill>
                  <a:prstClr val="black"/>
                </a:solidFill>
                <a:ea typeface="Times New Roman"/>
              </a:rPr>
              <a:t> </a:t>
            </a:r>
            <a:r>
              <a:rPr lang="en-US" sz="2000" dirty="0" err="1">
                <a:solidFill>
                  <a:prstClr val="black"/>
                </a:solidFill>
                <a:ea typeface="Times New Roman"/>
              </a:rPr>
              <a:t>waktu</a:t>
            </a:r>
            <a:r>
              <a:rPr lang="en-US" sz="2000" dirty="0">
                <a:solidFill>
                  <a:prstClr val="black"/>
                </a:solidFill>
                <a:ea typeface="Times New Roman"/>
              </a:rPr>
              <a:t> yang </a:t>
            </a:r>
            <a:r>
              <a:rPr lang="en-US" sz="2000" dirty="0" err="1">
                <a:solidFill>
                  <a:prstClr val="black"/>
                </a:solidFill>
                <a:ea typeface="Times New Roman"/>
              </a:rPr>
              <a:t>berbeda</a:t>
            </a:r>
            <a:r>
              <a:rPr lang="en-US" sz="2000" dirty="0">
                <a:solidFill>
                  <a:prstClr val="black"/>
                </a:solidFill>
                <a:ea typeface="Times New Roman"/>
              </a:rPr>
              <a:t> </a:t>
            </a:r>
            <a:r>
              <a:rPr lang="en-US" sz="2000" dirty="0" err="1">
                <a:solidFill>
                  <a:prstClr val="black"/>
                </a:solidFill>
                <a:ea typeface="Times New Roman"/>
              </a:rPr>
              <a:t>lamanya</a:t>
            </a:r>
            <a:r>
              <a:rPr lang="en-US" sz="2000" dirty="0">
                <a:solidFill>
                  <a:prstClr val="black"/>
                </a:solidFill>
                <a:ea typeface="Times New Roman"/>
              </a:rPr>
              <a:t>. </a:t>
            </a:r>
            <a:r>
              <a:rPr lang="en-US" sz="2000" dirty="0" err="1">
                <a:solidFill>
                  <a:prstClr val="black"/>
                </a:solidFill>
                <a:ea typeface="Times New Roman"/>
              </a:rPr>
              <a:t>Menggunakan</a:t>
            </a:r>
            <a:r>
              <a:rPr lang="en-US" sz="2000" dirty="0">
                <a:solidFill>
                  <a:prstClr val="black"/>
                </a:solidFill>
                <a:ea typeface="Times New Roman"/>
              </a:rPr>
              <a:t> </a:t>
            </a:r>
            <a:r>
              <a:rPr lang="en-US" sz="2000" dirty="0" err="1">
                <a:solidFill>
                  <a:prstClr val="black"/>
                </a:solidFill>
                <a:ea typeface="Times New Roman"/>
              </a:rPr>
              <a:t>kuesioner</a:t>
            </a:r>
            <a:r>
              <a:rPr lang="en-US" sz="2000" dirty="0">
                <a:solidFill>
                  <a:prstClr val="black"/>
                </a:solidFill>
                <a:ea typeface="Times New Roman"/>
              </a:rPr>
              <a:t> </a:t>
            </a:r>
            <a:r>
              <a:rPr lang="en-US" sz="2000" dirty="0" err="1">
                <a:solidFill>
                  <a:prstClr val="black"/>
                </a:solidFill>
                <a:ea typeface="Times New Roman"/>
              </a:rPr>
              <a:t>untuk</a:t>
            </a:r>
            <a:r>
              <a:rPr lang="en-US" sz="2000" dirty="0">
                <a:solidFill>
                  <a:prstClr val="black"/>
                </a:solidFill>
                <a:ea typeface="Times New Roman"/>
              </a:rPr>
              <a:t> </a:t>
            </a:r>
            <a:r>
              <a:rPr lang="en-US" sz="2000" dirty="0" err="1">
                <a:solidFill>
                  <a:prstClr val="black"/>
                </a:solidFill>
                <a:ea typeface="Times New Roman"/>
              </a:rPr>
              <a:t>mengumpulkan</a:t>
            </a:r>
            <a:r>
              <a:rPr lang="en-US" sz="2000" dirty="0">
                <a:solidFill>
                  <a:prstClr val="black"/>
                </a:solidFill>
                <a:ea typeface="Times New Roman"/>
              </a:rPr>
              <a:t> data </a:t>
            </a:r>
            <a:r>
              <a:rPr lang="en-US" sz="2000" dirty="0" err="1">
                <a:solidFill>
                  <a:prstClr val="black"/>
                </a:solidFill>
                <a:ea typeface="Times New Roman"/>
              </a:rPr>
              <a:t>dapat</a:t>
            </a:r>
            <a:r>
              <a:rPr lang="en-US" sz="2000" dirty="0">
                <a:solidFill>
                  <a:prstClr val="black"/>
                </a:solidFill>
                <a:ea typeface="Times New Roman"/>
              </a:rPr>
              <a:t> </a:t>
            </a:r>
            <a:r>
              <a:rPr lang="en-US" sz="2000" dirty="0" err="1">
                <a:solidFill>
                  <a:prstClr val="black"/>
                </a:solidFill>
                <a:ea typeface="Times New Roman"/>
              </a:rPr>
              <a:t>dilakukan</a:t>
            </a:r>
            <a:r>
              <a:rPr lang="en-US" sz="2000" dirty="0">
                <a:solidFill>
                  <a:prstClr val="black"/>
                </a:solidFill>
                <a:ea typeface="Times New Roman"/>
              </a:rPr>
              <a:t> </a:t>
            </a:r>
            <a:r>
              <a:rPr lang="en-US" sz="2000" dirty="0" err="1">
                <a:solidFill>
                  <a:prstClr val="black"/>
                </a:solidFill>
                <a:ea typeface="Times New Roman"/>
              </a:rPr>
              <a:t>secara</a:t>
            </a:r>
            <a:r>
              <a:rPr lang="en-US" sz="2000" dirty="0">
                <a:solidFill>
                  <a:prstClr val="black"/>
                </a:solidFill>
                <a:ea typeface="Times New Roman"/>
              </a:rPr>
              <a:t> </a:t>
            </a:r>
            <a:r>
              <a:rPr lang="en-US" sz="2000" dirty="0" err="1">
                <a:solidFill>
                  <a:prstClr val="black"/>
                </a:solidFill>
                <a:ea typeface="Times New Roman"/>
              </a:rPr>
              <a:t>cepat</a:t>
            </a:r>
            <a:r>
              <a:rPr lang="en-US" sz="2000" dirty="0">
                <a:solidFill>
                  <a:prstClr val="black"/>
                </a:solidFill>
                <a:ea typeface="Times New Roman"/>
              </a:rPr>
              <a:t> </a:t>
            </a:r>
            <a:r>
              <a:rPr lang="en-US" sz="2000" dirty="0" err="1">
                <a:solidFill>
                  <a:prstClr val="black"/>
                </a:solidFill>
                <a:ea typeface="Times New Roman"/>
              </a:rPr>
              <a:t>bila</a:t>
            </a:r>
            <a:r>
              <a:rPr lang="en-US" sz="2000" dirty="0">
                <a:solidFill>
                  <a:prstClr val="black"/>
                </a:solidFill>
                <a:ea typeface="Times New Roman"/>
              </a:rPr>
              <a:t> </a:t>
            </a:r>
            <a:r>
              <a:rPr lang="en-US" sz="2000" dirty="0" err="1">
                <a:solidFill>
                  <a:prstClr val="black"/>
                </a:solidFill>
                <a:ea typeface="Times New Roman"/>
              </a:rPr>
              <a:t>tersedia</a:t>
            </a:r>
            <a:r>
              <a:rPr lang="en-US" sz="2000" dirty="0">
                <a:solidFill>
                  <a:prstClr val="black"/>
                </a:solidFill>
                <a:ea typeface="Times New Roman"/>
              </a:rPr>
              <a:t> </a:t>
            </a:r>
            <a:r>
              <a:rPr lang="en-US" sz="2000" dirty="0" err="1">
                <a:solidFill>
                  <a:prstClr val="black"/>
                </a:solidFill>
                <a:ea typeface="Times New Roman"/>
              </a:rPr>
              <a:t>tenaga</a:t>
            </a:r>
            <a:r>
              <a:rPr lang="en-US" sz="2000" dirty="0">
                <a:solidFill>
                  <a:prstClr val="black"/>
                </a:solidFill>
                <a:ea typeface="Times New Roman"/>
              </a:rPr>
              <a:t> </a:t>
            </a:r>
            <a:r>
              <a:rPr lang="en-US" sz="2000" dirty="0" err="1">
                <a:solidFill>
                  <a:prstClr val="black"/>
                </a:solidFill>
                <a:ea typeface="Times New Roman"/>
              </a:rPr>
              <a:t>pengumpul</a:t>
            </a:r>
            <a:r>
              <a:rPr lang="en-US" sz="2000" dirty="0">
                <a:solidFill>
                  <a:prstClr val="black"/>
                </a:solidFill>
                <a:ea typeface="Times New Roman"/>
              </a:rPr>
              <a:t> data yang </a:t>
            </a:r>
            <a:r>
              <a:rPr lang="en-US" sz="2000" dirty="0" err="1">
                <a:solidFill>
                  <a:prstClr val="black"/>
                </a:solidFill>
                <a:ea typeface="Times New Roman"/>
              </a:rPr>
              <a:t>memadai</a:t>
            </a:r>
            <a:r>
              <a:rPr lang="en-US" sz="2000" dirty="0">
                <a:solidFill>
                  <a:prstClr val="black"/>
                </a:solidFill>
                <a:ea typeface="Times New Roman"/>
              </a:rPr>
              <a:t>. </a:t>
            </a:r>
            <a:r>
              <a:rPr lang="en-US" sz="2000" dirty="0" err="1">
                <a:solidFill>
                  <a:prstClr val="black"/>
                </a:solidFill>
                <a:ea typeface="Times New Roman"/>
              </a:rPr>
              <a:t>Berbeda</a:t>
            </a:r>
            <a:r>
              <a:rPr lang="en-US" sz="2000" dirty="0">
                <a:solidFill>
                  <a:prstClr val="black"/>
                </a:solidFill>
                <a:ea typeface="Times New Roman"/>
              </a:rPr>
              <a:t> </a:t>
            </a:r>
            <a:r>
              <a:rPr lang="en-US" sz="2000" dirty="0" err="1">
                <a:solidFill>
                  <a:prstClr val="black"/>
                </a:solidFill>
                <a:ea typeface="Times New Roman"/>
              </a:rPr>
              <a:t>halnya</a:t>
            </a:r>
            <a:r>
              <a:rPr lang="en-US" sz="2000" dirty="0">
                <a:solidFill>
                  <a:prstClr val="black"/>
                </a:solidFill>
                <a:ea typeface="Times New Roman"/>
              </a:rPr>
              <a:t> </a:t>
            </a:r>
            <a:r>
              <a:rPr lang="en-US" sz="2000" dirty="0" err="1">
                <a:solidFill>
                  <a:prstClr val="black"/>
                </a:solidFill>
                <a:ea typeface="Times New Roman"/>
              </a:rPr>
              <a:t>dengan</a:t>
            </a:r>
            <a:r>
              <a:rPr lang="en-US" sz="2000" dirty="0">
                <a:solidFill>
                  <a:prstClr val="black"/>
                </a:solidFill>
                <a:ea typeface="Times New Roman"/>
              </a:rPr>
              <a:t> </a:t>
            </a:r>
            <a:r>
              <a:rPr lang="en-US" sz="2000" dirty="0" err="1">
                <a:solidFill>
                  <a:prstClr val="black"/>
                </a:solidFill>
                <a:ea typeface="Times New Roman"/>
              </a:rPr>
              <a:t>pengumpulan</a:t>
            </a:r>
            <a:r>
              <a:rPr lang="en-US" sz="2000" dirty="0">
                <a:solidFill>
                  <a:prstClr val="black"/>
                </a:solidFill>
                <a:ea typeface="Times New Roman"/>
              </a:rPr>
              <a:t> data yang </a:t>
            </a:r>
            <a:r>
              <a:rPr lang="en-US" sz="2000" dirty="0" err="1">
                <a:solidFill>
                  <a:prstClr val="black"/>
                </a:solidFill>
                <a:ea typeface="Times New Roman"/>
              </a:rPr>
              <a:t>menggunakan</a:t>
            </a:r>
            <a:r>
              <a:rPr lang="en-US" sz="2000" dirty="0">
                <a:solidFill>
                  <a:prstClr val="black"/>
                </a:solidFill>
                <a:ea typeface="Times New Roman"/>
              </a:rPr>
              <a:t> </a:t>
            </a:r>
            <a:r>
              <a:rPr lang="en-US" sz="2000" i="1" dirty="0">
                <a:solidFill>
                  <a:prstClr val="black"/>
                </a:solidFill>
                <a:ea typeface="Times New Roman"/>
              </a:rPr>
              <a:t>interview </a:t>
            </a:r>
            <a:r>
              <a:rPr lang="en-US" sz="2000" i="1" dirty="0" err="1">
                <a:solidFill>
                  <a:prstClr val="black"/>
                </a:solidFill>
                <a:ea typeface="Times New Roman"/>
              </a:rPr>
              <a:t>indepth</a:t>
            </a:r>
            <a:r>
              <a:rPr lang="en-US" sz="2000" i="1" dirty="0">
                <a:solidFill>
                  <a:prstClr val="black"/>
                </a:solidFill>
                <a:ea typeface="Times New Roman"/>
              </a:rPr>
              <a:t> </a:t>
            </a:r>
            <a:r>
              <a:rPr lang="en-US" sz="2000" dirty="0">
                <a:solidFill>
                  <a:prstClr val="black"/>
                </a:solidFill>
                <a:ea typeface="Times New Roman"/>
              </a:rPr>
              <a:t>(</a:t>
            </a:r>
            <a:r>
              <a:rPr lang="en-US" sz="2000" dirty="0" err="1">
                <a:solidFill>
                  <a:prstClr val="black"/>
                </a:solidFill>
                <a:ea typeface="Times New Roman"/>
              </a:rPr>
              <a:t>wawancara</a:t>
            </a:r>
            <a:r>
              <a:rPr lang="en-US" sz="2000" dirty="0">
                <a:solidFill>
                  <a:prstClr val="black"/>
                </a:solidFill>
                <a:ea typeface="Times New Roman"/>
              </a:rPr>
              <a:t> </a:t>
            </a:r>
            <a:r>
              <a:rPr lang="en-US" sz="2000" dirty="0" err="1">
                <a:solidFill>
                  <a:prstClr val="black"/>
                </a:solidFill>
                <a:ea typeface="Times New Roman"/>
              </a:rPr>
              <a:t>mendalam</a:t>
            </a:r>
            <a:r>
              <a:rPr lang="en-US" sz="2000" dirty="0">
                <a:solidFill>
                  <a:prstClr val="black"/>
                </a:solidFill>
                <a:ea typeface="Times New Roman"/>
              </a:rPr>
              <a:t>). </a:t>
            </a:r>
            <a:r>
              <a:rPr lang="en-US" sz="2000" dirty="0" err="1">
                <a:solidFill>
                  <a:prstClr val="black"/>
                </a:solidFill>
                <a:ea typeface="Times New Roman"/>
              </a:rPr>
              <a:t>Metode</a:t>
            </a:r>
            <a:r>
              <a:rPr lang="en-US" sz="2000" dirty="0">
                <a:solidFill>
                  <a:prstClr val="black"/>
                </a:solidFill>
                <a:ea typeface="Times New Roman"/>
              </a:rPr>
              <a:t> lain </a:t>
            </a:r>
            <a:r>
              <a:rPr lang="en-US" sz="2000" dirty="0" err="1">
                <a:solidFill>
                  <a:prstClr val="black"/>
                </a:solidFill>
                <a:ea typeface="Times New Roman"/>
              </a:rPr>
              <a:t>seperti</a:t>
            </a:r>
            <a:r>
              <a:rPr lang="en-US" sz="2000" dirty="0">
                <a:solidFill>
                  <a:prstClr val="black"/>
                </a:solidFill>
                <a:ea typeface="Times New Roman"/>
              </a:rPr>
              <a:t> </a:t>
            </a:r>
            <a:r>
              <a:rPr lang="en-US" sz="2000" i="1" dirty="0">
                <a:solidFill>
                  <a:prstClr val="black"/>
                </a:solidFill>
                <a:ea typeface="Times New Roman"/>
              </a:rPr>
              <a:t>Focus Group Discussion</a:t>
            </a:r>
            <a:r>
              <a:rPr lang="en-US" sz="2000" dirty="0">
                <a:solidFill>
                  <a:prstClr val="black"/>
                </a:solidFill>
                <a:ea typeface="Times New Roman"/>
              </a:rPr>
              <a:t> </a:t>
            </a:r>
            <a:r>
              <a:rPr lang="en-US" sz="2000" dirty="0" err="1">
                <a:solidFill>
                  <a:prstClr val="black"/>
                </a:solidFill>
                <a:ea typeface="Times New Roman"/>
              </a:rPr>
              <a:t>misalnya</a:t>
            </a:r>
            <a:r>
              <a:rPr lang="en-US" sz="2000" dirty="0">
                <a:solidFill>
                  <a:prstClr val="black"/>
                </a:solidFill>
                <a:ea typeface="Times New Roman"/>
              </a:rPr>
              <a:t> </a:t>
            </a:r>
            <a:r>
              <a:rPr lang="en-US" sz="2000" dirty="0" err="1">
                <a:solidFill>
                  <a:prstClr val="black"/>
                </a:solidFill>
                <a:ea typeface="Times New Roman"/>
              </a:rPr>
              <a:t>dapat</a:t>
            </a:r>
            <a:r>
              <a:rPr lang="en-US" sz="2000" dirty="0">
                <a:solidFill>
                  <a:prstClr val="black"/>
                </a:solidFill>
                <a:ea typeface="Times New Roman"/>
              </a:rPr>
              <a:t> </a:t>
            </a:r>
            <a:r>
              <a:rPr lang="en-US" sz="2000" dirty="0" err="1">
                <a:solidFill>
                  <a:prstClr val="black"/>
                </a:solidFill>
                <a:ea typeface="Times New Roman"/>
              </a:rPr>
              <a:t>dilakukan</a:t>
            </a:r>
            <a:r>
              <a:rPr lang="en-US" sz="2000" dirty="0">
                <a:solidFill>
                  <a:prstClr val="black"/>
                </a:solidFill>
                <a:ea typeface="Times New Roman"/>
              </a:rPr>
              <a:t> </a:t>
            </a:r>
            <a:r>
              <a:rPr lang="en-US" sz="2000" dirty="0" err="1">
                <a:solidFill>
                  <a:prstClr val="black"/>
                </a:solidFill>
                <a:ea typeface="Times New Roman"/>
              </a:rPr>
              <a:t>satu</a:t>
            </a:r>
            <a:r>
              <a:rPr lang="en-US" sz="2000" dirty="0">
                <a:solidFill>
                  <a:prstClr val="black"/>
                </a:solidFill>
                <a:ea typeface="Times New Roman"/>
              </a:rPr>
              <a:t> </a:t>
            </a:r>
            <a:r>
              <a:rPr lang="en-US" sz="2000" dirty="0" err="1">
                <a:solidFill>
                  <a:prstClr val="black"/>
                </a:solidFill>
                <a:ea typeface="Times New Roman"/>
              </a:rPr>
              <a:t>hari</a:t>
            </a:r>
            <a:r>
              <a:rPr lang="en-US" sz="2000" dirty="0">
                <a:solidFill>
                  <a:prstClr val="black"/>
                </a:solidFill>
                <a:ea typeface="Times New Roman"/>
              </a:rPr>
              <a:t> </a:t>
            </a:r>
            <a:r>
              <a:rPr lang="en-US" sz="2000" dirty="0" err="1">
                <a:solidFill>
                  <a:prstClr val="black"/>
                </a:solidFill>
                <a:ea typeface="Times New Roman"/>
              </a:rPr>
              <a:t>saja</a:t>
            </a:r>
            <a:endParaRPr lang="id-ID" sz="2000" dirty="0">
              <a:solidFill>
                <a:prstClr val="black"/>
              </a:solidFill>
            </a:endParaRPr>
          </a:p>
        </p:txBody>
      </p:sp>
    </p:spTree>
    <p:extLst>
      <p:ext uri="{BB962C8B-B14F-4D97-AF65-F5344CB8AC3E}">
        <p14:creationId xmlns:p14="http://schemas.microsoft.com/office/powerpoint/2010/main" val="268576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2520280"/>
          </a:xfrm>
          <a:solidFill>
            <a:schemeClr val="accent2">
              <a:lumMod val="40000"/>
              <a:lumOff val="60000"/>
            </a:schemeClr>
          </a:solidFill>
        </p:spPr>
        <p:txBody>
          <a:bodyPr>
            <a:noAutofit/>
          </a:bodyPr>
          <a:lstStyle/>
          <a:p>
            <a:pPr marL="0" lvl="0" indent="0" algn="just">
              <a:spcBef>
                <a:spcPts val="0"/>
              </a:spcBef>
              <a:buNone/>
              <a:tabLst>
                <a:tab pos="685800" algn="l"/>
              </a:tabLst>
            </a:pPr>
            <a:r>
              <a:rPr lang="en-US" sz="1900" b="1" dirty="0" err="1">
                <a:ea typeface="Times New Roman"/>
              </a:rPr>
              <a:t>Waktu</a:t>
            </a:r>
            <a:r>
              <a:rPr lang="en-US" sz="1900" b="1" dirty="0">
                <a:ea typeface="Times New Roman"/>
              </a:rPr>
              <a:t> yang </a:t>
            </a:r>
            <a:r>
              <a:rPr lang="en-US" sz="1900" b="1" dirty="0" err="1">
                <a:ea typeface="Times New Roman"/>
              </a:rPr>
              <a:t>tersedia</a:t>
            </a:r>
            <a:r>
              <a:rPr lang="en-US" sz="1900" b="1" dirty="0">
                <a:ea typeface="Times New Roman"/>
              </a:rPr>
              <a:t> </a:t>
            </a:r>
            <a:r>
              <a:rPr lang="en-US" sz="1900" b="1" dirty="0" err="1">
                <a:ea typeface="Times New Roman"/>
              </a:rPr>
              <a:t>dari</a:t>
            </a:r>
            <a:r>
              <a:rPr lang="en-US" sz="1900" b="1" dirty="0">
                <a:ea typeface="Times New Roman"/>
              </a:rPr>
              <a:t> </a:t>
            </a:r>
            <a:r>
              <a:rPr lang="en-US" sz="1900" b="1" dirty="0" err="1">
                <a:ea typeface="Times New Roman"/>
              </a:rPr>
              <a:t>para</a:t>
            </a:r>
            <a:r>
              <a:rPr lang="en-US" sz="1900" b="1" dirty="0">
                <a:ea typeface="Times New Roman"/>
              </a:rPr>
              <a:t> evaluator</a:t>
            </a:r>
            <a:r>
              <a:rPr lang="en-US" sz="1900" dirty="0">
                <a:ea typeface="Times New Roman"/>
              </a:rPr>
              <a:t>. </a:t>
            </a:r>
            <a:r>
              <a:rPr lang="en-US" sz="1900" dirty="0" err="1">
                <a:ea typeface="Times New Roman"/>
              </a:rPr>
              <a:t>Bila</a:t>
            </a:r>
            <a:r>
              <a:rPr lang="en-US" sz="1900" dirty="0">
                <a:ea typeface="Times New Roman"/>
              </a:rPr>
              <a:t> </a:t>
            </a:r>
            <a:r>
              <a:rPr lang="en-US" sz="1900" dirty="0" err="1">
                <a:ea typeface="Times New Roman"/>
              </a:rPr>
              <a:t>melibatkan</a:t>
            </a:r>
            <a:r>
              <a:rPr lang="en-US" sz="1900" dirty="0">
                <a:ea typeface="Times New Roman"/>
              </a:rPr>
              <a:t> evaluator </a:t>
            </a:r>
            <a:r>
              <a:rPr lang="en-US" sz="1900" dirty="0" err="1">
                <a:ea typeface="Times New Roman"/>
              </a:rPr>
              <a:t>dari</a:t>
            </a:r>
            <a:r>
              <a:rPr lang="en-US" sz="1900" dirty="0">
                <a:ea typeface="Times New Roman"/>
              </a:rPr>
              <a:t> </a:t>
            </a:r>
            <a:r>
              <a:rPr lang="en-US" sz="1900" dirty="0" err="1">
                <a:ea typeface="Times New Roman"/>
              </a:rPr>
              <a:t>luar</a:t>
            </a:r>
            <a:r>
              <a:rPr lang="en-US" sz="1900" dirty="0">
                <a:ea typeface="Times New Roman"/>
              </a:rPr>
              <a:t> (</a:t>
            </a:r>
            <a:r>
              <a:rPr lang="en-US" sz="1900" dirty="0" err="1">
                <a:ea typeface="Times New Roman"/>
              </a:rPr>
              <a:t>misalnya</a:t>
            </a:r>
            <a:r>
              <a:rPr lang="en-US" sz="1900" dirty="0">
                <a:ea typeface="Times New Roman"/>
              </a:rPr>
              <a:t> </a:t>
            </a:r>
            <a:r>
              <a:rPr lang="en-US" sz="1900" dirty="0" err="1">
                <a:ea typeface="Times New Roman"/>
              </a:rPr>
              <a:t>dari</a:t>
            </a:r>
            <a:r>
              <a:rPr lang="en-US" sz="1900" dirty="0">
                <a:ea typeface="Times New Roman"/>
              </a:rPr>
              <a:t> </a:t>
            </a:r>
            <a:r>
              <a:rPr lang="en-US" sz="1900" dirty="0" err="1">
                <a:ea typeface="Times New Roman"/>
              </a:rPr>
              <a:t>Perguruan</a:t>
            </a:r>
            <a:r>
              <a:rPr lang="en-US" sz="1900" dirty="0">
                <a:ea typeface="Times New Roman"/>
              </a:rPr>
              <a:t> </a:t>
            </a:r>
            <a:r>
              <a:rPr lang="en-US" sz="1900" dirty="0" err="1">
                <a:ea typeface="Times New Roman"/>
              </a:rPr>
              <a:t>Tinggi</a:t>
            </a:r>
            <a:r>
              <a:rPr lang="en-US" sz="1900" dirty="0">
                <a:ea typeface="Times New Roman"/>
              </a:rPr>
              <a:t>) </a:t>
            </a:r>
            <a:r>
              <a:rPr lang="en-US" sz="1900" dirty="0" err="1">
                <a:ea typeface="Times New Roman"/>
              </a:rPr>
              <a:t>perlu</a:t>
            </a:r>
            <a:r>
              <a:rPr lang="en-US" sz="1900" dirty="0">
                <a:ea typeface="Times New Roman"/>
              </a:rPr>
              <a:t> </a:t>
            </a:r>
            <a:r>
              <a:rPr lang="en-US" sz="1900" dirty="0" err="1">
                <a:ea typeface="Times New Roman"/>
              </a:rPr>
              <a:t>memperhitungkan</a:t>
            </a:r>
            <a:r>
              <a:rPr lang="en-US" sz="1900" dirty="0">
                <a:ea typeface="Times New Roman"/>
              </a:rPr>
              <a:t> </a:t>
            </a:r>
            <a:r>
              <a:rPr lang="en-US" sz="1900" dirty="0" err="1">
                <a:ea typeface="Times New Roman"/>
              </a:rPr>
              <a:t>waktu-waktu</a:t>
            </a:r>
            <a:r>
              <a:rPr lang="en-US" sz="1900" dirty="0">
                <a:ea typeface="Times New Roman"/>
              </a:rPr>
              <a:t> </a:t>
            </a:r>
            <a:r>
              <a:rPr lang="en-US" sz="1900" dirty="0" err="1">
                <a:ea typeface="Times New Roman"/>
              </a:rPr>
              <a:t>sibuk</a:t>
            </a:r>
            <a:r>
              <a:rPr lang="en-US" sz="1900" dirty="0">
                <a:ea typeface="Times New Roman"/>
              </a:rPr>
              <a:t> di </a:t>
            </a:r>
            <a:r>
              <a:rPr lang="en-US" sz="1900" dirty="0" err="1">
                <a:ea typeface="Times New Roman"/>
              </a:rPr>
              <a:t>fakultas</a:t>
            </a:r>
            <a:r>
              <a:rPr lang="en-US" sz="1900" dirty="0">
                <a:ea typeface="Times New Roman"/>
              </a:rPr>
              <a:t> </a:t>
            </a:r>
            <a:r>
              <a:rPr lang="en-US" sz="1900" dirty="0" err="1">
                <a:ea typeface="Times New Roman"/>
              </a:rPr>
              <a:t>atau</a:t>
            </a:r>
            <a:r>
              <a:rPr lang="en-US" sz="1900" dirty="0">
                <a:ea typeface="Times New Roman"/>
              </a:rPr>
              <a:t> </a:t>
            </a:r>
            <a:r>
              <a:rPr lang="en-US" sz="1900" dirty="0" err="1">
                <a:ea typeface="Times New Roman"/>
              </a:rPr>
              <a:t>kesibukan</a:t>
            </a:r>
            <a:r>
              <a:rPr lang="en-US" sz="1900" dirty="0">
                <a:ea typeface="Times New Roman"/>
              </a:rPr>
              <a:t> </a:t>
            </a:r>
            <a:r>
              <a:rPr lang="en-US" sz="1900" dirty="0" err="1">
                <a:ea typeface="Times New Roman"/>
              </a:rPr>
              <a:t>pribadi</a:t>
            </a:r>
            <a:r>
              <a:rPr lang="en-US" sz="1900" dirty="0">
                <a:ea typeface="Times New Roman"/>
              </a:rPr>
              <a:t> </a:t>
            </a:r>
            <a:r>
              <a:rPr lang="en-US" sz="1900" dirty="0" err="1">
                <a:ea typeface="Times New Roman"/>
              </a:rPr>
              <a:t>dari</a:t>
            </a:r>
            <a:r>
              <a:rPr lang="en-US" sz="1900" dirty="0">
                <a:ea typeface="Times New Roman"/>
              </a:rPr>
              <a:t> </a:t>
            </a:r>
            <a:r>
              <a:rPr lang="en-US" sz="1900" dirty="0" err="1">
                <a:ea typeface="Times New Roman"/>
              </a:rPr>
              <a:t>calon</a:t>
            </a:r>
            <a:r>
              <a:rPr lang="en-US" sz="1900" dirty="0">
                <a:ea typeface="Times New Roman"/>
              </a:rPr>
              <a:t> </a:t>
            </a:r>
            <a:r>
              <a:rPr lang="en-US" sz="1900" dirty="0" err="1">
                <a:ea typeface="Times New Roman"/>
              </a:rPr>
              <a:t>peneliti</a:t>
            </a:r>
            <a:r>
              <a:rPr lang="en-US" sz="1900" dirty="0">
                <a:ea typeface="Times New Roman"/>
              </a:rPr>
              <a:t>. </a:t>
            </a:r>
            <a:r>
              <a:rPr lang="en-US" sz="1900" dirty="0" err="1">
                <a:ea typeface="Times New Roman"/>
              </a:rPr>
              <a:t>Demikian</a:t>
            </a:r>
            <a:r>
              <a:rPr lang="en-US" sz="1900" dirty="0">
                <a:ea typeface="Times New Roman"/>
              </a:rPr>
              <a:t> pula </a:t>
            </a:r>
            <a:r>
              <a:rPr lang="en-US" sz="1900" dirty="0" err="1">
                <a:ea typeface="Times New Roman"/>
              </a:rPr>
              <a:t>bila</a:t>
            </a:r>
            <a:r>
              <a:rPr lang="en-US" sz="1900" dirty="0">
                <a:ea typeface="Times New Roman"/>
              </a:rPr>
              <a:t> </a:t>
            </a:r>
            <a:r>
              <a:rPr lang="en-US" sz="1900" dirty="0" err="1">
                <a:ea typeface="Times New Roman"/>
              </a:rPr>
              <a:t>evaluasi</a:t>
            </a:r>
            <a:r>
              <a:rPr lang="en-US" sz="1900" dirty="0">
                <a:ea typeface="Times New Roman"/>
              </a:rPr>
              <a:t> </a:t>
            </a:r>
            <a:r>
              <a:rPr lang="en-US" sz="1900" dirty="0" err="1">
                <a:ea typeface="Times New Roman"/>
              </a:rPr>
              <a:t>melibatkan</a:t>
            </a:r>
            <a:r>
              <a:rPr lang="en-US" sz="1900" dirty="0">
                <a:ea typeface="Times New Roman"/>
              </a:rPr>
              <a:t> </a:t>
            </a:r>
            <a:r>
              <a:rPr lang="en-US" sz="1900" dirty="0" err="1">
                <a:ea typeface="Times New Roman"/>
              </a:rPr>
              <a:t>staf</a:t>
            </a:r>
            <a:r>
              <a:rPr lang="en-US" sz="1900" dirty="0">
                <a:ea typeface="Times New Roman"/>
              </a:rPr>
              <a:t> program, </a:t>
            </a:r>
            <a:r>
              <a:rPr lang="en-US" sz="1900" dirty="0" err="1">
                <a:ea typeface="Times New Roman"/>
              </a:rPr>
              <a:t>maka</a:t>
            </a:r>
            <a:r>
              <a:rPr lang="en-US" sz="1900" dirty="0">
                <a:ea typeface="Times New Roman"/>
              </a:rPr>
              <a:t> </a:t>
            </a:r>
            <a:r>
              <a:rPr lang="en-US" sz="1900" dirty="0" err="1">
                <a:ea typeface="Times New Roman"/>
              </a:rPr>
              <a:t>perlu</a:t>
            </a:r>
            <a:r>
              <a:rPr lang="en-US" sz="1900" dirty="0">
                <a:ea typeface="Times New Roman"/>
              </a:rPr>
              <a:t> </a:t>
            </a:r>
            <a:r>
              <a:rPr lang="en-US" sz="1900" dirty="0" err="1">
                <a:ea typeface="Times New Roman"/>
              </a:rPr>
              <a:t>juga</a:t>
            </a:r>
            <a:r>
              <a:rPr lang="en-US" sz="1900" dirty="0">
                <a:ea typeface="Times New Roman"/>
              </a:rPr>
              <a:t> </a:t>
            </a:r>
            <a:r>
              <a:rPr lang="en-US" sz="1900" dirty="0" err="1">
                <a:ea typeface="Times New Roman"/>
              </a:rPr>
              <a:t>diperhitungkan</a:t>
            </a:r>
            <a:r>
              <a:rPr lang="en-US" sz="1900" dirty="0">
                <a:ea typeface="Times New Roman"/>
              </a:rPr>
              <a:t> </a:t>
            </a:r>
            <a:r>
              <a:rPr lang="en-US" sz="1900" dirty="0" err="1">
                <a:ea typeface="Times New Roman"/>
              </a:rPr>
              <a:t>waktu-waktu</a:t>
            </a:r>
            <a:r>
              <a:rPr lang="en-US" sz="1900" dirty="0">
                <a:ea typeface="Times New Roman"/>
              </a:rPr>
              <a:t> </a:t>
            </a:r>
            <a:r>
              <a:rPr lang="en-US" sz="1900" dirty="0" err="1">
                <a:ea typeface="Times New Roman"/>
              </a:rPr>
              <a:t>sibuk</a:t>
            </a:r>
            <a:r>
              <a:rPr lang="en-US" sz="1900" dirty="0">
                <a:ea typeface="Times New Roman"/>
              </a:rPr>
              <a:t> </a:t>
            </a:r>
            <a:r>
              <a:rPr lang="en-US" sz="1900" dirty="0" err="1">
                <a:ea typeface="Times New Roman"/>
              </a:rPr>
              <a:t>mereka</a:t>
            </a:r>
            <a:r>
              <a:rPr lang="en-US" sz="1900" dirty="0">
                <a:ea typeface="Times New Roman"/>
              </a:rPr>
              <a:t>, </a:t>
            </a:r>
            <a:r>
              <a:rPr lang="en-US" sz="1900" dirty="0" err="1">
                <a:ea typeface="Times New Roman"/>
              </a:rPr>
              <a:t>misalnya</a:t>
            </a:r>
            <a:r>
              <a:rPr lang="en-US" sz="1900" dirty="0">
                <a:ea typeface="Times New Roman"/>
              </a:rPr>
              <a:t> </a:t>
            </a:r>
            <a:r>
              <a:rPr lang="en-US" sz="1900" dirty="0" err="1">
                <a:ea typeface="Times New Roman"/>
              </a:rPr>
              <a:t>pada</a:t>
            </a:r>
            <a:r>
              <a:rPr lang="en-US" sz="1900" dirty="0">
                <a:ea typeface="Times New Roman"/>
              </a:rPr>
              <a:t> </a:t>
            </a:r>
            <a:r>
              <a:rPr lang="en-US" sz="1900" dirty="0" err="1">
                <a:ea typeface="Times New Roman"/>
              </a:rPr>
              <a:t>akhir</a:t>
            </a:r>
            <a:r>
              <a:rPr lang="en-US" sz="1900" dirty="0">
                <a:ea typeface="Times New Roman"/>
              </a:rPr>
              <a:t> </a:t>
            </a:r>
            <a:r>
              <a:rPr lang="en-US" sz="1900" dirty="0" err="1">
                <a:ea typeface="Times New Roman"/>
              </a:rPr>
              <a:t>tahun</a:t>
            </a:r>
            <a:r>
              <a:rPr lang="en-US" sz="1900" dirty="0">
                <a:ea typeface="Times New Roman"/>
              </a:rPr>
              <a:t> </a:t>
            </a:r>
            <a:r>
              <a:rPr lang="en-US" sz="1900" dirty="0" err="1">
                <a:ea typeface="Times New Roman"/>
              </a:rPr>
              <a:t>mereka</a:t>
            </a:r>
            <a:r>
              <a:rPr lang="en-US" sz="1900" dirty="0">
                <a:ea typeface="Times New Roman"/>
              </a:rPr>
              <a:t> </a:t>
            </a:r>
            <a:r>
              <a:rPr lang="en-US" sz="1900" dirty="0" err="1">
                <a:ea typeface="Times New Roman"/>
              </a:rPr>
              <a:t>harus</a:t>
            </a:r>
            <a:r>
              <a:rPr lang="en-US" sz="1900" dirty="0">
                <a:ea typeface="Times New Roman"/>
              </a:rPr>
              <a:t> </a:t>
            </a:r>
            <a:r>
              <a:rPr lang="en-US" sz="1900" dirty="0" err="1">
                <a:ea typeface="Times New Roman"/>
              </a:rPr>
              <a:t>membuat</a:t>
            </a:r>
            <a:r>
              <a:rPr lang="en-US" sz="1900" dirty="0">
                <a:ea typeface="Times New Roman"/>
              </a:rPr>
              <a:t> </a:t>
            </a:r>
            <a:r>
              <a:rPr lang="en-US" sz="1900" dirty="0" err="1">
                <a:ea typeface="Times New Roman"/>
              </a:rPr>
              <a:t>laporan</a:t>
            </a:r>
            <a:r>
              <a:rPr lang="en-US" sz="1900" dirty="0">
                <a:ea typeface="Times New Roman"/>
              </a:rPr>
              <a:t>. </a:t>
            </a:r>
            <a:r>
              <a:rPr lang="en-US" sz="1900" dirty="0" err="1">
                <a:ea typeface="Times New Roman"/>
              </a:rPr>
              <a:t>Bila</a:t>
            </a:r>
            <a:r>
              <a:rPr lang="en-US" sz="1900" dirty="0">
                <a:ea typeface="Times New Roman"/>
              </a:rPr>
              <a:t> program </a:t>
            </a:r>
            <a:r>
              <a:rPr lang="en-US" sz="1900" dirty="0" err="1">
                <a:ea typeface="Times New Roman"/>
              </a:rPr>
              <a:t>itu</a:t>
            </a:r>
            <a:r>
              <a:rPr lang="en-US" sz="1900" dirty="0">
                <a:ea typeface="Times New Roman"/>
              </a:rPr>
              <a:t> </a:t>
            </a:r>
            <a:r>
              <a:rPr lang="en-US" sz="1900" dirty="0" err="1">
                <a:ea typeface="Times New Roman"/>
              </a:rPr>
              <a:t>diselenggarakan</a:t>
            </a:r>
            <a:r>
              <a:rPr lang="en-US" sz="1900" dirty="0">
                <a:ea typeface="Times New Roman"/>
              </a:rPr>
              <a:t> </a:t>
            </a:r>
            <a:r>
              <a:rPr lang="en-US" sz="1900" dirty="0" err="1">
                <a:ea typeface="Times New Roman"/>
              </a:rPr>
              <a:t>pada</a:t>
            </a:r>
            <a:r>
              <a:rPr lang="en-US" sz="1900" dirty="0">
                <a:ea typeface="Times New Roman"/>
              </a:rPr>
              <a:t> </a:t>
            </a:r>
            <a:r>
              <a:rPr lang="en-US" sz="1900" dirty="0" err="1">
                <a:ea typeface="Times New Roman"/>
              </a:rPr>
              <a:t>masyarakat</a:t>
            </a:r>
            <a:r>
              <a:rPr lang="en-US" sz="1900" dirty="0">
                <a:ea typeface="Times New Roman"/>
              </a:rPr>
              <a:t> </a:t>
            </a:r>
            <a:r>
              <a:rPr lang="en-US" sz="1900" dirty="0" err="1">
                <a:ea typeface="Times New Roman"/>
              </a:rPr>
              <a:t>pertanian</a:t>
            </a:r>
            <a:r>
              <a:rPr lang="en-US" sz="1900" dirty="0">
                <a:ea typeface="Times New Roman"/>
              </a:rPr>
              <a:t>, </a:t>
            </a:r>
            <a:r>
              <a:rPr lang="en-US" sz="1900" dirty="0" err="1">
                <a:ea typeface="Times New Roman"/>
              </a:rPr>
              <a:t>evaluasi</a:t>
            </a:r>
            <a:r>
              <a:rPr lang="en-US" sz="1900" dirty="0">
                <a:ea typeface="Times New Roman"/>
              </a:rPr>
              <a:t> pun </a:t>
            </a:r>
            <a:r>
              <a:rPr lang="en-US" sz="1900" dirty="0" err="1">
                <a:ea typeface="Times New Roman"/>
              </a:rPr>
              <a:t>harus</a:t>
            </a:r>
            <a:r>
              <a:rPr lang="en-US" sz="1900" dirty="0">
                <a:ea typeface="Times New Roman"/>
              </a:rPr>
              <a:t> </a:t>
            </a:r>
            <a:r>
              <a:rPr lang="en-US" sz="1900" dirty="0" err="1">
                <a:ea typeface="Times New Roman"/>
              </a:rPr>
              <a:t>memperhitungkan</a:t>
            </a:r>
            <a:r>
              <a:rPr lang="en-US" sz="1900" dirty="0">
                <a:ea typeface="Times New Roman"/>
              </a:rPr>
              <a:t> </a:t>
            </a:r>
            <a:r>
              <a:rPr lang="en-US" sz="1900" dirty="0" err="1">
                <a:ea typeface="Times New Roman"/>
              </a:rPr>
              <a:t>waktu</a:t>
            </a:r>
            <a:r>
              <a:rPr lang="en-US" sz="1900" dirty="0">
                <a:ea typeface="Times New Roman"/>
              </a:rPr>
              <a:t> </a:t>
            </a:r>
            <a:r>
              <a:rPr lang="en-US" sz="1900" dirty="0" err="1">
                <a:ea typeface="Times New Roman"/>
              </a:rPr>
              <a:t>waktu</a:t>
            </a:r>
            <a:r>
              <a:rPr lang="en-US" sz="1900" dirty="0">
                <a:ea typeface="Times New Roman"/>
              </a:rPr>
              <a:t> </a:t>
            </a:r>
            <a:r>
              <a:rPr lang="en-US" sz="1900" dirty="0" err="1">
                <a:ea typeface="Times New Roman"/>
              </a:rPr>
              <a:t>sibuk</a:t>
            </a:r>
            <a:r>
              <a:rPr lang="en-US" sz="1900" dirty="0">
                <a:ea typeface="Times New Roman"/>
              </a:rPr>
              <a:t> </a:t>
            </a:r>
            <a:r>
              <a:rPr lang="en-US" sz="1900" dirty="0" err="1">
                <a:ea typeface="Times New Roman"/>
              </a:rPr>
              <a:t>mereka</a:t>
            </a:r>
            <a:r>
              <a:rPr lang="en-US" sz="1900" dirty="0">
                <a:ea typeface="Times New Roman"/>
              </a:rPr>
              <a:t>. </a:t>
            </a:r>
            <a:r>
              <a:rPr lang="en-US" sz="1900" dirty="0" err="1">
                <a:ea typeface="Times New Roman"/>
              </a:rPr>
              <a:t>Janganlah</a:t>
            </a:r>
            <a:r>
              <a:rPr lang="en-US" sz="1900" dirty="0">
                <a:ea typeface="Times New Roman"/>
              </a:rPr>
              <a:t> </a:t>
            </a:r>
            <a:r>
              <a:rPr lang="en-US" sz="1900" dirty="0" err="1">
                <a:ea typeface="Times New Roman"/>
              </a:rPr>
              <a:t>melakukan</a:t>
            </a:r>
            <a:r>
              <a:rPr lang="en-US" sz="1900" dirty="0">
                <a:ea typeface="Times New Roman"/>
              </a:rPr>
              <a:t> </a:t>
            </a:r>
            <a:r>
              <a:rPr lang="en-US" sz="1900" dirty="0" err="1">
                <a:ea typeface="Times New Roman"/>
              </a:rPr>
              <a:t>evaluasi</a:t>
            </a:r>
            <a:r>
              <a:rPr lang="en-US" sz="1900" dirty="0">
                <a:ea typeface="Times New Roman"/>
              </a:rPr>
              <a:t>  </a:t>
            </a:r>
            <a:r>
              <a:rPr lang="en-US" sz="1900" dirty="0" err="1">
                <a:ea typeface="Times New Roman"/>
              </a:rPr>
              <a:t>misalnya</a:t>
            </a:r>
            <a:r>
              <a:rPr lang="en-US" sz="1900" dirty="0">
                <a:ea typeface="Times New Roman"/>
              </a:rPr>
              <a:t> </a:t>
            </a:r>
            <a:r>
              <a:rPr lang="en-US" sz="1900" dirty="0" err="1">
                <a:ea typeface="Times New Roman"/>
              </a:rPr>
              <a:t>pada</a:t>
            </a:r>
            <a:r>
              <a:rPr lang="en-US" sz="1900" dirty="0">
                <a:ea typeface="Times New Roman"/>
              </a:rPr>
              <a:t> </a:t>
            </a:r>
            <a:r>
              <a:rPr lang="en-US" sz="1900" dirty="0" err="1">
                <a:ea typeface="Times New Roman"/>
              </a:rPr>
              <a:t>musim</a:t>
            </a:r>
            <a:r>
              <a:rPr lang="en-US" sz="1900" dirty="0">
                <a:ea typeface="Times New Roman"/>
              </a:rPr>
              <a:t> </a:t>
            </a:r>
            <a:r>
              <a:rPr lang="en-US" sz="1900" dirty="0" err="1">
                <a:ea typeface="Times New Roman"/>
              </a:rPr>
              <a:t>pengolahan</a:t>
            </a:r>
            <a:r>
              <a:rPr lang="en-US" sz="1900" dirty="0">
                <a:ea typeface="Times New Roman"/>
              </a:rPr>
              <a:t> </a:t>
            </a:r>
            <a:r>
              <a:rPr lang="en-US" sz="1900" dirty="0" err="1">
                <a:ea typeface="Times New Roman"/>
              </a:rPr>
              <a:t>tanah</a:t>
            </a:r>
            <a:r>
              <a:rPr lang="en-US" sz="1900" dirty="0">
                <a:ea typeface="Times New Roman"/>
              </a:rPr>
              <a:t> </a:t>
            </a:r>
            <a:r>
              <a:rPr lang="en-US" sz="1900" dirty="0" err="1">
                <a:ea typeface="Times New Roman"/>
              </a:rPr>
              <a:t>dan</a:t>
            </a:r>
            <a:r>
              <a:rPr lang="en-US" sz="1900" dirty="0">
                <a:ea typeface="Times New Roman"/>
              </a:rPr>
              <a:t> </a:t>
            </a:r>
            <a:r>
              <a:rPr lang="en-US" sz="1900" dirty="0" err="1">
                <a:ea typeface="Times New Roman"/>
              </a:rPr>
              <a:t>masa</a:t>
            </a:r>
            <a:r>
              <a:rPr lang="en-US" sz="1900" dirty="0">
                <a:ea typeface="Times New Roman"/>
              </a:rPr>
              <a:t> </a:t>
            </a:r>
            <a:r>
              <a:rPr lang="en-US" sz="1900" dirty="0" err="1">
                <a:ea typeface="Times New Roman"/>
              </a:rPr>
              <a:t>panen</a:t>
            </a:r>
            <a:r>
              <a:rPr lang="en-US" sz="1900" dirty="0">
                <a:ea typeface="Times New Roman"/>
              </a:rPr>
              <a:t>.</a:t>
            </a:r>
            <a:endParaRPr lang="id-ID" sz="1900" dirty="0">
              <a:effectLst/>
              <a:ea typeface="Times New Roman"/>
            </a:endParaRPr>
          </a:p>
        </p:txBody>
      </p:sp>
      <p:sp>
        <p:nvSpPr>
          <p:cNvPr id="4" name="Rectangle 3"/>
          <p:cNvSpPr/>
          <p:nvPr/>
        </p:nvSpPr>
        <p:spPr>
          <a:xfrm>
            <a:off x="459770" y="2924944"/>
            <a:ext cx="8208912" cy="1800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0"/>
              </a:spcAft>
              <a:tabLst>
                <a:tab pos="685800" algn="l"/>
              </a:tabLst>
            </a:pPr>
            <a:r>
              <a:rPr lang="en-US" b="1" dirty="0" err="1">
                <a:solidFill>
                  <a:srgbClr val="002060"/>
                </a:solidFill>
                <a:ea typeface="Times New Roman"/>
              </a:rPr>
              <a:t>Faktor</a:t>
            </a:r>
            <a:r>
              <a:rPr lang="en-US" b="1" dirty="0">
                <a:solidFill>
                  <a:srgbClr val="002060"/>
                </a:solidFill>
                <a:ea typeface="Times New Roman"/>
              </a:rPr>
              <a:t> </a:t>
            </a:r>
            <a:r>
              <a:rPr lang="en-US" b="1"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juga</a:t>
            </a:r>
            <a:r>
              <a:rPr lang="en-US" dirty="0">
                <a:solidFill>
                  <a:srgbClr val="002060"/>
                </a:solidFill>
                <a:ea typeface="Times New Roman"/>
              </a:rPr>
              <a:t> </a:t>
            </a:r>
            <a:r>
              <a:rPr lang="en-US" dirty="0" err="1">
                <a:solidFill>
                  <a:srgbClr val="002060"/>
                </a:solidFill>
                <a:ea typeface="Times New Roman"/>
              </a:rPr>
              <a:t>harus</a:t>
            </a:r>
            <a:r>
              <a:rPr lang="en-US" dirty="0">
                <a:solidFill>
                  <a:srgbClr val="002060"/>
                </a:solidFill>
                <a:ea typeface="Times New Roman"/>
              </a:rPr>
              <a:t> </a:t>
            </a:r>
            <a:r>
              <a:rPr lang="en-US" dirty="0" err="1">
                <a:solidFill>
                  <a:srgbClr val="002060"/>
                </a:solidFill>
                <a:ea typeface="Times New Roman"/>
              </a:rPr>
              <a:t>diperhitungkan</a:t>
            </a:r>
            <a:r>
              <a:rPr lang="en-US" dirty="0">
                <a:solidFill>
                  <a:srgbClr val="002060"/>
                </a:solidFill>
                <a:ea typeface="Times New Roman"/>
              </a:rPr>
              <a:t>. Di Indonesia yang </a:t>
            </a:r>
            <a:r>
              <a:rPr lang="en-US" dirty="0" err="1">
                <a:solidFill>
                  <a:srgbClr val="002060"/>
                </a:solidFill>
                <a:ea typeface="Times New Roman"/>
              </a:rPr>
              <a:t>mengenal</a:t>
            </a:r>
            <a:r>
              <a:rPr lang="en-US" dirty="0">
                <a:solidFill>
                  <a:srgbClr val="002060"/>
                </a:solidFill>
                <a:ea typeface="Times New Roman"/>
              </a:rPr>
              <a:t> </a:t>
            </a:r>
            <a:r>
              <a:rPr lang="en-US" dirty="0" err="1">
                <a:solidFill>
                  <a:srgbClr val="002060"/>
                </a:solidFill>
                <a:ea typeface="Times New Roman"/>
              </a:rPr>
              <a:t>dua</a:t>
            </a:r>
            <a:r>
              <a:rPr lang="en-US" dirty="0">
                <a:solidFill>
                  <a:srgbClr val="002060"/>
                </a:solidFill>
                <a:ea typeface="Times New Roman"/>
              </a:rPr>
              <a:t> </a:t>
            </a:r>
            <a:r>
              <a:rPr lang="en-US"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yaitu</a:t>
            </a:r>
            <a:r>
              <a:rPr lang="en-US" dirty="0">
                <a:solidFill>
                  <a:srgbClr val="002060"/>
                </a:solidFill>
                <a:ea typeface="Times New Roman"/>
              </a:rPr>
              <a:t> </a:t>
            </a:r>
            <a:r>
              <a:rPr lang="en-US"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kemarau</a:t>
            </a:r>
            <a:r>
              <a:rPr lang="en-US" dirty="0">
                <a:solidFill>
                  <a:srgbClr val="002060"/>
                </a:solidFill>
                <a:ea typeface="Times New Roman"/>
              </a:rPr>
              <a:t> </a:t>
            </a:r>
            <a:r>
              <a:rPr lang="en-US" dirty="0" err="1">
                <a:solidFill>
                  <a:srgbClr val="002060"/>
                </a:solidFill>
                <a:ea typeface="Times New Roman"/>
              </a:rPr>
              <a:t>dan</a:t>
            </a:r>
            <a:r>
              <a:rPr lang="en-US" dirty="0">
                <a:solidFill>
                  <a:srgbClr val="002060"/>
                </a:solidFill>
                <a:ea typeface="Times New Roman"/>
              </a:rPr>
              <a:t> </a:t>
            </a:r>
            <a:r>
              <a:rPr lang="en-US"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penghujan</a:t>
            </a:r>
            <a:r>
              <a:rPr lang="en-US" dirty="0">
                <a:solidFill>
                  <a:srgbClr val="002060"/>
                </a:solidFill>
                <a:ea typeface="Times New Roman"/>
              </a:rPr>
              <a:t>, </a:t>
            </a:r>
            <a:r>
              <a:rPr lang="en-US" dirty="0" err="1">
                <a:solidFill>
                  <a:srgbClr val="002060"/>
                </a:solidFill>
                <a:ea typeface="Times New Roman"/>
              </a:rPr>
              <a:t>sebaiknya</a:t>
            </a:r>
            <a:r>
              <a:rPr lang="en-US" dirty="0">
                <a:solidFill>
                  <a:srgbClr val="002060"/>
                </a:solidFill>
                <a:ea typeface="Times New Roman"/>
              </a:rPr>
              <a:t> </a:t>
            </a:r>
            <a:r>
              <a:rPr lang="en-US" dirty="0" err="1">
                <a:solidFill>
                  <a:srgbClr val="002060"/>
                </a:solidFill>
                <a:ea typeface="Times New Roman"/>
              </a:rPr>
              <a:t>tidak</a:t>
            </a:r>
            <a:r>
              <a:rPr lang="en-US" dirty="0">
                <a:solidFill>
                  <a:srgbClr val="002060"/>
                </a:solidFill>
                <a:ea typeface="Times New Roman"/>
              </a:rPr>
              <a:t> </a:t>
            </a:r>
            <a:r>
              <a:rPr lang="en-US" dirty="0" err="1">
                <a:solidFill>
                  <a:srgbClr val="002060"/>
                </a:solidFill>
                <a:ea typeface="Times New Roman"/>
              </a:rPr>
              <a:t>melakukan</a:t>
            </a:r>
            <a:r>
              <a:rPr lang="en-US" dirty="0">
                <a:solidFill>
                  <a:srgbClr val="002060"/>
                </a:solidFill>
                <a:ea typeface="Times New Roman"/>
              </a:rPr>
              <a:t> </a:t>
            </a:r>
            <a:r>
              <a:rPr lang="en-US" dirty="0" err="1">
                <a:solidFill>
                  <a:srgbClr val="002060"/>
                </a:solidFill>
                <a:ea typeface="Times New Roman"/>
              </a:rPr>
              <a:t>evaluasi</a:t>
            </a:r>
            <a:r>
              <a:rPr lang="en-US" dirty="0">
                <a:solidFill>
                  <a:srgbClr val="002060"/>
                </a:solidFill>
                <a:ea typeface="Times New Roman"/>
              </a:rPr>
              <a:t> </a:t>
            </a:r>
            <a:r>
              <a:rPr lang="en-US" dirty="0" err="1">
                <a:solidFill>
                  <a:srgbClr val="002060"/>
                </a:solidFill>
                <a:ea typeface="Times New Roman"/>
              </a:rPr>
              <a:t>pada</a:t>
            </a:r>
            <a:r>
              <a:rPr lang="en-US" dirty="0">
                <a:solidFill>
                  <a:srgbClr val="002060"/>
                </a:solidFill>
                <a:ea typeface="Times New Roman"/>
              </a:rPr>
              <a:t> </a:t>
            </a:r>
            <a:r>
              <a:rPr lang="en-US" dirty="0" err="1">
                <a:solidFill>
                  <a:srgbClr val="002060"/>
                </a:solidFill>
                <a:ea typeface="Times New Roman"/>
              </a:rPr>
              <a:t>musim</a:t>
            </a:r>
            <a:r>
              <a:rPr lang="en-US" dirty="0">
                <a:solidFill>
                  <a:srgbClr val="002060"/>
                </a:solidFill>
                <a:ea typeface="Times New Roman"/>
              </a:rPr>
              <a:t> </a:t>
            </a:r>
            <a:r>
              <a:rPr lang="en-US" dirty="0" err="1">
                <a:solidFill>
                  <a:srgbClr val="002060"/>
                </a:solidFill>
                <a:ea typeface="Times New Roman"/>
              </a:rPr>
              <a:t>penghujan</a:t>
            </a:r>
            <a:r>
              <a:rPr lang="en-US" dirty="0">
                <a:solidFill>
                  <a:srgbClr val="002060"/>
                </a:solidFill>
                <a:ea typeface="Times New Roman"/>
              </a:rPr>
              <a:t> </a:t>
            </a:r>
            <a:r>
              <a:rPr lang="en-US" dirty="0" err="1">
                <a:solidFill>
                  <a:srgbClr val="002060"/>
                </a:solidFill>
                <a:ea typeface="Times New Roman"/>
              </a:rPr>
              <a:t>karena</a:t>
            </a:r>
            <a:r>
              <a:rPr lang="en-US" dirty="0">
                <a:solidFill>
                  <a:srgbClr val="002060"/>
                </a:solidFill>
                <a:ea typeface="Times New Roman"/>
              </a:rPr>
              <a:t> </a:t>
            </a:r>
            <a:r>
              <a:rPr lang="en-US" dirty="0" err="1">
                <a:solidFill>
                  <a:srgbClr val="002060"/>
                </a:solidFill>
                <a:ea typeface="Times New Roman"/>
              </a:rPr>
              <a:t>akan</a:t>
            </a:r>
            <a:r>
              <a:rPr lang="en-US" dirty="0">
                <a:solidFill>
                  <a:srgbClr val="002060"/>
                </a:solidFill>
                <a:ea typeface="Times New Roman"/>
              </a:rPr>
              <a:t> </a:t>
            </a:r>
            <a:r>
              <a:rPr lang="en-US" dirty="0" err="1">
                <a:solidFill>
                  <a:srgbClr val="002060"/>
                </a:solidFill>
                <a:ea typeface="Times New Roman"/>
              </a:rPr>
              <a:t>banyak</a:t>
            </a:r>
            <a:r>
              <a:rPr lang="en-US" dirty="0">
                <a:solidFill>
                  <a:srgbClr val="002060"/>
                </a:solidFill>
                <a:ea typeface="Times New Roman"/>
              </a:rPr>
              <a:t> </a:t>
            </a:r>
            <a:r>
              <a:rPr lang="en-US" dirty="0" err="1">
                <a:solidFill>
                  <a:srgbClr val="002060"/>
                </a:solidFill>
                <a:ea typeface="Times New Roman"/>
              </a:rPr>
              <a:t>waktu</a:t>
            </a:r>
            <a:r>
              <a:rPr lang="en-US" dirty="0">
                <a:solidFill>
                  <a:srgbClr val="002060"/>
                </a:solidFill>
                <a:ea typeface="Times New Roman"/>
              </a:rPr>
              <a:t> yang </a:t>
            </a:r>
            <a:r>
              <a:rPr lang="en-US" dirty="0" err="1">
                <a:solidFill>
                  <a:srgbClr val="002060"/>
                </a:solidFill>
                <a:ea typeface="Times New Roman"/>
              </a:rPr>
              <a:t>tersita</a:t>
            </a:r>
            <a:r>
              <a:rPr lang="en-US" dirty="0">
                <a:solidFill>
                  <a:srgbClr val="002060"/>
                </a:solidFill>
                <a:ea typeface="Times New Roman"/>
              </a:rPr>
              <a:t> </a:t>
            </a:r>
            <a:r>
              <a:rPr lang="en-US" dirty="0" err="1">
                <a:solidFill>
                  <a:srgbClr val="002060"/>
                </a:solidFill>
                <a:ea typeface="Times New Roman"/>
              </a:rPr>
              <a:t>untuk</a:t>
            </a:r>
            <a:r>
              <a:rPr lang="en-US" dirty="0">
                <a:solidFill>
                  <a:srgbClr val="002060"/>
                </a:solidFill>
                <a:ea typeface="Times New Roman"/>
              </a:rPr>
              <a:t> </a:t>
            </a:r>
            <a:r>
              <a:rPr lang="en-US" dirty="0" err="1">
                <a:solidFill>
                  <a:srgbClr val="002060"/>
                </a:solidFill>
                <a:ea typeface="Times New Roman"/>
              </a:rPr>
              <a:t>menunggu</a:t>
            </a:r>
            <a:r>
              <a:rPr lang="en-US" dirty="0">
                <a:solidFill>
                  <a:srgbClr val="002060"/>
                </a:solidFill>
                <a:ea typeface="Times New Roman"/>
              </a:rPr>
              <a:t> </a:t>
            </a:r>
            <a:r>
              <a:rPr lang="en-US" dirty="0" err="1">
                <a:solidFill>
                  <a:srgbClr val="002060"/>
                </a:solidFill>
                <a:ea typeface="Times New Roman"/>
              </a:rPr>
              <a:t>redanya</a:t>
            </a:r>
            <a:r>
              <a:rPr lang="en-US" dirty="0">
                <a:solidFill>
                  <a:srgbClr val="002060"/>
                </a:solidFill>
                <a:ea typeface="Times New Roman"/>
              </a:rPr>
              <a:t> </a:t>
            </a:r>
            <a:r>
              <a:rPr lang="en-US" dirty="0" err="1">
                <a:solidFill>
                  <a:srgbClr val="002060"/>
                </a:solidFill>
                <a:ea typeface="Times New Roman"/>
              </a:rPr>
              <a:t>hujan</a:t>
            </a:r>
            <a:r>
              <a:rPr lang="en-US" dirty="0">
                <a:solidFill>
                  <a:srgbClr val="002060"/>
                </a:solidFill>
                <a:ea typeface="Times New Roman"/>
              </a:rPr>
              <a:t>. </a:t>
            </a:r>
            <a:r>
              <a:rPr lang="en-US" dirty="0" err="1">
                <a:solidFill>
                  <a:srgbClr val="002060"/>
                </a:solidFill>
                <a:ea typeface="Times New Roman"/>
              </a:rPr>
              <a:t>Lebih-lebih</a:t>
            </a:r>
            <a:r>
              <a:rPr lang="en-US" dirty="0">
                <a:solidFill>
                  <a:srgbClr val="002060"/>
                </a:solidFill>
                <a:ea typeface="Times New Roman"/>
              </a:rPr>
              <a:t> </a:t>
            </a:r>
            <a:r>
              <a:rPr lang="en-US" dirty="0" err="1">
                <a:solidFill>
                  <a:srgbClr val="002060"/>
                </a:solidFill>
                <a:ea typeface="Times New Roman"/>
              </a:rPr>
              <a:t>bila</a:t>
            </a:r>
            <a:r>
              <a:rPr lang="en-US" dirty="0">
                <a:solidFill>
                  <a:srgbClr val="002060"/>
                </a:solidFill>
                <a:ea typeface="Times New Roman"/>
              </a:rPr>
              <a:t> </a:t>
            </a:r>
            <a:r>
              <a:rPr lang="en-US" dirty="0" err="1">
                <a:solidFill>
                  <a:srgbClr val="002060"/>
                </a:solidFill>
                <a:ea typeface="Times New Roman"/>
              </a:rPr>
              <a:t>evaluasi</a:t>
            </a:r>
            <a:r>
              <a:rPr lang="en-US" dirty="0">
                <a:solidFill>
                  <a:srgbClr val="002060"/>
                </a:solidFill>
                <a:ea typeface="Times New Roman"/>
              </a:rPr>
              <a:t> </a:t>
            </a:r>
            <a:r>
              <a:rPr lang="en-US" dirty="0" err="1">
                <a:solidFill>
                  <a:srgbClr val="002060"/>
                </a:solidFill>
                <a:ea typeface="Times New Roman"/>
              </a:rPr>
              <a:t>dilaksanakan</a:t>
            </a:r>
            <a:r>
              <a:rPr lang="en-US" dirty="0">
                <a:solidFill>
                  <a:srgbClr val="002060"/>
                </a:solidFill>
                <a:ea typeface="Times New Roman"/>
              </a:rPr>
              <a:t> di </a:t>
            </a:r>
            <a:r>
              <a:rPr lang="en-US" dirty="0" err="1">
                <a:solidFill>
                  <a:srgbClr val="002060"/>
                </a:solidFill>
                <a:ea typeface="Times New Roman"/>
              </a:rPr>
              <a:t>daerah</a:t>
            </a:r>
            <a:r>
              <a:rPr lang="en-US" dirty="0">
                <a:solidFill>
                  <a:srgbClr val="002060"/>
                </a:solidFill>
                <a:ea typeface="Times New Roman"/>
              </a:rPr>
              <a:t> </a:t>
            </a:r>
            <a:r>
              <a:rPr lang="en-US" dirty="0" err="1">
                <a:solidFill>
                  <a:srgbClr val="002060"/>
                </a:solidFill>
                <a:ea typeface="Times New Roman"/>
              </a:rPr>
              <a:t>pedalaman</a:t>
            </a:r>
            <a:r>
              <a:rPr lang="en-US" dirty="0">
                <a:solidFill>
                  <a:srgbClr val="002060"/>
                </a:solidFill>
                <a:ea typeface="Times New Roman"/>
              </a:rPr>
              <a:t> </a:t>
            </a:r>
            <a:r>
              <a:rPr lang="en-US" dirty="0" err="1">
                <a:solidFill>
                  <a:srgbClr val="002060"/>
                </a:solidFill>
                <a:ea typeface="Times New Roman"/>
              </a:rPr>
              <a:t>atau</a:t>
            </a:r>
            <a:r>
              <a:rPr lang="en-US" dirty="0">
                <a:solidFill>
                  <a:srgbClr val="002060"/>
                </a:solidFill>
                <a:ea typeface="Times New Roman"/>
              </a:rPr>
              <a:t> </a:t>
            </a:r>
            <a:r>
              <a:rPr lang="en-US" dirty="0" err="1">
                <a:solidFill>
                  <a:srgbClr val="002060"/>
                </a:solidFill>
                <a:ea typeface="Times New Roman"/>
              </a:rPr>
              <a:t>pegunungan</a:t>
            </a:r>
            <a:r>
              <a:rPr lang="en-US" dirty="0">
                <a:solidFill>
                  <a:srgbClr val="002060"/>
                </a:solidFill>
                <a:ea typeface="Times New Roman"/>
              </a:rPr>
              <a:t>, </a:t>
            </a:r>
            <a:r>
              <a:rPr lang="en-US" dirty="0" err="1">
                <a:solidFill>
                  <a:srgbClr val="002060"/>
                </a:solidFill>
                <a:ea typeface="Times New Roman"/>
              </a:rPr>
              <a:t>hambatan</a:t>
            </a:r>
            <a:r>
              <a:rPr lang="en-US" dirty="0">
                <a:solidFill>
                  <a:srgbClr val="002060"/>
                </a:solidFill>
                <a:ea typeface="Times New Roman"/>
              </a:rPr>
              <a:t> </a:t>
            </a:r>
            <a:r>
              <a:rPr lang="en-US" dirty="0" err="1">
                <a:solidFill>
                  <a:srgbClr val="002060"/>
                </a:solidFill>
                <a:ea typeface="Times New Roman"/>
              </a:rPr>
              <a:t>hujan</a:t>
            </a:r>
            <a:r>
              <a:rPr lang="en-US" dirty="0">
                <a:solidFill>
                  <a:srgbClr val="002060"/>
                </a:solidFill>
                <a:ea typeface="Times New Roman"/>
              </a:rPr>
              <a:t>, </a:t>
            </a:r>
            <a:r>
              <a:rPr lang="en-US" dirty="0" err="1">
                <a:solidFill>
                  <a:srgbClr val="002060"/>
                </a:solidFill>
                <a:ea typeface="Times New Roman"/>
              </a:rPr>
              <a:t>banjir</a:t>
            </a:r>
            <a:r>
              <a:rPr lang="en-US" dirty="0">
                <a:solidFill>
                  <a:srgbClr val="002060"/>
                </a:solidFill>
                <a:ea typeface="Times New Roman"/>
              </a:rPr>
              <a:t>, </a:t>
            </a:r>
            <a:r>
              <a:rPr lang="en-US" dirty="0" err="1">
                <a:solidFill>
                  <a:srgbClr val="002060"/>
                </a:solidFill>
                <a:ea typeface="Times New Roman"/>
              </a:rPr>
              <a:t>dan</a:t>
            </a:r>
            <a:r>
              <a:rPr lang="en-US" dirty="0">
                <a:solidFill>
                  <a:srgbClr val="002060"/>
                </a:solidFill>
                <a:ea typeface="Times New Roman"/>
              </a:rPr>
              <a:t> </a:t>
            </a:r>
            <a:r>
              <a:rPr lang="en-US" dirty="0" err="1">
                <a:solidFill>
                  <a:srgbClr val="002060"/>
                </a:solidFill>
                <a:ea typeface="Times New Roman"/>
              </a:rPr>
              <a:t>beceknya</a:t>
            </a:r>
            <a:r>
              <a:rPr lang="en-US" dirty="0">
                <a:solidFill>
                  <a:srgbClr val="002060"/>
                </a:solidFill>
                <a:ea typeface="Times New Roman"/>
              </a:rPr>
              <a:t> </a:t>
            </a:r>
            <a:r>
              <a:rPr lang="en-US" dirty="0" err="1">
                <a:solidFill>
                  <a:srgbClr val="002060"/>
                </a:solidFill>
                <a:ea typeface="Times New Roman"/>
              </a:rPr>
              <a:t>tanah</a:t>
            </a:r>
            <a:r>
              <a:rPr lang="en-US" dirty="0">
                <a:solidFill>
                  <a:srgbClr val="002060"/>
                </a:solidFill>
                <a:ea typeface="Times New Roman"/>
              </a:rPr>
              <a:t> </a:t>
            </a:r>
            <a:r>
              <a:rPr lang="en-US" dirty="0" err="1">
                <a:solidFill>
                  <a:srgbClr val="002060"/>
                </a:solidFill>
                <a:ea typeface="Times New Roman"/>
              </a:rPr>
              <a:t>menjadi</a:t>
            </a:r>
            <a:r>
              <a:rPr lang="en-US" dirty="0">
                <a:solidFill>
                  <a:srgbClr val="002060"/>
                </a:solidFill>
                <a:ea typeface="Times New Roman"/>
              </a:rPr>
              <a:t> </a:t>
            </a:r>
            <a:r>
              <a:rPr lang="en-US" dirty="0" err="1">
                <a:solidFill>
                  <a:srgbClr val="002060"/>
                </a:solidFill>
                <a:ea typeface="Times New Roman"/>
              </a:rPr>
              <a:t>hambatan</a:t>
            </a:r>
            <a:r>
              <a:rPr lang="en-US" dirty="0">
                <a:solidFill>
                  <a:srgbClr val="002060"/>
                </a:solidFill>
                <a:ea typeface="Times New Roman"/>
              </a:rPr>
              <a:t> </a:t>
            </a:r>
            <a:r>
              <a:rPr lang="en-US" dirty="0" err="1">
                <a:solidFill>
                  <a:srgbClr val="002060"/>
                </a:solidFill>
                <a:ea typeface="Times New Roman"/>
              </a:rPr>
              <a:t>kelancaran</a:t>
            </a:r>
            <a:r>
              <a:rPr lang="en-US" dirty="0">
                <a:solidFill>
                  <a:srgbClr val="002060"/>
                </a:solidFill>
                <a:ea typeface="Times New Roman"/>
              </a:rPr>
              <a:t> </a:t>
            </a:r>
            <a:r>
              <a:rPr lang="en-US" dirty="0" err="1">
                <a:solidFill>
                  <a:srgbClr val="002060"/>
                </a:solidFill>
                <a:ea typeface="Times New Roman"/>
              </a:rPr>
              <a:t>penelitian</a:t>
            </a:r>
            <a:r>
              <a:rPr lang="en-US" dirty="0">
                <a:solidFill>
                  <a:srgbClr val="002060"/>
                </a:solidFill>
                <a:ea typeface="Times New Roman"/>
              </a:rPr>
              <a:t>. </a:t>
            </a:r>
            <a:endParaRPr lang="id-ID" dirty="0">
              <a:solidFill>
                <a:srgbClr val="002060"/>
              </a:solidFill>
              <a:effectLst/>
              <a:ea typeface="Times New Roman"/>
            </a:endParaRPr>
          </a:p>
        </p:txBody>
      </p:sp>
      <p:sp>
        <p:nvSpPr>
          <p:cNvPr id="5" name="Rectangle 4"/>
          <p:cNvSpPr/>
          <p:nvPr/>
        </p:nvSpPr>
        <p:spPr>
          <a:xfrm>
            <a:off x="459770" y="4869160"/>
            <a:ext cx="8208912" cy="172819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rgbClr val="002060"/>
                </a:solidFill>
                <a:ea typeface="Times New Roman"/>
              </a:rPr>
              <a:t>Waktu</a:t>
            </a:r>
            <a:r>
              <a:rPr lang="en-US" b="1" dirty="0">
                <a:solidFill>
                  <a:srgbClr val="002060"/>
                </a:solidFill>
                <a:ea typeface="Times New Roman"/>
              </a:rPr>
              <a:t> yang </a:t>
            </a:r>
            <a:r>
              <a:rPr lang="en-US" b="1" dirty="0" err="1">
                <a:solidFill>
                  <a:srgbClr val="002060"/>
                </a:solidFill>
                <a:ea typeface="Times New Roman"/>
              </a:rPr>
              <a:t>tersedia</a:t>
            </a:r>
            <a:r>
              <a:rPr lang="en-US" b="1" dirty="0">
                <a:solidFill>
                  <a:srgbClr val="002060"/>
                </a:solidFill>
                <a:ea typeface="Times New Roman"/>
              </a:rPr>
              <a:t> </a:t>
            </a:r>
            <a:r>
              <a:rPr lang="en-US" b="1" dirty="0" err="1">
                <a:solidFill>
                  <a:srgbClr val="002060"/>
                </a:solidFill>
                <a:ea typeface="Times New Roman"/>
              </a:rPr>
              <a:t>dari</a:t>
            </a:r>
            <a:r>
              <a:rPr lang="en-US" b="1" dirty="0">
                <a:solidFill>
                  <a:srgbClr val="002060"/>
                </a:solidFill>
                <a:ea typeface="Times New Roman"/>
              </a:rPr>
              <a:t> </a:t>
            </a:r>
            <a:r>
              <a:rPr lang="en-US" b="1" dirty="0" err="1">
                <a:solidFill>
                  <a:srgbClr val="002060"/>
                </a:solidFill>
                <a:ea typeface="Times New Roman"/>
              </a:rPr>
              <a:t>para</a:t>
            </a:r>
            <a:r>
              <a:rPr lang="en-US" b="1" dirty="0">
                <a:solidFill>
                  <a:srgbClr val="002060"/>
                </a:solidFill>
                <a:ea typeface="Times New Roman"/>
              </a:rPr>
              <a:t> Sponsor Program</a:t>
            </a:r>
            <a:r>
              <a:rPr lang="en-US" dirty="0">
                <a:solidFill>
                  <a:srgbClr val="002060"/>
                </a:solidFill>
                <a:ea typeface="Times New Roman"/>
              </a:rPr>
              <a:t>. </a:t>
            </a:r>
            <a:r>
              <a:rPr lang="en-US" dirty="0" err="1">
                <a:solidFill>
                  <a:srgbClr val="002060"/>
                </a:solidFill>
                <a:ea typeface="Times New Roman"/>
              </a:rPr>
              <a:t>Bilamana</a:t>
            </a:r>
            <a:r>
              <a:rPr lang="en-US" dirty="0">
                <a:solidFill>
                  <a:srgbClr val="002060"/>
                </a:solidFill>
                <a:ea typeface="Times New Roman"/>
              </a:rPr>
              <a:t> </a:t>
            </a:r>
            <a:r>
              <a:rPr lang="en-US" dirty="0" err="1">
                <a:solidFill>
                  <a:srgbClr val="002060"/>
                </a:solidFill>
                <a:ea typeface="Times New Roman"/>
              </a:rPr>
              <a:t>sebuah</a:t>
            </a:r>
            <a:r>
              <a:rPr lang="en-US" dirty="0">
                <a:solidFill>
                  <a:srgbClr val="002060"/>
                </a:solidFill>
                <a:ea typeface="Times New Roman"/>
              </a:rPr>
              <a:t> </a:t>
            </a:r>
            <a:r>
              <a:rPr lang="en-US" dirty="0" err="1">
                <a:solidFill>
                  <a:srgbClr val="002060"/>
                </a:solidFill>
                <a:ea typeface="Times New Roman"/>
              </a:rPr>
              <a:t>proyek</a:t>
            </a:r>
            <a:r>
              <a:rPr lang="en-US" dirty="0">
                <a:solidFill>
                  <a:srgbClr val="002060"/>
                </a:solidFill>
                <a:ea typeface="Times New Roman"/>
              </a:rPr>
              <a:t> </a:t>
            </a:r>
            <a:r>
              <a:rPr lang="en-US" dirty="0" err="1">
                <a:solidFill>
                  <a:srgbClr val="002060"/>
                </a:solidFill>
                <a:ea typeface="Times New Roman"/>
              </a:rPr>
              <a:t>atau</a:t>
            </a:r>
            <a:r>
              <a:rPr lang="en-US" dirty="0">
                <a:solidFill>
                  <a:srgbClr val="002060"/>
                </a:solidFill>
                <a:ea typeface="Times New Roman"/>
              </a:rPr>
              <a:t> program </a:t>
            </a:r>
            <a:r>
              <a:rPr lang="en-US" dirty="0" err="1">
                <a:solidFill>
                  <a:srgbClr val="002060"/>
                </a:solidFill>
                <a:ea typeface="Times New Roman"/>
              </a:rPr>
              <a:t>dilaksanakan</a:t>
            </a:r>
            <a:r>
              <a:rPr lang="en-US" dirty="0">
                <a:solidFill>
                  <a:srgbClr val="002060"/>
                </a:solidFill>
                <a:ea typeface="Times New Roman"/>
              </a:rPr>
              <a:t> </a:t>
            </a:r>
            <a:r>
              <a:rPr lang="en-US" dirty="0" err="1">
                <a:solidFill>
                  <a:srgbClr val="002060"/>
                </a:solidFill>
                <a:ea typeface="Times New Roman"/>
              </a:rPr>
              <a:t>atas</a:t>
            </a:r>
            <a:r>
              <a:rPr lang="en-US" dirty="0">
                <a:solidFill>
                  <a:srgbClr val="002060"/>
                </a:solidFill>
                <a:ea typeface="Times New Roman"/>
              </a:rPr>
              <a:t> </a:t>
            </a:r>
            <a:r>
              <a:rPr lang="en-US" dirty="0" err="1">
                <a:solidFill>
                  <a:srgbClr val="002060"/>
                </a:solidFill>
                <a:ea typeface="Times New Roman"/>
              </a:rPr>
              <a:t>dasar</a:t>
            </a:r>
            <a:r>
              <a:rPr lang="en-US" dirty="0">
                <a:solidFill>
                  <a:srgbClr val="002060"/>
                </a:solidFill>
                <a:ea typeface="Times New Roman"/>
              </a:rPr>
              <a:t> </a:t>
            </a:r>
            <a:r>
              <a:rPr lang="en-US" dirty="0" err="1">
                <a:solidFill>
                  <a:srgbClr val="002060"/>
                </a:solidFill>
                <a:ea typeface="Times New Roman"/>
              </a:rPr>
              <a:t>biaya</a:t>
            </a:r>
            <a:r>
              <a:rPr lang="en-US" dirty="0">
                <a:solidFill>
                  <a:srgbClr val="002060"/>
                </a:solidFill>
                <a:ea typeface="Times New Roman"/>
              </a:rPr>
              <a:t> </a:t>
            </a:r>
            <a:r>
              <a:rPr lang="en-US" dirty="0" err="1">
                <a:solidFill>
                  <a:srgbClr val="002060"/>
                </a:solidFill>
                <a:ea typeface="Times New Roman"/>
              </a:rPr>
              <a:t>dari</a:t>
            </a:r>
            <a:r>
              <a:rPr lang="en-US" dirty="0">
                <a:solidFill>
                  <a:srgbClr val="002060"/>
                </a:solidFill>
                <a:ea typeface="Times New Roman"/>
              </a:rPr>
              <a:t> sponsor, </a:t>
            </a:r>
            <a:r>
              <a:rPr lang="en-US" dirty="0" err="1">
                <a:solidFill>
                  <a:srgbClr val="002060"/>
                </a:solidFill>
                <a:ea typeface="Times New Roman"/>
              </a:rPr>
              <a:t>biasanya</a:t>
            </a:r>
            <a:r>
              <a:rPr lang="en-US" dirty="0">
                <a:solidFill>
                  <a:srgbClr val="002060"/>
                </a:solidFill>
                <a:ea typeface="Times New Roman"/>
              </a:rPr>
              <a:t> sponsor </a:t>
            </a:r>
            <a:r>
              <a:rPr lang="en-US" dirty="0" err="1">
                <a:solidFill>
                  <a:srgbClr val="002060"/>
                </a:solidFill>
                <a:ea typeface="Times New Roman"/>
              </a:rPr>
              <a:t>juga</a:t>
            </a:r>
            <a:r>
              <a:rPr lang="en-US" dirty="0">
                <a:solidFill>
                  <a:srgbClr val="002060"/>
                </a:solidFill>
                <a:ea typeface="Times New Roman"/>
              </a:rPr>
              <a:t> </a:t>
            </a:r>
            <a:r>
              <a:rPr lang="en-US" dirty="0" err="1">
                <a:solidFill>
                  <a:srgbClr val="002060"/>
                </a:solidFill>
                <a:ea typeface="Times New Roman"/>
              </a:rPr>
              <a:t>bermaksud</a:t>
            </a:r>
            <a:r>
              <a:rPr lang="en-US" dirty="0">
                <a:solidFill>
                  <a:srgbClr val="002060"/>
                </a:solidFill>
                <a:ea typeface="Times New Roman"/>
              </a:rPr>
              <a:t> </a:t>
            </a:r>
            <a:r>
              <a:rPr lang="en-US" dirty="0" err="1">
                <a:solidFill>
                  <a:srgbClr val="002060"/>
                </a:solidFill>
                <a:ea typeface="Times New Roman"/>
              </a:rPr>
              <a:t>untuk</a:t>
            </a:r>
            <a:r>
              <a:rPr lang="en-US" dirty="0">
                <a:solidFill>
                  <a:srgbClr val="002060"/>
                </a:solidFill>
                <a:ea typeface="Times New Roman"/>
              </a:rPr>
              <a:t> </a:t>
            </a:r>
            <a:r>
              <a:rPr lang="en-US" dirty="0" err="1">
                <a:solidFill>
                  <a:srgbClr val="002060"/>
                </a:solidFill>
                <a:ea typeface="Times New Roman"/>
              </a:rPr>
              <a:t>melihat</a:t>
            </a:r>
            <a:r>
              <a:rPr lang="en-US" dirty="0">
                <a:solidFill>
                  <a:srgbClr val="002060"/>
                </a:solidFill>
                <a:ea typeface="Times New Roman"/>
              </a:rPr>
              <a:t> </a:t>
            </a:r>
            <a:r>
              <a:rPr lang="en-US" dirty="0" err="1">
                <a:solidFill>
                  <a:srgbClr val="002060"/>
                </a:solidFill>
                <a:ea typeface="Times New Roman"/>
              </a:rPr>
              <a:t>sejauh</a:t>
            </a:r>
            <a:r>
              <a:rPr lang="en-US" dirty="0">
                <a:solidFill>
                  <a:srgbClr val="002060"/>
                </a:solidFill>
                <a:ea typeface="Times New Roman"/>
              </a:rPr>
              <a:t> </a:t>
            </a:r>
            <a:r>
              <a:rPr lang="en-US" dirty="0" err="1">
                <a:solidFill>
                  <a:srgbClr val="002060"/>
                </a:solidFill>
                <a:ea typeface="Times New Roman"/>
              </a:rPr>
              <a:t>mana</a:t>
            </a:r>
            <a:r>
              <a:rPr lang="en-US" dirty="0">
                <a:solidFill>
                  <a:srgbClr val="002060"/>
                </a:solidFill>
                <a:ea typeface="Times New Roman"/>
              </a:rPr>
              <a:t> </a:t>
            </a:r>
            <a:r>
              <a:rPr lang="en-US" dirty="0" err="1">
                <a:solidFill>
                  <a:srgbClr val="002060"/>
                </a:solidFill>
                <a:ea typeface="Times New Roman"/>
              </a:rPr>
              <a:t>perubahan</a:t>
            </a:r>
            <a:r>
              <a:rPr lang="en-US" dirty="0">
                <a:solidFill>
                  <a:srgbClr val="002060"/>
                </a:solidFill>
                <a:ea typeface="Times New Roman"/>
              </a:rPr>
              <a:t> </a:t>
            </a:r>
            <a:r>
              <a:rPr lang="en-US" dirty="0" err="1">
                <a:solidFill>
                  <a:srgbClr val="002060"/>
                </a:solidFill>
                <a:ea typeface="Times New Roman"/>
              </a:rPr>
              <a:t>telah</a:t>
            </a:r>
            <a:r>
              <a:rPr lang="en-US" dirty="0">
                <a:solidFill>
                  <a:srgbClr val="002060"/>
                </a:solidFill>
                <a:ea typeface="Times New Roman"/>
              </a:rPr>
              <a:t> </a:t>
            </a:r>
            <a:r>
              <a:rPr lang="en-US" dirty="0" err="1">
                <a:solidFill>
                  <a:srgbClr val="002060"/>
                </a:solidFill>
                <a:ea typeface="Times New Roman"/>
              </a:rPr>
              <a:t>terjadi</a:t>
            </a:r>
            <a:r>
              <a:rPr lang="en-US" dirty="0">
                <a:solidFill>
                  <a:srgbClr val="002060"/>
                </a:solidFill>
                <a:ea typeface="Times New Roman"/>
              </a:rPr>
              <a:t>. </a:t>
            </a:r>
            <a:r>
              <a:rPr lang="en-US" dirty="0" err="1">
                <a:solidFill>
                  <a:srgbClr val="002060"/>
                </a:solidFill>
                <a:ea typeface="Times New Roman"/>
              </a:rPr>
              <a:t>Tetapi</a:t>
            </a:r>
            <a:r>
              <a:rPr lang="en-US" dirty="0">
                <a:solidFill>
                  <a:srgbClr val="002060"/>
                </a:solidFill>
                <a:ea typeface="Times New Roman"/>
              </a:rPr>
              <a:t> </a:t>
            </a:r>
            <a:r>
              <a:rPr lang="en-US" dirty="0" err="1">
                <a:solidFill>
                  <a:srgbClr val="002060"/>
                </a:solidFill>
                <a:ea typeface="Times New Roman"/>
              </a:rPr>
              <a:t>umumnya</a:t>
            </a:r>
            <a:r>
              <a:rPr lang="en-US" dirty="0">
                <a:solidFill>
                  <a:srgbClr val="002060"/>
                </a:solidFill>
                <a:ea typeface="Times New Roman"/>
              </a:rPr>
              <a:t> </a:t>
            </a:r>
            <a:r>
              <a:rPr lang="en-US" dirty="0" err="1">
                <a:solidFill>
                  <a:srgbClr val="002060"/>
                </a:solidFill>
                <a:ea typeface="Times New Roman"/>
              </a:rPr>
              <a:t>mereka</a:t>
            </a:r>
            <a:r>
              <a:rPr lang="en-US" dirty="0">
                <a:solidFill>
                  <a:srgbClr val="002060"/>
                </a:solidFill>
                <a:ea typeface="Times New Roman"/>
              </a:rPr>
              <a:t> </a:t>
            </a:r>
            <a:r>
              <a:rPr lang="en-US" dirty="0" err="1">
                <a:solidFill>
                  <a:srgbClr val="002060"/>
                </a:solidFill>
                <a:ea typeface="Times New Roman"/>
              </a:rPr>
              <a:t>adalah</a:t>
            </a:r>
            <a:r>
              <a:rPr lang="en-US" dirty="0">
                <a:solidFill>
                  <a:srgbClr val="002060"/>
                </a:solidFill>
                <a:ea typeface="Times New Roman"/>
              </a:rPr>
              <a:t> orang-orang yang </a:t>
            </a:r>
            <a:r>
              <a:rPr lang="en-US" dirty="0" err="1">
                <a:solidFill>
                  <a:srgbClr val="002060"/>
                </a:solidFill>
                <a:ea typeface="Times New Roman"/>
              </a:rPr>
              <a:t>sangat</a:t>
            </a:r>
            <a:r>
              <a:rPr lang="en-US" dirty="0">
                <a:solidFill>
                  <a:srgbClr val="002060"/>
                </a:solidFill>
                <a:ea typeface="Times New Roman"/>
              </a:rPr>
              <a:t> </a:t>
            </a:r>
            <a:r>
              <a:rPr lang="en-US" dirty="0" err="1">
                <a:solidFill>
                  <a:srgbClr val="002060"/>
                </a:solidFill>
                <a:ea typeface="Times New Roman"/>
              </a:rPr>
              <a:t>sibuk</a:t>
            </a:r>
            <a:r>
              <a:rPr lang="en-US" dirty="0">
                <a:solidFill>
                  <a:srgbClr val="002060"/>
                </a:solidFill>
                <a:ea typeface="Times New Roman"/>
              </a:rPr>
              <a:t> </a:t>
            </a:r>
            <a:r>
              <a:rPr lang="en-US" dirty="0" err="1">
                <a:solidFill>
                  <a:srgbClr val="002060"/>
                </a:solidFill>
                <a:ea typeface="Times New Roman"/>
              </a:rPr>
              <a:t>sehingga</a:t>
            </a:r>
            <a:r>
              <a:rPr lang="en-US" dirty="0">
                <a:solidFill>
                  <a:srgbClr val="002060"/>
                </a:solidFill>
                <a:ea typeface="Times New Roman"/>
              </a:rPr>
              <a:t> </a:t>
            </a:r>
            <a:r>
              <a:rPr lang="en-US" dirty="0" err="1">
                <a:solidFill>
                  <a:srgbClr val="002060"/>
                </a:solidFill>
                <a:ea typeface="Times New Roman"/>
              </a:rPr>
              <a:t>hanya</a:t>
            </a:r>
            <a:r>
              <a:rPr lang="en-US" dirty="0">
                <a:solidFill>
                  <a:srgbClr val="002060"/>
                </a:solidFill>
                <a:ea typeface="Times New Roman"/>
              </a:rPr>
              <a:t> </a:t>
            </a:r>
            <a:r>
              <a:rPr lang="en-US" dirty="0" err="1">
                <a:solidFill>
                  <a:srgbClr val="002060"/>
                </a:solidFill>
                <a:ea typeface="Times New Roman"/>
              </a:rPr>
              <a:t>memiliki</a:t>
            </a:r>
            <a:r>
              <a:rPr lang="en-US" dirty="0">
                <a:solidFill>
                  <a:srgbClr val="002060"/>
                </a:solidFill>
                <a:ea typeface="Times New Roman"/>
              </a:rPr>
              <a:t> </a:t>
            </a:r>
            <a:r>
              <a:rPr lang="en-US" dirty="0" err="1">
                <a:solidFill>
                  <a:srgbClr val="002060"/>
                </a:solidFill>
                <a:ea typeface="Times New Roman"/>
              </a:rPr>
              <a:t>waktu</a:t>
            </a:r>
            <a:r>
              <a:rPr lang="en-US" dirty="0">
                <a:solidFill>
                  <a:srgbClr val="002060"/>
                </a:solidFill>
                <a:ea typeface="Times New Roman"/>
              </a:rPr>
              <a:t> yang </a:t>
            </a:r>
            <a:r>
              <a:rPr lang="en-US" dirty="0" err="1">
                <a:solidFill>
                  <a:srgbClr val="002060"/>
                </a:solidFill>
                <a:ea typeface="Times New Roman"/>
              </a:rPr>
              <a:t>sedikit</a:t>
            </a:r>
            <a:r>
              <a:rPr lang="en-US" dirty="0">
                <a:solidFill>
                  <a:srgbClr val="002060"/>
                </a:solidFill>
                <a:ea typeface="Times New Roman"/>
              </a:rPr>
              <a:t> </a:t>
            </a:r>
            <a:r>
              <a:rPr lang="en-US" dirty="0" err="1">
                <a:solidFill>
                  <a:srgbClr val="002060"/>
                </a:solidFill>
                <a:ea typeface="Times New Roman"/>
              </a:rPr>
              <a:t>untuk</a:t>
            </a:r>
            <a:r>
              <a:rPr lang="en-US" dirty="0">
                <a:solidFill>
                  <a:srgbClr val="002060"/>
                </a:solidFill>
                <a:ea typeface="Times New Roman"/>
              </a:rPr>
              <a:t> </a:t>
            </a:r>
            <a:r>
              <a:rPr lang="en-US" dirty="0" err="1">
                <a:solidFill>
                  <a:srgbClr val="002060"/>
                </a:solidFill>
                <a:ea typeface="Times New Roman"/>
              </a:rPr>
              <a:t>melihat</a:t>
            </a:r>
            <a:r>
              <a:rPr lang="en-US" dirty="0">
                <a:solidFill>
                  <a:srgbClr val="002060"/>
                </a:solidFill>
                <a:ea typeface="Times New Roman"/>
              </a:rPr>
              <a:t> program</a:t>
            </a:r>
            <a:endParaRPr lang="id-ID" dirty="0">
              <a:solidFill>
                <a:srgbClr val="002060"/>
              </a:solidFill>
            </a:endParaRPr>
          </a:p>
        </p:txBody>
      </p:sp>
    </p:spTree>
    <p:extLst>
      <p:ext uri="{BB962C8B-B14F-4D97-AF65-F5344CB8AC3E}">
        <p14:creationId xmlns:p14="http://schemas.microsoft.com/office/powerpoint/2010/main" val="63684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1737</Words>
  <Application>Microsoft Office PowerPoint</Application>
  <PresentationFormat>On-screen Show (4:3)</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METODE PENELITIAN EVALUASI </vt:lpstr>
      <vt:lpstr>MELAKSANAKAN EVALUASI</vt:lpstr>
      <vt:lpstr>10 Alasan Melakukan Evaluasi (Feuerstein,1990)</vt:lpstr>
      <vt:lpstr>Evaluasi menurut pandangan para ahli</vt:lpstr>
      <vt:lpstr>PowerPoint Presentation</vt:lpstr>
      <vt:lpstr>Siapa yang melaksanakan evaluasi?</vt:lpstr>
      <vt:lpstr>Kapan melaksanakan evaluasi?</vt:lpstr>
      <vt:lpstr>PowerPoint Presentation</vt:lpstr>
      <vt:lpstr>PowerPoint Presentation</vt:lpstr>
      <vt:lpstr>Sasaran evaluasi</vt:lpstr>
      <vt:lpstr>Sasaran Evaluasi (lanjutan)</vt:lpstr>
      <vt:lpstr>Bagaimana memutuskan sasaran-sasaran yang akan dievaluasi?</vt:lpstr>
      <vt:lpstr>Apa yang diharapkan dari melakukan evaluasi ?</vt:lpstr>
      <vt:lpstr>TUGAS MPE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EVALUASI</dc:title>
  <dc:creator>Ratna Devi</dc:creator>
  <cp:lastModifiedBy>Ratna Devi</cp:lastModifiedBy>
  <cp:revision>47</cp:revision>
  <dcterms:created xsi:type="dcterms:W3CDTF">2019-03-24T11:21:56Z</dcterms:created>
  <dcterms:modified xsi:type="dcterms:W3CDTF">2020-03-30T02:03:06Z</dcterms:modified>
</cp:coreProperties>
</file>