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handoutMasterIdLst>
    <p:handoutMasterId r:id="rId11"/>
  </p:handoutMasterIdLst>
  <p:sldIdLst>
    <p:sldId id="400" r:id="rId2"/>
    <p:sldId id="403" r:id="rId3"/>
    <p:sldId id="401" r:id="rId4"/>
    <p:sldId id="390" r:id="rId5"/>
    <p:sldId id="391" r:id="rId6"/>
    <p:sldId id="392" r:id="rId7"/>
    <p:sldId id="402" r:id="rId8"/>
    <p:sldId id="333" r:id="rId9"/>
  </p:sldIdLst>
  <p:sldSz cx="9144000" cy="6858000" type="screen4x3"/>
  <p:notesSz cx="6667500" cy="9904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20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292A4-3E92-430E-86D2-8E7443F95ECC}" type="datetimeFigureOut">
              <a:rPr lang="id-ID" smtClean="0"/>
              <a:pPr/>
              <a:t>10/03/2021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792CC-62EF-4B6A-ACAC-E1B8AE094F7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804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2A365-5C25-45E3-B95C-0DA69540073D}" type="datetimeFigureOut">
              <a:rPr lang="id-ID" smtClean="0"/>
              <a:pPr/>
              <a:t>10/03/2021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04596"/>
            <a:ext cx="5334000" cy="445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76AAA-B70B-4BCE-841E-8F60D45FB5A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99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76AAA-B70B-4BCE-841E-8F60D45FB5A8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18EB-6128-43AC-9167-381B4EBE7E04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3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A1623-6FC8-40B9-B6C9-ED08DFD2A62C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065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EE238-91A1-4349-836F-9D2E56B5C289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55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096B-137F-4407-90AD-DFAA4672FAC6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86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5E6BE-8769-4A47-BC5E-9EE0C11363E7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74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B886-BA7A-4423-A646-25A40B1BA60B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55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9F2C-5998-45DE-BC70-62C5B804324A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441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0E86-A745-4BA7-BE52-FEB42EE58A7A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517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C62B9-A094-420E-BE20-FFA6BFB28289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554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BD6B9-0697-4F24-9AE7-71C6511BA57F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1063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1101C6B-F66C-488A-9018-AC50C502A3C9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97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9A419-7AA3-40E9-A57D-FDD1C78939B9}" type="datetime1">
              <a:rPr lang="id-ID" smtClean="0"/>
              <a:pPr/>
              <a:t>10/03/2021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kurikulum-pasca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B513F19-56B0-432F-A9C2-9507C96E592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193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1D3CF-0051-4762-8073-B4CBB8AB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90800"/>
            <a:ext cx="8229600" cy="1143000"/>
          </a:xfrm>
        </p:spPr>
        <p:txBody>
          <a:bodyPr/>
          <a:lstStyle/>
          <a:p>
            <a:r>
              <a:rPr lang="en-US" dirty="0"/>
              <a:t>LANDASAN PSIKOLOGI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6AFC55-BA0C-4768-8D9E-71D7B676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112C6-0170-48EA-ADA8-4F0B851F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524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42AF9-032E-495E-8352-897DEA74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TEORI PSIKOLOGI</a:t>
            </a:r>
            <a:br>
              <a:rPr lang="id-ID" dirty="0"/>
            </a:br>
            <a:r>
              <a:rPr lang="id-ID" dirty="0"/>
              <a:t>YG MELANDASI KURIKULUM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6103D-46DC-43AA-88FC-36DC7BB06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Teori perkembangan : menjadi landasan dalam menyiapkan tujuan dan materi </a:t>
            </a:r>
          </a:p>
          <a:p>
            <a:r>
              <a:rPr lang="id-ID" dirty="0"/>
              <a:t>Teori belajar: menjadi landasan dalam menyiapkan kegiatan pembelajaran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76AB98-6A07-4CFC-B9D9-9EF8CD324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DB5FB9-06D2-460E-AF85-FB296868F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847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68B11-0BA3-496C-8448-A7436F580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PSIKOLOGI BEHAVIORISTIK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E25DCF-463D-4F0F-894E-D1DCB3F6C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38426-34B4-4493-BE7F-9647661B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3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0367E01-3851-4F19-BFE1-A4958960BCA9}"/>
              </a:ext>
            </a:extLst>
          </p:cNvPr>
          <p:cNvGraphicFramePr>
            <a:graphicFrameLocks noGrp="1"/>
          </p:cNvGraphicFramePr>
          <p:nvPr/>
        </p:nvGraphicFramePr>
        <p:xfrm>
          <a:off x="476250" y="1417638"/>
          <a:ext cx="8229601" cy="5190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55944928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708244311"/>
                    </a:ext>
                  </a:extLst>
                </a:gridCol>
                <a:gridCol w="5505451">
                  <a:extLst>
                    <a:ext uri="{9D8B030D-6E8A-4147-A177-3AD203B41FA5}">
                      <a16:colId xmlns:a16="http://schemas.microsoft.com/office/drawing/2014/main" val="1488978132"/>
                    </a:ext>
                  </a:extLst>
                </a:gridCol>
              </a:tblGrid>
              <a:tr h="2591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Tokoh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Teori 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Penjelasan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 anchor="ctr"/>
                </a:tc>
                <a:extLst>
                  <a:ext uri="{0D108BD9-81ED-4DB2-BD59-A6C34878D82A}">
                    <a16:rowId xmlns:a16="http://schemas.microsoft.com/office/drawing/2014/main" val="3625543398"/>
                  </a:ext>
                </a:extLst>
              </a:tr>
              <a:tr h="10726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Thorndike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law of effect 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Belajar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adalah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peristiwa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terbentuknya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asosiasi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timulus</a:t>
                      </a:r>
                      <a:r>
                        <a:rPr lang="en-US" sz="1600" dirty="0">
                          <a:effectLst/>
                        </a:rPr>
                        <a:t> dan </a:t>
                      </a:r>
                      <a:r>
                        <a:rPr lang="en-US" sz="1600" dirty="0" err="1">
                          <a:effectLst/>
                        </a:rPr>
                        <a:t>respon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endParaRPr lang="en-ID" sz="16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Hubungan</a:t>
                      </a:r>
                      <a:r>
                        <a:rPr lang="en-US" sz="1600" dirty="0">
                          <a:effectLst/>
                        </a:rPr>
                        <a:t> stimulus dan </a:t>
                      </a:r>
                      <a:r>
                        <a:rPr lang="en-US" sz="1600" dirty="0" err="1">
                          <a:effectLst/>
                        </a:rPr>
                        <a:t>respon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cenderung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diperkuat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bila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hasilnya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menyenangkan</a:t>
                      </a:r>
                      <a:r>
                        <a:rPr lang="en-US" sz="1600" dirty="0">
                          <a:effectLst/>
                        </a:rPr>
                        <a:t>   dan </a:t>
                      </a:r>
                      <a:r>
                        <a:rPr lang="en-US" sz="1600" dirty="0" err="1">
                          <a:effectLst/>
                        </a:rPr>
                        <a:t>diperlemah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bila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hasilnya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mengecewakan</a:t>
                      </a:r>
                      <a:r>
                        <a:rPr lang="en-US" sz="1600" dirty="0">
                          <a:effectLst/>
                        </a:rPr>
                        <a:t> . 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3859508111"/>
                  </a:ext>
                </a:extLst>
              </a:tr>
              <a:tr h="8015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Pavlov, Watson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iclassical</a:t>
                      </a:r>
                      <a:r>
                        <a:rPr lang="en-US" sz="1600" dirty="0">
                          <a:effectLst/>
                        </a:rPr>
                        <a:t> conditioning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Stimulus </a:t>
                      </a:r>
                      <a:r>
                        <a:rPr lang="en-US" sz="1600" dirty="0" err="1">
                          <a:effectLst/>
                        </a:rPr>
                        <a:t>netral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dipasangkan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stimulus yang </a:t>
                      </a:r>
                      <a:r>
                        <a:rPr lang="en-US" sz="1600" dirty="0" err="1">
                          <a:effectLst/>
                        </a:rPr>
                        <a:t>terkondisi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secara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berulang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ulang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sehingga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memunculkan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reaksi</a:t>
                      </a:r>
                      <a:r>
                        <a:rPr lang="en-US" sz="1600" dirty="0">
                          <a:effectLst/>
                        </a:rPr>
                        <a:t>/</a:t>
                      </a:r>
                      <a:r>
                        <a:rPr lang="en-US" sz="1600" dirty="0" err="1">
                          <a:effectLst/>
                        </a:rPr>
                        <a:t>perilaku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tertentu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3886834317"/>
                  </a:ext>
                </a:extLst>
              </a:tr>
              <a:tr h="9116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Skinner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operant conditioning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Hubungan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antara</a:t>
                      </a:r>
                      <a:r>
                        <a:rPr lang="en-US" sz="1600" dirty="0">
                          <a:effectLst/>
                        </a:rPr>
                        <a:t> stimulus dan </a:t>
                      </a:r>
                      <a:r>
                        <a:rPr lang="en-US" sz="1600" dirty="0" err="1">
                          <a:effectLst/>
                        </a:rPr>
                        <a:t>respon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terjadi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melalui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interaksi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lingkungan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kemudian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menimbulkan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tingkah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lakuakan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meminimalkan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terjadinya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kesalahan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3675346242"/>
                  </a:ext>
                </a:extLst>
              </a:tr>
              <a:tr h="8015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Bandura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observational learning)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Individu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belajar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melalui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pengamatan</a:t>
                      </a:r>
                      <a:r>
                        <a:rPr lang="en-US" sz="1600" dirty="0">
                          <a:effectLst/>
                        </a:rPr>
                        <a:t> dan </a:t>
                      </a:r>
                      <a:r>
                        <a:rPr lang="en-US" sz="1600" dirty="0" err="1">
                          <a:effectLst/>
                        </a:rPr>
                        <a:t>pemodelan.Pembelajaran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lengkap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jika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mengajarkan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lingkungan</a:t>
                      </a:r>
                      <a:r>
                        <a:rPr lang="en-US" sz="1600" dirty="0">
                          <a:effectLst/>
                        </a:rPr>
                        <a:t> dan </a:t>
                      </a:r>
                      <a:r>
                        <a:rPr lang="en-US" sz="1600" dirty="0" err="1">
                          <a:effectLst/>
                        </a:rPr>
                        <a:t>perilaku</a:t>
                      </a:r>
                      <a:r>
                        <a:rPr lang="en-US" sz="1600" dirty="0">
                          <a:effectLst/>
                        </a:rPr>
                        <a:t> pada </a:t>
                      </a:r>
                      <a:r>
                        <a:rPr lang="en-US" sz="1600" dirty="0" err="1">
                          <a:effectLst/>
                        </a:rPr>
                        <a:t>peserta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didik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272841314"/>
                  </a:ext>
                </a:extLst>
              </a:tr>
              <a:tr h="13438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Gagne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Pembelajaran hirarki</a:t>
                      </a:r>
                      <a:endParaRPr lang="en-ID" sz="16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(hierarchical learning)</a:t>
                      </a:r>
                      <a:endParaRPr lang="en-ID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 </a:t>
                      </a:r>
                      <a:r>
                        <a:rPr lang="en-US" sz="1600" dirty="0" err="1">
                          <a:effectLst/>
                        </a:rPr>
                        <a:t>Terdapat</a:t>
                      </a:r>
                      <a:r>
                        <a:rPr lang="en-US" sz="1600" dirty="0">
                          <a:effectLst/>
                        </a:rPr>
                        <a:t> 8 </a:t>
                      </a:r>
                      <a:r>
                        <a:rPr lang="en-US" sz="1600" dirty="0" err="1">
                          <a:effectLst/>
                        </a:rPr>
                        <a:t>tipe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belajar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mulai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dari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tingkatan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sederhana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hingga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kompleks</a:t>
                      </a:r>
                      <a:r>
                        <a:rPr lang="en-US" sz="1600" dirty="0">
                          <a:effectLst/>
                        </a:rPr>
                        <a:t>. (1) signal learning, (2) stimulus-response learning, (3) chaining learning, (4) verbal association learning, (5) discrimination learning, (6) concept learning, (7) rule learning, dan (8) problem solving.</a:t>
                      </a:r>
                      <a:endParaRPr lang="en-ID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352" marR="56352" marT="0" marB="0"/>
                </a:tc>
                <a:extLst>
                  <a:ext uri="{0D108BD9-81ED-4DB2-BD59-A6C34878D82A}">
                    <a16:rowId xmlns:a16="http://schemas.microsoft.com/office/drawing/2014/main" val="20589109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72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05623-161B-4EE9-97DD-812B7D7DC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PSIKOLOGI KOGNITIF (1)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D79374-1B3D-4559-8647-9417F2EAF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6EB944-7A36-439F-B506-01AE95248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4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ED80CE0-3CFA-49BC-8B81-1510724AB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833219"/>
              </p:ext>
            </p:extLst>
          </p:nvPr>
        </p:nvGraphicFramePr>
        <p:xfrm>
          <a:off x="533400" y="1200150"/>
          <a:ext cx="8305800" cy="50642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7102">
                  <a:extLst>
                    <a:ext uri="{9D8B030D-6E8A-4147-A177-3AD203B41FA5}">
                      <a16:colId xmlns:a16="http://schemas.microsoft.com/office/drawing/2014/main" val="3570023454"/>
                    </a:ext>
                  </a:extLst>
                </a:gridCol>
                <a:gridCol w="7248698">
                  <a:extLst>
                    <a:ext uri="{9D8B030D-6E8A-4147-A177-3AD203B41FA5}">
                      <a16:colId xmlns:a16="http://schemas.microsoft.com/office/drawing/2014/main" val="673074790"/>
                    </a:ext>
                  </a:extLst>
                </a:gridCol>
              </a:tblGrid>
              <a:tr h="749885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Montessori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40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B</a:t>
                      </a:r>
                      <a:r>
                        <a:rPr lang="id-ID" sz="1400" dirty="0">
                          <a:effectLst/>
                        </a:rPr>
                        <a:t>erdasarkan pada pedagogi Pestalozzi</a:t>
                      </a:r>
                      <a:r>
                        <a:rPr lang="en-US" sz="1400" dirty="0">
                          <a:effectLst/>
                        </a:rPr>
                        <a:t>,  </a:t>
                      </a:r>
                      <a:r>
                        <a:rPr lang="en-US" sz="1400" dirty="0" err="1">
                          <a:effectLst/>
                        </a:rPr>
                        <a:t>menekankan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belajar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id-ID" sz="1400" dirty="0">
                          <a:effectLst/>
                        </a:rPr>
                        <a:t>berdasarkan pada pengalaman indrawi dengan benda di lingkungan sekitar, serta keyakinan bahwa keberhasilan belajar didapat pada kondisi emosional yang stabil. 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4081208309"/>
                  </a:ext>
                </a:extLst>
              </a:tr>
              <a:tr h="2534565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Piaget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</a:t>
                      </a:r>
                      <a:r>
                        <a:rPr lang="id-ID" sz="1400" dirty="0">
                          <a:effectLst/>
                        </a:rPr>
                        <a:t>eori adaptasi kognitif: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Tahap sensori motor (0-2 tahun) Pengalaman diperoleh melalui perubahan fisik (gerakan anggota tubuh) dan sensori (koordinasi alat indera)..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Tahap pra-Operasi (2-7 tahun)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id-ID" sz="1400" dirty="0">
                          <a:effectLst/>
                        </a:rPr>
                        <a:t>Objek dan peristiwa mulai mengambil makna simbolis. 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Taha</a:t>
                      </a:r>
                      <a:r>
                        <a:rPr lang="en-US" sz="1400" dirty="0">
                          <a:effectLst/>
                        </a:rPr>
                        <a:t>p</a:t>
                      </a:r>
                      <a:r>
                        <a:rPr lang="id-ID" sz="1400" dirty="0">
                          <a:effectLst/>
                        </a:rPr>
                        <a:t> operasi konkrit (7-11 tahun)</a:t>
                      </a:r>
                      <a:r>
                        <a:rPr lang="en-US" sz="1400" dirty="0">
                          <a:effectLst/>
                        </a:rPr>
                        <a:t>. </a:t>
                      </a:r>
                      <a:r>
                        <a:rPr lang="id-ID" sz="1400" dirty="0">
                          <a:effectLst/>
                        </a:rPr>
                        <a:t>Anak mulai mengatur hubungan logis dan memanipulasi data untuk memecahkan masalah. 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Tahap operasi formal (usia 11 tahun ke atas) Individu dapat memahami operasi formal dan abstrak, </a:t>
                      </a:r>
                      <a:endParaRPr lang="en-ID" sz="1400" dirty="0">
                        <a:effectLst/>
                      </a:endParaRP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400" dirty="0">
                          <a:effectLst/>
                        </a:rPr>
                        <a:t>Tiga proses kognitif dasar dari teori pengalaman Dewey dan Piaget adalah : asimilasi</a:t>
                      </a:r>
                      <a:r>
                        <a:rPr lang="en-US" sz="1400" dirty="0">
                          <a:effectLst/>
                        </a:rPr>
                        <a:t>, </a:t>
                      </a:r>
                      <a:r>
                        <a:rPr lang="id-ID" sz="1400" dirty="0">
                          <a:effectLst/>
                        </a:rPr>
                        <a:t>akomodasi</a:t>
                      </a:r>
                      <a:r>
                        <a:rPr lang="en-US" sz="1400" dirty="0">
                          <a:effectLst/>
                        </a:rPr>
                        <a:t>, dan </a:t>
                      </a:r>
                      <a:r>
                        <a:rPr lang="id-ID" sz="1400" dirty="0">
                          <a:effectLst/>
                        </a:rPr>
                        <a:t>equilibrium 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904088251"/>
                  </a:ext>
                </a:extLst>
              </a:tr>
              <a:tr h="260000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Tyler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Tiga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metode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pengorganisasian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pengelaman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belajar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en-US" sz="1400" dirty="0" err="1">
                          <a:effectLst/>
                        </a:rPr>
                        <a:t>kontinuitas</a:t>
                      </a:r>
                      <a:r>
                        <a:rPr lang="en-US" sz="1400" dirty="0">
                          <a:effectLst/>
                        </a:rPr>
                        <a:t>, sequence, </a:t>
                      </a:r>
                      <a:r>
                        <a:rPr lang="en-US" sz="1400" dirty="0" err="1">
                          <a:effectLst/>
                        </a:rPr>
                        <a:t>integrasi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1230940836"/>
                  </a:ext>
                </a:extLst>
              </a:tr>
              <a:tr h="260000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Brunner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d-ID" sz="1400" dirty="0">
                          <a:effectLst/>
                        </a:rPr>
                        <a:t>Tiga proses </a:t>
                      </a:r>
                      <a:r>
                        <a:rPr lang="en-US" sz="1400" dirty="0" err="1">
                          <a:effectLst/>
                        </a:rPr>
                        <a:t>pembelajaran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id-ID" sz="1400" dirty="0">
                          <a:effectLst/>
                        </a:rPr>
                        <a:t>yang saling terkait, </a:t>
                      </a:r>
                      <a:r>
                        <a:rPr lang="en-US" sz="1400" dirty="0">
                          <a:effectLst/>
                        </a:rPr>
                        <a:t>a</a:t>
                      </a:r>
                      <a:r>
                        <a:rPr lang="id-ID" sz="1400" dirty="0">
                          <a:effectLst/>
                        </a:rPr>
                        <a:t>cquisition,</a:t>
                      </a:r>
                      <a:r>
                        <a:rPr lang="en-US" sz="1400" dirty="0">
                          <a:effectLst/>
                        </a:rPr>
                        <a:t> t</a:t>
                      </a:r>
                      <a:r>
                        <a:rPr lang="id-ID" sz="1400" dirty="0">
                          <a:effectLst/>
                        </a:rPr>
                        <a:t>ransformation, </a:t>
                      </a:r>
                      <a:r>
                        <a:rPr lang="en-US" sz="1400" dirty="0">
                          <a:effectLst/>
                        </a:rPr>
                        <a:t>e</a:t>
                      </a:r>
                      <a:r>
                        <a:rPr lang="id-ID" sz="1400" dirty="0">
                          <a:effectLst/>
                        </a:rPr>
                        <a:t>valuation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138467585"/>
                  </a:ext>
                </a:extLst>
              </a:tr>
              <a:tr h="1259793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Kholberg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dirty="0">
                          <a:effectLst/>
                        </a:rPr>
                        <a:t>Tahap perkembangan moral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Preconventional level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id-ID" sz="1400" dirty="0">
                          <a:effectLst/>
                        </a:rPr>
                        <a:t>anak belum bis</a:t>
                      </a:r>
                      <a:r>
                        <a:rPr lang="en-US" sz="1400" dirty="0">
                          <a:effectLst/>
                        </a:rPr>
                        <a:t>a </a:t>
                      </a:r>
                      <a:r>
                        <a:rPr lang="id-ID" sz="1400" dirty="0">
                          <a:effectLst/>
                        </a:rPr>
                        <a:t>membedakan benar salah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1400" dirty="0">
                          <a:effectLst/>
                        </a:rPr>
                        <a:t>Conventional level</a:t>
                      </a:r>
                      <a:r>
                        <a:rPr lang="en-US" sz="1400" dirty="0">
                          <a:effectLst/>
                        </a:rPr>
                        <a:t>; </a:t>
                      </a:r>
                      <a:r>
                        <a:rPr lang="id-ID" sz="1400" dirty="0">
                          <a:effectLst/>
                        </a:rPr>
                        <a:t> anak khawatir mengenai apa yang orang lain pikirkan tentang mereka </a:t>
                      </a:r>
                      <a:endParaRPr lang="en-ID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P</a:t>
                      </a:r>
                      <a:r>
                        <a:rPr lang="id-ID" sz="1400" dirty="0">
                          <a:effectLst/>
                        </a:rPr>
                        <a:t>ostconventional level</a:t>
                      </a:r>
                      <a:r>
                        <a:rPr lang="en-US" sz="1400" dirty="0">
                          <a:effectLst/>
                        </a:rPr>
                        <a:t>;</a:t>
                      </a:r>
                      <a:r>
                        <a:rPr lang="id-ID" sz="1400" dirty="0">
                          <a:effectLst/>
                        </a:rPr>
                        <a:t> anak-anak menganggap bahwa moralitas disasarkan pada apa yang or</a:t>
                      </a:r>
                      <a:r>
                        <a:rPr lang="en-US" sz="1400" dirty="0">
                          <a:effectLst/>
                        </a:rPr>
                        <a:t>a</a:t>
                      </a:r>
                      <a:r>
                        <a:rPr lang="id-ID" sz="1400" dirty="0">
                          <a:effectLst/>
                        </a:rPr>
                        <a:t>ng lain rasakan</a:t>
                      </a:r>
                      <a:endParaRPr lang="en-ID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2116029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008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45841-77AE-4405-8FC4-A8D34EAA6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PSIKOLOGI KOGNITIF (2)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40BA1-526C-4F93-8966-023AD177A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564C7-D1BC-4249-9C6A-92A33D7B2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5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829B6D-F19F-4EB2-972F-6BCC2519D3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495589"/>
              </p:ext>
            </p:extLst>
          </p:nvPr>
        </p:nvGraphicFramePr>
        <p:xfrm>
          <a:off x="457200" y="1250188"/>
          <a:ext cx="8229599" cy="5606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3079429096"/>
                    </a:ext>
                  </a:extLst>
                </a:gridCol>
                <a:gridCol w="6857999">
                  <a:extLst>
                    <a:ext uri="{9D8B030D-6E8A-4147-A177-3AD203B41FA5}">
                      <a16:colId xmlns:a16="http://schemas.microsoft.com/office/drawing/2014/main" val="513052516"/>
                    </a:ext>
                  </a:extLst>
                </a:gridCol>
              </a:tblGrid>
              <a:tr h="843956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Bloom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Teori</a:t>
                      </a:r>
                      <a:r>
                        <a:rPr lang="en-US" sz="1800" dirty="0">
                          <a:effectLst/>
                        </a:rPr>
                        <a:t> mastery learning (</a:t>
                      </a:r>
                      <a:r>
                        <a:rPr lang="en-US" sz="1800" dirty="0" err="1">
                          <a:effectLst/>
                        </a:rPr>
                        <a:t>kemampuan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inteklegensi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adalah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perihal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waktu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yg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diperklukan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menyelesaikan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satu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tugas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896" marR="43896" marT="0" marB="0"/>
                </a:tc>
                <a:extLst>
                  <a:ext uri="{0D108BD9-81ED-4DB2-BD59-A6C34878D82A}">
                    <a16:rowId xmlns:a16="http://schemas.microsoft.com/office/drawing/2014/main" val="1713430645"/>
                  </a:ext>
                </a:extLst>
              </a:tr>
              <a:tr h="843956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Vygotsky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T</a:t>
                      </a:r>
                      <a:r>
                        <a:rPr lang="id-ID" sz="1800" dirty="0">
                          <a:effectLst/>
                        </a:rPr>
                        <a:t>eori konstruktivisme sosial: </a:t>
                      </a:r>
                      <a:r>
                        <a:rPr lang="en-US" sz="1800" dirty="0" err="1">
                          <a:effectLst/>
                        </a:rPr>
                        <a:t>pembelajaran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terjadi</a:t>
                      </a:r>
                      <a:r>
                        <a:rPr lang="id-ID" sz="1800" dirty="0">
                          <a:effectLst/>
                        </a:rPr>
                        <a:t> dalam bentuk interaksi </a:t>
                      </a:r>
                      <a:r>
                        <a:rPr lang="en-US" sz="1800" dirty="0" err="1">
                          <a:effectLst/>
                        </a:rPr>
                        <a:t>aktif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dengan </a:t>
                      </a:r>
                      <a:r>
                        <a:rPr lang="en-US" sz="1800" dirty="0" err="1">
                          <a:effectLst/>
                        </a:rPr>
                        <a:t>lingkungan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id-ID" sz="1800" dirty="0">
                          <a:effectLst/>
                        </a:rPr>
                        <a:t>sosial maupun fisik. 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2820277"/>
                  </a:ext>
                </a:extLst>
              </a:tr>
              <a:tr h="843956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Gardner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Teori</a:t>
                      </a:r>
                      <a:r>
                        <a:rPr lang="en-US" sz="1800" dirty="0">
                          <a:effectLst/>
                        </a:rPr>
                        <a:t> nine multiple intelligence: 1) verbal/ linguistic, 2) </a:t>
                      </a:r>
                      <a:r>
                        <a:rPr lang="en-US" sz="1800" dirty="0" err="1">
                          <a:effectLst/>
                        </a:rPr>
                        <a:t>logika</a:t>
                      </a:r>
                      <a:r>
                        <a:rPr lang="en-US" sz="1800" dirty="0">
                          <a:effectLst/>
                        </a:rPr>
                        <a:t>/ </a:t>
                      </a:r>
                      <a:r>
                        <a:rPr lang="en-US" sz="1800" dirty="0" err="1">
                          <a:effectLst/>
                        </a:rPr>
                        <a:t>matematik</a:t>
                      </a:r>
                      <a:r>
                        <a:rPr lang="en-US" sz="1800" dirty="0">
                          <a:effectLst/>
                        </a:rPr>
                        <a:t>, 3) visual/</a:t>
                      </a:r>
                      <a:r>
                        <a:rPr lang="en-US" sz="1800" dirty="0" err="1">
                          <a:effectLst/>
                        </a:rPr>
                        <a:t>spasial</a:t>
                      </a:r>
                      <a:r>
                        <a:rPr lang="en-US" sz="1800" dirty="0">
                          <a:effectLst/>
                        </a:rPr>
                        <a:t>, 4) </a:t>
                      </a:r>
                      <a:r>
                        <a:rPr lang="en-US" sz="1800" dirty="0" err="1">
                          <a:effectLst/>
                        </a:rPr>
                        <a:t>kinestetik</a:t>
                      </a:r>
                      <a:r>
                        <a:rPr lang="en-US" sz="1800" dirty="0">
                          <a:effectLst/>
                        </a:rPr>
                        <a:t>, 5) musical, 6) interpersonal, 7) intrapersonal, 8) naturalistic, 9) </a:t>
                      </a:r>
                      <a:r>
                        <a:rPr lang="en-US" sz="1800" dirty="0" err="1">
                          <a:effectLst/>
                        </a:rPr>
                        <a:t>eksistensial</a:t>
                      </a:r>
                      <a:r>
                        <a:rPr lang="en-US" sz="1800" dirty="0">
                          <a:effectLst/>
                        </a:rPr>
                        <a:t> 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279936"/>
                  </a:ext>
                </a:extLst>
              </a:tr>
              <a:tr h="1713374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Guilford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Teori</a:t>
                      </a:r>
                      <a:r>
                        <a:rPr lang="en-US" sz="1800" dirty="0">
                          <a:effectLst/>
                        </a:rPr>
                        <a:t> structure of intellect, </a:t>
                      </a:r>
                      <a:r>
                        <a:rPr lang="en-US" sz="1800" dirty="0" err="1">
                          <a:effectLst/>
                        </a:rPr>
                        <a:t>terdiri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tiga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dimensi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yaitu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r>
                        <a:rPr lang="en-US" sz="1800" dirty="0" err="1">
                          <a:effectLst/>
                        </a:rPr>
                        <a:t>produk</a:t>
                      </a:r>
                      <a:r>
                        <a:rPr lang="en-US" sz="1800" dirty="0">
                          <a:effectLst/>
                        </a:rPr>
                        <a:t> 6 </a:t>
                      </a:r>
                      <a:r>
                        <a:rPr lang="en-US" sz="1800" dirty="0" err="1">
                          <a:effectLst/>
                        </a:rPr>
                        <a:t>jenis</a:t>
                      </a:r>
                      <a:r>
                        <a:rPr lang="en-US" sz="1800" dirty="0">
                          <a:effectLst/>
                        </a:rPr>
                        <a:t>: (unit, </a:t>
                      </a:r>
                      <a:r>
                        <a:rPr lang="en-US" sz="1800" dirty="0" err="1">
                          <a:effectLst/>
                        </a:rPr>
                        <a:t>kelas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hubungan</a:t>
                      </a:r>
                      <a:r>
                        <a:rPr lang="en-US" sz="1800" dirty="0">
                          <a:effectLst/>
                        </a:rPr>
                        <a:t>,, </a:t>
                      </a:r>
                      <a:r>
                        <a:rPr lang="en-US" sz="1800" dirty="0" err="1">
                          <a:effectLst/>
                        </a:rPr>
                        <a:t>sistem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transformasi</a:t>
                      </a:r>
                      <a:r>
                        <a:rPr lang="en-US" sz="1800" dirty="0">
                          <a:effectLst/>
                        </a:rPr>
                        <a:t>, dan </a:t>
                      </a:r>
                      <a:r>
                        <a:rPr lang="en-US" sz="1800" dirty="0" err="1">
                          <a:effectLst/>
                        </a:rPr>
                        <a:t>implikasi</a:t>
                      </a:r>
                      <a:r>
                        <a:rPr lang="en-US" sz="1800" dirty="0">
                          <a:effectLst/>
                        </a:rPr>
                        <a:t>), </a:t>
                      </a:r>
                      <a:r>
                        <a:rPr lang="en-US" sz="1800" dirty="0" err="1">
                          <a:effectLst/>
                        </a:rPr>
                        <a:t>demensi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operasi</a:t>
                      </a:r>
                      <a:r>
                        <a:rPr lang="en-US" sz="1800" dirty="0">
                          <a:effectLst/>
                        </a:rPr>
                        <a:t>  5 </a:t>
                      </a:r>
                      <a:r>
                        <a:rPr lang="en-US" sz="1800" dirty="0" err="1">
                          <a:effectLst/>
                        </a:rPr>
                        <a:t>jenis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pengetahuan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memori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berfikir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divergen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berpikir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konvergen</a:t>
                      </a:r>
                      <a:r>
                        <a:rPr lang="en-US" sz="1800" dirty="0">
                          <a:effectLst/>
                        </a:rPr>
                        <a:t>, dan </a:t>
                      </a:r>
                      <a:r>
                        <a:rPr lang="en-US" sz="1800" dirty="0" err="1">
                          <a:effectLst/>
                        </a:rPr>
                        <a:t>evaluasi</a:t>
                      </a:r>
                      <a:r>
                        <a:rPr lang="en-US" sz="1800" dirty="0">
                          <a:effectLst/>
                        </a:rPr>
                        <a:t>), </a:t>
                      </a:r>
                      <a:r>
                        <a:rPr lang="en-US" sz="1800" dirty="0" err="1">
                          <a:effectLst/>
                        </a:rPr>
                        <a:t>dimensi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konten</a:t>
                      </a:r>
                      <a:r>
                        <a:rPr lang="en-US" sz="1800" dirty="0">
                          <a:effectLst/>
                        </a:rPr>
                        <a:t> 4 </a:t>
                      </a:r>
                      <a:r>
                        <a:rPr lang="en-US" sz="1800" dirty="0" err="1">
                          <a:effectLst/>
                        </a:rPr>
                        <a:t>jenis</a:t>
                      </a:r>
                      <a:r>
                        <a:rPr lang="en-US" sz="1800" dirty="0">
                          <a:effectLst/>
                        </a:rPr>
                        <a:t> (figured, </a:t>
                      </a:r>
                      <a:r>
                        <a:rPr lang="en-US" sz="1800" dirty="0" err="1">
                          <a:effectLst/>
                        </a:rPr>
                        <a:t>simbolis</a:t>
                      </a:r>
                      <a:r>
                        <a:rPr lang="en-US" sz="1800" dirty="0">
                          <a:effectLst/>
                        </a:rPr>
                        <a:t>, semantic dan behavioral). </a:t>
                      </a:r>
                      <a:r>
                        <a:rPr lang="en-US" sz="1800" dirty="0" err="1">
                          <a:effectLst/>
                        </a:rPr>
                        <a:t>Semua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ada</a:t>
                      </a:r>
                      <a:r>
                        <a:rPr lang="en-US" sz="1800" dirty="0">
                          <a:effectLst/>
                        </a:rPr>
                        <a:t> 120 </a:t>
                      </a:r>
                      <a:r>
                        <a:rPr lang="en-US" sz="1800" dirty="0" err="1">
                          <a:effectLst/>
                        </a:rPr>
                        <a:t>sel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intelegensi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9232752"/>
                  </a:ext>
                </a:extLst>
              </a:tr>
              <a:tr h="1278664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Goleman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</a:rPr>
                        <a:t>Social and emotional learning (SEL), </a:t>
                      </a:r>
                      <a:r>
                        <a:rPr lang="en-US" sz="1800" dirty="0" err="1">
                          <a:effectLst/>
                        </a:rPr>
                        <a:t>Kemajuan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atau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keberhasilan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seseorang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tergantung</a:t>
                      </a:r>
                      <a:r>
                        <a:rPr lang="en-US" sz="1800" dirty="0">
                          <a:effectLst/>
                        </a:rPr>
                        <a:t> pada </a:t>
                      </a:r>
                      <a:r>
                        <a:rPr lang="en-US" sz="1800" dirty="0" err="1">
                          <a:effectLst/>
                        </a:rPr>
                        <a:t>kesadaran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pemahaman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emosi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sendiri</a:t>
                      </a:r>
                      <a:r>
                        <a:rPr lang="en-US" sz="1800" dirty="0">
                          <a:effectLst/>
                        </a:rPr>
                        <a:t> (intrapersonal) </a:t>
                      </a:r>
                      <a:r>
                        <a:rPr lang="en-US" sz="1800" dirty="0" err="1">
                          <a:effectLst/>
                        </a:rPr>
                        <a:t>serta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emosi</a:t>
                      </a:r>
                      <a:r>
                        <a:rPr lang="en-US" sz="1800" dirty="0">
                          <a:effectLst/>
                        </a:rPr>
                        <a:t> orang lain(interpersonal)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3233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0364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23E56-DFCE-4EDA-B50B-6DB809241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TEORI BELAJAR KOGNITIF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ED2A26-53F8-41DA-B08D-FE4A5EEC7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4D784F-18AF-4151-9682-99F1D312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6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AE5ED2-9784-4F51-AC48-6265717EC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01026"/>
              </p:ext>
            </p:extLst>
          </p:nvPr>
        </p:nvGraphicFramePr>
        <p:xfrm>
          <a:off x="457200" y="1516388"/>
          <a:ext cx="8229600" cy="50448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4274098675"/>
                    </a:ext>
                  </a:extLst>
                </a:gridCol>
                <a:gridCol w="6934200">
                  <a:extLst>
                    <a:ext uri="{9D8B030D-6E8A-4147-A177-3AD203B41FA5}">
                      <a16:colId xmlns:a16="http://schemas.microsoft.com/office/drawing/2014/main" val="2768046378"/>
                    </a:ext>
                  </a:extLst>
                </a:gridCol>
              </a:tblGrid>
              <a:tr h="721840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Problem solving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Teori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pembelajaran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berdasarkan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pemikiran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induktif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prosedur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analitis</a:t>
                      </a:r>
                      <a:r>
                        <a:rPr lang="en-US" sz="1800" dirty="0">
                          <a:effectLst/>
                        </a:rPr>
                        <a:t> dan proses </a:t>
                      </a:r>
                      <a:r>
                        <a:rPr lang="en-US" sz="1800" dirty="0" err="1">
                          <a:effectLst/>
                        </a:rPr>
                        <a:t>bersifat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konvergensi</a:t>
                      </a:r>
                      <a:r>
                        <a:rPr lang="en-US" sz="1800" dirty="0">
                          <a:effectLst/>
                        </a:rPr>
                        <a:t>;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cara-cara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ilmiah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mencapai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solusi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atau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jawaban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benar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extLst>
                  <a:ext uri="{0D108BD9-81ED-4DB2-BD59-A6C34878D82A}">
                    <a16:rowId xmlns:a16="http://schemas.microsoft.com/office/drawing/2014/main" val="1665196629"/>
                  </a:ext>
                </a:extLst>
              </a:tr>
              <a:tr h="721840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Reflective thinking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</a:rPr>
                        <a:t>Pertimbangan yang bersifat aktif, terus-menerus dan teliti mengenai sebuah keyakinan atau bentuk pengetahuan dari sudut pandang yang mendukung.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extLst>
                  <a:ext uri="{0D108BD9-81ED-4DB2-BD59-A6C34878D82A}">
                    <a16:rowId xmlns:a16="http://schemas.microsoft.com/office/drawing/2014/main" val="1927788547"/>
                  </a:ext>
                </a:extLst>
              </a:tr>
              <a:tr h="2372012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Critical thinking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Keterampilan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memecahkan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 13 </a:t>
                      </a:r>
                      <a:r>
                        <a:rPr lang="en-US" sz="1800" dirty="0" err="1">
                          <a:effectLst/>
                        </a:rPr>
                        <a:t>atribut</a:t>
                      </a:r>
                      <a:r>
                        <a:rPr lang="en-US" sz="1800" dirty="0">
                          <a:effectLst/>
                        </a:rPr>
                        <a:t>  1) </a:t>
                      </a:r>
                      <a:r>
                        <a:rPr lang="en-US" sz="1800" dirty="0" err="1">
                          <a:effectLst/>
                        </a:rPr>
                        <a:t>berpikiran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terbuka</a:t>
                      </a:r>
                      <a:r>
                        <a:rPr lang="en-US" sz="1800" dirty="0">
                          <a:effectLst/>
                        </a:rPr>
                        <a:t>, 2) </a:t>
                      </a:r>
                      <a:r>
                        <a:rPr lang="en-US" sz="1800" dirty="0" err="1">
                          <a:effectLst/>
                        </a:rPr>
                        <a:t>mengambil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kesimpulan</a:t>
                      </a:r>
                      <a:r>
                        <a:rPr lang="en-US" sz="1800" dirty="0">
                          <a:effectLst/>
                        </a:rPr>
                        <a:t>  </a:t>
                      </a:r>
                      <a:r>
                        <a:rPr lang="en-US" sz="1800" dirty="0" err="1">
                          <a:effectLst/>
                        </a:rPr>
                        <a:t>berdasarkan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bukti</a:t>
                      </a:r>
                      <a:r>
                        <a:rPr lang="en-US" sz="1800" dirty="0">
                          <a:effectLst/>
                        </a:rPr>
                        <a:t>, 3) </a:t>
                      </a:r>
                      <a:r>
                        <a:rPr lang="en-US" sz="1800" dirty="0" err="1">
                          <a:effectLst/>
                        </a:rPr>
                        <a:t>memperhitungkan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berbagai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situasi</a:t>
                      </a:r>
                      <a:r>
                        <a:rPr lang="en-US" sz="1800" dirty="0">
                          <a:effectLst/>
                        </a:rPr>
                        <a:t>, 4) </a:t>
                      </a:r>
                      <a:r>
                        <a:rPr lang="en-US" sz="1800" dirty="0" err="1">
                          <a:effectLst/>
                        </a:rPr>
                        <a:t>pencari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informasi</a:t>
                      </a:r>
                      <a:r>
                        <a:rPr lang="en-US" sz="1800" dirty="0">
                          <a:effectLst/>
                        </a:rPr>
                        <a:t>, 5) </a:t>
                      </a:r>
                      <a:r>
                        <a:rPr lang="en-US" sz="1800" dirty="0" err="1">
                          <a:effectLst/>
                        </a:rPr>
                        <a:t>mencari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ketepatan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informasi</a:t>
                      </a:r>
                      <a:r>
                        <a:rPr lang="en-US" sz="1800" dirty="0">
                          <a:effectLst/>
                        </a:rPr>
                        <a:t>, 6) </a:t>
                      </a:r>
                      <a:r>
                        <a:rPr lang="en-US" sz="1800" dirty="0" err="1">
                          <a:effectLst/>
                        </a:rPr>
                        <a:t>teratur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terhadap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permasalahan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kompleks</a:t>
                      </a:r>
                      <a:r>
                        <a:rPr lang="en-US" sz="1800" dirty="0">
                          <a:effectLst/>
                        </a:rPr>
                        <a:t>, 7) </a:t>
                      </a:r>
                      <a:r>
                        <a:rPr lang="en-US" sz="1800" dirty="0" err="1">
                          <a:effectLst/>
                        </a:rPr>
                        <a:t>mencari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opsi</a:t>
                      </a:r>
                      <a:r>
                        <a:rPr lang="en-US" sz="1800" dirty="0">
                          <a:effectLst/>
                        </a:rPr>
                        <a:t> alternative </a:t>
                      </a:r>
                      <a:r>
                        <a:rPr lang="en-US" sz="1800" dirty="0" err="1">
                          <a:effectLst/>
                        </a:rPr>
                        <a:t>terhadap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, 8) </a:t>
                      </a:r>
                      <a:r>
                        <a:rPr lang="en-US" sz="1800" dirty="0" err="1">
                          <a:effectLst/>
                        </a:rPr>
                        <a:t>mencari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alasan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atas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sebuah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, 9) </a:t>
                      </a:r>
                      <a:r>
                        <a:rPr lang="en-US" sz="1800" dirty="0" err="1">
                          <a:effectLst/>
                        </a:rPr>
                        <a:t>mencari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pernyataan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jelas</a:t>
                      </a:r>
                      <a:r>
                        <a:rPr lang="en-US" sz="1800" dirty="0">
                          <a:effectLst/>
                        </a:rPr>
                        <a:t>, 10) </a:t>
                      </a:r>
                      <a:r>
                        <a:rPr lang="en-US" sz="1800" dirty="0" err="1">
                          <a:effectLst/>
                        </a:rPr>
                        <a:t>mengingat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aslinya</a:t>
                      </a:r>
                      <a:r>
                        <a:rPr lang="en-US" sz="1800" dirty="0">
                          <a:effectLst/>
                        </a:rPr>
                        <a:t>, 11) </a:t>
                      </a:r>
                      <a:r>
                        <a:rPr lang="en-US" sz="1800" dirty="0" err="1">
                          <a:effectLst/>
                        </a:rPr>
                        <a:t>menggunakan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sumber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kredibel</a:t>
                      </a:r>
                      <a:r>
                        <a:rPr lang="en-US" sz="1800" dirty="0">
                          <a:effectLst/>
                        </a:rPr>
                        <a:t>, 12) </a:t>
                      </a:r>
                      <a:r>
                        <a:rPr lang="en-US" sz="1800" dirty="0" err="1">
                          <a:effectLst/>
                        </a:rPr>
                        <a:t>tetap</a:t>
                      </a:r>
                      <a:r>
                        <a:rPr lang="en-US" sz="1800" dirty="0">
                          <a:effectLst/>
                        </a:rPr>
                        <a:t> pada </a:t>
                      </a:r>
                      <a:r>
                        <a:rPr lang="en-US" sz="1800" dirty="0" err="1">
                          <a:effectLst/>
                        </a:rPr>
                        <a:t>intinya</a:t>
                      </a:r>
                      <a:r>
                        <a:rPr lang="en-US" sz="1800" dirty="0">
                          <a:effectLst/>
                        </a:rPr>
                        <a:t>, 13) </a:t>
                      </a:r>
                      <a:r>
                        <a:rPr lang="en-US" sz="1800" dirty="0" err="1">
                          <a:effectLst/>
                        </a:rPr>
                        <a:t>menunjukkan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sensitivitas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terhadap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perasaan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tingkat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pengetahuan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extLst>
                  <a:ext uri="{0D108BD9-81ED-4DB2-BD59-A6C34878D82A}">
                    <a16:rowId xmlns:a16="http://schemas.microsoft.com/office/drawing/2014/main" val="3577347128"/>
                  </a:ext>
                </a:extLst>
              </a:tr>
              <a:tr h="687720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Intuitive thinking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err="1">
                          <a:effectLst/>
                        </a:rPr>
                        <a:t>Merupakan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bagian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dari</a:t>
                      </a:r>
                      <a:r>
                        <a:rPr lang="en-US" sz="1800" dirty="0">
                          <a:effectLst/>
                        </a:rPr>
                        <a:t> proses discovery, </a:t>
                      </a:r>
                      <a:r>
                        <a:rPr lang="en-US" sz="1800" dirty="0" err="1">
                          <a:effectLst/>
                        </a:rPr>
                        <a:t>dapat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memahami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berbagai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hubungan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menambah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pengetahuan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baru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89" marR="59789" marT="0" marB="0"/>
                </a:tc>
                <a:extLst>
                  <a:ext uri="{0D108BD9-81ED-4DB2-BD59-A6C34878D82A}">
                    <a16:rowId xmlns:a16="http://schemas.microsoft.com/office/drawing/2014/main" val="3699076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497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3EBAD-62C5-4067-AAEC-CEABACD1D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PSIKOLOGI HUMANISTIK</a:t>
            </a:r>
            <a:endParaRPr lang="en-ID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4C4BE7-4148-4430-81C0-119773F1D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E7A17-2F39-4359-9C75-D5BB5A69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7</a:t>
            </a:fld>
            <a:endParaRPr lang="id-ID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122EC25-C569-47C5-951D-C27A6838E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503123"/>
              </p:ext>
            </p:extLst>
          </p:nvPr>
        </p:nvGraphicFramePr>
        <p:xfrm>
          <a:off x="457200" y="1417638"/>
          <a:ext cx="8062596" cy="54478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798">
                  <a:extLst>
                    <a:ext uri="{9D8B030D-6E8A-4147-A177-3AD203B41FA5}">
                      <a16:colId xmlns:a16="http://schemas.microsoft.com/office/drawing/2014/main" val="2422998264"/>
                    </a:ext>
                  </a:extLst>
                </a:gridCol>
                <a:gridCol w="1223231">
                  <a:extLst>
                    <a:ext uri="{9D8B030D-6E8A-4147-A177-3AD203B41FA5}">
                      <a16:colId xmlns:a16="http://schemas.microsoft.com/office/drawing/2014/main" val="3101547268"/>
                    </a:ext>
                  </a:extLst>
                </a:gridCol>
                <a:gridCol w="5665567">
                  <a:extLst>
                    <a:ext uri="{9D8B030D-6E8A-4147-A177-3AD203B41FA5}">
                      <a16:colId xmlns:a16="http://schemas.microsoft.com/office/drawing/2014/main" val="866193035"/>
                    </a:ext>
                  </a:extLst>
                </a:gridCol>
              </a:tblGrid>
              <a:tr h="3349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Tokoh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Teori 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Penjelasan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3581673"/>
                  </a:ext>
                </a:extLst>
              </a:tr>
              <a:tr h="8805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Maslow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human needs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Kebutuhan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dasar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manusia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bersifat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hierarkis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berfungsi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mengarahkan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perilaku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fisiologis</a:t>
                      </a:r>
                      <a:r>
                        <a:rPr lang="en-US" sz="1800" dirty="0">
                          <a:effectLst/>
                        </a:rPr>
                        <a:t>, rasa </a:t>
                      </a:r>
                      <a:r>
                        <a:rPr lang="en-US" sz="1800" dirty="0" err="1">
                          <a:effectLst/>
                        </a:rPr>
                        <a:t>aman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sosial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penghargaan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aktualisasi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diri</a:t>
                      </a:r>
                      <a:r>
                        <a:rPr lang="en-US" sz="1800" dirty="0">
                          <a:effectLst/>
                        </a:rPr>
                        <a:t>).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7900177"/>
                  </a:ext>
                </a:extLst>
              </a:tr>
              <a:tr h="130828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Rogers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freedom to learn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Peran guru </a:t>
                      </a:r>
                      <a:r>
                        <a:rPr lang="en-US" sz="1800" dirty="0" err="1">
                          <a:effectLst/>
                        </a:rPr>
                        <a:t>sebagai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fasilitator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profesional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membimbing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pertumbuhan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perkembangan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siswa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n-US" sz="1800" dirty="0" err="1">
                          <a:effectLst/>
                        </a:rPr>
                        <a:t>membantu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siswa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mengeksplorasi</a:t>
                      </a:r>
                      <a:r>
                        <a:rPr lang="en-US" sz="1800" dirty="0">
                          <a:effectLst/>
                        </a:rPr>
                        <a:t> ide-ide </a:t>
                      </a:r>
                      <a:r>
                        <a:rPr lang="en-US" sz="1800" dirty="0" err="1">
                          <a:effectLst/>
                        </a:rPr>
                        <a:t>baru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tentang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kehidupan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mereka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tugas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sekolah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mereka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hubungan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mereka</a:t>
                      </a:r>
                      <a:r>
                        <a:rPr lang="en-US" sz="1800" dirty="0">
                          <a:effectLst/>
                        </a:rPr>
                        <a:t>, dan </a:t>
                      </a:r>
                      <a:r>
                        <a:rPr lang="en-US" sz="1800" dirty="0" err="1">
                          <a:effectLst/>
                        </a:rPr>
                        <a:t>interaksi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mereka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dengan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masyarakat</a:t>
                      </a:r>
                      <a:r>
                        <a:rPr lang="en-US" sz="1800" dirty="0">
                          <a:effectLst/>
                        </a:rPr>
                        <a:t>.)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3712283"/>
                  </a:ext>
                </a:extLst>
              </a:tr>
              <a:tr h="13258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Goleman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social and emotional learning / SEL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SEL: </a:t>
                      </a:r>
                      <a:r>
                        <a:rPr lang="en-US" sz="1800" dirty="0" err="1">
                          <a:effectLst/>
                        </a:rPr>
                        <a:t>belajar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mengenali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mengelola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emosi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peduli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tentang</a:t>
                      </a:r>
                      <a:r>
                        <a:rPr lang="en-US" sz="1800" dirty="0">
                          <a:effectLst/>
                        </a:rPr>
                        <a:t> orang lain, </a:t>
                      </a:r>
                      <a:r>
                        <a:rPr lang="en-US" sz="1800" dirty="0" err="1">
                          <a:effectLst/>
                        </a:rPr>
                        <a:t>membuat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keputusan</a:t>
                      </a:r>
                      <a:r>
                        <a:rPr lang="en-US" sz="1800" dirty="0">
                          <a:effectLst/>
                        </a:rPr>
                        <a:t> yang </a:t>
                      </a:r>
                      <a:r>
                        <a:rPr lang="en-US" sz="1800" dirty="0" err="1">
                          <a:effectLst/>
                        </a:rPr>
                        <a:t>baik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berperilaku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etis</a:t>
                      </a:r>
                      <a:r>
                        <a:rPr lang="en-US" sz="1800" dirty="0">
                          <a:effectLst/>
                        </a:rPr>
                        <a:t>, dan </a:t>
                      </a:r>
                      <a:r>
                        <a:rPr lang="en-US" sz="1800" dirty="0" err="1">
                          <a:effectLst/>
                        </a:rPr>
                        <a:t>bertanggung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jawab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mengembangkan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hubungan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positif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menghindari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perilaku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negatif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5649307"/>
                  </a:ext>
                </a:extLst>
              </a:tr>
              <a:tr h="9371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Seligman</a:t>
                      </a:r>
                      <a:endParaRPr lang="en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positive psychology and well-being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Kesejahteraan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seseorang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dapat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mendorong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optimisme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dalam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dirinya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untuk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memunculkan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bakat-bakat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tertentu</a:t>
                      </a:r>
                      <a:r>
                        <a:rPr lang="en-US" sz="1800" dirty="0">
                          <a:effectLst/>
                        </a:rPr>
                        <a:t>. Guru </a:t>
                      </a:r>
                      <a:r>
                        <a:rPr lang="en-US" sz="1800" dirty="0" err="1">
                          <a:effectLst/>
                        </a:rPr>
                        <a:t>harus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dapat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memberikan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contoh</a:t>
                      </a:r>
                      <a:r>
                        <a:rPr lang="en-US" sz="1800" dirty="0">
                          <a:effectLst/>
                        </a:rPr>
                        <a:t> dan </a:t>
                      </a:r>
                      <a:r>
                        <a:rPr lang="en-US" sz="1800" dirty="0" err="1">
                          <a:effectLst/>
                        </a:rPr>
                        <a:t>membimbing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siswa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tentang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bagaimana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menghadapi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masalah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pantang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menyerah</a:t>
                      </a:r>
                      <a:r>
                        <a:rPr lang="en-US" sz="1800" dirty="0">
                          <a:effectLst/>
                        </a:rPr>
                        <a:t>, </a:t>
                      </a:r>
                      <a:r>
                        <a:rPr lang="en-US" sz="1800" dirty="0" err="1">
                          <a:effectLst/>
                        </a:rPr>
                        <a:t>optimis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78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042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/>
          </a:bodyPr>
          <a:lstStyle/>
          <a:p>
            <a:r>
              <a:rPr lang="id-ID" sz="7200" dirty="0"/>
              <a:t>TERIMAKASIH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kurikulum-pasca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13F19-56B0-432F-A9C2-9507C96E5921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1677</TotalTime>
  <Words>922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Times New Roman</vt:lpstr>
      <vt:lpstr>Gallery</vt:lpstr>
      <vt:lpstr>LANDASAN PSIKOLOGI</vt:lpstr>
      <vt:lpstr>TEORI PSIKOLOGI YG MELANDASI KURIKULUM</vt:lpstr>
      <vt:lpstr>PSIKOLOGI BEHAVIORISTIK</vt:lpstr>
      <vt:lpstr>PSIKOLOGI KOGNITIF (1)</vt:lpstr>
      <vt:lpstr>PSIKOLOGI KOGNITIF (2)</vt:lpstr>
      <vt:lpstr>TEORI BELAJAR KOGNITIF</vt:lpstr>
      <vt:lpstr>PSIKOLOGI HUMANISTIK</vt:lpstr>
      <vt:lpstr>TERIMAKASIH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KURIKULUM</dc:title>
  <dc:creator>SUNARDI</dc:creator>
  <cp:lastModifiedBy>TOSHIBA</cp:lastModifiedBy>
  <cp:revision>150</cp:revision>
  <dcterms:created xsi:type="dcterms:W3CDTF">2009-04-28T08:16:00Z</dcterms:created>
  <dcterms:modified xsi:type="dcterms:W3CDTF">2021-03-10T01:48:27Z</dcterms:modified>
</cp:coreProperties>
</file>