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9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63C0"/>
    <a:srgbClr val="F0DCAA"/>
    <a:srgbClr val="FFC000"/>
    <a:srgbClr val="008080"/>
    <a:srgbClr val="FFC409"/>
    <a:srgbClr val="DEF2EE"/>
    <a:srgbClr val="13A589"/>
    <a:srgbClr val="0B6365"/>
    <a:srgbClr val="DB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D3A25-DC9C-4543-8406-04C3E80B537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8732BE-1306-4013-8C24-47F463BB670E}">
      <dgm:prSet custT="1"/>
      <dgm:spPr>
        <a:noFill/>
        <a:ln w="952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800" b="1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Acak</a:t>
          </a:r>
          <a:r>
            <a:rPr lang="en-US" sz="18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Diskrit</a:t>
          </a:r>
          <a:r>
            <a:rPr lang="en-US" sz="18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</a:p>
        <a:p>
          <a:pPr rtl="0"/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yang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memiliki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pada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titik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tertentu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  </a:t>
          </a:r>
        </a:p>
        <a:p>
          <a:pPr rtl="0"/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dari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ini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dapat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dihitung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(</a:t>
          </a:r>
          <a:r>
            <a:rPr lang="en-US" sz="1800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countable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). </a:t>
          </a:r>
        </a:p>
        <a:p>
          <a:pPr rtl="0"/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Contoh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Jumlah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hari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hujan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dalam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1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tahun</a:t>
          </a:r>
          <a:endParaRPr lang="en-US" sz="18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0806B4D-7AE1-4CA9-AB3E-9C1128E24B4E}" type="parTrans" cxnId="{2B33D92D-E82A-4224-AEFF-7A811184B156}">
      <dgm:prSet/>
      <dgm:spPr/>
      <dgm:t>
        <a:bodyPr/>
        <a:lstStyle/>
        <a:p>
          <a:endParaRPr lang="en-US" sz="1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FFF4199-ED8E-4A3A-803E-24B6AEED93B3}" type="sibTrans" cxnId="{2B33D92D-E82A-4224-AEFF-7A811184B156}">
      <dgm:prSet/>
      <dgm:spPr/>
      <dgm:t>
        <a:bodyPr/>
        <a:lstStyle/>
        <a:p>
          <a:endParaRPr lang="en-US" sz="1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CDA190D-7C4D-4E78-8D89-7D43B2CA6268}">
      <dgm:prSet custT="1"/>
      <dgm:spPr>
        <a:noFill/>
        <a:ln w="952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800" b="1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Acak</a:t>
          </a:r>
          <a:r>
            <a:rPr lang="en-US" sz="18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Kontinyu</a:t>
          </a:r>
          <a:r>
            <a:rPr lang="en-US" sz="18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</a:p>
        <a:p>
          <a:pPr rtl="0"/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yang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memiliki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pada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rentang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tertentu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 </a:t>
          </a:r>
        </a:p>
        <a:p>
          <a:pPr rtl="0"/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dari</a:t>
          </a:r>
          <a:r>
            <a:rPr lang="en-US" sz="18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ini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tak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hingga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banyaknya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sepanjang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interval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tertentu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 </a:t>
          </a:r>
        </a:p>
        <a:p>
          <a:pPr rtl="0"/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Contoh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Jumlah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volume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hujan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dalam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1 </a:t>
          </a:r>
          <a:r>
            <a:rPr lang="en-US" sz="18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tahun</a:t>
          </a:r>
          <a:r>
            <a:rPr lang="en-US" sz="18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n-US" sz="18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829BC2-9CC9-46E9-9AFE-53F2D7E18BC8}" type="parTrans" cxnId="{2318D7A5-8A48-451B-860E-3A17E84E5E6F}">
      <dgm:prSet/>
      <dgm:spPr/>
      <dgm:t>
        <a:bodyPr/>
        <a:lstStyle/>
        <a:p>
          <a:endParaRPr lang="en-US" sz="1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DDBB65-C470-48B2-9D42-94E620240B61}" type="sibTrans" cxnId="{2318D7A5-8A48-451B-860E-3A17E84E5E6F}">
      <dgm:prSet/>
      <dgm:spPr/>
      <dgm:t>
        <a:bodyPr/>
        <a:lstStyle/>
        <a:p>
          <a:endParaRPr lang="en-US" sz="1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0050E3-4191-4631-989E-22EB75C8E5FD}" type="pres">
      <dgm:prSet presAssocID="{A54D3A25-DC9C-4543-8406-04C3E80B53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3B3BC-49A7-46F4-B362-ED12FA1A4A56}" type="pres">
      <dgm:prSet presAssocID="{228732BE-1306-4013-8C24-47F463BB670E}" presName="parentText" presStyleLbl="node1" presStyleIdx="0" presStyleCnt="2" custScaleY="113489" custLinFactY="-62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7D139-6941-4471-BD23-441E7CD24B04}" type="pres">
      <dgm:prSet presAssocID="{AFFF4199-ED8E-4A3A-803E-24B6AEED93B3}" presName="spacer" presStyleCnt="0"/>
      <dgm:spPr/>
    </dgm:pt>
    <dgm:pt modelId="{DD487717-F913-4151-A3F8-9A9FD9923948}" type="pres">
      <dgm:prSet presAssocID="{7CDA190D-7C4D-4E78-8D89-7D43B2CA6268}" presName="parentText" presStyleLbl="node1" presStyleIdx="1" presStyleCnt="2" custScaleY="113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33D92D-E82A-4224-AEFF-7A811184B156}" srcId="{A54D3A25-DC9C-4543-8406-04C3E80B5375}" destId="{228732BE-1306-4013-8C24-47F463BB670E}" srcOrd="0" destOrd="0" parTransId="{00806B4D-7AE1-4CA9-AB3E-9C1128E24B4E}" sibTransId="{AFFF4199-ED8E-4A3A-803E-24B6AEED93B3}"/>
    <dgm:cxn modelId="{2318D7A5-8A48-451B-860E-3A17E84E5E6F}" srcId="{A54D3A25-DC9C-4543-8406-04C3E80B5375}" destId="{7CDA190D-7C4D-4E78-8D89-7D43B2CA6268}" srcOrd="1" destOrd="0" parTransId="{F8829BC2-9CC9-46E9-9AFE-53F2D7E18BC8}" sibTransId="{58DDBB65-C470-48B2-9D42-94E620240B61}"/>
    <dgm:cxn modelId="{94835B4B-6D3E-4CA0-9FF0-207EF78331EC}" type="presOf" srcId="{A54D3A25-DC9C-4543-8406-04C3E80B5375}" destId="{AB0050E3-4191-4631-989E-22EB75C8E5FD}" srcOrd="0" destOrd="0" presId="urn:microsoft.com/office/officeart/2005/8/layout/vList2"/>
    <dgm:cxn modelId="{393C87ED-ADE2-4871-8DEF-604CE629030B}" type="presOf" srcId="{7CDA190D-7C4D-4E78-8D89-7D43B2CA6268}" destId="{DD487717-F913-4151-A3F8-9A9FD9923948}" srcOrd="0" destOrd="0" presId="urn:microsoft.com/office/officeart/2005/8/layout/vList2"/>
    <dgm:cxn modelId="{2EDDBEC8-20EE-4F01-A396-732FD759EC42}" type="presOf" srcId="{228732BE-1306-4013-8C24-47F463BB670E}" destId="{C9B3B3BC-49A7-46F4-B362-ED12FA1A4A56}" srcOrd="0" destOrd="0" presId="urn:microsoft.com/office/officeart/2005/8/layout/vList2"/>
    <dgm:cxn modelId="{017FD8C8-A32E-4A94-82B4-EE230C514406}" type="presParOf" srcId="{AB0050E3-4191-4631-989E-22EB75C8E5FD}" destId="{C9B3B3BC-49A7-46F4-B362-ED12FA1A4A56}" srcOrd="0" destOrd="0" presId="urn:microsoft.com/office/officeart/2005/8/layout/vList2"/>
    <dgm:cxn modelId="{8A9AF42D-77F1-4AE5-A61D-866000655213}" type="presParOf" srcId="{AB0050E3-4191-4631-989E-22EB75C8E5FD}" destId="{0AA7D139-6941-4471-BD23-441E7CD24B04}" srcOrd="1" destOrd="0" presId="urn:microsoft.com/office/officeart/2005/8/layout/vList2"/>
    <dgm:cxn modelId="{AE051FCB-DE47-4F17-B4E2-D405AFF44D11}" type="presParOf" srcId="{AB0050E3-4191-4631-989E-22EB75C8E5FD}" destId="{DD487717-F913-4151-A3F8-9A9FD99239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3B3BC-49A7-46F4-B362-ED12FA1A4A56}">
      <dsp:nvSpPr>
        <dsp:cNvPr id="0" name=""/>
        <dsp:cNvSpPr/>
      </dsp:nvSpPr>
      <dsp:spPr>
        <a:xfrm>
          <a:off x="0" y="121304"/>
          <a:ext cx="8265458" cy="1679178"/>
        </a:xfrm>
        <a:prstGeom prst="roundRect">
          <a:avLst/>
        </a:prstGeom>
        <a:noFill/>
        <a:ln w="952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1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Acak</a:t>
          </a:r>
          <a:r>
            <a:rPr lang="en-US" sz="1800" b="1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Diskrit</a:t>
          </a:r>
          <a:r>
            <a:rPr lang="en-US" sz="1800" b="1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yang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memiliki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pada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titik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tertentu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dari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ini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dapat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dihitung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(</a:t>
          </a:r>
          <a:r>
            <a:rPr lang="en-US" sz="1800" i="1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countable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).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Contoh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Jumlah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hari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hujan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dalam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1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tahun</a:t>
          </a:r>
          <a:endParaRPr lang="en-US" sz="18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1971" y="203275"/>
        <a:ext cx="8101516" cy="1515236"/>
      </dsp:txXfrm>
    </dsp:sp>
    <dsp:sp modelId="{DD487717-F913-4151-A3F8-9A9FD9923948}">
      <dsp:nvSpPr>
        <dsp:cNvPr id="0" name=""/>
        <dsp:cNvSpPr/>
      </dsp:nvSpPr>
      <dsp:spPr>
        <a:xfrm>
          <a:off x="0" y="1921507"/>
          <a:ext cx="8265458" cy="1679178"/>
        </a:xfrm>
        <a:prstGeom prst="roundRect">
          <a:avLst/>
        </a:prstGeom>
        <a:noFill/>
        <a:ln w="952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1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Acak</a:t>
          </a:r>
          <a:r>
            <a:rPr lang="en-US" sz="1800" b="1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Kontinyu</a:t>
          </a:r>
          <a:r>
            <a:rPr lang="en-US" sz="1800" b="1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yang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memiliki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pada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rentang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tertentu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Nilai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dari</a:t>
          </a:r>
          <a:r>
            <a:rPr lang="en-US" sz="1800" b="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variabel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ini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tak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hingga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banyaknya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sepanjang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interval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tertentu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.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-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Contoh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Jumlah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volume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hujan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dalam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1 </a:t>
          </a:r>
          <a:r>
            <a:rPr lang="en-US" sz="1800" kern="120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tahun</a:t>
          </a:r>
          <a:r>
            <a:rPr lang="en-US" sz="18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n-US" sz="18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1971" y="2003478"/>
        <a:ext cx="8101516" cy="151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C5350-6556-4558-AAFB-C8B4C2E5567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337C-B331-4C90-9647-929637C99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7337C-B331-4C90-9647-929637C996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5D0E-1319-46BF-AFF8-3E675330204A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5960-B8B9-4C49-9FD9-E82C2020C984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4B-8334-4EBF-A662-37016DC2445E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9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CA27-E9EE-40B5-94AB-C10008EB662E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E711-A503-41B1-9807-BB48E91B142A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628E-BD0C-4262-A75D-A3C823B183A7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7A08-C8E3-43A4-88A6-99D14697EE52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C53E-A3AE-4E3C-937E-DFA9377C4AE9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7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789B-822E-499C-BCB7-33482380C24E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A2F-2F72-4688-A372-C6CB075CA991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B3D6-F2A4-48E5-B034-26FA0FC585AE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B4B5-E9C4-4990-B089-198C422247E0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056A-BDDD-41DA-92FB-41B239FE1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3655"/>
            <a:ext cx="9144001" cy="6074345"/>
          </a:xfrm>
          <a:prstGeom prst="rect">
            <a:avLst/>
          </a:prstGeom>
        </p:spPr>
      </p:pic>
      <p:sp>
        <p:nvSpPr>
          <p:cNvPr id="12" name="자유형: 도형 28">
            <a:extLst>
              <a:ext uri="{FF2B5EF4-FFF2-40B4-BE49-F238E27FC236}">
                <a16:creationId xmlns:a16="http://schemas.microsoft.com/office/drawing/2014/main" xmlns="" id="{AFA1CE82-8EE8-4273-B529-2575C5AC3D74}"/>
              </a:ext>
            </a:extLst>
          </p:cNvPr>
          <p:cNvSpPr/>
          <p:nvPr/>
        </p:nvSpPr>
        <p:spPr>
          <a:xfrm rot="20245611">
            <a:off x="5001552" y="1699420"/>
            <a:ext cx="3269364" cy="3968359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/>
          <p:cNvSpPr/>
          <p:nvPr/>
        </p:nvSpPr>
        <p:spPr>
          <a:xfrm>
            <a:off x="8297956" y="-15190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7955" y="256931"/>
            <a:ext cx="636495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</a:t>
            </a:fld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DF11676-6622-42A2-A86C-9D73AFBFCD9C}"/>
              </a:ext>
            </a:extLst>
          </p:cNvPr>
          <p:cNvSpPr txBox="1">
            <a:spLocks/>
          </p:cNvSpPr>
          <p:nvPr/>
        </p:nvSpPr>
        <p:spPr>
          <a:xfrm>
            <a:off x="81169" y="1536181"/>
            <a:ext cx="5400344" cy="19224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 </a:t>
            </a:r>
          </a:p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1153446" y="5843024"/>
            <a:ext cx="5482788" cy="600483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Program </a:t>
            </a:r>
            <a:r>
              <a:rPr lang="en-US" sz="1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Studi</a:t>
            </a: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Teknik</a:t>
            </a: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Kimia</a:t>
            </a:r>
          </a:p>
          <a:p>
            <a:pPr marL="0" indent="0">
              <a:buNone/>
            </a:pPr>
            <a:r>
              <a:rPr lang="en-US" sz="1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Fakultas</a:t>
            </a: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Teknik</a:t>
            </a: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Universitas</a:t>
            </a: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Sebelas</a:t>
            </a: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Maret</a:t>
            </a:r>
            <a:r>
              <a:rPr lang="en-US" sz="18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" y="5688970"/>
            <a:ext cx="1072277" cy="1041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81169" y="3495814"/>
            <a:ext cx="5400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Aida Nur Ramadhani,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M.T. – Dr. </a:t>
            </a: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Margono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자유형: 도형 28">
            <a:extLst>
              <a:ext uri="{FF2B5EF4-FFF2-40B4-BE49-F238E27FC236}">
                <a16:creationId xmlns:a16="http://schemas.microsoft.com/office/drawing/2014/main" xmlns="" id="{AFA1CE82-8EE8-4273-B529-2575C5AC3D74}"/>
              </a:ext>
            </a:extLst>
          </p:cNvPr>
          <p:cNvSpPr/>
          <p:nvPr/>
        </p:nvSpPr>
        <p:spPr>
          <a:xfrm rot="14891575">
            <a:off x="5315589" y="1022256"/>
            <a:ext cx="3269364" cy="3968359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706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01.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89700"/>
            <a:ext cx="8901954" cy="4247317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Precision Scientific Instrument Company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memproduksi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termometer yang seharusnya memberikan bacaan 0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pada titik beku air. Tes pada sampel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besar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mengungkapkan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bahwa pada titik beku air, beberapa termometer memberikan bacaan di bawah 0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°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(dilambangkan dengan angka negatif) dan beberapa memberikan bacaan di atas 0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°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(dilambangkan dengan angka positif).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Asumsikan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bahwa bacaan rata-rata adalah 0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dan standar deviasi bacaan adalah 1,00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. Juga asumsikan bahwa bacaan-bacaan tersebut didistribusikan secara normal.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Jika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satu termometer dipilih secara acak, temukan probabilitas bahwa, pada titik beku air, bacaan kurang dari 1,58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°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1364" y="1676626"/>
                <a:ext cx="8901954" cy="1287212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Distribusi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pembacaan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thermometer =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distribusi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normal.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Karena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memiliki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nilai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dan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standar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deviasi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𝜎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Dicari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probabilitas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atau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area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dibawah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kurva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batasan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𝑍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,58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" y="1676626"/>
                <a:ext cx="8901954" cy="1287212"/>
              </a:xfrm>
              <a:prstGeom prst="rect">
                <a:avLst/>
              </a:prstGeom>
              <a:blipFill rotWithShape="0">
                <a:blip r:embed="rId3"/>
                <a:stretch>
                  <a:fillRect l="-342" b="-6573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61364" y="3399559"/>
                <a:ext cx="8901954" cy="1338828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Dengan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mengacu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pada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probabilitas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distribusi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normal (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Troila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Elementary Statistics 9th edition,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A-2)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Z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positif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maka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didapat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area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kurva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titik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𝑍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=1,58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kiri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adalah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0,9429.</a:t>
                </a:r>
                <a:endParaRPr lang="en-US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" y="3399559"/>
                <a:ext cx="890195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342" r="-68" b="-2715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65" t="12110" r="16508" b="11329"/>
          <a:stretch/>
        </p:blipFill>
        <p:spPr>
          <a:xfrm>
            <a:off x="342744" y="995082"/>
            <a:ext cx="8386167" cy="5534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023" y="6037729"/>
            <a:ext cx="7914904" cy="34878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5149" y="2889950"/>
            <a:ext cx="657225" cy="363887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15149" y="6037729"/>
            <a:ext cx="657225" cy="348784"/>
          </a:xfrm>
          <a:prstGeom prst="rect">
            <a:avLst/>
          </a:prstGeom>
          <a:solidFill>
            <a:srgbClr val="FFC000">
              <a:alpha val="1882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91273" y="60539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Troila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- Elementary Statistics 9th edition,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Tabel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A-2)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14488" y="2586038"/>
            <a:ext cx="3314700" cy="442912"/>
          </a:xfrm>
          <a:prstGeom prst="rect">
            <a:avLst/>
          </a:prstGeom>
          <a:solidFill>
            <a:srgbClr val="EF63C0">
              <a:alpha val="50196"/>
            </a:srgbClr>
          </a:solidFill>
          <a:ln>
            <a:solidFill>
              <a:srgbClr val="EF6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364" y="1676626"/>
            <a:ext cx="8754036" cy="2169825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pemilihan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pembacaan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kurang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1,58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beku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air)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0,9429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ditunjukkan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daerah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berarsir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gambar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kata lain; Ada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94,29%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bacaan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1,58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343" t="35416" r="14666" b="34722"/>
          <a:stretch/>
        </p:blipFill>
        <p:spPr>
          <a:xfrm>
            <a:off x="2184400" y="4527995"/>
            <a:ext cx="4292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14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02.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89700"/>
            <a:ext cx="8901954" cy="1338828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menggunakan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sebelumnya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hitung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probablitias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kemungkinan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membaca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beku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-1,23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70" y="3873131"/>
            <a:ext cx="2039982" cy="461665"/>
          </a:xfrm>
          <a:prstGeom prst="rect">
            <a:avLst/>
          </a:prstGeom>
          <a:solidFill>
            <a:srgbClr val="F0DCAA"/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34470" y="4498414"/>
            <a:ext cx="8901954" cy="456215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dibawah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34470" y="5118247"/>
                <a:ext cx="8901954" cy="1287212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Dengan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mengacu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pada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probabilitas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distribusi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normal (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Troila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Elementary Statistics 9th edition,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A-2)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Z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negatif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maka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didapat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area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kurva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titik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𝑍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=−1,2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kiri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adalah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0,1093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5118247"/>
                <a:ext cx="8901954" cy="1287212"/>
              </a:xfrm>
              <a:prstGeom prst="rect">
                <a:avLst/>
              </a:prstGeom>
              <a:blipFill rotWithShape="0">
                <a:blip r:embed="rId2"/>
                <a:stretch>
                  <a:fillRect l="-342" b="-6573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9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15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2645" y="76197"/>
            <a:ext cx="8638709" cy="6371666"/>
            <a:chOff x="845586" y="152400"/>
            <a:chExt cx="7748866" cy="5149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414" t="74414" r="24963" b="8984"/>
            <a:stretch/>
          </p:blipFill>
          <p:spPr>
            <a:xfrm>
              <a:off x="845586" y="3873405"/>
              <a:ext cx="7748866" cy="14287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24414" t="11328" r="24963" b="45618"/>
            <a:stretch/>
          </p:blipFill>
          <p:spPr>
            <a:xfrm>
              <a:off x="845586" y="152400"/>
              <a:ext cx="7748866" cy="370522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39954" y="6129755"/>
            <a:ext cx="7914904" cy="34878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75448" y="2398852"/>
            <a:ext cx="657225" cy="423157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75448" y="6100560"/>
            <a:ext cx="657225" cy="348784"/>
          </a:xfrm>
          <a:prstGeom prst="rect">
            <a:avLst/>
          </a:prstGeom>
          <a:solidFill>
            <a:srgbClr val="FFC000">
              <a:alpha val="1882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3063" y="1954459"/>
            <a:ext cx="5072062" cy="442912"/>
          </a:xfrm>
          <a:prstGeom prst="rect">
            <a:avLst/>
          </a:prstGeom>
          <a:solidFill>
            <a:srgbClr val="EF63C0">
              <a:alpha val="50196"/>
            </a:srgbClr>
          </a:solidFill>
          <a:ln>
            <a:solidFill>
              <a:srgbClr val="EF6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16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388" y="610839"/>
            <a:ext cx="8754036" cy="1338828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normal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bahwa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total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area 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perhitungan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daerah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diarsir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dihitung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96" t="29493" r="39568" b="31835"/>
          <a:stretch/>
        </p:blipFill>
        <p:spPr>
          <a:xfrm>
            <a:off x="1866199" y="2068164"/>
            <a:ext cx="5586414" cy="28289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2388" y="4952816"/>
            <a:ext cx="8117539" cy="1754326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pemilihan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pembacaan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-1,23 °C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0,8907.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kata lain; Ada 89,07%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bacaan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-1,23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°C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17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03.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89700"/>
            <a:ext cx="8901954" cy="923330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menggunakan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sebelumnya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hitung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probablitias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dibaca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titik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beku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air)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antara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-2,00 °C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1,50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70" y="3323001"/>
            <a:ext cx="2039982" cy="461665"/>
          </a:xfrm>
          <a:prstGeom prst="rect">
            <a:avLst/>
          </a:prstGeom>
          <a:solidFill>
            <a:srgbClr val="F0DCAA"/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34470" y="3948284"/>
            <a:ext cx="8901954" cy="507831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dibawah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batasan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dua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Z.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34470" y="4568117"/>
                <a:ext cx="8901954" cy="1754326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Dengan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mengacu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pada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probabilitas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distribusi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normal (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Troila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Elementary Statistics 9th edition,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A-2) 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Z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negatif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area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𝑍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=−2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kiri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adalah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0,0228.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positif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area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𝑍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=1,5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kiri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adalah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0,9332.</a:t>
                </a:r>
                <a:endParaRPr lang="en-US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4568117"/>
                <a:ext cx="8901954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342" b="-1379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18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388" y="610839"/>
            <a:ext cx="8754036" cy="1338828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normal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bahwa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total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area 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perhitungan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daerah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diarsir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dihitung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388" y="4952816"/>
            <a:ext cx="8117539" cy="1754326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pemilihan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pembacaan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selisih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yaitu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0,9104.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kata lain; Ada 91,04%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bacaan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antara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-2,00 °C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1,50 °C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457" t="29296" r="51313" b="30274"/>
          <a:stretch/>
        </p:blipFill>
        <p:spPr>
          <a:xfrm>
            <a:off x="2040869" y="2003870"/>
            <a:ext cx="4600576" cy="29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19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z.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31" y="1709350"/>
            <a:ext cx="8156326" cy="1733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2" y="3825945"/>
            <a:ext cx="76485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Pendahuluan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03975"/>
            <a:ext cx="8901954" cy="915059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Beberapa jenis distribusi yang telah kita bahas, merupakan distribusi variabel acak diskrit</a:t>
            </a:r>
            <a:r>
              <a:rPr lang="sv-SE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sv-SE" sz="19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655766"/>
              </p:ext>
            </p:extLst>
          </p:nvPr>
        </p:nvGraphicFramePr>
        <p:xfrm>
          <a:off x="463084" y="2904759"/>
          <a:ext cx="8265458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9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20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388" y="1539527"/>
            <a:ext cx="8754036" cy="2169825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variabel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kontinu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eksaknya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0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P (z = a) = 0.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l-PL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P(a ≤ </a:t>
            </a:r>
            <a:r>
              <a:rPr lang="pl-PL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≤</a:t>
            </a:r>
            <a:r>
              <a:rPr lang="pl-PL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pl-PL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P(a 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pl-PL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</a:t>
            </a:r>
            <a:r>
              <a:rPr lang="pl-PL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pl-PL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mendapatkan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skor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paling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banyak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b,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mendapatkan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skor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kurang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b. 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21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388" y="1539527"/>
            <a:ext cx="8754036" cy="1338828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diketahui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sebuah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area,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Z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nya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sesuai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Procedure for Finding a z Score from a Known 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Area: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5" y="3342117"/>
            <a:ext cx="8560525" cy="21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22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388" y="1539527"/>
            <a:ext cx="8754036" cy="456215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teknologi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040"/>
            <a:ext cx="9144000" cy="37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23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Aplikasi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Normal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89700"/>
            <a:ext cx="8901954" cy="1846659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semuanya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melibatkan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normal 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rata-rata 0 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deviasi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realistis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Penggunaan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9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standard </a:t>
            </a:r>
            <a:r>
              <a:rPr lang="en-US" sz="19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 distributions 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aplikasi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real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praktis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Maka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</a:t>
            </a:r>
            <a:endParaRPr lang="en-US" sz="19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528117" y="4620803"/>
                <a:ext cx="1576778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117" y="4620803"/>
                <a:ext cx="1576778" cy="6324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4470" y="5758713"/>
            <a:ext cx="741969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Pembulatan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angka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decimal.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z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terletak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sebelah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kiri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rata-rata,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pastikan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symbol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negatif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24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95" y="819150"/>
            <a:ext cx="6639105" cy="2495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42046" y="4189301"/>
                <a:ext cx="8687642" cy="1420517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Luas area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dapat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dicari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9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Tabel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A-2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nilai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Z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konversi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Karena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total area = 1,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simestris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terhadap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titik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maka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sumbu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tengah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kiri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ataupun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kanan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adalah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0,5.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" y="4189301"/>
                <a:ext cx="8687642" cy="1420517"/>
              </a:xfrm>
              <a:prstGeom prst="rect">
                <a:avLst/>
              </a:prstGeom>
              <a:blipFill rotWithShape="0">
                <a:blip r:embed="rId4"/>
                <a:stretch>
                  <a:fillRect l="-491" b="-2128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25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04.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89700"/>
            <a:ext cx="8901954" cy="4247317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Perancangan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Mobil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Ketinggian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duduk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pengemudi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kursi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kepala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harus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dipertimbangkan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desain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mobil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ketinggian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duduk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terdistribusi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normal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rata-rata 36,0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deviasi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1,4 in.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Berdasarkan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data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survei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antropometrik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Gordon,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Clauser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dkk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.).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Insinyur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telah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menyediakan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rencana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mengakomodasi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ketinggian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duduk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hingga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38,8 in.,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seorang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dipilih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tentukan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bahwa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ketinggian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duduk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kurang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38,8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Berdasarkan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hasil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apakah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desain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teknik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layak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26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364" y="1676626"/>
            <a:ext cx="8754036" cy="2169825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Dari data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normal non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rata- rata = 36 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deviasi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1,4 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x = 38,8 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=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913629" y="4161516"/>
                <a:ext cx="4294894" cy="732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38,8 −36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=2,00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29" y="4161516"/>
                <a:ext cx="4294894" cy="7329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364" y="5062530"/>
            <a:ext cx="8754036" cy="923330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Z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tabel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A-2.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Didapatkan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area = 0,9772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27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364" y="1676626"/>
            <a:ext cx="8754036" cy="1338828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memilih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sampel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pria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secara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v-SE" dirty="0">
                <a:latin typeface="Segoe UI" panose="020B0502040204020203" pitchFamily="34" charset="0"/>
                <a:cs typeface="Segoe UI" panose="020B0502040204020203" pitchFamily="34" charset="0"/>
              </a:rPr>
              <a:t>dengan ketinggian duduk kurang dari 38,8 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sebesar 0,9772.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apat </a:t>
            </a:r>
            <a:r>
              <a:rPr lang="sv-SE" dirty="0">
                <a:latin typeface="Segoe UI" panose="020B0502040204020203" pitchFamily="34" charset="0"/>
                <a:cs typeface="Segoe UI" panose="020B0502040204020203" pitchFamily="34" charset="0"/>
              </a:rPr>
              <a:t>dinyatakan dalam simbol </a:t>
            </a:r>
            <a:r>
              <a:rPr lang="sv-SE" dirty="0" smtClean="0">
                <a:latin typeface="Segoe UI" panose="020B0502040204020203" pitchFamily="34" charset="0"/>
                <a:cs typeface="Segoe UI" panose="020B0502040204020203" pitchFamily="34" charset="0"/>
              </a:rPr>
              <a:t>sebagai: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57" y="3208051"/>
            <a:ext cx="5727631" cy="651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838" y="4315852"/>
            <a:ext cx="5269122" cy="2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28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364" y="1676626"/>
            <a:ext cx="8754036" cy="2169825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diambil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kesimpulan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bahwa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bahwa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97,72%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ketinggian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duduk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kurang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38,8 in. </a:t>
            </a:r>
            <a:endParaRPr lang="en-US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Konsekuensi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penting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hasil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itu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2,28%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pria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muat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Pabrik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harus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memutuskan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kehilangan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2,28%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masalah</a:t>
            </a:r>
            <a:r>
              <a:rPr lang="en-US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Normal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89700"/>
            <a:ext cx="8901954" cy="1408078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variable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kontinyu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Sering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disebut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Gauss.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Paling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banyak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metode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statistik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praktis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9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749449"/>
            <a:ext cx="8901954" cy="871713"/>
          </a:xfrm>
          <a:prstGeom prst="rect">
            <a:avLst/>
          </a:prstGeom>
          <a:ln>
            <a:noFill/>
            <a:prstDash val="dash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variable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acak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kontinyu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mempunyai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fungsi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densitas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 = x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4804" y="2649079"/>
                <a:ext cx="3188180" cy="763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04" y="2649079"/>
                <a:ext cx="3188180" cy="763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4470" y="3566900"/>
                <a:ext cx="8901954" cy="2169825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indent="4000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=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nilai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konstan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bila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ditulis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hingga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4 decimal; 3,1416.</a:t>
                </a:r>
              </a:p>
              <a:p>
                <a:pPr indent="4000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=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bilangan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konstan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yang </a:t>
                </a:r>
                <a:r>
                  <a:rPr lang="en-US" dirty="0" err="1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bila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ditulis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hingga</a:t>
                </a:r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4 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decimal; 2,7183.</a:t>
                </a:r>
              </a:p>
              <a:p>
                <a:pPr indent="4000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= parameter, rata-rata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untuk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distribusi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 indent="4000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=parameter,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standar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deviasi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atau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simpangan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baku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untuk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distribusi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3566900"/>
                <a:ext cx="8901954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411" b="-1404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4470" y="5772657"/>
                <a:ext cx="8265457" cy="923330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Dan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nilai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x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mempunyai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batas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∞&lt;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&lt;∞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maka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dikatakan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bahwa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variable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acak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X </a:t>
                </a:r>
                <a:r>
                  <a:rPr lang="en-US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berdistribusi</a:t>
                </a:r>
                <a:r>
                  <a:rPr lang="en-US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normal.</a:t>
                </a:r>
                <a:endParaRPr lang="en-US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5772657"/>
                <a:ext cx="8265457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42" b="-4636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6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Sifat-sifat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penting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4470" y="1989700"/>
                <a:ext cx="8901954" cy="992579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Grafiknya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selalu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di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atas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sumbu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x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Bentuknya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simetris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terhadap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1900" i="1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1989700"/>
                <a:ext cx="8901954" cy="992579"/>
              </a:xfrm>
              <a:prstGeom prst="rect">
                <a:avLst/>
              </a:prstGeom>
              <a:blipFill rotWithShape="0">
                <a:blip r:embed="rId2"/>
                <a:stretch>
                  <a:fillRect l="-410" b="-3030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130" t="24414" r="29349" b="22656"/>
          <a:stretch/>
        </p:blipFill>
        <p:spPr>
          <a:xfrm>
            <a:off x="2434337" y="3313204"/>
            <a:ext cx="3923601" cy="32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4470" y="1737770"/>
                <a:ext cx="8901954" cy="2845715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Mempunyai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satu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modus,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jadi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kurva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unimodal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tercapai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pada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sebesar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0,3989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Grafiknya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mendekati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berasimtotkan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sumbu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x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dimulai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dari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𝜎</m:t>
                    </m:r>
                  </m:oMath>
                </a14:m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kanan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ke</a:t>
                </a:r>
                <a:r>
                  <a:rPr lang="en-US" sz="20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kiri</a:t>
                </a:r>
                <a:endParaRPr 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daerah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grafik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selalu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sama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satu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unit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persegi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sz="19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1737770"/>
                <a:ext cx="8901954" cy="2845715"/>
              </a:xfrm>
              <a:prstGeom prst="rect">
                <a:avLst/>
              </a:prstGeom>
              <a:blipFill rotWithShape="0">
                <a:blip r:embed="rId3"/>
                <a:stretch>
                  <a:fillRect l="-547" b="-853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4470" y="4811057"/>
                <a:ext cx="8901954" cy="1454244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Untuk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tiap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pasang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  <a:cs typeface="Segoe UI" panose="020B0502040204020203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𝜎</m:t>
                    </m:r>
                  </m:oMath>
                </a14:m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sifat-sifat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di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atas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selalu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dipenuhi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hanya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bentuk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kurvanya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saja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berlainan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Jika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𝜎</m:t>
                    </m:r>
                  </m:oMath>
                </a14:m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makin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besar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kurvanya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semakin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rendah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dan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sebaliknya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sz="19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4811057"/>
                <a:ext cx="8901954" cy="1454244"/>
              </a:xfrm>
              <a:prstGeom prst="rect">
                <a:avLst/>
              </a:prstGeom>
              <a:blipFill rotWithShape="0">
                <a:blip r:embed="rId4"/>
                <a:stretch>
                  <a:fillRect l="-410" b="-830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5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9" b="9643"/>
          <a:stretch/>
        </p:blipFill>
        <p:spPr>
          <a:xfrm flipV="1">
            <a:off x="0" y="0"/>
            <a:ext cx="9144001" cy="2871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081" t="21875" r="36054" b="28321"/>
          <a:stretch/>
        </p:blipFill>
        <p:spPr>
          <a:xfrm>
            <a:off x="1014412" y="2243138"/>
            <a:ext cx="6357937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4470" y="1989700"/>
                <a:ext cx="8901954" cy="1454244"/>
              </a:xfrm>
              <a:prstGeom prst="rect">
                <a:avLst/>
              </a:prstGeom>
              <a:ln>
                <a:solidFill>
                  <a:srgbClr val="F0DCAA"/>
                </a:solidFill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Merupakan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distribusi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normal yang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memiliki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nilai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rata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dan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standar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deviasi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=1</m:t>
                    </m:r>
                  </m:oMath>
                </a14:m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Total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area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dibawah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9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kurva</a:t>
                </a:r>
                <a:r>
                  <a:rPr lang="en-US" sz="19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= 1</a:t>
                </a:r>
                <a:endParaRPr lang="en-US" sz="19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" y="1989700"/>
                <a:ext cx="8901954" cy="1454244"/>
              </a:xfrm>
              <a:prstGeom prst="rect">
                <a:avLst/>
              </a:prstGeom>
              <a:blipFill rotWithShape="0">
                <a:blip r:embed="rId2"/>
                <a:stretch>
                  <a:fillRect l="-410" b="-1660"/>
                </a:stretch>
              </a:blipFill>
              <a:ln>
                <a:solidFill>
                  <a:srgbClr val="F0DCAA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1364" y="3630757"/>
            <a:ext cx="8901954" cy="530915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Jika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diubah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 parameter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9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840" t="30664" r="8053" b="54688"/>
          <a:stretch/>
        </p:blipFill>
        <p:spPr>
          <a:xfrm>
            <a:off x="5628152" y="5501948"/>
            <a:ext cx="2486025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854" t="30664" r="39751" b="37695"/>
          <a:stretch/>
        </p:blipFill>
        <p:spPr>
          <a:xfrm>
            <a:off x="1109663" y="4367082"/>
            <a:ext cx="4605337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8" y="336177"/>
            <a:ext cx="8525436" cy="7395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9929" y="6037729"/>
            <a:ext cx="636495" cy="82027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9928" y="6265301"/>
            <a:ext cx="636496" cy="365125"/>
          </a:xfrm>
        </p:spPr>
        <p:txBody>
          <a:bodyPr/>
          <a:lstStyle/>
          <a:p>
            <a:pPr algn="ctr"/>
            <a:fld id="{0B23056A-BDDD-41DA-92FB-41B239FE152C}" type="slidenum"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4470" y="94129"/>
            <a:ext cx="8928848" cy="900953"/>
          </a:xfrm>
          <a:prstGeom prst="homePlate">
            <a:avLst/>
          </a:prstGeom>
          <a:solidFill>
            <a:srgbClr val="F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Menentukan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70" y="1989700"/>
            <a:ext cx="8901954" cy="1846659"/>
          </a:xfrm>
          <a:prstGeom prst="rect">
            <a:avLst/>
          </a:prstGeom>
          <a:ln>
            <a:solidFill>
              <a:srgbClr val="F0DCAA"/>
            </a:solidFill>
            <a:prstDash val="dash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 =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jarak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sepanjang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horizontal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normal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area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dibawah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batasan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artiya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area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probabilitas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terjadi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batas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sz="19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Z.”</a:t>
            </a:r>
            <a:endParaRPr lang="en-US" sz="19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6828</TotalTime>
  <Words>1351</Words>
  <Application>Microsoft Office PowerPoint</Application>
  <PresentationFormat>On-screen Show (4:3)</PresentationFormat>
  <Paragraphs>147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맑은 고딕</vt:lpstr>
      <vt:lpstr>Arial</vt:lpstr>
      <vt:lpstr>Calibri</vt:lpstr>
      <vt:lpstr>Calibri Light</vt:lpstr>
      <vt:lpstr>Cambria Math</vt:lpstr>
      <vt:lpstr>Segoe UI</vt:lpstr>
      <vt:lpstr>Segoe UI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Ramadhani</dc:creator>
  <cp:lastModifiedBy>Aida Ramadhani</cp:lastModifiedBy>
  <cp:revision>233</cp:revision>
  <dcterms:created xsi:type="dcterms:W3CDTF">2019-09-02T12:51:07Z</dcterms:created>
  <dcterms:modified xsi:type="dcterms:W3CDTF">2020-04-03T00:22:20Z</dcterms:modified>
</cp:coreProperties>
</file>