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58" r:id="rId2"/>
    <p:sldId id="316" r:id="rId3"/>
    <p:sldId id="398" r:id="rId4"/>
    <p:sldId id="333" r:id="rId5"/>
  </p:sldIdLst>
  <p:sldSz cx="9144000" cy="6858000" type="screen4x3"/>
  <p:notesSz cx="6667500" cy="9904413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14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52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6707" y="0"/>
            <a:ext cx="2889250" cy="4952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D292A4-3E92-430E-86D2-8E7443F95ECC}" type="datetimeFigureOut">
              <a:rPr lang="id-ID" smtClean="0"/>
              <a:pPr/>
              <a:t>23/09/2020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7473"/>
            <a:ext cx="2889250" cy="4952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6707" y="9407473"/>
            <a:ext cx="2889250" cy="4952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E792CC-62EF-4B6A-ACAC-E1B8AE094F7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518043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52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6707" y="0"/>
            <a:ext cx="2889250" cy="4952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A2A365-5C25-45E3-B95C-0DA69540073D}" type="datetimeFigureOut">
              <a:rPr lang="id-ID" smtClean="0"/>
              <a:pPr/>
              <a:t>23/09/2020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04596"/>
            <a:ext cx="5334000" cy="44569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7473"/>
            <a:ext cx="2889250" cy="4952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6707" y="9407473"/>
            <a:ext cx="2889250" cy="4952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376AAA-B70B-4BCE-841E-8F60D45FB5A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08990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76AAA-B70B-4BCE-841E-8F60D45FB5A8}" type="slidenum">
              <a:rPr lang="id-ID" smtClean="0"/>
              <a:pPr/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76AAA-B70B-4BCE-841E-8F60D45FB5A8}" type="slidenum">
              <a:rPr lang="id-ID" smtClean="0"/>
              <a:pPr/>
              <a:t>4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918EB-6128-43AC-9167-381B4EBE7E04}" type="datetime1">
              <a:rPr lang="id-ID" smtClean="0"/>
              <a:pPr/>
              <a:t>23/09/2020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A1623-6FC8-40B9-B6C9-ED08DFD2A62C}" type="datetime1">
              <a:rPr lang="id-ID" smtClean="0"/>
              <a:pPr/>
              <a:t>23/09/2020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EE238-91A1-4349-836F-9D2E56B5C289}" type="datetime1">
              <a:rPr lang="id-ID" smtClean="0"/>
              <a:pPr/>
              <a:t>23/09/2020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096B-137F-4407-90AD-DFAA4672FAC6}" type="datetime1">
              <a:rPr lang="id-ID" smtClean="0"/>
              <a:pPr/>
              <a:t>23/09/2020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5E6BE-8769-4A47-BC5E-9EE0C11363E7}" type="datetime1">
              <a:rPr lang="id-ID" smtClean="0"/>
              <a:pPr/>
              <a:t>23/09/2020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B886-BA7A-4423-A646-25A40B1BA60B}" type="datetime1">
              <a:rPr lang="id-ID" smtClean="0"/>
              <a:pPr/>
              <a:t>23/09/2020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59F2C-5998-45DE-BC70-62C5B804324A}" type="datetime1">
              <a:rPr lang="id-ID" smtClean="0"/>
              <a:pPr/>
              <a:t>23/09/2020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0E86-A745-4BA7-BE52-FEB42EE58A7A}" type="datetime1">
              <a:rPr lang="id-ID" smtClean="0"/>
              <a:pPr/>
              <a:t>23/09/2020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C62B9-A094-420E-BE20-FFA6BFB28289}" type="datetime1">
              <a:rPr lang="id-ID" smtClean="0"/>
              <a:pPr/>
              <a:t>23/09/2020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BD6B9-0697-4F24-9AE7-71C6511BA57F}" type="datetime1">
              <a:rPr lang="id-ID" smtClean="0"/>
              <a:pPr/>
              <a:t>23/09/2020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1C6B-F66C-488A-9018-AC50C502A3C9}" type="datetime1">
              <a:rPr lang="id-ID" smtClean="0"/>
              <a:pPr/>
              <a:t>23/09/2020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9A419-7AA3-40E9-A57D-FDD1C78939B9}" type="datetime1">
              <a:rPr lang="id-ID" smtClean="0"/>
              <a:pPr/>
              <a:t>23/09/2020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d-ID"/>
              <a:t>kurikulum-pasca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13F19-56B0-432F-A9C2-9507C96E5921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438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LANDASAN SOSIAL</a:t>
            </a:r>
            <a:endParaRPr lang="id-ID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04746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2</a:t>
            </a:fld>
            <a:endParaRPr lang="id-ID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57223" y="1214422"/>
          <a:ext cx="7286676" cy="4929222"/>
        </p:xfrm>
        <a:graphic>
          <a:graphicData uri="http://schemas.openxmlformats.org/drawingml/2006/table">
            <a:tbl>
              <a:tblPr/>
              <a:tblGrid>
                <a:gridCol w="1821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1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20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20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921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 b="1" dirty="0">
                          <a:latin typeface="Calibri"/>
                          <a:ea typeface="Calibri"/>
                          <a:cs typeface="Times New Roman"/>
                        </a:rPr>
                        <a:t>KEAKSARAAN</a:t>
                      </a:r>
                      <a:endParaRPr lang="id-ID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 b="1">
                          <a:latin typeface="Calibri"/>
                          <a:ea typeface="Calibri"/>
                          <a:cs typeface="Times New Roman"/>
                        </a:rPr>
                        <a:t>SOSIAL BUDAYA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 b="1">
                          <a:latin typeface="Calibri"/>
                          <a:ea typeface="Calibri"/>
                          <a:cs typeface="Times New Roman"/>
                        </a:rPr>
                        <a:t>KELUARGA / AGAMA /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 b="1">
                          <a:latin typeface="Calibri"/>
                          <a:ea typeface="Calibri"/>
                          <a:cs typeface="Times New Roman"/>
                        </a:rPr>
                        <a:t>PENDIDIKAN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 b="1" dirty="0">
                          <a:latin typeface="Calibri"/>
                          <a:ea typeface="Calibri"/>
                          <a:cs typeface="Times New Roman"/>
                        </a:rPr>
                        <a:t>LATAR BELAKANG</a:t>
                      </a:r>
                      <a:endParaRPr lang="id-ID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 b="1" dirty="0">
                          <a:latin typeface="Calibri"/>
                          <a:ea typeface="Calibri"/>
                          <a:cs typeface="Times New Roman"/>
                        </a:rPr>
                        <a:t>DEMOGRAFIS</a:t>
                      </a:r>
                      <a:endParaRPr lang="id-ID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7053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2000" dirty="0">
                          <a:latin typeface="Calibri"/>
                          <a:ea typeface="Calibri"/>
                          <a:cs typeface="Times New Roman"/>
                        </a:rPr>
                        <a:t>Bahasa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2000" dirty="0">
                          <a:latin typeface="Calibri"/>
                          <a:ea typeface="Calibri"/>
                          <a:cs typeface="Times New Roman"/>
                        </a:rPr>
                        <a:t>Budaya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2000" dirty="0">
                          <a:latin typeface="Calibri"/>
                          <a:ea typeface="Calibri"/>
                          <a:cs typeface="Times New Roman"/>
                        </a:rPr>
                        <a:t>Sains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2000" dirty="0">
                          <a:latin typeface="Calibri"/>
                          <a:ea typeface="Calibri"/>
                          <a:cs typeface="Times New Roman"/>
                        </a:rPr>
                        <a:t>Informasi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2000" dirty="0">
                          <a:latin typeface="Calibri"/>
                          <a:ea typeface="Calibri"/>
                          <a:cs typeface="Times New Roman"/>
                        </a:rPr>
                        <a:t>Struktur ketenagaker-jaan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2000" dirty="0">
                          <a:latin typeface="Calibri"/>
                          <a:ea typeface="Calibri"/>
                          <a:cs typeface="Times New Roman"/>
                        </a:rPr>
                        <a:t>Distribusi kekuasaan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2000" dirty="0">
                          <a:latin typeface="Calibri"/>
                          <a:ea typeface="Calibri"/>
                          <a:cs typeface="Times New Roman"/>
                        </a:rPr>
                        <a:t>Struktur ekonomi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2000" dirty="0">
                          <a:latin typeface="Calibri"/>
                          <a:ea typeface="Calibri"/>
                          <a:cs typeface="Times New Roman"/>
                        </a:rPr>
                        <a:t>Konsekuensi sosial dari perubahan ekonomi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2000" dirty="0">
                          <a:latin typeface="Calibri"/>
                          <a:ea typeface="Calibri"/>
                          <a:cs typeface="Times New Roman"/>
                        </a:rPr>
                        <a:t>Pendidikan / pemelihara-an anak dan praktik sosialisasi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2000" dirty="0">
                          <a:latin typeface="Calibri"/>
                          <a:ea typeface="Calibri"/>
                          <a:cs typeface="Times New Roman"/>
                        </a:rPr>
                        <a:t>Populasi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2000" dirty="0">
                          <a:latin typeface="Calibri"/>
                          <a:ea typeface="Calibri"/>
                          <a:cs typeface="Times New Roman"/>
                        </a:rPr>
                        <a:t>Bahasa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2000" dirty="0">
                          <a:latin typeface="Calibri"/>
                          <a:ea typeface="Calibri"/>
                          <a:cs typeface="Times New Roman"/>
                        </a:rPr>
                        <a:t>Tingkat kehidupan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9089" name="Rectangle 1"/>
          <p:cNvSpPr>
            <a:spLocks noChangeArrowheads="1"/>
          </p:cNvSpPr>
          <p:nvPr/>
        </p:nvSpPr>
        <p:spPr bwMode="auto">
          <a:xfrm>
            <a:off x="2214546" y="428604"/>
            <a:ext cx="4234429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LANDASAN SOSIOLOGIS</a:t>
            </a:r>
            <a:endParaRPr kumimoji="0" lang="id-ID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24F12-CFD3-4694-82D5-1D4688F1E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PERUBAHAN PANDANGAN</a:t>
            </a:r>
            <a:endParaRPr lang="en-ID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4FE2B87-F314-4749-A1CC-3773A7F954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3361531"/>
              </p:ext>
            </p:extLst>
          </p:nvPr>
        </p:nvGraphicFramePr>
        <p:xfrm>
          <a:off x="457200" y="1752600"/>
          <a:ext cx="8229600" cy="45168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1173591344"/>
                    </a:ext>
                  </a:extLst>
                </a:gridCol>
              </a:tblGrid>
              <a:tr h="705479"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id-ID" sz="2400" dirty="0">
                          <a:effectLst/>
                        </a:rPr>
                        <a:t>Pengembangan intelektual vs pengembangan moral 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26" marR="66726" marT="0" marB="0"/>
                </a:tc>
                <a:extLst>
                  <a:ext uri="{0D108BD9-81ED-4DB2-BD59-A6C34878D82A}">
                    <a16:rowId xmlns:a16="http://schemas.microsoft.com/office/drawing/2014/main" val="663758315"/>
                  </a:ext>
                </a:extLst>
              </a:tr>
              <a:tr h="666686"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d-ID" sz="2400" dirty="0">
                          <a:effectLst/>
                        </a:rPr>
                        <a:t>Konsep ‘keluarga’</a:t>
                      </a:r>
                      <a:r>
                        <a:rPr lang="en-US" sz="2400" dirty="0">
                          <a:effectLst/>
                        </a:rPr>
                        <a:t>    </a:t>
                      </a:r>
                      <a:r>
                        <a:rPr lang="en-US" sz="2400" dirty="0" err="1">
                          <a:effectLst/>
                        </a:rPr>
                        <a:t>Konsep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keluarga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26" marR="66726" marT="0" marB="0"/>
                </a:tc>
                <a:extLst>
                  <a:ext uri="{0D108BD9-81ED-4DB2-BD59-A6C34878D82A}">
                    <a16:rowId xmlns:a16="http://schemas.microsoft.com/office/drawing/2014/main" val="324451727"/>
                  </a:ext>
                </a:extLst>
              </a:tr>
              <a:tr h="1641798">
                <a:tc>
                  <a:txBody>
                    <a:bodyPr/>
                    <a:lstStyle/>
                    <a:p>
                      <a:pPr marL="38862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d-ID" sz="2400" dirty="0">
                          <a:effectLst/>
                        </a:rPr>
                        <a:t>Masyarakat yang dikendalikan dari dalam, m</a:t>
                      </a:r>
                      <a:r>
                        <a:rPr lang="en-US" sz="2400" dirty="0">
                          <a:effectLst/>
                        </a:rPr>
                        <a:t>e</a:t>
                      </a:r>
                      <a:r>
                        <a:rPr lang="id-ID" sz="2400" dirty="0">
                          <a:effectLst/>
                        </a:rPr>
                        <a:t>njadi masyarakat yang dikendalikan dari luar, akhirnya menjadi masyarakat ‘post modern’ (khusus di Amerika Serikat)</a:t>
                      </a:r>
                      <a:endParaRPr lang="en-ID" sz="2400" dirty="0">
                        <a:effectLst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id-ID" sz="2400" dirty="0">
                          <a:effectLst/>
                        </a:rPr>
                        <a:t> 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26" marR="66726" marT="0" marB="0"/>
                </a:tc>
                <a:extLst>
                  <a:ext uri="{0D108BD9-81ED-4DB2-BD59-A6C34878D82A}">
                    <a16:rowId xmlns:a16="http://schemas.microsoft.com/office/drawing/2014/main" val="2931168087"/>
                  </a:ext>
                </a:extLst>
              </a:tr>
              <a:tr h="670368">
                <a:tc>
                  <a:txBody>
                    <a:bodyPr/>
                    <a:lstStyle/>
                    <a:p>
                      <a:pPr marL="38862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d-ID" sz="2400" dirty="0">
                          <a:effectLst/>
                        </a:rPr>
                        <a:t>Peran teman sejawat dari masa kanak-kanak ke masa remaja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26" marR="66726" marT="0" marB="0"/>
                </a:tc>
                <a:extLst>
                  <a:ext uri="{0D108BD9-81ED-4DB2-BD59-A6C34878D82A}">
                    <a16:rowId xmlns:a16="http://schemas.microsoft.com/office/drawing/2014/main" val="3675121721"/>
                  </a:ext>
                </a:extLst>
              </a:tr>
              <a:tr h="660524">
                <a:tc>
                  <a:txBody>
                    <a:bodyPr/>
                    <a:lstStyle/>
                    <a:p>
                      <a:pPr marL="38862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d-ID" sz="2400" dirty="0">
                          <a:effectLst/>
                        </a:rPr>
                        <a:t>Budaya sekolah dan kelas</a:t>
                      </a:r>
                      <a:endParaRPr lang="en-ID" sz="2400" dirty="0">
                        <a:effectLst/>
                      </a:endParaRPr>
                    </a:p>
                    <a:p>
                      <a:pPr marL="148590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26" marR="66726" marT="0" marB="0"/>
                </a:tc>
                <a:extLst>
                  <a:ext uri="{0D108BD9-81ED-4DB2-BD59-A6C34878D82A}">
                    <a16:rowId xmlns:a16="http://schemas.microsoft.com/office/drawing/2014/main" val="3516994481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F56A30-C0E2-4D15-9B90-003C96057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F56307-F49B-4336-AC32-D71918257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30558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8940"/>
          </a:xfrm>
        </p:spPr>
        <p:txBody>
          <a:bodyPr>
            <a:normAutofit/>
          </a:bodyPr>
          <a:lstStyle/>
          <a:p>
            <a:r>
              <a:rPr lang="id-ID" sz="7200" dirty="0"/>
              <a:t>TERIMAKASIH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4</a:t>
            </a:fld>
            <a:endParaRPr lang="id-ID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1670</TotalTime>
  <Words>108</Words>
  <Application>Microsoft Office PowerPoint</Application>
  <PresentationFormat>On-screen Show (4:3)</PresentationFormat>
  <Paragraphs>38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Symbol</vt:lpstr>
      <vt:lpstr>Office Theme</vt:lpstr>
      <vt:lpstr>LANDASAN SOSIAL</vt:lpstr>
      <vt:lpstr>PowerPoint Presentation</vt:lpstr>
      <vt:lpstr>PERUBAHAN PANDANGAN</vt:lpstr>
      <vt:lpstr>TERIMAKASIH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KURIKULUM</dc:title>
  <dc:creator>SUNARDI</dc:creator>
  <cp:lastModifiedBy>TOSHIBA</cp:lastModifiedBy>
  <cp:revision>148</cp:revision>
  <dcterms:created xsi:type="dcterms:W3CDTF">2009-04-28T08:16:00Z</dcterms:created>
  <dcterms:modified xsi:type="dcterms:W3CDTF">2020-09-23T01:54:02Z</dcterms:modified>
</cp:coreProperties>
</file>