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32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32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4660"/>
  </p:normalViewPr>
  <p:slideViewPr>
    <p:cSldViewPr snapToGrid="0">
      <p:cViewPr>
        <p:scale>
          <a:sx n="90" d="100"/>
          <a:sy n="90" d="100"/>
        </p:scale>
        <p:origin x="821" y="-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CE8A9-E0C3-4C36-B349-BD507F3AFCD2}" type="datetimeFigureOut">
              <a:rPr lang="en-ID" smtClean="0"/>
              <a:t>08/11/2023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C9D01-99DF-49F0-B43B-07DE6C16A48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55501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87A00-2120-B3FE-91A5-64F622411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00BC7E-E256-A95D-DFAE-8EEC0371E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6CDF6-DA98-799B-8E91-60E5B3B2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F650-4492-4240-BC34-BE313DC5E15B}" type="datetimeFigureOut">
              <a:rPr lang="en-ID" smtClean="0"/>
              <a:t>08/11/2023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A5B77-8C49-61D3-8955-DA51CC481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94764-BBE7-F256-C73F-42E62BD3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AF1-7506-498A-A95E-2DBB2AFDF2A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160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5EA82-1321-4664-3CE3-096CBD060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0A61B-49E0-B667-6327-0C0458434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7F932-F7BB-A705-01FD-819217F5F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F650-4492-4240-BC34-BE313DC5E15B}" type="datetimeFigureOut">
              <a:rPr lang="en-ID" smtClean="0"/>
              <a:t>08/11/2023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1B39C-6CA6-A68A-203D-4B8C5E397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23C94-E3A2-416E-760A-B0CAE728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AF1-7506-498A-A95E-2DBB2AFDF2A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7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2C0710-CB8C-CAA2-5287-2DCB9B9D7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ADCCA0-F280-652D-645E-DA7979C5F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DEBB2-71EE-1A13-7F6F-2526047F1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F650-4492-4240-BC34-BE313DC5E15B}" type="datetimeFigureOut">
              <a:rPr lang="en-ID" smtClean="0"/>
              <a:t>08/11/2023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F6E04-E8E5-DC61-EC6E-A14EA6398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4AF30-5B15-61A3-6549-43A1216D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AF1-7506-498A-A95E-2DBB2AFDF2A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789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58BD4-01AC-1FC1-9743-A8A90FE6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DF321-F8A2-B58F-F556-0502B9390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DC643-7563-D8C3-F2D9-0CE18A552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F650-4492-4240-BC34-BE313DC5E15B}" type="datetimeFigureOut">
              <a:rPr lang="en-ID" smtClean="0"/>
              <a:t>08/11/2023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42DBA-121E-2760-6585-6F584B304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CA568-C1CF-1E5B-89CE-79295DC1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AF1-7506-498A-A95E-2DBB2AFDF2A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417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8B7E3-E14B-7D3F-FEA3-E4D67792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72DE4-712C-E13F-9234-48A71BBD9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D9E83-334F-80AF-0207-925358E6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F650-4492-4240-BC34-BE313DC5E15B}" type="datetimeFigureOut">
              <a:rPr lang="en-ID" smtClean="0"/>
              <a:t>08/11/2023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9BC6C-A05B-9F73-9641-37540C14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49B37-F849-5331-0532-C43BA5AF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AF1-7506-498A-A95E-2DBB2AFDF2A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948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079A-A4DA-F515-5EE7-8A5028CC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A80F3-E8E2-0148-F31A-71D1599E3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9885E-AAEC-A32A-C171-C01B5E044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945D4-2F30-5BD7-E590-DF2536E1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F650-4492-4240-BC34-BE313DC5E15B}" type="datetimeFigureOut">
              <a:rPr lang="en-ID" smtClean="0"/>
              <a:t>08/11/2023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DD54E-E2FB-D722-8A41-DDFF5D17E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4E5AF-7666-46CF-039D-25B44D49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AF1-7506-498A-A95E-2DBB2AFDF2A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147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60A03-1BF3-3189-926F-7B65C4D62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5A747-4700-6BB1-8129-370F0EB8F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208FD-AA4D-2542-FD26-F0F9BE1A4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CB5734-E21C-43A3-1064-5E4EACD56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6E4B27-1537-84EC-C3A7-73701B21A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E26BBD-33AE-9C25-0016-AF088FED4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F650-4492-4240-BC34-BE313DC5E15B}" type="datetimeFigureOut">
              <a:rPr lang="en-ID" smtClean="0"/>
              <a:t>08/11/2023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B4312-DDBE-4D72-14EE-2DD38EFF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37ECB4-84F5-FB5A-39AC-497EB9B2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AF1-7506-498A-A95E-2DBB2AFDF2A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579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B9673-972C-A206-9CCE-54D6D124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AE1F59-1A5E-2CFE-BB48-02C4839A1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F650-4492-4240-BC34-BE313DC5E15B}" type="datetimeFigureOut">
              <a:rPr lang="en-ID" smtClean="0"/>
              <a:t>08/11/2023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65B68-27C8-2DC9-625F-F376C3A8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BE692-890C-94E4-B2C1-B2B11A2B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AF1-7506-498A-A95E-2DBB2AFDF2A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851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DD05EA-FCF8-886A-35FB-8581CB29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F650-4492-4240-BC34-BE313DC5E15B}" type="datetimeFigureOut">
              <a:rPr lang="en-ID" smtClean="0"/>
              <a:t>08/11/2023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E5A7FC-5E28-6047-4A24-B7C1FFAF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06280-E85C-2450-381D-12896CD38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AF1-7506-498A-A95E-2DBB2AFDF2A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961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F3DE-37C2-3BB6-6882-55C0B01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6876A-1075-9C0F-B20D-7A8155170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E6ABE-586F-7F33-1832-45355FE2C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FD082-4923-6883-C219-D444086B6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F650-4492-4240-BC34-BE313DC5E15B}" type="datetimeFigureOut">
              <a:rPr lang="en-ID" smtClean="0"/>
              <a:t>08/11/2023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4E285-CD6B-38DA-09A9-3F8C54EA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6A258-D260-6AE7-B8DC-837C9DC74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AF1-7506-498A-A95E-2DBB2AFDF2A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6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F7DC-E888-B912-4C53-3884DF58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097228-03EE-655F-F6C9-CBDF3DFC2B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CCC4C-0AF8-0AEA-5E7A-4026B1B93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5230B-0CC2-9CA6-5579-1B53E902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F650-4492-4240-BC34-BE313DC5E15B}" type="datetimeFigureOut">
              <a:rPr lang="en-ID" smtClean="0"/>
              <a:t>08/11/2023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3AC43-8A15-1112-AA8F-65B4C6F7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1DA04-17A8-D7C7-9A44-5EF32495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AF1-7506-498A-A95E-2DBB2AFDF2A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115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D0463C-AB6E-BA96-9628-18AAF434A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FBAB4-183E-703E-F54D-36A8EBC92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AA32D-E470-A52C-DB89-6387A9BB1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DF650-4492-4240-BC34-BE313DC5E15B}" type="datetimeFigureOut">
              <a:rPr lang="en-ID" smtClean="0"/>
              <a:t>08/11/2023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D688F-BBDC-EDE2-665C-915A7FDC4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36D2D-3A3A-F636-9B33-71803A9A5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FAAF1-7506-498A-A95E-2DBB2AFDF2A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845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tch.com/public/6869f746-d80c-4214-be50-bbe14365182f" TargetMode="External"/><Relationship Id="rId2" Type="http://schemas.openxmlformats.org/officeDocument/2006/relationships/hyperlink" Target="https://pitch.com/public/294e8140-5131-4c7a-83e8-98b20d124b9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pitch.com/public/935ed27c-5569-42cc-9f54-96c3c621930e" TargetMode="External"/><Relationship Id="rId4" Type="http://schemas.openxmlformats.org/officeDocument/2006/relationships/hyperlink" Target="https://pitch.com/public/efcaae49-a377-48ff-9ca7-9998fa10049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30A7-13D4-8D08-4AE1-7E2C7A6F79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64FEF-DAD4-3B3C-158B-7A18E23A22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3552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CE32C-E815-627B-8706-92C7CAEFF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Perancangan </a:t>
            </a:r>
            <a:r>
              <a:rPr lang="en-US" dirty="0" err="1"/>
              <a:t>Manajemen</a:t>
            </a:r>
            <a:r>
              <a:rPr lang="en-US" dirty="0"/>
              <a:t> Bisnis : </a:t>
            </a:r>
            <a:r>
              <a:rPr lang="en-US" dirty="0" err="1"/>
              <a:t>Pemasaran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34FB4A-D68D-0781-0A1F-751A4EB0A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472" y="1473200"/>
            <a:ext cx="52578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9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ED9EA-B69F-0951-5FC9-8CFDB68A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Startup Digital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F21B-A221-CCAE-23E6-652498D17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 BISNIS </a:t>
            </a:r>
          </a:p>
          <a:p>
            <a:r>
              <a:rPr lang="en-US" dirty="0"/>
              <a:t>ORGANISASI </a:t>
            </a:r>
          </a:p>
          <a:p>
            <a:r>
              <a:rPr lang="en-ID" dirty="0"/>
              <a:t>STRATEGI PENCARIAN MODAL </a:t>
            </a:r>
          </a:p>
          <a:p>
            <a:r>
              <a:rPr lang="en-ID" dirty="0"/>
              <a:t>STRATEGI PEMASARAN </a:t>
            </a:r>
          </a:p>
          <a:p>
            <a:r>
              <a:rPr lang="en-ID" dirty="0"/>
              <a:t>KEBERLANJUTAN BISNIS</a:t>
            </a:r>
          </a:p>
        </p:txBody>
      </p:sp>
    </p:spTree>
    <p:extLst>
      <p:ext uri="{BB962C8B-B14F-4D97-AF65-F5344CB8AC3E}">
        <p14:creationId xmlns:p14="http://schemas.microsoft.com/office/powerpoint/2010/main" val="2465217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D969D-0EE7-F4E0-EC92-5C12108F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 BISNIS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F373E-B200-D976-E626-9BB9937E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942" y="1825625"/>
            <a:ext cx="4299857" cy="4351338"/>
          </a:xfrm>
        </p:spPr>
        <p:txBody>
          <a:bodyPr>
            <a:normAutofit/>
          </a:bodyPr>
          <a:lstStyle/>
          <a:p>
            <a:pPr algn="just"/>
            <a:r>
              <a:rPr lang="en-ID" sz="2400" dirty="0"/>
              <a:t> </a:t>
            </a:r>
            <a:r>
              <a:rPr lang="en-ID" sz="2400" dirty="0" err="1"/>
              <a:t>Kanvas</a:t>
            </a:r>
            <a:r>
              <a:rPr lang="en-ID" sz="2400" dirty="0"/>
              <a:t> model </a:t>
            </a:r>
            <a:r>
              <a:rPr lang="en-ID" sz="2400" dirty="0" err="1"/>
              <a:t>bisnis</a:t>
            </a:r>
            <a:r>
              <a:rPr lang="en-ID" sz="2400" dirty="0"/>
              <a:t> (Model Business Canvas)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sebuah</a:t>
            </a:r>
            <a:r>
              <a:rPr lang="en-ID" sz="2400" dirty="0"/>
              <a:t> </a:t>
            </a:r>
            <a:r>
              <a:rPr lang="en-ID" sz="2400" dirty="0" err="1"/>
              <a:t>konsep</a:t>
            </a:r>
            <a:r>
              <a:rPr lang="en-ID" sz="2400" dirty="0"/>
              <a:t> </a:t>
            </a:r>
            <a:r>
              <a:rPr lang="en-ID" sz="2400" dirty="0" err="1"/>
              <a:t>perancangan</a:t>
            </a:r>
            <a:r>
              <a:rPr lang="en-ID" sz="2400" dirty="0"/>
              <a:t> </a:t>
            </a:r>
            <a:r>
              <a:rPr lang="en-ID" sz="2400" dirty="0" err="1"/>
              <a:t>usaha</a:t>
            </a:r>
            <a:r>
              <a:rPr lang="en-ID" sz="2400" dirty="0"/>
              <a:t> yang </a:t>
            </a:r>
            <a:r>
              <a:rPr lang="en-ID" sz="2400" dirty="0" err="1"/>
              <a:t>memuat</a:t>
            </a:r>
            <a:r>
              <a:rPr lang="en-ID" sz="2400" dirty="0"/>
              <a:t> </a:t>
            </a:r>
            <a:r>
              <a:rPr lang="en-ID" sz="2400" dirty="0" err="1"/>
              <a:t>aspek-aspek</a:t>
            </a:r>
            <a:r>
              <a:rPr lang="en-ID" sz="2400" dirty="0"/>
              <a:t> </a:t>
            </a:r>
            <a:r>
              <a:rPr lang="en-ID" sz="2400" dirty="0" err="1"/>
              <a:t>penting</a:t>
            </a:r>
            <a:r>
              <a:rPr lang="en-ID" sz="2400" dirty="0"/>
              <a:t> </a:t>
            </a:r>
            <a:r>
              <a:rPr lang="en-ID" sz="2400" dirty="0" err="1"/>
              <a:t>sebuah</a:t>
            </a:r>
            <a:r>
              <a:rPr lang="en-ID" sz="2400" dirty="0"/>
              <a:t> </a:t>
            </a:r>
            <a:r>
              <a:rPr lang="en-ID" sz="2400" dirty="0" err="1"/>
              <a:t>usaha</a:t>
            </a:r>
            <a:r>
              <a:rPr lang="en-ID" sz="2400" dirty="0"/>
              <a:t> </a:t>
            </a:r>
            <a:r>
              <a:rPr lang="en-ID" sz="2400" dirty="0" err="1"/>
              <a:t>ke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sebuah</a:t>
            </a:r>
            <a:r>
              <a:rPr lang="en-ID" sz="2400" dirty="0"/>
              <a:t> </a:t>
            </a:r>
            <a:r>
              <a:rPr lang="en-ID" sz="2400" dirty="0" err="1"/>
              <a:t>peta</a:t>
            </a:r>
            <a:r>
              <a:rPr lang="en-ID" sz="2400" dirty="0"/>
              <a:t> </a:t>
            </a:r>
            <a:r>
              <a:rPr lang="en-ID" sz="2400" dirty="0" err="1"/>
              <a:t>berbentuk</a:t>
            </a:r>
            <a:r>
              <a:rPr lang="en-ID" sz="2400" dirty="0"/>
              <a:t> </a:t>
            </a:r>
            <a:r>
              <a:rPr lang="en-ID" sz="2400" dirty="0" err="1"/>
              <a:t>kolom-kolom</a:t>
            </a:r>
            <a:r>
              <a:rPr lang="en-ID" sz="24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9EC775-D080-0059-B133-9B7C8B630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8131"/>
            <a:ext cx="574357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6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D969D-0EE7-F4E0-EC92-5C12108F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BISNIS CANVAS MODEL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F373E-B200-D976-E626-9BB9937E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942" y="1825625"/>
            <a:ext cx="4299857" cy="4351338"/>
          </a:xfrm>
        </p:spPr>
        <p:txBody>
          <a:bodyPr>
            <a:normAutofit/>
          </a:bodyPr>
          <a:lstStyle/>
          <a:p>
            <a:pPr algn="just"/>
            <a:r>
              <a:rPr lang="en-ID" sz="2400" dirty="0" err="1"/>
              <a:t>Contoh</a:t>
            </a:r>
            <a:r>
              <a:rPr lang="en-ID" sz="2400" dirty="0"/>
              <a:t> </a:t>
            </a:r>
            <a:r>
              <a:rPr lang="en-ID" sz="2400" dirty="0" err="1"/>
              <a:t>Pengisian</a:t>
            </a:r>
            <a:r>
              <a:rPr lang="en-ID" sz="2400" dirty="0"/>
              <a:t> </a:t>
            </a:r>
            <a:r>
              <a:rPr lang="en-ID" sz="2400" dirty="0" err="1"/>
              <a:t>Bisnis</a:t>
            </a:r>
            <a:r>
              <a:rPr lang="en-ID" sz="2400" dirty="0"/>
              <a:t> Canvas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01276A-42BC-9FBD-23B7-EE5D3AE65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53270" y="659071"/>
            <a:ext cx="42767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74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F021-A30B-990E-CE39-25CA5F4AF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ID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676A409-4950-831D-48AF-0E1490FBE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100" y="1690688"/>
            <a:ext cx="4914900" cy="406717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420C58-EA32-5536-6AA0-AEB1F168CCF3}"/>
              </a:ext>
            </a:extLst>
          </p:cNvPr>
          <p:cNvSpPr txBox="1"/>
          <p:nvPr/>
        </p:nvSpPr>
        <p:spPr>
          <a:xfrm>
            <a:off x="6708710" y="1800808"/>
            <a:ext cx="4914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/>
              <a:t>Keuntungan</a:t>
            </a:r>
            <a:r>
              <a:rPr lang="en-ID" dirty="0"/>
              <a:t> </a:t>
            </a:r>
            <a:r>
              <a:rPr lang="en-ID" dirty="0" err="1"/>
              <a:t>mengadopsi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jelasnya</a:t>
            </a:r>
            <a:r>
              <a:rPr lang="en-ID" dirty="0"/>
              <a:t> </a:t>
            </a:r>
            <a:r>
              <a:rPr lang="en-ID" dirty="0" err="1"/>
              <a:t>alur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/</a:t>
            </a:r>
            <a:r>
              <a:rPr lang="en-ID" dirty="0" err="1"/>
              <a:t>rantai</a:t>
            </a:r>
            <a:r>
              <a:rPr lang="en-ID" dirty="0"/>
              <a:t> </a:t>
            </a:r>
            <a:r>
              <a:rPr lang="en-ID" dirty="0" err="1"/>
              <a:t>komando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pertanggungjawaban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dan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pekerja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berkonsentrasi</a:t>
            </a:r>
            <a:r>
              <a:rPr lang="en-ID" dirty="0"/>
              <a:t> pada </a:t>
            </a:r>
            <a:r>
              <a:rPr lang="en-ID" dirty="0" err="1"/>
              <a:t>fungsi</a:t>
            </a:r>
            <a:r>
              <a:rPr lang="en-ID" dirty="0"/>
              <a:t> yang </a:t>
            </a:r>
            <a:r>
              <a:rPr lang="en-ID" dirty="0" err="1"/>
              <a:t>dimilikinya</a:t>
            </a:r>
            <a:r>
              <a:rPr lang="en-ID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/>
              <a:t>Kerugiannya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,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berdiri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paralel</a:t>
            </a:r>
            <a:r>
              <a:rPr lang="en-ID" dirty="0"/>
              <a:t>, </a:t>
            </a:r>
            <a:r>
              <a:rPr lang="en-ID" dirty="0" err="1"/>
              <a:t>terkadang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departemen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terjalin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, </a:t>
            </a:r>
            <a:r>
              <a:rPr lang="en-ID" dirty="0" err="1"/>
              <a:t>misalnya</a:t>
            </a:r>
            <a:r>
              <a:rPr lang="en-ID" dirty="0"/>
              <a:t>,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pelanggan</a:t>
            </a:r>
            <a:r>
              <a:rPr lang="en-ID" dirty="0"/>
              <a:t>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persoalan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dilempar-lempar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departemen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persoalan</a:t>
            </a:r>
            <a:r>
              <a:rPr lang="en-ID" dirty="0"/>
              <a:t> </a:t>
            </a:r>
            <a:r>
              <a:rPr lang="en-ID" dirty="0" err="1"/>
              <a:t>relevansi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/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departemen</a:t>
            </a:r>
            <a:r>
              <a:rPr lang="en-ID" dirty="0"/>
              <a:t> yang </a:t>
            </a:r>
            <a:r>
              <a:rPr lang="en-ID" dirty="0" err="1"/>
              <a:t>menghadapi</a:t>
            </a:r>
            <a:r>
              <a:rPr lang="en-ID" dirty="0"/>
              <a:t> </a:t>
            </a:r>
            <a:r>
              <a:rPr lang="en-ID" dirty="0" err="1"/>
              <a:t>pelanggan</a:t>
            </a:r>
            <a:r>
              <a:rPr lang="en-ID" dirty="0"/>
              <a:t> </a:t>
            </a:r>
            <a:r>
              <a:rPr lang="en-ID" dirty="0" err="1"/>
              <a:t>tersebut</a:t>
            </a:r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F3C5B8-1AB3-BB31-CC19-1EC334EA396E}"/>
              </a:ext>
            </a:extLst>
          </p:cNvPr>
          <p:cNvSpPr txBox="1"/>
          <p:nvPr/>
        </p:nvSpPr>
        <p:spPr>
          <a:xfrm>
            <a:off x="2062065" y="5971592"/>
            <a:ext cx="312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38085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00DD1-904D-5DEA-C3EC-F4293209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PENCARIAN MODAL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0E937-45A9-D02E-A690-A6F7CFC34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816" y="1536376"/>
            <a:ext cx="4094584" cy="4351338"/>
          </a:xfrm>
        </p:spPr>
        <p:txBody>
          <a:bodyPr/>
          <a:lstStyle/>
          <a:p>
            <a:r>
              <a:rPr lang="en-US" dirty="0"/>
              <a:t>Contoh PITCH DECK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hlinkClick r:id="rId2"/>
              </a:rPr>
              <a:t>https://pitch.com/public/294e8140-5131-4c7a-83e8-98b20d124b9b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hlinkClick r:id="rId3"/>
              </a:rPr>
              <a:t>https://pitch.com/public/6869f746-d80c-4214-be50-bbe14365182f</a:t>
            </a:r>
            <a:r>
              <a:rPr lang="en-US" sz="1800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hlinkClick r:id="rId4"/>
              </a:rPr>
              <a:t>https://pitch.com/public/efcaae49-a377-48ff-9ca7-9998fa100491</a:t>
            </a:r>
            <a:r>
              <a:rPr lang="en-US" sz="1800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hlinkClick r:id="rId5"/>
              </a:rPr>
              <a:t>https://pitch.com/public/935ed27c-5569-42cc-9f54-96c3c621930e</a:t>
            </a:r>
            <a:r>
              <a:rPr lang="en-US" sz="18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F9AD1-8B10-1E92-8F56-6D0587239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643" y="1825625"/>
            <a:ext cx="46005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12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B99EB-C523-5FFF-0F4A-EA506256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PEMASARAN ONLINE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469AD3-4466-B298-F9EF-4F2308F7D639}"/>
              </a:ext>
            </a:extLst>
          </p:cNvPr>
          <p:cNvSpPr/>
          <p:nvPr/>
        </p:nvSpPr>
        <p:spPr>
          <a:xfrm>
            <a:off x="1193573" y="1743587"/>
            <a:ext cx="445139" cy="94378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b="1" kern="0" dirty="0">
                <a:ln w="22225">
                  <a:solidFill>
                    <a:srgbClr val="F6B26B"/>
                  </a:solidFill>
                  <a:prstDash val="solid"/>
                </a:ln>
                <a:solidFill>
                  <a:srgbClr val="F6B26B">
                    <a:lumMod val="40000"/>
                    <a:lumOff val="60000"/>
                  </a:srgbClr>
                </a:solidFill>
                <a:latin typeface="Arial"/>
                <a:cs typeface="Arial"/>
                <a:sym typeface="Arial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82D6-E919-B5CA-D6C6-FF633E66A18E}"/>
              </a:ext>
            </a:extLst>
          </p:cNvPr>
          <p:cNvSpPr/>
          <p:nvPr/>
        </p:nvSpPr>
        <p:spPr>
          <a:xfrm>
            <a:off x="1134582" y="2569953"/>
            <a:ext cx="4533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Sebelum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kita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menggunakan online marketing,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kita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harus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mempersiapkan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terlebih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dahulu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profil bisnis dan produk yang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kita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miliki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. Profil bisnis ini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meliputi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informasi seperti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nama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usaha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, logo (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bila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ada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), foto tempat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usaha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, nomor kontak/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telepon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usaha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, daftar produk/layanan, foto produk, dan informasi lainnya yang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dimiliki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bisnis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kita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dan penting untuk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diinformasikan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kepada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publik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.</a:t>
            </a:r>
            <a:endParaRPr lang="en-US" sz="1100" kern="0" dirty="0">
              <a:solidFill>
                <a:srgbClr val="FFFFFF">
                  <a:lumMod val="50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0005F3-E94A-8AFA-F088-6FDB3307CF55}"/>
              </a:ext>
            </a:extLst>
          </p:cNvPr>
          <p:cNvSpPr/>
          <p:nvPr/>
        </p:nvSpPr>
        <p:spPr>
          <a:xfrm>
            <a:off x="6588201" y="1658374"/>
            <a:ext cx="445139" cy="94378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b="1" kern="0">
                <a:ln w="22225">
                  <a:solidFill>
                    <a:srgbClr val="F6B26B"/>
                  </a:solidFill>
                  <a:prstDash val="solid"/>
                </a:ln>
                <a:solidFill>
                  <a:srgbClr val="F6B26B">
                    <a:lumMod val="40000"/>
                    <a:lumOff val="60000"/>
                  </a:srgbClr>
                </a:solidFill>
                <a:latin typeface="Arial"/>
                <a:cs typeface="Arial"/>
                <a:sym typeface="Arial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FDA23-6E98-1DB6-7094-79B6B2C821C2}"/>
              </a:ext>
            </a:extLst>
          </p:cNvPr>
          <p:cNvSpPr txBox="1"/>
          <p:nvPr/>
        </p:nvSpPr>
        <p:spPr>
          <a:xfrm>
            <a:off x="7072669" y="1992410"/>
            <a:ext cx="428113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nn-NO" sz="1867" kern="0" dirty="0">
                <a:solidFill>
                  <a:srgbClr val="073763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GUNAKAN FITUR IKLAN DI MEDIA SOSIAL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9373AE-105E-C215-CEB6-78E6C3C784C2}"/>
              </a:ext>
            </a:extLst>
          </p:cNvPr>
          <p:cNvSpPr/>
          <p:nvPr/>
        </p:nvSpPr>
        <p:spPr>
          <a:xfrm>
            <a:off x="6487951" y="2611498"/>
            <a:ext cx="4633976" cy="132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Apabila </a:t>
            </a:r>
            <a:r>
              <a:rPr lang="en-US" sz="1333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pengiklanan</a:t>
            </a: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sebelum era digital </a:t>
            </a:r>
            <a:r>
              <a:rPr lang="en-US" sz="1333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dilakukan</a:t>
            </a: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</a:t>
            </a:r>
            <a:r>
              <a:rPr lang="en-US" sz="1333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secara</a:t>
            </a: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umum dengan membuat </a:t>
            </a:r>
            <a:r>
              <a:rPr lang="en-US" sz="1333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iklan</a:t>
            </a: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di </a:t>
            </a:r>
            <a:r>
              <a:rPr lang="en-US" sz="1333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televisi</a:t>
            </a: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, radio, </a:t>
            </a:r>
            <a:r>
              <a:rPr lang="en-US" sz="1333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surat</a:t>
            </a: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kabar, atau dengan </a:t>
            </a:r>
            <a:r>
              <a:rPr lang="en-US" sz="1333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papan</a:t>
            </a: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besar di </a:t>
            </a:r>
            <a:r>
              <a:rPr lang="en-US" sz="1333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pinggir</a:t>
            </a: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</a:t>
            </a:r>
            <a:r>
              <a:rPr lang="en-US" sz="1333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jalan</a:t>
            </a: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, </a:t>
            </a:r>
            <a:r>
              <a:rPr lang="en-US" sz="1333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saat</a:t>
            </a: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ini Facebook </a:t>
            </a:r>
            <a:r>
              <a:rPr lang="en-US" sz="1333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menawarkan</a:t>
            </a: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strategi </a:t>
            </a:r>
            <a:r>
              <a:rPr lang="en-US" sz="1333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pemasaran</a:t>
            </a: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yang lebih </a:t>
            </a:r>
            <a:r>
              <a:rPr lang="en-US" sz="1333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efektif</a:t>
            </a: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dan </a:t>
            </a:r>
            <a:r>
              <a:rPr lang="en-US" sz="1333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efisien</a:t>
            </a: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. </a:t>
            </a:r>
            <a:r>
              <a:rPr lang="en-US" sz="1333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Sebab</a:t>
            </a: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target </a:t>
            </a:r>
            <a:r>
              <a:rPr lang="en-US" sz="1333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pengiklanan</a:t>
            </a: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dapat </a:t>
            </a:r>
            <a:r>
              <a:rPr lang="en-US" sz="1333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kita</a:t>
            </a: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sesuaikan sesuai dengan data yang Facebook </a:t>
            </a:r>
            <a:r>
              <a:rPr lang="en-US" sz="1333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miliki</a:t>
            </a: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. </a:t>
            </a:r>
            <a:endParaRPr lang="en-US" sz="1200" kern="0" dirty="0">
              <a:solidFill>
                <a:srgbClr val="FFFFFF">
                  <a:lumMod val="50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E936D1-E1F4-7BF2-856E-321B5100223C}"/>
              </a:ext>
            </a:extLst>
          </p:cNvPr>
          <p:cNvSpPr/>
          <p:nvPr/>
        </p:nvSpPr>
        <p:spPr>
          <a:xfrm>
            <a:off x="1147691" y="3802266"/>
            <a:ext cx="445139" cy="94378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b="1" kern="0">
                <a:ln w="22225">
                  <a:solidFill>
                    <a:srgbClr val="F6B26B"/>
                  </a:solidFill>
                  <a:prstDash val="solid"/>
                </a:ln>
                <a:solidFill>
                  <a:srgbClr val="F6B26B">
                    <a:lumMod val="40000"/>
                    <a:lumOff val="60000"/>
                  </a:srgbClr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658FD-F05E-7883-D061-3203DDA001FD}"/>
              </a:ext>
            </a:extLst>
          </p:cNvPr>
          <p:cNvSpPr txBox="1"/>
          <p:nvPr/>
        </p:nvSpPr>
        <p:spPr>
          <a:xfrm>
            <a:off x="1603441" y="2055916"/>
            <a:ext cx="388046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73763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SIAPKAN PROFIL BISNIS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001F9A-06B5-D2B1-B854-D2476185D192}"/>
              </a:ext>
            </a:extLst>
          </p:cNvPr>
          <p:cNvSpPr/>
          <p:nvPr/>
        </p:nvSpPr>
        <p:spPr>
          <a:xfrm>
            <a:off x="1086768" y="4598077"/>
            <a:ext cx="4633976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Website dapat menjadi </a:t>
            </a:r>
            <a:r>
              <a:rPr lang="en-US" sz="1333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laman</a:t>
            </a: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yang  </a:t>
            </a:r>
            <a:r>
              <a:rPr lang="en-US" sz="1333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memberikan</a:t>
            </a: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informasi </a:t>
            </a:r>
            <a:r>
              <a:rPr lang="en-US" sz="1333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seluas-luasnya</a:t>
            </a: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mengenai profil </a:t>
            </a:r>
            <a:r>
              <a:rPr lang="en-US" sz="1333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usaha</a:t>
            </a: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, kontak, produk, testimoni, portofolio, dan informasi lainnya yang dapat </a:t>
            </a:r>
            <a:r>
              <a:rPr lang="en-US" sz="1333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dibagikan</a:t>
            </a: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kepada </a:t>
            </a:r>
            <a:r>
              <a:rPr lang="en-US" sz="1333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calon</a:t>
            </a: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 </a:t>
            </a:r>
            <a:r>
              <a:rPr lang="en-US" sz="1333" kern="0" dirty="0" err="1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pelanggan</a:t>
            </a: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. </a:t>
            </a:r>
            <a:endParaRPr lang="en-US" sz="1200" kern="0" dirty="0">
              <a:solidFill>
                <a:srgbClr val="FFFFFF">
                  <a:lumMod val="50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335AE9-D9C7-B553-C1AF-2ED3DBDA7D0A}"/>
              </a:ext>
            </a:extLst>
          </p:cNvPr>
          <p:cNvSpPr/>
          <p:nvPr/>
        </p:nvSpPr>
        <p:spPr>
          <a:xfrm>
            <a:off x="6588201" y="4240417"/>
            <a:ext cx="445139" cy="94378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b="1" kern="0">
                <a:ln w="22225">
                  <a:solidFill>
                    <a:srgbClr val="F6B26B"/>
                  </a:solidFill>
                  <a:prstDash val="solid"/>
                </a:ln>
                <a:solidFill>
                  <a:srgbClr val="F6B26B">
                    <a:lumMod val="40000"/>
                    <a:lumOff val="60000"/>
                  </a:srgbClr>
                </a:solidFill>
                <a:latin typeface="Arial"/>
                <a:cs typeface="Arial"/>
                <a:sym typeface="Arial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954A9B-10C3-E293-1EB8-63D4BC7B47CF}"/>
              </a:ext>
            </a:extLst>
          </p:cNvPr>
          <p:cNvSpPr txBox="1"/>
          <p:nvPr/>
        </p:nvSpPr>
        <p:spPr>
          <a:xfrm>
            <a:off x="7072669" y="4574453"/>
            <a:ext cx="388046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73763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MANFAATKAN FITUR DIGITAL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ECE8DE-8DF8-EFB4-7840-544DA7C0663F}"/>
              </a:ext>
            </a:extLst>
          </p:cNvPr>
          <p:cNvSpPr/>
          <p:nvPr/>
        </p:nvSpPr>
        <p:spPr>
          <a:xfrm>
            <a:off x="6487951" y="5070002"/>
            <a:ext cx="4633976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333" kern="0" dirty="0">
                <a:solidFill>
                  <a:srgbClr val="FFFFFF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E – Commerce, Internet/Mobile Banking, Online – Bot Chat, Cloud Computing</a:t>
            </a:r>
            <a:endParaRPr lang="en-US" sz="1200" kern="0" dirty="0">
              <a:solidFill>
                <a:srgbClr val="FFFFFF">
                  <a:lumMod val="50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C67EBB-188E-F509-868A-7A7F8CE7924F}"/>
              </a:ext>
            </a:extLst>
          </p:cNvPr>
          <p:cNvSpPr txBox="1"/>
          <p:nvPr/>
        </p:nvSpPr>
        <p:spPr>
          <a:xfrm>
            <a:off x="1592830" y="4145163"/>
            <a:ext cx="388046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73763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  <a:sym typeface="Arial"/>
              </a:rPr>
              <a:t>BUAT HALAMAN WEBSITE/BLOG</a:t>
            </a:r>
          </a:p>
        </p:txBody>
      </p:sp>
    </p:spTree>
    <p:extLst>
      <p:ext uri="{BB962C8B-B14F-4D97-AF65-F5344CB8AC3E}">
        <p14:creationId xmlns:p14="http://schemas.microsoft.com/office/powerpoint/2010/main" val="3149955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1BEE-C64E-3D30-036C-12FC64E07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KEBERLANJUTAN BISNIS : </a:t>
            </a:r>
            <a:r>
              <a:rPr lang="en-US" dirty="0" err="1"/>
              <a:t>Adaptasi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3E69-8817-C2A0-1648-055C33297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7494" y="1825625"/>
            <a:ext cx="5046306" cy="4351338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ID" dirty="0"/>
              <a:t>Agar </a:t>
            </a:r>
            <a:r>
              <a:rPr lang="en-ID" dirty="0" err="1"/>
              <a:t>berkelanjutan</a:t>
            </a:r>
            <a:r>
              <a:rPr lang="en-ID" dirty="0"/>
              <a:t>,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pengusaha</a:t>
            </a:r>
            <a:r>
              <a:rPr lang="en-ID" dirty="0"/>
              <a:t> </a:t>
            </a:r>
            <a:r>
              <a:rPr lang="en-ID" dirty="0" err="1"/>
              <a:t>wajib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keahlian</a:t>
            </a:r>
            <a:r>
              <a:rPr lang="en-ID" dirty="0"/>
              <a:t> 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beradaptasi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, </a:t>
            </a:r>
            <a:r>
              <a:rPr lang="en-ID" dirty="0" err="1"/>
              <a:t>baik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diprediksi</a:t>
            </a:r>
            <a:r>
              <a:rPr lang="en-ID" dirty="0"/>
              <a:t> (</a:t>
            </a:r>
            <a:r>
              <a:rPr lang="en-ID" dirty="0" err="1"/>
              <a:t>contoh</a:t>
            </a:r>
            <a:r>
              <a:rPr lang="en-ID" dirty="0"/>
              <a:t>: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musim</a:t>
            </a:r>
            <a:r>
              <a:rPr lang="en-ID" dirty="0"/>
              <a:t>),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bertahap</a:t>
            </a:r>
            <a:r>
              <a:rPr lang="en-ID" dirty="0"/>
              <a:t> (</a:t>
            </a:r>
            <a:r>
              <a:rPr lang="en-ID" dirty="0" err="1"/>
              <a:t>contoh</a:t>
            </a:r>
            <a:r>
              <a:rPr lang="en-ID" dirty="0"/>
              <a:t>: </a:t>
            </a:r>
            <a:r>
              <a:rPr lang="en-ID" dirty="0" err="1"/>
              <a:t>inflasi</a:t>
            </a:r>
            <a:r>
              <a:rPr lang="en-ID" dirty="0"/>
              <a:t>/</a:t>
            </a:r>
            <a:r>
              <a:rPr lang="en-ID" dirty="0" err="1"/>
              <a:t>deflasi</a:t>
            </a:r>
            <a:r>
              <a:rPr lang="en-ID" dirty="0"/>
              <a:t>), dan di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kendali</a:t>
            </a:r>
            <a:r>
              <a:rPr lang="en-ID" dirty="0"/>
              <a:t> (</a:t>
            </a:r>
            <a:r>
              <a:rPr lang="en-ID" dirty="0" err="1"/>
              <a:t>contoh</a:t>
            </a:r>
            <a:r>
              <a:rPr lang="en-ID" dirty="0"/>
              <a:t>: </a:t>
            </a:r>
            <a:r>
              <a:rPr lang="en-ID" dirty="0" err="1"/>
              <a:t>bencana</a:t>
            </a:r>
            <a:r>
              <a:rPr lang="en-ID" dirty="0"/>
              <a:t> </a:t>
            </a:r>
            <a:r>
              <a:rPr lang="en-ID" dirty="0" err="1"/>
              <a:t>alam</a:t>
            </a:r>
            <a:r>
              <a:rPr lang="en-ID" dirty="0"/>
              <a:t>). </a:t>
            </a:r>
          </a:p>
          <a:p>
            <a:pPr lvl="1"/>
            <a:r>
              <a:rPr lang="en-ID" dirty="0"/>
              <a:t>Agar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beradaptasi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optimal, </a:t>
            </a:r>
            <a:r>
              <a:rPr lang="en-ID" dirty="0" err="1"/>
              <a:t>sebisa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pengusaha</a:t>
            </a:r>
            <a:r>
              <a:rPr lang="en-ID" dirty="0"/>
              <a:t> </a:t>
            </a:r>
            <a:r>
              <a:rPr lang="en-ID" dirty="0" err="1"/>
              <a:t>jeli</a:t>
            </a:r>
            <a:r>
              <a:rPr lang="en-ID" dirty="0"/>
              <a:t> </a:t>
            </a:r>
            <a:r>
              <a:rPr lang="en-ID" dirty="0" err="1"/>
              <a:t>memprediksi</a:t>
            </a:r>
            <a:r>
              <a:rPr lang="en-ID" dirty="0"/>
              <a:t>/</a:t>
            </a:r>
            <a:r>
              <a:rPr lang="en-ID" dirty="0" err="1"/>
              <a:t>mengantisipasi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. </a:t>
            </a:r>
            <a:r>
              <a:rPr lang="en-ID" dirty="0" err="1"/>
              <a:t>Misalnya</a:t>
            </a:r>
            <a:r>
              <a:rPr lang="en-ID" dirty="0"/>
              <a:t>, pada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menjelang</a:t>
            </a:r>
            <a:r>
              <a:rPr lang="en-ID" dirty="0"/>
              <a:t> </a:t>
            </a:r>
            <a:r>
              <a:rPr lang="en-ID" dirty="0" err="1"/>
              <a:t>musim</a:t>
            </a:r>
            <a:r>
              <a:rPr lang="en-ID" dirty="0"/>
              <a:t> </a:t>
            </a:r>
            <a:r>
              <a:rPr lang="en-ID" dirty="0" err="1"/>
              <a:t>hujan</a:t>
            </a:r>
            <a:r>
              <a:rPr lang="en-ID" dirty="0"/>
              <a:t>,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penjual</a:t>
            </a:r>
            <a:r>
              <a:rPr lang="en-ID" dirty="0"/>
              <a:t> </a:t>
            </a:r>
            <a:r>
              <a:rPr lang="en-ID" dirty="0" err="1"/>
              <a:t>pakaian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memperbanyak</a:t>
            </a:r>
            <a:r>
              <a:rPr lang="en-ID" dirty="0"/>
              <a:t> </a:t>
            </a:r>
            <a:r>
              <a:rPr lang="en-ID" dirty="0" err="1"/>
              <a:t>stok</a:t>
            </a:r>
            <a:r>
              <a:rPr lang="en-ID" dirty="0"/>
              <a:t> </a:t>
            </a:r>
            <a:r>
              <a:rPr lang="en-ID" dirty="0" err="1"/>
              <a:t>jas</a:t>
            </a:r>
            <a:r>
              <a:rPr lang="en-ID" dirty="0"/>
              <a:t> </a:t>
            </a:r>
            <a:r>
              <a:rPr lang="en-ID" dirty="0" err="1"/>
              <a:t>hujan</a:t>
            </a:r>
            <a:r>
              <a:rPr lang="en-ID" dirty="0"/>
              <a:t> </a:t>
            </a:r>
            <a:r>
              <a:rPr lang="en-ID" dirty="0" err="1"/>
              <a:t>dagangannya</a:t>
            </a:r>
            <a:r>
              <a:rPr lang="en-ID" dirty="0"/>
              <a:t> dan </a:t>
            </a:r>
            <a:r>
              <a:rPr lang="en-ID" dirty="0" err="1"/>
              <a:t>menjelang</a:t>
            </a:r>
            <a:r>
              <a:rPr lang="en-ID" dirty="0"/>
              <a:t> </a:t>
            </a:r>
            <a:r>
              <a:rPr lang="en-ID" dirty="0" err="1"/>
              <a:t>musim</a:t>
            </a:r>
            <a:r>
              <a:rPr lang="en-ID" dirty="0"/>
              <a:t> </a:t>
            </a:r>
            <a:r>
              <a:rPr lang="en-ID" dirty="0" err="1"/>
              <a:t>kemarau</a:t>
            </a:r>
            <a:r>
              <a:rPr lang="en-ID" dirty="0"/>
              <a:t>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stok</a:t>
            </a:r>
            <a:r>
              <a:rPr lang="en-ID" dirty="0"/>
              <a:t> </a:t>
            </a:r>
            <a:r>
              <a:rPr lang="en-ID" dirty="0" err="1"/>
              <a:t>jas</a:t>
            </a:r>
            <a:r>
              <a:rPr lang="en-ID" dirty="0"/>
              <a:t> </a:t>
            </a:r>
            <a:r>
              <a:rPr lang="en-ID" dirty="0" err="1"/>
              <a:t>hujan</a:t>
            </a:r>
            <a:r>
              <a:rPr lang="en-ID" dirty="0"/>
              <a:t>. </a:t>
            </a:r>
          </a:p>
        </p:txBody>
      </p:sp>
      <p:pic>
        <p:nvPicPr>
          <p:cNvPr id="3074" name="Picture 2" descr="Adaptation | Oxford Academic">
            <a:extLst>
              <a:ext uri="{FF2B5EF4-FFF2-40B4-BE49-F238E27FC236}">
                <a16:creationId xmlns:a16="http://schemas.microsoft.com/office/drawing/2014/main" id="{2E0A7593-B628-A791-F73D-C9F479F7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54" y="2005790"/>
            <a:ext cx="6469779" cy="339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358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1BEE-C64E-3D30-036C-12FC64E07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KEBERLANJUTAN BISNIS : </a:t>
            </a:r>
            <a:r>
              <a:rPr lang="en-US" dirty="0" err="1"/>
              <a:t>Pendapatan</a:t>
            </a:r>
            <a:r>
              <a:rPr lang="en-US" dirty="0"/>
              <a:t> dan Investment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3E69-8817-C2A0-1648-055C33297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7918" y="1825625"/>
            <a:ext cx="4215881" cy="4351338"/>
          </a:xfrm>
        </p:spPr>
        <p:txBody>
          <a:bodyPr>
            <a:normAutofit/>
          </a:bodyPr>
          <a:lstStyle/>
          <a:p>
            <a:r>
              <a:rPr lang="en-US" sz="2400" dirty="0" err="1"/>
              <a:t>Memisahkan</a:t>
            </a:r>
            <a:r>
              <a:rPr lang="en-US" sz="2400" dirty="0"/>
              <a:t> </a:t>
            </a:r>
            <a:r>
              <a:rPr lang="en-US" sz="2400" dirty="0" err="1"/>
              <a:t>Pendapatan</a:t>
            </a:r>
            <a:r>
              <a:rPr lang="en-US" sz="2400" dirty="0"/>
              <a:t> Pribadi dan Usaha</a:t>
            </a:r>
          </a:p>
          <a:p>
            <a:pPr lvl="1"/>
            <a:r>
              <a:rPr lang="en-ID" sz="2000" dirty="0"/>
              <a:t>Agar </a:t>
            </a:r>
            <a:r>
              <a:rPr lang="en-ID" sz="2000" dirty="0" err="1"/>
              <a:t>keuangan</a:t>
            </a:r>
            <a:r>
              <a:rPr lang="en-ID" sz="2000" dirty="0"/>
              <a:t> </a:t>
            </a:r>
            <a:r>
              <a:rPr lang="en-ID" sz="2000" dirty="0" err="1"/>
              <a:t>usaha</a:t>
            </a:r>
            <a:r>
              <a:rPr lang="en-ID" sz="2000" dirty="0"/>
              <a:t> </a:t>
            </a:r>
            <a:r>
              <a:rPr lang="en-ID" sz="2000" dirty="0" err="1"/>
              <a:t>tetap</a:t>
            </a:r>
            <a:r>
              <a:rPr lang="en-ID" sz="2000" dirty="0"/>
              <a:t> </a:t>
            </a:r>
            <a:r>
              <a:rPr lang="en-ID" sz="2000" dirty="0" err="1"/>
              <a:t>sehat</a:t>
            </a:r>
            <a:r>
              <a:rPr lang="en-ID" sz="2000" dirty="0"/>
              <a:t>, </a:t>
            </a:r>
            <a:r>
              <a:rPr lang="en-ID" sz="2000" dirty="0" err="1"/>
              <a:t>pisahkan</a:t>
            </a:r>
            <a:r>
              <a:rPr lang="en-ID" sz="2000" dirty="0"/>
              <a:t> </a:t>
            </a:r>
            <a:r>
              <a:rPr lang="en-ID" sz="2000" dirty="0" err="1"/>
              <a:t>pendapatan</a:t>
            </a:r>
            <a:r>
              <a:rPr lang="en-ID" sz="2000" dirty="0"/>
              <a:t> </a:t>
            </a:r>
            <a:r>
              <a:rPr lang="en-ID" sz="2000" dirty="0" err="1"/>
              <a:t>pribadi</a:t>
            </a:r>
            <a:r>
              <a:rPr lang="en-ID" sz="2000" dirty="0"/>
              <a:t> </a:t>
            </a:r>
            <a:r>
              <a:rPr lang="en-ID" sz="2000" dirty="0" err="1"/>
              <a:t>sebagai</a:t>
            </a:r>
            <a:r>
              <a:rPr lang="en-ID" sz="2000" dirty="0"/>
              <a:t> </a:t>
            </a:r>
            <a:r>
              <a:rPr lang="en-ID" sz="2000" dirty="0" err="1"/>
              <a:t>pemilik</a:t>
            </a:r>
            <a:r>
              <a:rPr lang="en-ID" sz="2000" dirty="0"/>
              <a:t> </a:t>
            </a:r>
            <a:r>
              <a:rPr lang="en-ID" sz="2000" dirty="0" err="1"/>
              <a:t>usaha</a:t>
            </a:r>
            <a:r>
              <a:rPr lang="en-ID" sz="2000" dirty="0"/>
              <a:t> dan </a:t>
            </a:r>
            <a:r>
              <a:rPr lang="en-ID" sz="2000" dirty="0" err="1"/>
              <a:t>pendapatan</a:t>
            </a:r>
            <a:r>
              <a:rPr lang="en-ID" sz="2000" dirty="0"/>
              <a:t> </a:t>
            </a:r>
            <a:r>
              <a:rPr lang="en-ID" sz="2000" dirty="0" err="1"/>
              <a:t>usaha</a:t>
            </a:r>
            <a:r>
              <a:rPr lang="en-ID" sz="2000" dirty="0"/>
              <a:t>. Agar </a:t>
            </a:r>
            <a:r>
              <a:rPr lang="en-ID" sz="2000" dirty="0" err="1"/>
              <a:t>lebih</a:t>
            </a:r>
            <a:r>
              <a:rPr lang="en-ID" sz="2000" dirty="0"/>
              <a:t> </a:t>
            </a:r>
            <a:r>
              <a:rPr lang="en-ID" sz="2000" dirty="0" err="1"/>
              <a:t>mudah</a:t>
            </a:r>
            <a:r>
              <a:rPr lang="en-ID" sz="2000" dirty="0"/>
              <a:t>, </a:t>
            </a:r>
            <a:r>
              <a:rPr lang="en-ID" sz="2000" dirty="0" err="1"/>
              <a:t>buatlah</a:t>
            </a:r>
            <a:r>
              <a:rPr lang="en-ID" sz="2000" dirty="0"/>
              <a:t> </a:t>
            </a:r>
            <a:r>
              <a:rPr lang="en-ID" sz="2000" dirty="0" err="1"/>
              <a:t>setidaknya</a:t>
            </a:r>
            <a:r>
              <a:rPr lang="en-ID" sz="2000" dirty="0"/>
              <a:t> dua </a:t>
            </a:r>
            <a:r>
              <a:rPr lang="en-ID" sz="2000" dirty="0" err="1"/>
              <a:t>rekening</a:t>
            </a:r>
            <a:r>
              <a:rPr lang="en-ID" sz="2000" dirty="0"/>
              <a:t> </a:t>
            </a:r>
            <a:r>
              <a:rPr lang="en-ID" sz="2000" dirty="0" err="1"/>
              <a:t>terpisah</a:t>
            </a:r>
            <a:r>
              <a:rPr lang="en-ID" sz="2000" dirty="0"/>
              <a:t>, </a:t>
            </a:r>
            <a:r>
              <a:rPr lang="en-ID" sz="2000" dirty="0" err="1"/>
              <a:t>yaitu</a:t>
            </a:r>
            <a:r>
              <a:rPr lang="en-ID" sz="2000" dirty="0"/>
              <a:t> </a:t>
            </a:r>
            <a:r>
              <a:rPr lang="en-ID" sz="2000" dirty="0" err="1"/>
              <a:t>rekening</a:t>
            </a:r>
            <a:r>
              <a:rPr lang="en-ID" sz="2000" dirty="0"/>
              <a:t> </a:t>
            </a:r>
            <a:r>
              <a:rPr lang="en-ID" sz="2000" dirty="0" err="1"/>
              <a:t>usaha</a:t>
            </a:r>
            <a:r>
              <a:rPr lang="en-ID" sz="2000" dirty="0"/>
              <a:t> dan </a:t>
            </a:r>
            <a:r>
              <a:rPr lang="en-ID" sz="2000" dirty="0" err="1"/>
              <a:t>rekening</a:t>
            </a:r>
            <a:r>
              <a:rPr lang="en-ID" sz="2000" dirty="0"/>
              <a:t> </a:t>
            </a:r>
            <a:r>
              <a:rPr lang="en-ID" sz="2000" dirty="0" err="1"/>
              <a:t>pribadi</a:t>
            </a:r>
            <a:r>
              <a:rPr lang="en-ID" sz="2000" dirty="0"/>
              <a:t>. </a:t>
            </a:r>
          </a:p>
        </p:txBody>
      </p:sp>
      <p:pic>
        <p:nvPicPr>
          <p:cNvPr id="4098" name="Picture 2" descr="Perbedaan Investasi, Tabungan dan Simpanan Yang Perlu Kamu Tahu! – Arkana  Finance">
            <a:extLst>
              <a:ext uri="{FF2B5EF4-FFF2-40B4-BE49-F238E27FC236}">
                <a16:creationId xmlns:a16="http://schemas.microsoft.com/office/drawing/2014/main" id="{A6632833-9FFB-2673-3B61-AD02D75AF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6" y="1917441"/>
            <a:ext cx="6094538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704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1BEE-C64E-3D30-036C-12FC64E07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KEBERLANJUTAN BISNIS : </a:t>
            </a:r>
            <a:r>
              <a:rPr lang="en-US" dirty="0" err="1"/>
              <a:t>Promosi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3E69-8817-C2A0-1648-055C33297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30220"/>
            <a:ext cx="5257800" cy="4962655"/>
          </a:xfrm>
        </p:spPr>
        <p:txBody>
          <a:bodyPr>
            <a:normAutofit/>
          </a:bodyPr>
          <a:lstStyle/>
          <a:p>
            <a:pPr lvl="1"/>
            <a:r>
              <a:rPr lang="en-ID" dirty="0"/>
              <a:t>Kita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keuntungan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 pada orang-orang yang </a:t>
            </a:r>
            <a:r>
              <a:rPr lang="en-ID" dirty="0" err="1"/>
              <a:t>dikenal</a:t>
            </a:r>
            <a:r>
              <a:rPr lang="en-ID" dirty="0"/>
              <a:t> </a:t>
            </a:r>
            <a:r>
              <a:rPr lang="en-ID" dirty="0" err="1"/>
              <a:t>namun</a:t>
            </a:r>
            <a:r>
              <a:rPr lang="en-ID" dirty="0"/>
              <a:t> sangat </a:t>
            </a:r>
            <a:r>
              <a:rPr lang="en-ID" dirty="0" err="1"/>
              <a:t>disarankan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timbal </a:t>
            </a:r>
            <a:r>
              <a:rPr lang="en-ID" dirty="0" err="1"/>
              <a:t>balik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usaha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, </a:t>
            </a:r>
            <a:r>
              <a:rPr lang="en-ID" dirty="0" err="1"/>
              <a:t>contohnya</a:t>
            </a:r>
            <a:r>
              <a:rPr lang="en-ID" dirty="0"/>
              <a:t> </a:t>
            </a:r>
            <a:r>
              <a:rPr lang="en-ID" dirty="0" err="1"/>
              <a:t>mempromosikan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di media </a:t>
            </a:r>
            <a:r>
              <a:rPr lang="en-ID" dirty="0" err="1"/>
              <a:t>sosial</a:t>
            </a:r>
            <a:r>
              <a:rPr lang="en-ID" dirty="0"/>
              <a:t> </a:t>
            </a:r>
            <a:r>
              <a:rPr lang="en-ID" dirty="0" err="1"/>
              <a:t>pribadi</a:t>
            </a:r>
            <a:r>
              <a:rPr lang="en-ID" dirty="0"/>
              <a:t>, </a:t>
            </a:r>
            <a:r>
              <a:rPr lang="en-ID" dirty="0" err="1"/>
              <a:t>mengajak</a:t>
            </a:r>
            <a:r>
              <a:rPr lang="en-ID" dirty="0"/>
              <a:t> orang lain </a:t>
            </a:r>
            <a:r>
              <a:rPr lang="en-ID" dirty="0" err="1"/>
              <a:t>membeli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, </a:t>
            </a:r>
            <a:r>
              <a:rPr lang="en-ID" dirty="0" err="1"/>
              <a:t>merekomendasikan</a:t>
            </a:r>
            <a:r>
              <a:rPr lang="en-ID" dirty="0"/>
              <a:t> </a:t>
            </a:r>
            <a:r>
              <a:rPr lang="en-ID" dirty="0" err="1"/>
              <a:t>kantor</a:t>
            </a:r>
            <a:r>
              <a:rPr lang="en-ID" dirty="0"/>
              <a:t>/</a:t>
            </a:r>
            <a:r>
              <a:rPr lang="en-ID" dirty="0" err="1"/>
              <a:t>kelompoknya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jasa</a:t>
            </a:r>
            <a:r>
              <a:rPr lang="en-ID" dirty="0"/>
              <a:t>/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usaha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memesan</a:t>
            </a:r>
            <a:r>
              <a:rPr lang="en-ID" dirty="0"/>
              <a:t> </a:t>
            </a:r>
            <a:r>
              <a:rPr lang="en-ID" dirty="0" err="1"/>
              <a:t>jasa</a:t>
            </a:r>
            <a:r>
              <a:rPr lang="en-ID" dirty="0"/>
              <a:t>/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acara/</a:t>
            </a:r>
            <a:r>
              <a:rPr lang="en-ID" dirty="0" err="1"/>
              <a:t>kepentingan</a:t>
            </a:r>
            <a:r>
              <a:rPr lang="en-ID" dirty="0"/>
              <a:t> </a:t>
            </a:r>
            <a:r>
              <a:rPr lang="en-ID" dirty="0" err="1"/>
              <a:t>pribadi</a:t>
            </a:r>
            <a:r>
              <a:rPr lang="en-ID" dirty="0"/>
              <a:t>. </a:t>
            </a:r>
          </a:p>
        </p:txBody>
      </p:sp>
      <p:pic>
        <p:nvPicPr>
          <p:cNvPr id="5122" name="Picture 2" descr="Content Marketing: 50 Ways To Promote Your Content – Sujan Patel">
            <a:extLst>
              <a:ext uri="{FF2B5EF4-FFF2-40B4-BE49-F238E27FC236}">
                <a16:creationId xmlns:a16="http://schemas.microsoft.com/office/drawing/2014/main" id="{5C202CE3-5F5A-07DF-209F-DFB68C369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9721"/>
            <a:ext cx="51625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00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AAA1-F42A-17F0-0EA6-C52362A9C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Wirausaha</a:t>
            </a:r>
            <a:r>
              <a:rPr lang="en-US" dirty="0"/>
              <a:t> ?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3C8B1-41E3-12C7-7B9E-969704DFE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670" y="1825625"/>
            <a:ext cx="6791130" cy="4351338"/>
          </a:xfrm>
        </p:spPr>
        <p:txBody>
          <a:bodyPr>
            <a:normAutofit/>
          </a:bodyPr>
          <a:lstStyle/>
          <a:p>
            <a:pPr algn="just"/>
            <a:r>
              <a:rPr lang="en-ID" sz="2400" dirty="0" err="1"/>
              <a:t>Kewirausahaan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kemampuan</a:t>
            </a:r>
            <a:r>
              <a:rPr lang="en-ID" sz="2400" dirty="0"/>
              <a:t> </a:t>
            </a:r>
            <a:r>
              <a:rPr lang="en-ID" sz="2400" dirty="0" err="1"/>
              <a:t>mengubah</a:t>
            </a:r>
            <a:r>
              <a:rPr lang="en-ID" sz="2400" dirty="0"/>
              <a:t> </a:t>
            </a:r>
            <a:r>
              <a:rPr lang="en-ID" sz="2400" dirty="0" err="1"/>
              <a:t>setiap</a:t>
            </a:r>
            <a:r>
              <a:rPr lang="en-ID" sz="2400" dirty="0"/>
              <a:t> </a:t>
            </a:r>
            <a:r>
              <a:rPr lang="en-ID" sz="2400" dirty="0" err="1"/>
              <a:t>peluang</a:t>
            </a:r>
            <a:r>
              <a:rPr lang="en-ID" sz="2400" dirty="0"/>
              <a:t> </a:t>
            </a:r>
            <a:r>
              <a:rPr lang="en-ID" sz="2400" dirty="0" err="1"/>
              <a:t>menjadi</a:t>
            </a:r>
            <a:r>
              <a:rPr lang="en-ID" sz="2400" dirty="0"/>
              <a:t> </a:t>
            </a:r>
            <a:r>
              <a:rPr lang="en-ID" sz="2400" dirty="0" err="1"/>
              <a:t>tantangan</a:t>
            </a:r>
            <a:r>
              <a:rPr lang="en-ID" sz="2400" dirty="0"/>
              <a:t> yang </a:t>
            </a:r>
            <a:r>
              <a:rPr lang="en-ID" sz="2400" dirty="0" err="1"/>
              <a:t>bernilai</a:t>
            </a:r>
            <a:r>
              <a:rPr lang="en-ID" sz="2400" dirty="0"/>
              <a:t> </a:t>
            </a:r>
            <a:r>
              <a:rPr lang="en-ID" sz="2400" dirty="0" err="1"/>
              <a:t>ekonomi</a:t>
            </a:r>
            <a:r>
              <a:rPr lang="en-ID" sz="2400" dirty="0"/>
              <a:t>. </a:t>
            </a:r>
            <a:r>
              <a:rPr lang="en-ID" sz="2400" dirty="0" err="1"/>
              <a:t>Saat</a:t>
            </a:r>
            <a:r>
              <a:rPr lang="en-ID" sz="2400" dirty="0"/>
              <a:t> </a:t>
            </a:r>
            <a:r>
              <a:rPr lang="en-ID" sz="2400" dirty="0" err="1"/>
              <a:t>kemampuan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disinergikan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kompetensi</a:t>
            </a:r>
            <a:r>
              <a:rPr lang="en-ID" sz="2400" dirty="0"/>
              <a:t> di </a:t>
            </a:r>
            <a:r>
              <a:rPr lang="en-ID" sz="2400" dirty="0" err="1"/>
              <a:t>bidang</a:t>
            </a:r>
            <a:r>
              <a:rPr lang="en-ID" sz="2400" dirty="0"/>
              <a:t> </a:t>
            </a:r>
            <a:r>
              <a:rPr lang="en-ID" sz="2400" dirty="0" err="1"/>
              <a:t>teknologi</a:t>
            </a:r>
            <a:r>
              <a:rPr lang="en-ID" sz="2400" dirty="0"/>
              <a:t>, </a:t>
            </a:r>
            <a:r>
              <a:rPr lang="en-ID" sz="2400" dirty="0" err="1"/>
              <a:t>maka</a:t>
            </a:r>
            <a:r>
              <a:rPr lang="en-ID" sz="2400" dirty="0"/>
              <a:t> </a:t>
            </a:r>
            <a:r>
              <a:rPr lang="en-ID" sz="2400" dirty="0" err="1"/>
              <a:t>lahirlah</a:t>
            </a:r>
            <a:r>
              <a:rPr lang="en-ID" sz="2400" dirty="0"/>
              <a:t> </a:t>
            </a:r>
            <a:r>
              <a:rPr lang="en-ID" sz="2400" dirty="0" err="1"/>
              <a:t>kemampuan</a:t>
            </a:r>
            <a:r>
              <a:rPr lang="en-ID" sz="2400" dirty="0"/>
              <a:t> </a:t>
            </a:r>
            <a:r>
              <a:rPr lang="en-ID" sz="2400" dirty="0" err="1"/>
              <a:t>wirausaha</a:t>
            </a:r>
            <a:r>
              <a:rPr lang="en-ID" sz="2400" dirty="0"/>
              <a:t> di </a:t>
            </a:r>
            <a:r>
              <a:rPr lang="en-ID" sz="2400" dirty="0" err="1"/>
              <a:t>bidang</a:t>
            </a:r>
            <a:r>
              <a:rPr lang="en-ID" sz="2400" dirty="0"/>
              <a:t> </a:t>
            </a:r>
            <a:r>
              <a:rPr lang="en-ID" sz="2400" dirty="0" err="1"/>
              <a:t>teknologi</a:t>
            </a:r>
            <a:r>
              <a:rPr lang="en-ID" sz="2400" dirty="0"/>
              <a:t> yang </a:t>
            </a:r>
            <a:r>
              <a:rPr lang="en-ID" sz="2400" dirty="0" err="1"/>
              <a:t>lazim</a:t>
            </a:r>
            <a:r>
              <a:rPr lang="en-ID" sz="2400" dirty="0"/>
              <a:t> </a:t>
            </a:r>
            <a:r>
              <a:rPr lang="en-ID" sz="2400" dirty="0" err="1"/>
              <a:t>dikenal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technopreneurship</a:t>
            </a:r>
            <a:r>
              <a:rPr lang="en-ID" sz="24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F76A3A-D088-E9A1-4AFE-AF6B3AF00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05" y="1690688"/>
            <a:ext cx="31146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17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1BEE-C64E-3D30-036C-12FC64E07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KEBERLANJUTAN BISNIS : </a:t>
            </a:r>
            <a:r>
              <a:rPr lang="en-US" dirty="0" err="1"/>
              <a:t>Efisiensi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3E69-8817-C2A0-1648-055C33297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47461"/>
            <a:ext cx="5257800" cy="4645414"/>
          </a:xfrm>
        </p:spPr>
        <p:txBody>
          <a:bodyPr>
            <a:normAutofit/>
          </a:bodyPr>
          <a:lstStyle/>
          <a:p>
            <a:pPr lvl="1"/>
            <a:r>
              <a:rPr lang="en-ID" dirty="0" err="1"/>
              <a:t>Rancanglah</a:t>
            </a:r>
            <a:r>
              <a:rPr lang="en-ID" dirty="0"/>
              <a:t> </a:t>
            </a:r>
            <a:r>
              <a:rPr lang="en-ID" dirty="0" err="1"/>
              <a:t>usaha</a:t>
            </a:r>
            <a:r>
              <a:rPr lang="en-ID" dirty="0"/>
              <a:t> agar proses </a:t>
            </a:r>
            <a:r>
              <a:rPr lang="en-ID" dirty="0" err="1"/>
              <a:t>produksi</a:t>
            </a:r>
            <a:r>
              <a:rPr lang="en-ID" dirty="0"/>
              <a:t> </a:t>
            </a:r>
            <a:r>
              <a:rPr lang="en-ID" dirty="0" err="1"/>
              <a:t>berjalan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 dan </a:t>
            </a:r>
            <a:r>
              <a:rPr lang="en-ID" dirty="0" err="1"/>
              <a:t>efisien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yang </a:t>
            </a:r>
            <a:r>
              <a:rPr lang="en-ID" dirty="0" err="1"/>
              <a:t>diinginkan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usaha</a:t>
            </a:r>
            <a:r>
              <a:rPr lang="en-ID" dirty="0"/>
              <a:t> </a:t>
            </a:r>
            <a:r>
              <a:rPr lang="en-ID" dirty="0" err="1"/>
              <a:t>seminimalnya</a:t>
            </a:r>
            <a:r>
              <a:rPr lang="en-ID" dirty="0"/>
              <a:t> dan </a:t>
            </a:r>
            <a:r>
              <a:rPr lang="en-ID" dirty="0" err="1"/>
              <a:t>keuntungan</a:t>
            </a:r>
            <a:r>
              <a:rPr lang="en-ID" dirty="0"/>
              <a:t> </a:t>
            </a:r>
            <a:r>
              <a:rPr lang="en-ID" dirty="0" err="1"/>
              <a:t>sebesar-besarnya</a:t>
            </a:r>
            <a:r>
              <a:rPr lang="en-ID" dirty="0"/>
              <a:t>.</a:t>
            </a:r>
          </a:p>
        </p:txBody>
      </p:sp>
      <p:pic>
        <p:nvPicPr>
          <p:cNvPr id="4" name="Picture 2" descr="Understanding Boiler Efficiency | Laars">
            <a:extLst>
              <a:ext uri="{FF2B5EF4-FFF2-40B4-BE49-F238E27FC236}">
                <a16:creationId xmlns:a16="http://schemas.microsoft.com/office/drawing/2014/main" id="{5EDC6AFF-043F-EDB5-1D02-D110E3584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189038"/>
            <a:ext cx="5303837" cy="530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026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1BEE-C64E-3D30-036C-12FC64E07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KEBERLANJUTAN BISNIS : Future Prospect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3E69-8817-C2A0-1648-055C33297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47461"/>
            <a:ext cx="5257800" cy="4645414"/>
          </a:xfrm>
        </p:spPr>
        <p:txBody>
          <a:bodyPr>
            <a:normAutofit/>
          </a:bodyPr>
          <a:lstStyle/>
          <a:p>
            <a:pPr lvl="1"/>
            <a:r>
              <a:rPr lang="en-ID" dirty="0"/>
              <a:t>Usaha yang </a:t>
            </a:r>
            <a:r>
              <a:rPr lang="en-ID" dirty="0" err="1"/>
              <a:t>berkelanjutan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usaha</a:t>
            </a:r>
            <a:r>
              <a:rPr lang="en-ID" dirty="0"/>
              <a:t> yang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yang </a:t>
            </a:r>
            <a:r>
              <a:rPr lang="en-ID" dirty="0" err="1"/>
              <a:t>dibutuhkan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. Oleh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tawarkanlah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yang </a:t>
            </a:r>
            <a:r>
              <a:rPr lang="en-ID" dirty="0" err="1"/>
              <a:t>mengisi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pasar yang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panjang</a:t>
            </a:r>
            <a:endParaRPr lang="en-ID" dirty="0"/>
          </a:p>
        </p:txBody>
      </p:sp>
      <p:pic>
        <p:nvPicPr>
          <p:cNvPr id="7170" name="Picture 2" descr="Apple's Future Products - YouTube">
            <a:extLst>
              <a:ext uri="{FF2B5EF4-FFF2-40B4-BE49-F238E27FC236}">
                <a16:creationId xmlns:a16="http://schemas.microsoft.com/office/drawing/2014/main" id="{0A36C507-04C2-93F7-3225-8D55BFF38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0" y="1950097"/>
            <a:ext cx="5623253" cy="31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873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1BEE-C64E-3D30-036C-12FC64E07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KEBERLANJUTAN BISNIS : Leadership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3E69-8817-C2A0-1648-055C33297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847461"/>
            <a:ext cx="5367867" cy="4645414"/>
          </a:xfrm>
        </p:spPr>
        <p:txBody>
          <a:bodyPr>
            <a:normAutofit/>
          </a:bodyPr>
          <a:lstStyle/>
          <a:p>
            <a:pPr lvl="1"/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pemilik</a:t>
            </a:r>
            <a:r>
              <a:rPr lang="en-ID" dirty="0"/>
              <a:t> </a:t>
            </a:r>
            <a:r>
              <a:rPr lang="en-ID" dirty="0" err="1"/>
              <a:t>usaha</a:t>
            </a:r>
            <a:r>
              <a:rPr lang="en-ID" dirty="0"/>
              <a:t> </a:t>
            </a:r>
            <a:r>
              <a:rPr lang="en-ID" dirty="0" err="1"/>
              <a:t>bertanggung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kekompakan</a:t>
            </a:r>
            <a:r>
              <a:rPr lang="en-ID" dirty="0"/>
              <a:t>, </a:t>
            </a:r>
            <a:r>
              <a:rPr lang="en-ID" dirty="0" err="1"/>
              <a:t>produktivitas</a:t>
            </a:r>
            <a:r>
              <a:rPr lang="en-ID" dirty="0"/>
              <a:t>, dan </a:t>
            </a:r>
            <a:r>
              <a:rPr lang="en-ID" dirty="0" err="1"/>
              <a:t>profesionalitas</a:t>
            </a:r>
            <a:r>
              <a:rPr lang="en-ID" dirty="0"/>
              <a:t> para </a:t>
            </a:r>
            <a:r>
              <a:rPr lang="en-ID" dirty="0" err="1"/>
              <a:t>pekerja</a:t>
            </a:r>
            <a:r>
              <a:rPr lang="en-ID" dirty="0"/>
              <a:t> </a:t>
            </a:r>
            <a:r>
              <a:rPr lang="en-ID" dirty="0" err="1"/>
              <a:t>terjaga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. </a:t>
            </a:r>
          </a:p>
          <a:p>
            <a:pPr lvl="1"/>
            <a:r>
              <a:rPr lang="en-ID" dirty="0" err="1"/>
              <a:t>Buatlah</a:t>
            </a:r>
            <a:r>
              <a:rPr lang="en-ID" dirty="0"/>
              <a:t> target dan </a:t>
            </a:r>
            <a:r>
              <a:rPr lang="en-ID" dirty="0" err="1"/>
              <a:t>evaluasi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berkala</a:t>
            </a:r>
            <a:r>
              <a:rPr lang="en-ID" dirty="0"/>
              <a:t> </a:t>
            </a:r>
            <a:r>
              <a:rPr lang="en-ID" dirty="0" err="1"/>
              <a:t>kinerja</a:t>
            </a:r>
            <a:r>
              <a:rPr lang="en-ID" dirty="0"/>
              <a:t> para </a:t>
            </a:r>
            <a:r>
              <a:rPr lang="en-ID" dirty="0" err="1"/>
              <a:t>pekerja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tim.</a:t>
            </a:r>
            <a:endParaRPr lang="en-ID" dirty="0"/>
          </a:p>
          <a:p>
            <a:pPr lvl="1"/>
            <a:r>
              <a:rPr lang="en-ID" dirty="0" err="1"/>
              <a:t>Pastikan</a:t>
            </a:r>
            <a:r>
              <a:rPr lang="en-ID" dirty="0"/>
              <a:t>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dan </a:t>
            </a:r>
            <a:r>
              <a:rPr lang="en-ID" dirty="0" err="1"/>
              <a:t>berdedikasi</a:t>
            </a:r>
            <a:r>
              <a:rPr lang="en-ID" dirty="0"/>
              <a:t> pada </a:t>
            </a:r>
            <a:r>
              <a:rPr lang="en-ID" dirty="0" err="1"/>
              <a:t>usaha</a:t>
            </a:r>
            <a:endParaRPr lang="en-ID" dirty="0"/>
          </a:p>
        </p:txBody>
      </p:sp>
      <p:pic>
        <p:nvPicPr>
          <p:cNvPr id="9220" name="Picture 4" descr="6 Aspek Leadership Agar Sukses">
            <a:extLst>
              <a:ext uri="{FF2B5EF4-FFF2-40B4-BE49-F238E27FC236}">
                <a16:creationId xmlns:a16="http://schemas.microsoft.com/office/drawing/2014/main" id="{4F0F8ECE-C156-DA9B-E1DD-4E52DB1A3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617529"/>
            <a:ext cx="428625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717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1BEE-C64E-3D30-036C-12FC64E07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KEBERLANJUTAN BISNIS : Risk and Opportunity</a:t>
            </a:r>
            <a:endParaRPr lang="en-ID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3E69-8817-C2A0-1648-055C33297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47461"/>
            <a:ext cx="5257800" cy="4645414"/>
          </a:xfrm>
        </p:spPr>
        <p:txBody>
          <a:bodyPr>
            <a:normAutofit/>
          </a:bodyPr>
          <a:lstStyle/>
          <a:p>
            <a:pPr lvl="1"/>
            <a:r>
              <a:rPr lang="en-ID" dirty="0" err="1"/>
              <a:t>Janganlah</a:t>
            </a:r>
            <a:r>
              <a:rPr lang="en-ID" dirty="0"/>
              <a:t> </a:t>
            </a:r>
            <a:r>
              <a:rPr lang="en-ID" dirty="0" err="1"/>
              <a:t>takut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menghadapi</a:t>
            </a:r>
            <a:r>
              <a:rPr lang="en-ID" dirty="0"/>
              <a:t> </a:t>
            </a:r>
            <a:r>
              <a:rPr lang="en-ID" dirty="0" err="1"/>
              <a:t>risiko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keuntungan</a:t>
            </a:r>
            <a:r>
              <a:rPr lang="en-ID" dirty="0"/>
              <a:t>. </a:t>
            </a:r>
          </a:p>
          <a:p>
            <a:pPr lvl="1"/>
            <a:r>
              <a:rPr lang="en-ID" dirty="0" err="1"/>
              <a:t>Terbukalah</a:t>
            </a:r>
            <a:r>
              <a:rPr lang="en-ID" dirty="0"/>
              <a:t> pada ide-ide </a:t>
            </a:r>
            <a:r>
              <a:rPr lang="en-ID" dirty="0" err="1"/>
              <a:t>baru</a:t>
            </a:r>
            <a:r>
              <a:rPr lang="en-ID" dirty="0"/>
              <a:t> dan </a:t>
            </a:r>
            <a:r>
              <a:rPr lang="en-ID" dirty="0" err="1"/>
              <a:t>ajak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/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usaha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berinovasi</a:t>
            </a:r>
            <a:r>
              <a:rPr lang="en-ID" dirty="0"/>
              <a:t> dan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cara-cara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memaksimalkan</a:t>
            </a:r>
            <a:r>
              <a:rPr lang="en-ID" dirty="0"/>
              <a:t> </a:t>
            </a:r>
            <a:r>
              <a:rPr lang="en-ID" dirty="0" err="1"/>
              <a:t>keuntungan</a:t>
            </a:r>
            <a:r>
              <a:rPr lang="en-ID" dirty="0"/>
              <a:t> </a:t>
            </a:r>
            <a:r>
              <a:rPr lang="en-ID" dirty="0" err="1"/>
              <a:t>usaha</a:t>
            </a:r>
            <a:r>
              <a:rPr lang="en-ID" dirty="0"/>
              <a:t>.</a:t>
            </a:r>
          </a:p>
        </p:txBody>
      </p:sp>
      <p:pic>
        <p:nvPicPr>
          <p:cNvPr id="6150" name="Picture 6" descr="ข้อควรรู้เกี่ยวกับหุ้น High Risk High Return">
            <a:extLst>
              <a:ext uri="{FF2B5EF4-FFF2-40B4-BE49-F238E27FC236}">
                <a16:creationId xmlns:a16="http://schemas.microsoft.com/office/drawing/2014/main" id="{F9822268-E508-85B7-2E7A-725186E8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2057400"/>
            <a:ext cx="513873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5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52107-30BC-607A-438E-86CED4A04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TUGAS STARTUP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E5B60-21A0-6958-FDF1-09520D0BF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D" dirty="0" err="1"/>
              <a:t>Tiap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IDE </a:t>
            </a:r>
            <a:r>
              <a:rPr lang="en-ID" dirty="0" err="1"/>
              <a:t>wirausaha</a:t>
            </a:r>
            <a:r>
              <a:rPr lang="en-ID" dirty="0"/>
              <a:t> digital (startup)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D" dirty="0" err="1"/>
              <a:t>Latar</a:t>
            </a:r>
            <a:r>
              <a:rPr lang="en-ID" dirty="0"/>
              <a:t> </a:t>
            </a:r>
            <a:r>
              <a:rPr lang="en-ID" dirty="0" err="1"/>
              <a:t>belakang</a:t>
            </a:r>
            <a:r>
              <a:rPr lang="en-ID" dirty="0"/>
              <a:t> Startup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D" dirty="0" err="1"/>
              <a:t>Deskripsi</a:t>
            </a:r>
            <a:r>
              <a:rPr lang="en-ID" dirty="0"/>
              <a:t> Startup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D" dirty="0"/>
              <a:t>Target pasar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D" dirty="0"/>
              <a:t>Business Canvas Model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D" dirty="0" err="1"/>
              <a:t>Fungsi</a:t>
            </a:r>
            <a:r>
              <a:rPr lang="en-ID" dirty="0"/>
              <a:t> dan </a:t>
            </a:r>
            <a:r>
              <a:rPr lang="en-ID" dirty="0" err="1"/>
              <a:t>struktur</a:t>
            </a:r>
            <a:r>
              <a:rPr lang="en-ID" dirty="0"/>
              <a:t> </a:t>
            </a:r>
            <a:r>
              <a:rPr lang="en-ID" dirty="0" err="1"/>
              <a:t>organisasai</a:t>
            </a:r>
            <a:r>
              <a:rPr lang="en-ID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D" dirty="0"/>
              <a:t>Strategi </a:t>
            </a:r>
            <a:r>
              <a:rPr lang="en-ID" dirty="0" err="1"/>
              <a:t>Pencarian</a:t>
            </a:r>
            <a:r>
              <a:rPr lang="en-ID" dirty="0"/>
              <a:t> Modal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D" dirty="0"/>
              <a:t>Strategi </a:t>
            </a:r>
            <a:r>
              <a:rPr lang="en-ID" dirty="0" err="1"/>
              <a:t>Pemasaran</a:t>
            </a:r>
            <a:r>
              <a:rPr lang="en-ID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D" dirty="0" err="1"/>
              <a:t>Analisis</a:t>
            </a:r>
            <a:r>
              <a:rPr lang="en-ID" dirty="0"/>
              <a:t> SWOT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D" dirty="0" err="1"/>
              <a:t>Continuitas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/</a:t>
            </a:r>
            <a:r>
              <a:rPr lang="en-ID" dirty="0" err="1"/>
              <a:t>produk</a:t>
            </a:r>
            <a:endParaRPr lang="en-ID" dirty="0"/>
          </a:p>
          <a:p>
            <a:r>
              <a:rPr lang="en-ID" dirty="0"/>
              <a:t>Buat </a:t>
            </a:r>
            <a:r>
              <a:rPr lang="en-ID" dirty="0" err="1"/>
              <a:t>dokumen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 </a:t>
            </a:r>
            <a:r>
              <a:rPr lang="en-ID" dirty="0" err="1"/>
              <a:t>wirausaha</a:t>
            </a:r>
            <a:r>
              <a:rPr lang="en-ID" dirty="0"/>
              <a:t> digital (startup)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poin-poin</a:t>
            </a:r>
            <a:r>
              <a:rPr lang="en-ID" dirty="0"/>
              <a:t> </a:t>
            </a:r>
            <a:r>
              <a:rPr lang="en-ID" dirty="0" err="1"/>
              <a:t>diatas</a:t>
            </a:r>
            <a:r>
              <a:rPr lang="en-ID" dirty="0"/>
              <a:t>. </a:t>
            </a:r>
          </a:p>
          <a:p>
            <a:r>
              <a:rPr lang="en-ID" dirty="0" err="1"/>
              <a:t>Dokumen</a:t>
            </a:r>
            <a:r>
              <a:rPr lang="en-ID" dirty="0"/>
              <a:t> </a:t>
            </a:r>
            <a:r>
              <a:rPr lang="en-ID" dirty="0" err="1"/>
              <a:t>dikumpulkan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Spada paling </a:t>
            </a:r>
            <a:r>
              <a:rPr lang="en-ID" dirty="0" err="1"/>
              <a:t>telat</a:t>
            </a:r>
            <a:r>
              <a:rPr lang="en-ID" dirty="0"/>
              <a:t> Hari </a:t>
            </a:r>
            <a:r>
              <a:rPr lang="en-ID" dirty="0" err="1"/>
              <a:t>Senin</a:t>
            </a:r>
            <a:r>
              <a:rPr lang="en-ID" dirty="0"/>
              <a:t>, 13 November 2023 dan </a:t>
            </a:r>
            <a:r>
              <a:rPr lang="en-ID" dirty="0" err="1"/>
              <a:t>dipresentasikan</a:t>
            </a:r>
            <a:r>
              <a:rPr lang="en-ID" dirty="0"/>
              <a:t> di </a:t>
            </a:r>
            <a:r>
              <a:rPr lang="en-ID" dirty="0" err="1"/>
              <a:t>pertemuan</a:t>
            </a:r>
            <a:r>
              <a:rPr lang="en-ID" dirty="0"/>
              <a:t> </a:t>
            </a:r>
            <a:r>
              <a:rPr lang="en-ID" dirty="0" err="1"/>
              <a:t>berikutnya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1897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13EA-BAA7-395A-58E7-D8E136783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Wirausaha</a:t>
            </a:r>
            <a:r>
              <a:rPr lang="en-US" dirty="0"/>
              <a:t> Digital 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2438E2E-636D-40A9-02CE-8DDF37CD4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9912" y="1968597"/>
            <a:ext cx="3385027" cy="166042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3A3765-E7D5-999D-0235-72AE808A9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18" y="1690688"/>
            <a:ext cx="4953000" cy="3876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6A0707-D414-83FF-E09C-E90F81D77862}"/>
              </a:ext>
            </a:extLst>
          </p:cNvPr>
          <p:cNvSpPr txBox="1"/>
          <p:nvPr/>
        </p:nvSpPr>
        <p:spPr>
          <a:xfrm>
            <a:off x="6410131" y="3918857"/>
            <a:ext cx="5082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1600" dirty="0"/>
              <a:t>Para </a:t>
            </a:r>
            <a:r>
              <a:rPr lang="en-ID" sz="1600" dirty="0" err="1"/>
              <a:t>wirausaha</a:t>
            </a:r>
            <a:r>
              <a:rPr lang="en-ID" sz="1600" dirty="0"/>
              <a:t> digital </a:t>
            </a:r>
            <a:r>
              <a:rPr lang="en-ID" sz="1600" dirty="0" err="1"/>
              <a:t>pemula</a:t>
            </a:r>
            <a:r>
              <a:rPr lang="en-ID" sz="1600" dirty="0"/>
              <a:t>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mengikuti</a:t>
            </a:r>
            <a:r>
              <a:rPr lang="en-ID" sz="1600" dirty="0"/>
              <a:t> pre-</a:t>
            </a:r>
            <a:r>
              <a:rPr lang="en-ID" sz="1600" dirty="0" err="1"/>
              <a:t>inkubator</a:t>
            </a:r>
            <a:r>
              <a:rPr lang="en-ID" sz="1600" dirty="0"/>
              <a:t> yang </a:t>
            </a:r>
            <a:r>
              <a:rPr lang="en-ID" sz="1600" dirty="0" err="1"/>
              <a:t>diselenggarakan</a:t>
            </a:r>
            <a:r>
              <a:rPr lang="en-ID" sz="1600" dirty="0"/>
              <a:t> oleh </a:t>
            </a:r>
            <a:r>
              <a:rPr lang="en-ID" sz="1600" dirty="0" err="1"/>
              <a:t>Kibar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dukungan</a:t>
            </a:r>
            <a:r>
              <a:rPr lang="en-ID" sz="1600" dirty="0"/>
              <a:t> Kementerian </a:t>
            </a:r>
            <a:r>
              <a:rPr lang="en-ID" sz="1600" dirty="0" err="1"/>
              <a:t>Komunikasi</a:t>
            </a:r>
            <a:r>
              <a:rPr lang="en-ID" sz="1600" dirty="0"/>
              <a:t> dan </a:t>
            </a:r>
            <a:r>
              <a:rPr lang="en-ID" sz="1600" dirty="0" err="1"/>
              <a:t>Informatika</a:t>
            </a:r>
            <a:r>
              <a:rPr lang="en-ID" sz="1600" dirty="0"/>
              <a:t> (</a:t>
            </a:r>
            <a:r>
              <a:rPr lang="en-ID" sz="1600" dirty="0" err="1"/>
              <a:t>Kemkominfo</a:t>
            </a:r>
            <a:r>
              <a:rPr lang="en-ID" sz="1600" dirty="0"/>
              <a:t>) </a:t>
            </a:r>
            <a:r>
              <a:rPr lang="en-ID" sz="1600" dirty="0" err="1"/>
              <a:t>melalui</a:t>
            </a:r>
            <a:r>
              <a:rPr lang="en-ID" sz="1600" dirty="0"/>
              <a:t> “Gerakan Nasional 1000 Startup</a:t>
            </a:r>
          </a:p>
          <a:p>
            <a:pPr algn="just"/>
            <a:r>
              <a:rPr lang="en-ID" sz="1600" dirty="0"/>
              <a:t>Indonesia” </a:t>
            </a:r>
            <a:r>
              <a:rPr lang="en-ID" sz="1600" dirty="0" err="1"/>
              <a:t>ataupun</a:t>
            </a:r>
            <a:r>
              <a:rPr lang="en-ID" sz="1600" dirty="0"/>
              <a:t> oleh Badan Ekonomi </a:t>
            </a:r>
            <a:r>
              <a:rPr lang="en-ID" sz="1600" dirty="0" err="1"/>
              <a:t>Kreatif</a:t>
            </a:r>
            <a:r>
              <a:rPr lang="en-ID" sz="1600" dirty="0"/>
              <a:t> (</a:t>
            </a:r>
            <a:r>
              <a:rPr lang="en-ID" sz="1600" dirty="0" err="1"/>
              <a:t>Bekraf</a:t>
            </a:r>
            <a:r>
              <a:rPr lang="en-ID" sz="1600" dirty="0"/>
              <a:t>) </a:t>
            </a:r>
            <a:r>
              <a:rPr lang="en-ID" sz="1600" dirty="0" err="1"/>
              <a:t>melalui</a:t>
            </a:r>
            <a:r>
              <a:rPr lang="en-ID" sz="1600" dirty="0"/>
              <a:t> “BEKUP” (</a:t>
            </a:r>
            <a:r>
              <a:rPr lang="en-ID" sz="1600" dirty="0" err="1"/>
              <a:t>Bekraf</a:t>
            </a:r>
            <a:r>
              <a:rPr lang="en-ID" sz="1600" dirty="0"/>
              <a:t> for Pre-Startup)</a:t>
            </a:r>
          </a:p>
        </p:txBody>
      </p:sp>
    </p:spTree>
    <p:extLst>
      <p:ext uri="{BB962C8B-B14F-4D97-AF65-F5344CB8AC3E}">
        <p14:creationId xmlns:p14="http://schemas.microsoft.com/office/powerpoint/2010/main" val="3252364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CA2E3-C23D-6236-F568-631E6F99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 Bisnis dan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Dasasr</a:t>
            </a:r>
            <a:r>
              <a:rPr lang="en-US" dirty="0"/>
              <a:t> Bisnis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860B090-568D-25E3-B387-BA2859F17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2099" y="1774666"/>
            <a:ext cx="6067425" cy="433387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CD8EFA-23E5-9C40-6EFE-FB3FF1099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85" y="1774666"/>
            <a:ext cx="5559587" cy="26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8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0E1CD-BD00-3597-ABAA-A1479A00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 Bisnis dan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Dasasr</a:t>
            </a:r>
            <a:r>
              <a:rPr lang="en-US" dirty="0"/>
              <a:t> Bisnis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D79529-DE2B-1F8B-6A61-2477287D3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695825" cy="470535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242EC3-7634-7CC4-9DC1-2B6C82107B2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776135" y="1690688"/>
            <a:ext cx="5157787" cy="1965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1800" dirty="0" err="1"/>
              <a:t>Peluang</a:t>
            </a:r>
            <a:r>
              <a:rPr lang="en-ID" sz="1800" dirty="0"/>
              <a:t>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muncul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hobi</a:t>
            </a:r>
            <a:r>
              <a:rPr lang="en-ID" sz="1800" dirty="0"/>
              <a:t> yang </a:t>
            </a:r>
            <a:r>
              <a:rPr lang="en-ID" sz="1800" dirty="0" err="1"/>
              <a:t>dimiliki</a:t>
            </a:r>
            <a:r>
              <a:rPr lang="en-ID" sz="1800" dirty="0"/>
              <a:t> </a:t>
            </a:r>
            <a:r>
              <a:rPr lang="en-ID" sz="1800" dirty="0" err="1"/>
              <a:t>seseorang</a:t>
            </a:r>
            <a:r>
              <a:rPr lang="en-ID" sz="1800" dirty="0"/>
              <a:t>.</a:t>
            </a:r>
          </a:p>
          <a:p>
            <a:pPr algn="just"/>
            <a:r>
              <a:rPr lang="en-ID" sz="1800" dirty="0" err="1"/>
              <a:t>Ia</a:t>
            </a:r>
            <a:r>
              <a:rPr lang="en-ID" sz="1800" dirty="0"/>
              <a:t> juga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muncul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hasil</a:t>
            </a:r>
            <a:r>
              <a:rPr lang="en-ID" sz="1800" dirty="0"/>
              <a:t> </a:t>
            </a:r>
            <a:r>
              <a:rPr lang="en-ID" sz="1800" dirty="0" err="1"/>
              <a:t>pengamatan</a:t>
            </a:r>
            <a:r>
              <a:rPr lang="en-ID" sz="1800" dirty="0"/>
              <a:t> </a:t>
            </a:r>
            <a:r>
              <a:rPr lang="en-ID" sz="1800" dirty="0" err="1"/>
              <a:t>terhadap</a:t>
            </a:r>
            <a:r>
              <a:rPr lang="en-ID" sz="1800" dirty="0"/>
              <a:t> </a:t>
            </a:r>
            <a:r>
              <a:rPr lang="en-ID" sz="1800" dirty="0" err="1"/>
              <a:t>tren</a:t>
            </a:r>
            <a:r>
              <a:rPr lang="en-ID" sz="1800" dirty="0"/>
              <a:t> yang </a:t>
            </a:r>
            <a:r>
              <a:rPr lang="en-ID" sz="1800" dirty="0" err="1"/>
              <a:t>berlangsung</a:t>
            </a:r>
            <a:r>
              <a:rPr lang="en-ID" sz="1800" dirty="0"/>
              <a:t> di </a:t>
            </a:r>
            <a:r>
              <a:rPr lang="en-ID" sz="1800" dirty="0" err="1"/>
              <a:t>masyarakat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dapat</a:t>
            </a:r>
            <a:r>
              <a:rPr lang="en-ID" sz="1800" dirty="0"/>
              <a:t> pula </a:t>
            </a:r>
            <a:r>
              <a:rPr lang="en-ID" sz="1800" dirty="0" err="1"/>
              <a:t>hasil</a:t>
            </a:r>
            <a:r>
              <a:rPr lang="en-ID" sz="1800" dirty="0"/>
              <a:t> </a:t>
            </a:r>
            <a:r>
              <a:rPr lang="en-ID" sz="1800" dirty="0" err="1"/>
              <a:t>kejelian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menangkap</a:t>
            </a:r>
            <a:r>
              <a:rPr lang="en-ID" sz="1800" dirty="0"/>
              <a:t> </a:t>
            </a:r>
            <a:r>
              <a:rPr lang="en-ID" sz="1800" dirty="0" err="1"/>
              <a:t>permasalahan</a:t>
            </a:r>
            <a:r>
              <a:rPr lang="en-ID" sz="1800" dirty="0"/>
              <a:t> yang </a:t>
            </a:r>
            <a:r>
              <a:rPr lang="en-ID" sz="1800" dirty="0" err="1"/>
              <a:t>ada</a:t>
            </a:r>
            <a:r>
              <a:rPr lang="en-ID" sz="1800" dirty="0"/>
              <a:t> dan </a:t>
            </a:r>
            <a:r>
              <a:rPr lang="en-ID" sz="1800" dirty="0" err="1"/>
              <a:t>mampu</a:t>
            </a:r>
            <a:r>
              <a:rPr lang="en-ID" sz="1800" dirty="0"/>
              <a:t> </a:t>
            </a:r>
            <a:r>
              <a:rPr lang="en-ID" sz="1800" dirty="0" err="1"/>
              <a:t>menemukan</a:t>
            </a:r>
            <a:r>
              <a:rPr lang="en-ID" sz="1800" dirty="0"/>
              <a:t> </a:t>
            </a:r>
            <a:r>
              <a:rPr lang="en-ID" sz="1800" dirty="0" err="1"/>
              <a:t>solusinya</a:t>
            </a: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328493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09664-E3E4-129D-18FB-29FAA895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560"/>
            <a:ext cx="10515600" cy="1325563"/>
          </a:xfrm>
        </p:spPr>
        <p:txBody>
          <a:bodyPr/>
          <a:lstStyle/>
          <a:p>
            <a:r>
              <a:rPr lang="en-US" dirty="0" err="1"/>
              <a:t>Karakteristik</a:t>
            </a:r>
            <a:r>
              <a:rPr lang="en-US" dirty="0"/>
              <a:t> Pasar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867A6-F79F-AB4D-88D2-DCBE696D1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4653" y="1466072"/>
            <a:ext cx="4449147" cy="4351338"/>
          </a:xfrm>
        </p:spPr>
        <p:txBody>
          <a:bodyPr/>
          <a:lstStyle/>
          <a:p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wirausaha</a:t>
            </a:r>
            <a:r>
              <a:rPr lang="en-ID" dirty="0"/>
              <a:t> digital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mengenali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dan </a:t>
            </a:r>
            <a:r>
              <a:rPr lang="en-ID" dirty="0" err="1"/>
              <a:t>karakteristik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yang </a:t>
            </a:r>
            <a:r>
              <a:rPr lang="en-ID" dirty="0" err="1"/>
              <a:t>dijadikan</a:t>
            </a:r>
            <a:r>
              <a:rPr lang="en-ID" dirty="0"/>
              <a:t> pasar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/ </a:t>
            </a:r>
            <a:r>
              <a:rPr lang="en-ID" dirty="0" err="1"/>
              <a:t>jasa</a:t>
            </a:r>
            <a:r>
              <a:rPr lang="en-ID" dirty="0"/>
              <a:t> yang </a:t>
            </a:r>
            <a:r>
              <a:rPr lang="en-ID" dirty="0" err="1"/>
              <a:t>ditawarkannya</a:t>
            </a:r>
            <a:r>
              <a:rPr lang="en-ID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54958-6407-82CD-810B-78F1A75F3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17" y="1466072"/>
            <a:ext cx="4716333" cy="38938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DA49A3-1621-BC1D-481A-A767121E2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6" y="5281126"/>
            <a:ext cx="4731182" cy="151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E6D96-9348-276F-294F-98D18BCC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Aplikasi </a:t>
            </a:r>
            <a:r>
              <a:rPr lang="en-US" dirty="0" err="1"/>
              <a:t>Penunjang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Pasar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2E43C4-F3F6-EBFA-5A58-FFEA12B3F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989" y="1522057"/>
            <a:ext cx="5630442" cy="29066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548FAC-C724-598F-20AD-8B8CEB89F788}"/>
              </a:ext>
            </a:extLst>
          </p:cNvPr>
          <p:cNvSpPr txBox="1"/>
          <p:nvPr/>
        </p:nvSpPr>
        <p:spPr>
          <a:xfrm>
            <a:off x="2377058" y="4544009"/>
            <a:ext cx="152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Google Trends</a:t>
            </a:r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C3C6E4-D7B7-D86E-FDF2-CB7DEBB4C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391" y="1522057"/>
            <a:ext cx="5788619" cy="42069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B81EEB-FE4F-32B2-551D-F5AFE3E3EDA5}"/>
              </a:ext>
            </a:extLst>
          </p:cNvPr>
          <p:cNvSpPr txBox="1"/>
          <p:nvPr/>
        </p:nvSpPr>
        <p:spPr>
          <a:xfrm>
            <a:off x="8146486" y="5853405"/>
            <a:ext cx="199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Google Data Studio</a:t>
            </a:r>
          </a:p>
        </p:txBody>
      </p:sp>
    </p:spTree>
    <p:extLst>
      <p:ext uri="{BB962C8B-B14F-4D97-AF65-F5344CB8AC3E}">
        <p14:creationId xmlns:p14="http://schemas.microsoft.com/office/powerpoint/2010/main" val="193636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CE32C-E815-627B-8706-92C7CAEFF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155"/>
            <a:ext cx="10515600" cy="1325563"/>
          </a:xfrm>
        </p:spPr>
        <p:txBody>
          <a:bodyPr/>
          <a:lstStyle/>
          <a:p>
            <a:r>
              <a:rPr lang="en-US" dirty="0"/>
              <a:t>Perancangan </a:t>
            </a:r>
            <a:r>
              <a:rPr lang="en-US" dirty="0" err="1"/>
              <a:t>Manajemen</a:t>
            </a:r>
            <a:r>
              <a:rPr lang="en-US" dirty="0"/>
              <a:t> Bisnis : SDM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7A7A2C-C9FA-866F-23D3-7CAA7AFDF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248150" cy="425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F49748-AA79-7EB9-D06F-9FBB1216B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401" y="1427744"/>
            <a:ext cx="4587551" cy="513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0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CE32C-E815-627B-8706-92C7CAEFF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Perancangan </a:t>
            </a:r>
            <a:r>
              <a:rPr lang="en-US" dirty="0" err="1"/>
              <a:t>Manajemen</a:t>
            </a:r>
            <a:r>
              <a:rPr lang="en-US" dirty="0"/>
              <a:t> Bisnis : Biaya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8C3BDE-3411-303F-5A6A-198715446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2" y="1683278"/>
            <a:ext cx="3915408" cy="4909253"/>
          </a:xfrm>
          <a:prstGeom prst="rect">
            <a:avLst/>
          </a:prstGeom>
        </p:spPr>
      </p:pic>
      <p:pic>
        <p:nvPicPr>
          <p:cNvPr id="2050" name="Picture 2" descr="5 Must-Know Tips for Using Pivot Tables in Excel for Financial Analysis -  Zebra BI">
            <a:extLst>
              <a:ext uri="{FF2B5EF4-FFF2-40B4-BE49-F238E27FC236}">
                <a16:creationId xmlns:a16="http://schemas.microsoft.com/office/drawing/2014/main" id="{D3F9CA77-830D-D456-CBC3-B8799238D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608" y="1678613"/>
            <a:ext cx="6727396" cy="389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591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951</Words>
  <Application>Microsoft Office PowerPoint</Application>
  <PresentationFormat>Widescreen</PresentationFormat>
  <Paragraphs>85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Roboto Condensed</vt:lpstr>
      <vt:lpstr>Office Theme</vt:lpstr>
      <vt:lpstr>PowerPoint Presentation</vt:lpstr>
      <vt:lpstr>Wirausaha ? </vt:lpstr>
      <vt:lpstr>Elemen Pendukung Wirausaha Digital </vt:lpstr>
      <vt:lpstr>Ide Bisnis dan Prinsip Dasasr Bisnis</vt:lpstr>
      <vt:lpstr>Ide Bisnis dan Prinsip Dasasr Bisnis</vt:lpstr>
      <vt:lpstr>Karakteristik Pasar</vt:lpstr>
      <vt:lpstr>Aplikasi Penunjang Analisis Pasar</vt:lpstr>
      <vt:lpstr>Perancangan Manajemen Bisnis : SDM</vt:lpstr>
      <vt:lpstr>Perancangan Manajemen Bisnis : Biaya</vt:lpstr>
      <vt:lpstr>Perancangan Manajemen Bisnis : Pemasaran</vt:lpstr>
      <vt:lpstr>Startup Digital</vt:lpstr>
      <vt:lpstr>IDE BISNIS</vt:lpstr>
      <vt:lpstr>BISNIS CANVAS MODEL</vt:lpstr>
      <vt:lpstr>Struktur Organisasi</vt:lpstr>
      <vt:lpstr>PENCARIAN MODAL</vt:lpstr>
      <vt:lpstr>PEMASARAN ONLINE</vt:lpstr>
      <vt:lpstr>KEBERLANJUTAN BISNIS : Adaptasi</vt:lpstr>
      <vt:lpstr>KEBERLANJUTAN BISNIS : Pendapatan dan Investment</vt:lpstr>
      <vt:lpstr>KEBERLANJUTAN BISNIS : Promosi</vt:lpstr>
      <vt:lpstr>KEBERLANJUTAN BISNIS : Efisiensi</vt:lpstr>
      <vt:lpstr>KEBERLANJUTAN BISNIS : Future Prospect</vt:lpstr>
      <vt:lpstr>KEBERLANJUTAN BISNIS : Leadership</vt:lpstr>
      <vt:lpstr>KEBERLANJUTAN BISNIS : Risk and Opportunity</vt:lpstr>
      <vt:lpstr>TUGAS STARTUP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Yusuf Fadlila R</dc:creator>
  <cp:lastModifiedBy>Yusuf Fadlila R</cp:lastModifiedBy>
  <cp:revision>50</cp:revision>
  <dcterms:created xsi:type="dcterms:W3CDTF">2023-11-08T06:09:08Z</dcterms:created>
  <dcterms:modified xsi:type="dcterms:W3CDTF">2023-11-08T08:38:03Z</dcterms:modified>
</cp:coreProperties>
</file>