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86" r:id="rId3"/>
    <p:sldMasterId id="2147483698" r:id="rId4"/>
    <p:sldMasterId id="2147483710" r:id="rId5"/>
    <p:sldMasterId id="2147483722" r:id="rId6"/>
  </p:sldMasterIdLst>
  <p:notesMasterIdLst>
    <p:notesMasterId r:id="rId14"/>
  </p:notesMasterIdLst>
  <p:sldIdLst>
    <p:sldId id="256" r:id="rId7"/>
    <p:sldId id="257" r:id="rId8"/>
    <p:sldId id="258" r:id="rId9"/>
    <p:sldId id="259" r:id="rId10"/>
    <p:sldId id="261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19827-BC6B-48D3-973B-63FC31EED8F1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39FD7-DFC0-4B32-AED0-AC03B8E319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39FD7-DFC0-4B32-AED0-AC03B8E319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39FD7-DFC0-4B32-AED0-AC03B8E319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31667D-BE4F-473D-B374-B5A2FADF9A4E}" type="datetime1">
              <a:rPr lang="id-ID"/>
              <a:pPr/>
              <a:t>03/10/2012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Created by ISMARYATI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D2EC1D3-96A2-433C-832A-E7C2F61B4A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  <p:sndAc>
      <p:stSnd>
        <p:snd r:embed="rId1" name="breeze.wav" builtIn="1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edge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5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wedge/>
    <p:sndAc>
      <p:stSnd>
        <p:snd r:embed="rId14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wedge/>
    <p:sndAc>
      <p:stSnd>
        <p:snd r:embed="rId13" name="breeze.wav" builtIn="1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0CA8A0-AE5F-4914-A33A-D472536DA3FB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7162A6-563C-4F5B-8180-19A7A8233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>
    <p:wedge/>
    <p:sndAc>
      <p:stSnd>
        <p:snd r:embed="rId13" name="breez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81200" y="838200"/>
            <a:ext cx="7162800" cy="189436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SCELETON CAPITIS 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Tim ANATOMI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743200"/>
            <a:ext cx="193270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654166"/>
            <a:ext cx="2057400" cy="214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neurocranium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vicerocranium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neurocranium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tulang-tulang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vicerocranium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457200"/>
            <a:ext cx="8686800" cy="3962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err="1" smtClean="0"/>
              <a:t>Sceleton</a:t>
            </a:r>
            <a:r>
              <a:rPr lang="en-US" sz="5400" dirty="0" smtClean="0"/>
              <a:t> = </a:t>
            </a:r>
            <a:r>
              <a:rPr lang="en-US" sz="5400" dirty="0" err="1" smtClean="0"/>
              <a:t>Tulang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err="1" smtClean="0"/>
              <a:t>Capitis</a:t>
            </a:r>
            <a:r>
              <a:rPr lang="en-US" sz="5400" dirty="0" smtClean="0"/>
              <a:t> = Cranium = </a:t>
            </a:r>
            <a:r>
              <a:rPr lang="en-US" sz="5400" dirty="0" err="1" smtClean="0"/>
              <a:t>Tengkorak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05922"/>
            <a:ext cx="2286000" cy="275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Sceleton</a:t>
            </a:r>
            <a:r>
              <a:rPr lang="en-US" dirty="0" smtClean="0"/>
              <a:t> </a:t>
            </a:r>
            <a:r>
              <a:rPr lang="en-US" dirty="0" err="1" smtClean="0"/>
              <a:t>Capitis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3339632">
            <a:off x="3724275" y="1462088"/>
            <a:ext cx="1533525" cy="1357312"/>
          </a:xfrm>
          <a:custGeom>
            <a:avLst/>
            <a:gdLst>
              <a:gd name="G0" fmla="+- 9257 0 0"/>
              <a:gd name="G1" fmla="+- 18514 0 0"/>
              <a:gd name="G2" fmla="+- 6171 0 0"/>
              <a:gd name="G3" fmla="*/ 9257 1 2"/>
              <a:gd name="G4" fmla="+- G3 10800 0"/>
              <a:gd name="G5" fmla="+- 21600 9257 18514"/>
              <a:gd name="G6" fmla="+- 18514 6171 0"/>
              <a:gd name="G7" fmla="*/ G6 1 2"/>
              <a:gd name="G8" fmla="*/ 18514 2 1"/>
              <a:gd name="G9" fmla="+- G8 0 21600"/>
              <a:gd name="G10" fmla="+- G5 0 G4"/>
              <a:gd name="G11" fmla="+- 9257 0 G4"/>
              <a:gd name="G12" fmla="*/ G2 G10 G11"/>
              <a:gd name="T0" fmla="*/ 15429 w 21600"/>
              <a:gd name="T1" fmla="*/ 0 h 21600"/>
              <a:gd name="T2" fmla="*/ 9257 w 21600"/>
              <a:gd name="T3" fmla="*/ 6171 h 21600"/>
              <a:gd name="T4" fmla="*/ 6171 w 21600"/>
              <a:gd name="T5" fmla="*/ 9257 h 21600"/>
              <a:gd name="T6" fmla="*/ 0 w 21600"/>
              <a:gd name="T7" fmla="*/ 15429 h 21600"/>
              <a:gd name="T8" fmla="*/ 6171 w 21600"/>
              <a:gd name="T9" fmla="*/ 21600 h 21600"/>
              <a:gd name="T10" fmla="*/ 12343 w 21600"/>
              <a:gd name="T11" fmla="*/ 18514 h 21600"/>
              <a:gd name="T12" fmla="*/ 18514 w 21600"/>
              <a:gd name="T13" fmla="*/ 12343 h 21600"/>
              <a:gd name="T14" fmla="*/ 21600 w 21600"/>
              <a:gd name="T15" fmla="*/ 6171 h 21600"/>
              <a:gd name="T16" fmla="*/ 17694720 60000 65536"/>
              <a:gd name="T17" fmla="*/ 11796480 60000 65536"/>
              <a:gd name="T18" fmla="*/ 17694720 60000 65536"/>
              <a:gd name="T19" fmla="*/ 11796480 60000 65536"/>
              <a:gd name="T20" fmla="*/ 5898240 60000 65536"/>
              <a:gd name="T21" fmla="*/ 5898240 60000 65536"/>
              <a:gd name="T22" fmla="*/ 0 60000 65536"/>
              <a:gd name="T23" fmla="*/ 0 60000 65536"/>
              <a:gd name="T24" fmla="*/ G12 w 21600"/>
              <a:gd name="T25" fmla="*/ G5 h 21600"/>
              <a:gd name="T26" fmla="*/ G1 w 21600"/>
              <a:gd name="T27" fmla="*/ G1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5429" y="0"/>
                </a:moveTo>
                <a:lnTo>
                  <a:pt x="9257" y="6171"/>
                </a:lnTo>
                <a:lnTo>
                  <a:pt x="12343" y="6171"/>
                </a:lnTo>
                <a:lnTo>
                  <a:pt x="12343" y="12343"/>
                </a:lnTo>
                <a:lnTo>
                  <a:pt x="6171" y="12343"/>
                </a:lnTo>
                <a:lnTo>
                  <a:pt x="6171" y="9257"/>
                </a:lnTo>
                <a:lnTo>
                  <a:pt x="0" y="15429"/>
                </a:lnTo>
                <a:lnTo>
                  <a:pt x="6171" y="21600"/>
                </a:lnTo>
                <a:lnTo>
                  <a:pt x="6171" y="18514"/>
                </a:lnTo>
                <a:lnTo>
                  <a:pt x="18514" y="18514"/>
                </a:lnTo>
                <a:lnTo>
                  <a:pt x="18514" y="6171"/>
                </a:lnTo>
                <a:lnTo>
                  <a:pt x="21600" y="6171"/>
                </a:lnTo>
                <a:close/>
              </a:path>
            </a:pathLst>
          </a:custGeom>
          <a:gradFill rotWithShape="1">
            <a:gsLst>
              <a:gs pos="0">
                <a:srgbClr val="006600"/>
              </a:gs>
              <a:gs pos="100000">
                <a:srgbClr val="006600">
                  <a:gamma/>
                  <a:shade val="4627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304800" y="2438400"/>
            <a:ext cx="4038600" cy="2239963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100000">
                <a:srgbClr val="66FF66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38100" cmpd="dbl">
            <a:solidFill>
              <a:srgbClr val="006600"/>
            </a:solidFill>
          </a:ln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Neurocranium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tulang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membentuk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kotak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otak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>
          <a:xfrm>
            <a:off x="4419600" y="2438400"/>
            <a:ext cx="4038600" cy="2239963"/>
          </a:xfrm>
          <a:prstGeom prst="rect">
            <a:avLst/>
          </a:prstGeom>
          <a:gradFill rotWithShape="1">
            <a:gsLst>
              <a:gs pos="0">
                <a:srgbClr val="66FF66"/>
              </a:gs>
              <a:gs pos="100000">
                <a:srgbClr val="66FF66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38100" cmpd="dbl">
            <a:solidFill>
              <a:srgbClr val="006600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en-US" sz="4000" b="1" dirty="0" err="1" smtClean="0"/>
              <a:t>Vicerocranium</a:t>
            </a:r>
            <a:endParaRPr lang="en-US" sz="4000" dirty="0" smtClean="0"/>
          </a:p>
          <a:p>
            <a:pPr>
              <a:buFontTx/>
              <a:buNone/>
            </a:pPr>
            <a:r>
              <a:rPr lang="en-US" sz="3200" b="1" dirty="0" smtClean="0"/>
              <a:t>(</a:t>
            </a:r>
            <a:r>
              <a:rPr lang="en-US" sz="3200" b="1" dirty="0" err="1" smtClean="0"/>
              <a:t>tulang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membentuk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wajah</a:t>
            </a:r>
            <a:r>
              <a:rPr lang="en-US" sz="3200" b="1" dirty="0" smtClean="0"/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775396"/>
            <a:ext cx="2680580" cy="2082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4808306"/>
            <a:ext cx="1600200" cy="2049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1905000" y="198438"/>
            <a:ext cx="5486400" cy="715962"/>
          </a:xfrm>
          <a:solidFill>
            <a:schemeClr val="tx2"/>
          </a:solidFill>
          <a:ln w="381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id-ID" sz="4000" b="1">
                <a:solidFill>
                  <a:schemeClr val="bg1"/>
                </a:solidFill>
              </a:rPr>
              <a:t>Neurocranium</a:t>
            </a:r>
            <a:r>
              <a:rPr lang="en-US" sz="4000"/>
              <a:t> 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47800"/>
            <a:ext cx="4038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id-ID" sz="2400" b="1" dirty="0"/>
              <a:t>os Frontal</a:t>
            </a:r>
            <a:r>
              <a:rPr lang="en-US" sz="2400" b="1" dirty="0" smtClean="0"/>
              <a:t>e </a:t>
            </a:r>
            <a:r>
              <a:rPr lang="en-US" sz="2400" b="1" dirty="0" smtClean="0">
                <a:solidFill>
                  <a:srgbClr val="FFFF00"/>
                </a:solidFill>
              </a:rPr>
              <a:t>d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en-US" sz="2400" b="1" dirty="0" err="1"/>
              <a:t>os</a:t>
            </a:r>
            <a:r>
              <a:rPr lang="en-US" sz="2400" b="1" dirty="0"/>
              <a:t> </a:t>
            </a:r>
            <a:r>
              <a:rPr lang="en-US" sz="2400" b="1" dirty="0" err="1" smtClean="0"/>
              <a:t>Parietale</a:t>
            </a:r>
            <a:r>
              <a:rPr lang="en-US" sz="2400" b="1" dirty="0" smtClean="0"/>
              <a:t>    </a:t>
            </a:r>
            <a:r>
              <a:rPr lang="en-US" sz="2400" b="1" dirty="0" smtClean="0">
                <a:solidFill>
                  <a:srgbClr val="FFFF00"/>
                </a:solidFill>
              </a:rPr>
              <a:t>u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en-US" sz="2400" b="1" dirty="0" err="1"/>
              <a:t>os</a:t>
            </a:r>
            <a:r>
              <a:rPr lang="en-US" sz="2400" b="1" dirty="0"/>
              <a:t> </a:t>
            </a:r>
            <a:r>
              <a:rPr lang="id-ID" sz="2400" b="1" dirty="0" smtClean="0"/>
              <a:t>Occipitale</a:t>
            </a:r>
            <a:r>
              <a:rPr lang="en-US" sz="2400" b="1" dirty="0" smtClean="0"/>
              <a:t>  </a:t>
            </a:r>
            <a:r>
              <a:rPr lang="en-US" sz="2400" b="1" dirty="0" smtClean="0">
                <a:solidFill>
                  <a:srgbClr val="FFFF00"/>
                </a:solidFill>
              </a:rPr>
              <a:t>kb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id-ID" sz="2400" b="1" dirty="0"/>
              <a:t>os </a:t>
            </a:r>
            <a:r>
              <a:rPr lang="id-ID" sz="2400" b="1" dirty="0" smtClean="0"/>
              <a:t>Sphenoidale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bj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id-ID" sz="2400" b="1" dirty="0"/>
              <a:t>os </a:t>
            </a:r>
            <a:r>
              <a:rPr lang="id-ID" sz="2400" b="1" dirty="0" smtClean="0"/>
              <a:t>Ethmoidale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tps</a:t>
            </a:r>
            <a:endParaRPr lang="en-US" sz="2400" b="1" dirty="0">
              <a:solidFill>
                <a:srgbClr val="FFFF00"/>
              </a:solidFill>
            </a:endParaRPr>
          </a:p>
          <a:p>
            <a:pPr>
              <a:lnSpc>
                <a:spcPct val="200000"/>
              </a:lnSpc>
              <a:buFontTx/>
              <a:buBlip>
                <a:blip r:embed="rId3"/>
              </a:buBlip>
            </a:pPr>
            <a:r>
              <a:rPr lang="id-ID" sz="2400" b="1" dirty="0"/>
              <a:t>os </a:t>
            </a:r>
            <a:r>
              <a:rPr lang="id-ID" sz="2400" b="1" dirty="0" smtClean="0"/>
              <a:t>Temporale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plps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133600" y="914400"/>
            <a:ext cx="7010400" cy="5508625"/>
            <a:chOff x="1200" y="562"/>
            <a:chExt cx="4560" cy="3470"/>
          </a:xfrm>
        </p:grpSpPr>
        <p:pic>
          <p:nvPicPr>
            <p:cNvPr id="14347" name="Picture 11" descr="Picture 059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48" y="562"/>
              <a:ext cx="3312" cy="3470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1200" y="1186"/>
              <a:ext cx="2112" cy="30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 flipV="1">
              <a:off x="1344" y="1440"/>
              <a:ext cx="2592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1344" y="2131"/>
              <a:ext cx="4032" cy="2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 flipV="1">
              <a:off x="1488" y="2112"/>
              <a:ext cx="2064" cy="51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 flipV="1">
              <a:off x="1344" y="2064"/>
              <a:ext cx="2592" cy="147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 flipV="1">
              <a:off x="1392" y="2098"/>
              <a:ext cx="2016" cy="100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133600" y="76200"/>
            <a:ext cx="4800600" cy="792163"/>
          </a:xfrm>
          <a:solidFill>
            <a:schemeClr val="tx2"/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id-ID" sz="3200" b="1">
                <a:solidFill>
                  <a:schemeClr val="bg1"/>
                </a:solidFill>
              </a:rPr>
              <a:t>Vicerocranium</a:t>
            </a:r>
            <a:r>
              <a:rPr lang="en-US" sz="4000"/>
              <a:t> 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219200"/>
            <a:ext cx="4038600" cy="4906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Zygomaticum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p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Nasale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h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Concha nasalis </a:t>
            </a:r>
            <a:r>
              <a:rPr lang="id-ID" sz="2800" b="1" dirty="0" smtClean="0"/>
              <a:t>inferior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tkh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Lacrimale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tam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Maxilla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ra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Mandibulla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rb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Palatinum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ll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Vomer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tbn</a:t>
            </a:r>
            <a:endParaRPr lang="en-US" sz="2800" b="1" dirty="0"/>
          </a:p>
          <a:p>
            <a:pPr>
              <a:lnSpc>
                <a:spcPct val="90000"/>
              </a:lnSpc>
            </a:pPr>
            <a:r>
              <a:rPr lang="id-ID" sz="2800" b="1" dirty="0"/>
              <a:t>os </a:t>
            </a:r>
            <a:r>
              <a:rPr lang="id-ID" sz="2800" b="1" dirty="0" smtClean="0"/>
              <a:t>hyodea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FF00"/>
                </a:solidFill>
              </a:rPr>
              <a:t>ldh</a:t>
            </a:r>
            <a:endParaRPr lang="en-US" sz="2800" b="1" dirty="0"/>
          </a:p>
        </p:txBody>
      </p:sp>
      <p:pic>
        <p:nvPicPr>
          <p:cNvPr id="17415" name="Picture 7" descr="Picture 059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962400" y="914400"/>
            <a:ext cx="5181600" cy="5257800"/>
          </a:xfrm>
          <a:noFill/>
          <a:ln/>
        </p:spPr>
      </p:pic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3276600" y="1524000"/>
            <a:ext cx="2057400" cy="2286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667000" y="3276600"/>
            <a:ext cx="25146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209800" y="3657600"/>
            <a:ext cx="26670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2819400" y="4191000"/>
            <a:ext cx="2133600" cy="1143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057400" y="1981200"/>
            <a:ext cx="266700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286000" y="2819400"/>
            <a:ext cx="2438400" cy="838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2667000" y="4572000"/>
            <a:ext cx="2895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V="1">
            <a:off x="2286000" y="4876800"/>
            <a:ext cx="25908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  <p:sndAc>
      <p:stSnd>
        <p:snd r:embed="rId3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Susunan</a:t>
            </a:r>
            <a:r>
              <a:rPr lang="en-US" dirty="0" smtClean="0"/>
              <a:t> Cranium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id-ID" b="1" dirty="0"/>
              <a:t>os Frontale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id-ID" b="1" dirty="0"/>
              <a:t>os Occipitale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id-ID" b="1" dirty="0"/>
              <a:t>os Sphenoidale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id-ID" b="1" dirty="0"/>
              <a:t>os Ethmiodale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id-ID" b="1" dirty="0"/>
              <a:t>os Vomer</a:t>
            </a:r>
            <a:endParaRPr lang="en-US" b="1" dirty="0"/>
          </a:p>
          <a:p>
            <a:pPr>
              <a:lnSpc>
                <a:spcPct val="80000"/>
              </a:lnSpc>
            </a:pPr>
            <a:r>
              <a:rPr lang="id-ID" b="1" dirty="0"/>
              <a:t>os Mandibulla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id-ID" b="1" dirty="0" smtClean="0"/>
              <a:t>os Parietale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Temporale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Zygomaticum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Nasale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Concha nasalis inferior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Lacrimale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Maxilla</a:t>
            </a: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id-ID" b="1" dirty="0" smtClean="0"/>
              <a:t>os Palatinum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Tulang</a:t>
            </a:r>
            <a:r>
              <a:rPr lang="en-US" dirty="0" smtClean="0"/>
              <a:t> Tunggal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8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edge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3" grpId="0" build="p" animBg="1"/>
      <p:bldP spid="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134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Equity</vt:lpstr>
      <vt:lpstr>Median</vt:lpstr>
      <vt:lpstr>Module</vt:lpstr>
      <vt:lpstr>Opulent</vt:lpstr>
      <vt:lpstr>Foundry</vt:lpstr>
      <vt:lpstr>Oriel</vt:lpstr>
      <vt:lpstr>SCELETON CAPITIS </vt:lpstr>
      <vt:lpstr>Tujuan Pembelajaran </vt:lpstr>
      <vt:lpstr>Sceleton = Tulang    Capitis = Cranium = Tengkorak </vt:lpstr>
      <vt:lpstr>Pengelompokan Sceleton Capitis </vt:lpstr>
      <vt:lpstr>Neurocranium </vt:lpstr>
      <vt:lpstr>Vicerocranium </vt:lpstr>
      <vt:lpstr>Susunan Cranium</vt:lpstr>
    </vt:vector>
  </TitlesOfParts>
  <Company>SOLO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SCELETON CAPITIS </dc:title>
  <dc:creator>User</dc:creator>
  <cp:lastModifiedBy>Budd's Land</cp:lastModifiedBy>
  <cp:revision>10</cp:revision>
  <dcterms:created xsi:type="dcterms:W3CDTF">2011-09-20T13:05:23Z</dcterms:created>
  <dcterms:modified xsi:type="dcterms:W3CDTF">2012-10-03T02:26:44Z</dcterms:modified>
</cp:coreProperties>
</file>