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6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314" r:id="rId27"/>
    <p:sldId id="315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316" r:id="rId40"/>
    <p:sldId id="293" r:id="rId41"/>
    <p:sldId id="317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18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9" r:id="rId63"/>
    <p:sldId id="313" r:id="rId64"/>
    <p:sldId id="320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FF33"/>
    <a:srgbClr val="77D4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37" y="5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0F8494-5F61-4F3E-ACEE-465029235F41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97EF0-3513-48BB-B76F-4FB57051F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42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97EF0-3513-48BB-B76F-4FB57051F3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33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76600"/>
            <a:ext cx="9144000" cy="3429000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00FF00"/>
                </a:solidFill>
                <a:latin typeface="+mj-lt"/>
                <a:cs typeface="Aharoni" pitchFamily="2" charset="-79"/>
              </a:rPr>
              <a:t>KULIAH </a:t>
            </a:r>
            <a:r>
              <a:rPr lang="en-US" sz="4400" b="1" dirty="0" smtClean="0">
                <a:solidFill>
                  <a:srgbClr val="00FF00"/>
                </a:solidFill>
                <a:latin typeface="+mj-lt"/>
                <a:cs typeface="Aharoni" pitchFamily="2" charset="-79"/>
              </a:rPr>
              <a:t>– </a:t>
            </a:r>
            <a:r>
              <a:rPr lang="en-US" sz="4400" b="1" dirty="0" smtClean="0">
                <a:solidFill>
                  <a:srgbClr val="00FF00"/>
                </a:solidFill>
                <a:latin typeface="+mj-lt"/>
                <a:cs typeface="Aharoni" pitchFamily="2" charset="-79"/>
              </a:rPr>
              <a:t>14- </a:t>
            </a:r>
            <a:r>
              <a:rPr lang="en-US" sz="4400" b="1" dirty="0" err="1" smtClean="0">
                <a:solidFill>
                  <a:srgbClr val="00FF00"/>
                </a:solidFill>
                <a:latin typeface="+mj-lt"/>
                <a:cs typeface="Aharoni" pitchFamily="2" charset="-79"/>
              </a:rPr>
              <a:t>Materi</a:t>
            </a:r>
            <a:r>
              <a:rPr lang="en-US" sz="4400" b="1" dirty="0" smtClean="0">
                <a:solidFill>
                  <a:srgbClr val="00FF00"/>
                </a:solidFill>
                <a:latin typeface="+mj-lt"/>
                <a:cs typeface="Aharoni" pitchFamily="2" charset="-79"/>
              </a:rPr>
              <a:t> </a:t>
            </a:r>
            <a:r>
              <a:rPr lang="en-US" sz="4400" b="1" dirty="0" err="1" smtClean="0">
                <a:solidFill>
                  <a:srgbClr val="00FF00"/>
                </a:solidFill>
                <a:latin typeface="+mj-lt"/>
                <a:cs typeface="Aharoni" pitchFamily="2" charset="-79"/>
              </a:rPr>
              <a:t>Tambahan</a:t>
            </a:r>
            <a:endParaRPr lang="en-US" sz="4400" b="1" dirty="0">
              <a:solidFill>
                <a:srgbClr val="00FF00"/>
              </a:solidFill>
              <a:latin typeface="+mj-lt"/>
              <a:cs typeface="Aharoni" pitchFamily="2" charset="-79"/>
            </a:endParaRPr>
          </a:p>
          <a:p>
            <a:r>
              <a:rPr lang="en-US" sz="4400" b="1" dirty="0" smtClean="0">
                <a:solidFill>
                  <a:srgbClr val="FFFF00"/>
                </a:solidFill>
                <a:latin typeface="+mj-lt"/>
              </a:rPr>
              <a:t>MAP-FISIP-UNS</a:t>
            </a:r>
          </a:p>
          <a:p>
            <a:r>
              <a:rPr lang="en-US" sz="1800" b="1" dirty="0" smtClean="0">
                <a:solidFill>
                  <a:srgbClr val="00B050"/>
                </a:solidFill>
                <a:latin typeface="+mj-lt"/>
              </a:rPr>
              <a:t>Drs</a:t>
            </a:r>
            <a:r>
              <a:rPr lang="en-US" sz="1800" b="1" dirty="0">
                <a:solidFill>
                  <a:srgbClr val="00B050"/>
                </a:solidFill>
                <a:latin typeface="+mj-lt"/>
              </a:rPr>
              <a:t>. SUDARMO, MA., </a:t>
            </a:r>
            <a:r>
              <a:rPr lang="en-US" sz="1800" b="1" dirty="0" err="1">
                <a:solidFill>
                  <a:srgbClr val="00B050"/>
                </a:solidFill>
                <a:latin typeface="+mj-lt"/>
              </a:rPr>
              <a:t>Ph.D</a:t>
            </a:r>
            <a:endParaRPr lang="en-US" sz="18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8991600" cy="1828799"/>
          </a:xfrm>
        </p:spPr>
        <p:txBody>
          <a:bodyPr/>
          <a:lstStyle/>
          <a:p>
            <a:r>
              <a:rPr lang="en-US" sz="5200" b="1" smtClean="0">
                <a:solidFill>
                  <a:srgbClr val="FFFF00"/>
                </a:solidFill>
                <a:latin typeface="Arial Black" pitchFamily="34" charset="0"/>
              </a:rPr>
              <a:t>ManaJemen </a:t>
            </a:r>
            <a:r>
              <a:rPr lang="en-US" sz="5200" b="1" dirty="0">
                <a:solidFill>
                  <a:srgbClr val="FFFF00"/>
                </a:solidFill>
                <a:latin typeface="Arial Black" pitchFamily="34" charset="0"/>
              </a:rPr>
              <a:t>Stress</a:t>
            </a:r>
            <a:endParaRPr lang="en-US" sz="52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587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34400" cy="533400"/>
          </a:xfrm>
        </p:spPr>
        <p:txBody>
          <a:bodyPr/>
          <a:lstStyle/>
          <a:p>
            <a:r>
              <a:rPr lang="en-US" b="1" dirty="0"/>
              <a:t>Symptoms of </a:t>
            </a:r>
            <a:r>
              <a:rPr lang="en-US" b="1" dirty="0" smtClean="0"/>
              <a:t>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685800"/>
            <a:ext cx="9144000" cy="6096000"/>
          </a:xfrm>
        </p:spPr>
        <p:txBody>
          <a:bodyPr>
            <a:normAutofit lnSpcReduction="10000"/>
          </a:bodyPr>
          <a:lstStyle/>
          <a:p>
            <a:r>
              <a:rPr lang="en-US" sz="2400" dirty="0" err="1"/>
              <a:t>Stres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umumnya</a:t>
            </a:r>
            <a:r>
              <a:rPr lang="en-US" sz="2400" dirty="0"/>
              <a:t>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ringan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mudah</a:t>
            </a:r>
            <a:r>
              <a:rPr lang="en-US" sz="2400" dirty="0"/>
              <a:t> </a:t>
            </a:r>
            <a:r>
              <a:rPr lang="en-US" sz="2400" dirty="0" err="1"/>
              <a:t>pulih</a:t>
            </a:r>
            <a:r>
              <a:rPr lang="en-US" sz="2400" dirty="0"/>
              <a:t>. </a:t>
            </a:r>
            <a:r>
              <a:rPr lang="en-US" sz="2400" dirty="0" err="1"/>
              <a:t>Begitu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terbiasa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faktor-faktor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orang-orang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siapa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umumnya</a:t>
            </a:r>
            <a:r>
              <a:rPr lang="en-US" sz="2400" dirty="0"/>
              <a:t> </a:t>
            </a:r>
            <a:r>
              <a:rPr lang="en-US" sz="2400" dirty="0" err="1"/>
              <a:t>bekerja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hari</a:t>
            </a:r>
            <a:r>
              <a:rPr lang="en-US" sz="2400" dirty="0"/>
              <a:t>,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tekanan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,  </a:t>
            </a:r>
            <a:r>
              <a:rPr lang="en-US" sz="2400" dirty="0" err="1"/>
              <a:t>pabrik</a:t>
            </a:r>
            <a:r>
              <a:rPr lang="en-US" sz="2400" dirty="0"/>
              <a:t>, </a:t>
            </a:r>
            <a:r>
              <a:rPr lang="en-US" sz="2400" dirty="0" smtClean="0"/>
              <a:t>orang-orang,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situasi-situasi</a:t>
            </a:r>
            <a:r>
              <a:rPr lang="en-US" sz="2400" dirty="0" smtClean="0"/>
              <a:t>, </a:t>
            </a:r>
            <a:r>
              <a:rPr lang="en-US" sz="2400" dirty="0" err="1" smtClean="0"/>
              <a:t>lingkuga</a:t>
            </a:r>
            <a:r>
              <a:rPr lang="en-US" sz="2400" dirty="0" err="1"/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maa</a:t>
            </a:r>
            <a:r>
              <a:rPr lang="en-US" sz="2400" dirty="0" smtClean="0"/>
              <a:t> ya</a:t>
            </a:r>
            <a:r>
              <a:rPr lang="en-US" sz="2400" dirty="0"/>
              <a:t>n</a:t>
            </a:r>
            <a:r>
              <a:rPr lang="en-US" sz="2400" dirty="0" smtClean="0"/>
              <a:t>g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terbiasa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meciptaka</a:t>
            </a:r>
            <a:r>
              <a:rPr lang="en-US" sz="2400" dirty="0" err="1"/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keteganga</a:t>
            </a:r>
            <a:r>
              <a:rPr lang="en-US" sz="2400" dirty="0" err="1"/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err="1"/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berakibata</a:t>
            </a:r>
            <a:r>
              <a:rPr lang="en-US" sz="2400" dirty="0" smtClean="0"/>
              <a:t> </a:t>
            </a:r>
            <a:r>
              <a:rPr lang="en-US" sz="2400" dirty="0" err="1" smtClean="0"/>
              <a:t>stres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Stres</a:t>
            </a:r>
            <a:r>
              <a:rPr lang="en-US" sz="2400" dirty="0" smtClean="0"/>
              <a:t> </a:t>
            </a:r>
            <a:r>
              <a:rPr lang="en-US" sz="2400" dirty="0" err="1"/>
              <a:t>berkurang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bertahap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terbiasa</a:t>
            </a:r>
            <a:r>
              <a:rPr lang="en-US" sz="2400" dirty="0"/>
              <a:t>. </a:t>
            </a:r>
            <a:r>
              <a:rPr lang="en-US" sz="2400" dirty="0" err="1"/>
              <a:t>Namun</a:t>
            </a:r>
            <a:r>
              <a:rPr lang="en-US" sz="2400" dirty="0"/>
              <a:t> </a:t>
            </a:r>
            <a:r>
              <a:rPr lang="en-US" sz="2400" dirty="0" err="1"/>
              <a:t>stres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ringan</a:t>
            </a:r>
            <a:r>
              <a:rPr lang="en-US" sz="2400" dirty="0"/>
              <a:t>, </a:t>
            </a:r>
            <a:r>
              <a:rPr lang="en-US" sz="2400" dirty="0" err="1" smtClean="0"/>
              <a:t>berat</a:t>
            </a:r>
            <a:r>
              <a:rPr lang="en-US" sz="2400" dirty="0" smtClean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kronis</a:t>
            </a:r>
            <a:r>
              <a:rPr lang="en-US" sz="2400" dirty="0"/>
              <a:t>. </a:t>
            </a:r>
            <a:r>
              <a:rPr lang="en-US" sz="2400" dirty="0" err="1"/>
              <a:t>Stres</a:t>
            </a:r>
            <a:r>
              <a:rPr lang="en-US" sz="2400" dirty="0"/>
              <a:t> </a:t>
            </a:r>
            <a:r>
              <a:rPr lang="en-US" sz="2400" dirty="0" err="1"/>
              <a:t>ringan</a:t>
            </a:r>
            <a:r>
              <a:rPr lang="en-US" sz="2400" dirty="0"/>
              <a:t> </a:t>
            </a:r>
            <a:r>
              <a:rPr lang="en-US" sz="2400" dirty="0" err="1"/>
              <a:t>terlihat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mengalami</a:t>
            </a:r>
            <a:r>
              <a:rPr lang="en-US" sz="2400" dirty="0"/>
              <a:t> </a:t>
            </a:r>
            <a:r>
              <a:rPr lang="en-US" sz="2400" dirty="0" err="1"/>
              <a:t>kurang</a:t>
            </a:r>
            <a:r>
              <a:rPr lang="en-US" sz="2400" dirty="0"/>
              <a:t> </a:t>
            </a:r>
            <a:r>
              <a:rPr lang="en-US" sz="2400" dirty="0" err="1"/>
              <a:t>nafsu</a:t>
            </a:r>
            <a:r>
              <a:rPr lang="en-US" sz="2400" dirty="0"/>
              <a:t> </a:t>
            </a:r>
            <a:r>
              <a:rPr lang="en-US" sz="2400" dirty="0" err="1"/>
              <a:t>makan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tekanan</a:t>
            </a:r>
            <a:r>
              <a:rPr lang="en-US" sz="2400" dirty="0"/>
              <a:t> </a:t>
            </a:r>
            <a:r>
              <a:rPr lang="en-US" sz="2400" dirty="0" err="1"/>
              <a:t>darah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. </a:t>
            </a:r>
            <a:r>
              <a:rPr lang="en-US" sz="2400" dirty="0" err="1"/>
              <a:t>Stres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 smtClean="0"/>
              <a:t>berat</a:t>
            </a:r>
            <a:r>
              <a:rPr lang="en-US" sz="2400" dirty="0" smtClean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diatasi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hati-hati</a:t>
            </a:r>
            <a:r>
              <a:rPr lang="en-US" sz="2400" dirty="0"/>
              <a:t>.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stres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tahap</a:t>
            </a:r>
            <a:r>
              <a:rPr lang="en-US" sz="2400" dirty="0"/>
              <a:t> </a:t>
            </a:r>
            <a:r>
              <a:rPr lang="en-US" sz="2400" dirty="0" err="1"/>
              <a:t>kronis</a:t>
            </a:r>
            <a:r>
              <a:rPr lang="en-US" sz="2400" dirty="0"/>
              <a:t>, di </a:t>
            </a:r>
            <a:r>
              <a:rPr lang="en-US" sz="2400" dirty="0" err="1"/>
              <a:t>mana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dirty="0" err="1" smtClean="0"/>
              <a:t>ketidakstabilan</a:t>
            </a:r>
            <a:r>
              <a:rPr lang="en-US" sz="2400" dirty="0"/>
              <a:t>, </a:t>
            </a:r>
            <a:r>
              <a:rPr lang="en-US" sz="2400" dirty="0" err="1"/>
              <a:t>frustrasi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merasa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nyaman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mengatasi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.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mempengaruhi</a:t>
            </a:r>
            <a:r>
              <a:rPr lang="en-US" sz="2400" dirty="0"/>
              <a:t> </a:t>
            </a:r>
            <a:r>
              <a:rPr lang="en-US" sz="2400" dirty="0" err="1"/>
              <a:t>efisiensi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selanjutnya</a:t>
            </a:r>
            <a:r>
              <a:rPr lang="en-US" sz="2400" dirty="0"/>
              <a:t> </a:t>
            </a:r>
            <a:r>
              <a:rPr lang="en-US" sz="2400" dirty="0" err="1"/>
              <a:t>kekuatan</a:t>
            </a:r>
            <a:r>
              <a:rPr lang="en-US" sz="2400" dirty="0"/>
              <a:t> </a:t>
            </a:r>
            <a:r>
              <a:rPr lang="en-US" sz="2400" dirty="0" err="1"/>
              <a:t>psikologis</a:t>
            </a:r>
            <a:r>
              <a:rPr lang="en-US" sz="2400" dirty="0"/>
              <a:t>. </a:t>
            </a:r>
            <a:r>
              <a:rPr lang="en-US" sz="2400" dirty="0" err="1"/>
              <a:t>Tahap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"Burn </a:t>
            </a:r>
            <a:r>
              <a:rPr lang="en-US" sz="2400" dirty="0" smtClean="0"/>
              <a:t>out“ (</a:t>
            </a:r>
            <a:r>
              <a:rPr lang="en-US" sz="2400" dirty="0" err="1" smtClean="0"/>
              <a:t>payah-lempoh</a:t>
            </a:r>
            <a:r>
              <a:rPr lang="en-US" sz="2400" dirty="0" smtClean="0"/>
              <a:t>).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tahap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emosional</a:t>
            </a:r>
            <a:r>
              <a:rPr lang="en-US" sz="2400" dirty="0"/>
              <a:t> </a:t>
            </a:r>
            <a:r>
              <a:rPr lang="en-US" sz="2400" dirty="0" err="1"/>
              <a:t>melemah</a:t>
            </a:r>
            <a:r>
              <a:rPr lang="en-US" sz="2400" dirty="0"/>
              <a:t>. </a:t>
            </a:r>
            <a:r>
              <a:rPr lang="en-US" sz="2400" dirty="0" err="1"/>
              <a:t>Tahap</a:t>
            </a:r>
            <a:r>
              <a:rPr lang="en-US" sz="2400" dirty="0"/>
              <a:t> burn-out </a:t>
            </a:r>
            <a:r>
              <a:rPr lang="en-US" sz="2400" dirty="0" err="1"/>
              <a:t>tercapai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gagal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tujuannya</a:t>
            </a:r>
            <a:r>
              <a:rPr lang="en-US" sz="2400" dirty="0"/>
              <a:t>. </a:t>
            </a:r>
            <a:r>
              <a:rPr lang="en-US" sz="2400" dirty="0" err="1"/>
              <a:t>Ia</a:t>
            </a:r>
            <a:r>
              <a:rPr lang="en-US" sz="2400" dirty="0"/>
              <a:t>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iritasi</a:t>
            </a:r>
            <a:r>
              <a:rPr lang="en-US" sz="2400" dirty="0"/>
              <a:t>, </a:t>
            </a:r>
            <a:r>
              <a:rPr lang="en-US" sz="2400" dirty="0" err="1"/>
              <a:t>kesalahan</a:t>
            </a:r>
            <a:r>
              <a:rPr lang="en-US" sz="2400" dirty="0"/>
              <a:t>, </a:t>
            </a:r>
            <a:r>
              <a:rPr lang="en-US" sz="2400" dirty="0" err="1"/>
              <a:t>frustrasi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apatis</a:t>
            </a:r>
            <a:r>
              <a:rPr lang="en-US" sz="2400" dirty="0"/>
              <a:t>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19307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19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76200"/>
            <a:ext cx="9144000" cy="6781800"/>
          </a:xfrm>
        </p:spPr>
        <p:txBody>
          <a:bodyPr>
            <a:normAutofit fontScale="92500"/>
          </a:bodyPr>
          <a:lstStyle/>
          <a:p>
            <a:r>
              <a:rPr lang="en-US" sz="2400" dirty="0" err="1"/>
              <a:t>Eksekutif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rentan</a:t>
            </a:r>
            <a:r>
              <a:rPr lang="en-US" sz="2400" dirty="0"/>
              <a:t> Burn out</a:t>
            </a:r>
            <a:r>
              <a:rPr lang="en-US" sz="2400" dirty="0" smtClean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tekanan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 di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.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situasi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memilih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mengganti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yang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menambah</a:t>
            </a:r>
            <a:r>
              <a:rPr lang="en-US" sz="2400" dirty="0"/>
              <a:t> </a:t>
            </a:r>
            <a:r>
              <a:rPr lang="en-US" sz="2400" dirty="0" err="1"/>
              <a:t>situasi</a:t>
            </a:r>
            <a:r>
              <a:rPr lang="en-US" sz="2400" dirty="0"/>
              <a:t> burn-out </a:t>
            </a:r>
            <a:r>
              <a:rPr lang="en-US" sz="2400" dirty="0" err="1"/>
              <a:t>kronis</a:t>
            </a:r>
            <a:r>
              <a:rPr lang="en-US" sz="2400" dirty="0"/>
              <a:t> yang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mengatasi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/>
              <a:t>situasi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karyawan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perawatan</a:t>
            </a:r>
            <a:r>
              <a:rPr lang="en-US" sz="2400" dirty="0"/>
              <a:t> </a:t>
            </a:r>
            <a:r>
              <a:rPr lang="en-US" sz="2400" dirty="0" err="1"/>
              <a:t>neuro-psiko</a:t>
            </a:r>
            <a:r>
              <a:rPr lang="en-US" sz="2400" dirty="0"/>
              <a:t>.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kasus</a:t>
            </a:r>
            <a:r>
              <a:rPr lang="en-US" sz="2400" dirty="0"/>
              <a:t> </a:t>
            </a:r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parahnya</a:t>
            </a:r>
            <a:r>
              <a:rPr lang="en-US" sz="2400" dirty="0" smtClean="0"/>
              <a:t> </a:t>
            </a:r>
            <a:r>
              <a:rPr lang="en-US" sz="2400" dirty="0" err="1" smtClean="0"/>
              <a:t>situasi</a:t>
            </a:r>
            <a:r>
              <a:rPr lang="en-US" sz="2400" dirty="0" smtClean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keadaan</a:t>
            </a:r>
            <a:r>
              <a:rPr lang="en-US" sz="2400" dirty="0"/>
              <a:t> "Trauma" </a:t>
            </a:r>
            <a:r>
              <a:rPr lang="en-US" sz="2400" dirty="0" err="1" smtClean="0"/>
              <a:t>segera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Trauma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stres</a:t>
            </a:r>
            <a:r>
              <a:rPr lang="en-US" sz="2400" dirty="0"/>
              <a:t> yang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serius</a:t>
            </a:r>
            <a:r>
              <a:rPr lang="en-US" sz="2400" dirty="0"/>
              <a:t>.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di </a:t>
            </a:r>
            <a:r>
              <a:rPr lang="en-US" sz="2400" dirty="0" err="1"/>
              <a:t>organisasi</a:t>
            </a:r>
            <a:r>
              <a:rPr lang="en-US" sz="2400" dirty="0"/>
              <a:t> di </a:t>
            </a:r>
            <a:r>
              <a:rPr lang="en-US" sz="2400" dirty="0" err="1"/>
              <a:t>mana</a:t>
            </a:r>
            <a:r>
              <a:rPr lang="en-US" sz="2400" dirty="0"/>
              <a:t> </a:t>
            </a:r>
            <a:r>
              <a:rPr lang="en-US" sz="2400" dirty="0" err="1"/>
              <a:t>karyawan</a:t>
            </a:r>
            <a:r>
              <a:rPr lang="en-US" sz="2400" dirty="0"/>
              <a:t> </a:t>
            </a:r>
            <a:r>
              <a:rPr lang="en-US" sz="2400" dirty="0" err="1"/>
              <a:t>merasa</a:t>
            </a:r>
            <a:r>
              <a:rPr lang="en-US" sz="2400" dirty="0"/>
              <a:t> </a:t>
            </a:r>
            <a:r>
              <a:rPr lang="en-US" sz="2400" dirty="0" err="1"/>
              <a:t>sulit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menyesuaikan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.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disebabkan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tekanan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, jam </a:t>
            </a:r>
            <a:r>
              <a:rPr lang="en-US" sz="2400" dirty="0" err="1"/>
              <a:t>kerja</a:t>
            </a:r>
            <a:r>
              <a:rPr lang="en-US" sz="2400" dirty="0"/>
              <a:t> yang </a:t>
            </a:r>
            <a:r>
              <a:rPr lang="en-US" sz="2400" dirty="0" err="1" smtClean="0"/>
              <a:t>molor</a:t>
            </a:r>
            <a:r>
              <a:rPr lang="en-US" sz="2400" dirty="0" smtClean="0"/>
              <a:t>, </a:t>
            </a:r>
            <a:r>
              <a:rPr lang="en-US" sz="2400" dirty="0" err="1"/>
              <a:t>ketidakmampuan</a:t>
            </a:r>
            <a:r>
              <a:rPr lang="en-US" sz="2400" dirty="0"/>
              <a:t> </a:t>
            </a:r>
            <a:r>
              <a:rPr lang="en-US" sz="2400" dirty="0" err="1"/>
              <a:t>karyawan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kewajiban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yang </a:t>
            </a:r>
            <a:r>
              <a:rPr lang="en-US" sz="2400" dirty="0" err="1"/>
              <a:t>buruk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Trauma di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dibawa</a:t>
            </a:r>
            <a:r>
              <a:rPr lang="en-US" sz="2400" dirty="0"/>
              <a:t> </a:t>
            </a:r>
            <a:r>
              <a:rPr lang="en-US" sz="2400" dirty="0" err="1"/>
              <a:t>pulang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karyawan</a:t>
            </a:r>
            <a:r>
              <a:rPr lang="en-US" sz="2400" dirty="0"/>
              <a:t> di </a:t>
            </a:r>
            <a:r>
              <a:rPr lang="en-US" sz="2400" dirty="0" err="1"/>
              <a:t>mana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gangguan</a:t>
            </a:r>
            <a:r>
              <a:rPr lang="en-US" sz="2400" dirty="0"/>
              <a:t> </a:t>
            </a:r>
            <a:r>
              <a:rPr lang="en-US" sz="2400" dirty="0" err="1"/>
              <a:t>psikologis</a:t>
            </a:r>
            <a:r>
              <a:rPr lang="en-US" sz="2400" dirty="0"/>
              <a:t>. </a:t>
            </a:r>
            <a:r>
              <a:rPr lang="en-US" sz="2400" dirty="0" err="1"/>
              <a:t>Ketidaksesuaian</a:t>
            </a:r>
            <a:r>
              <a:rPr lang="en-US" sz="2400" dirty="0"/>
              <a:t> di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yang lama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/>
              <a:t>penskorsan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pemecatan</a:t>
            </a:r>
            <a:r>
              <a:rPr lang="en-US" sz="2400" dirty="0"/>
              <a:t> </a:t>
            </a:r>
            <a:r>
              <a:rPr lang="en-US" sz="2400" dirty="0" err="1"/>
              <a:t>karyawan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Stres</a:t>
            </a:r>
            <a:r>
              <a:rPr lang="en-US" sz="2400" dirty="0" smtClean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dihindari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mengadopsi</a:t>
            </a:r>
            <a:r>
              <a:rPr lang="en-US" sz="2400" dirty="0"/>
              <a:t> </a:t>
            </a:r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, </a:t>
            </a:r>
            <a:r>
              <a:rPr lang="en-US" sz="2400" dirty="0" err="1"/>
              <a:t>membantu</a:t>
            </a:r>
            <a:r>
              <a:rPr lang="en-US" sz="2400" dirty="0"/>
              <a:t> </a:t>
            </a:r>
            <a:r>
              <a:rPr lang="en-US" sz="2400" dirty="0" err="1"/>
              <a:t>sesama</a:t>
            </a:r>
            <a:r>
              <a:rPr lang="en-US" sz="2400" dirty="0"/>
              <a:t> </a:t>
            </a:r>
            <a:r>
              <a:rPr lang="en-US" sz="2400" dirty="0" err="1"/>
              <a:t>karyawan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kesulitan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interaksi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yang </a:t>
            </a:r>
            <a:r>
              <a:rPr lang="en-US" sz="2400" dirty="0" err="1"/>
              <a:t>terkena</a:t>
            </a:r>
            <a:r>
              <a:rPr lang="en-US" sz="2400" dirty="0"/>
              <a:t> </a:t>
            </a:r>
            <a:r>
              <a:rPr lang="en-US" sz="2400" dirty="0" err="1"/>
              <a:t>dampak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104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34400" cy="685800"/>
          </a:xfrm>
        </p:spPr>
        <p:txBody>
          <a:bodyPr/>
          <a:lstStyle/>
          <a:p>
            <a:r>
              <a:rPr lang="en-US" b="1" dirty="0"/>
              <a:t>General Adaptation </a:t>
            </a:r>
            <a:r>
              <a:rPr lang="en-US" b="1" dirty="0" smtClean="0"/>
              <a:t>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r>
              <a:rPr lang="en-US" sz="2800" dirty="0"/>
              <a:t>General adaptation syndrome (GAS) </a:t>
            </a:r>
            <a:r>
              <a:rPr lang="en-US" sz="2800" dirty="0" err="1"/>
              <a:t>mengacu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perkembangan</a:t>
            </a:r>
            <a:r>
              <a:rPr lang="en-US" sz="2800" dirty="0"/>
              <a:t> </a:t>
            </a:r>
            <a:r>
              <a:rPr lang="en-US" sz="2800" dirty="0" err="1"/>
              <a:t>respons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peristiwa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pola</a:t>
            </a:r>
            <a:r>
              <a:rPr lang="en-US" sz="2800" dirty="0"/>
              <a:t> </a:t>
            </a:r>
            <a:r>
              <a:rPr lang="en-US" sz="2800" dirty="0" err="1"/>
              <a:t>fisiologis</a:t>
            </a:r>
            <a:r>
              <a:rPr lang="en-US" sz="2800" dirty="0"/>
              <a:t>, </a:t>
            </a:r>
            <a:r>
              <a:rPr lang="en-US" sz="2800" dirty="0" err="1"/>
              <a:t>psikologis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/>
              <a:t>mengikuti</a:t>
            </a:r>
            <a:r>
              <a:rPr lang="en-US" sz="2800" dirty="0"/>
              <a:t> </a:t>
            </a:r>
            <a:r>
              <a:rPr lang="en-US" sz="2800" dirty="0" err="1"/>
              <a:t>pola</a:t>
            </a:r>
            <a:r>
              <a:rPr lang="en-US" sz="2800" dirty="0"/>
              <a:t> yang </a:t>
            </a:r>
            <a:r>
              <a:rPr lang="en-US" sz="2800" dirty="0" err="1"/>
              <a:t>cukup</a:t>
            </a:r>
            <a:r>
              <a:rPr lang="en-US" sz="2800" dirty="0"/>
              <a:t> </a:t>
            </a:r>
            <a:r>
              <a:rPr lang="en-US" sz="2800" dirty="0" err="1"/>
              <a:t>konsisten</a:t>
            </a:r>
            <a:r>
              <a:rPr lang="en-US" sz="2800" dirty="0"/>
              <a:t>.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tiga</a:t>
            </a:r>
            <a:r>
              <a:rPr lang="en-US" sz="2800" dirty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diklasifikasikan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Hans </a:t>
            </a:r>
            <a:r>
              <a:rPr lang="en-US" sz="2800" dirty="0" err="1" smtClean="0"/>
              <a:t>Selve</a:t>
            </a:r>
            <a:r>
              <a:rPr lang="en-US" sz="2800" dirty="0" smtClean="0"/>
              <a:t>:</a:t>
            </a:r>
          </a:p>
          <a:p>
            <a:r>
              <a:rPr lang="en-US" sz="2800" dirty="0"/>
              <a:t>(a) </a:t>
            </a:r>
            <a:r>
              <a:rPr lang="en-US" sz="2800" b="1" dirty="0"/>
              <a:t>Alarm </a:t>
            </a:r>
            <a:r>
              <a:rPr lang="en-US" sz="2800" b="1" dirty="0" smtClean="0"/>
              <a:t>Stage (</a:t>
            </a:r>
            <a:r>
              <a:rPr lang="en-US" sz="2800" b="1" dirty="0" err="1" smtClean="0"/>
              <a:t>fase</a:t>
            </a:r>
            <a:r>
              <a:rPr lang="en-US" sz="2800" b="1" dirty="0" smtClean="0"/>
              <a:t> a</a:t>
            </a:r>
            <a:r>
              <a:rPr lang="en-US" sz="2800" dirty="0" smtClean="0"/>
              <a:t>larm):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tahap</a:t>
            </a:r>
            <a:r>
              <a:rPr lang="en-US" sz="2800" dirty="0"/>
              <a:t> </a:t>
            </a:r>
            <a:r>
              <a:rPr lang="en-US" sz="2800" dirty="0" err="1"/>
              <a:t>peringatan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tanda</a:t>
            </a:r>
            <a:r>
              <a:rPr lang="en-US" sz="2800" dirty="0"/>
              <a:t> </a:t>
            </a:r>
            <a:r>
              <a:rPr lang="en-US" sz="2800" dirty="0" err="1"/>
              <a:t>pertama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.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reaksi</a:t>
            </a:r>
            <a:r>
              <a:rPr lang="en-US" sz="2800" dirty="0"/>
              <a:t> </a:t>
            </a:r>
            <a:r>
              <a:rPr lang="en-US" sz="2800" dirty="0" err="1"/>
              <a:t>fisiologis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kimia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. </a:t>
            </a:r>
            <a:r>
              <a:rPr lang="en-US" sz="2800" dirty="0" err="1"/>
              <a:t>Selama</a:t>
            </a:r>
            <a:r>
              <a:rPr lang="en-US" sz="2800" dirty="0"/>
              <a:t> </a:t>
            </a:r>
            <a:r>
              <a:rPr lang="en-US" sz="2800" dirty="0" err="1"/>
              <a:t>tahap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otot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tegang</a:t>
            </a:r>
            <a:r>
              <a:rPr lang="en-US" sz="2800" dirty="0"/>
              <a:t>, pupil </a:t>
            </a:r>
            <a:r>
              <a:rPr lang="en-US" sz="2800" dirty="0" err="1"/>
              <a:t>membesar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peningkatan</a:t>
            </a:r>
            <a:r>
              <a:rPr lang="en-US" sz="2800" dirty="0"/>
              <a:t> </a:t>
            </a:r>
            <a:r>
              <a:rPr lang="en-US" sz="2800" dirty="0" err="1"/>
              <a:t>aliran</a:t>
            </a:r>
            <a:r>
              <a:rPr lang="en-US" sz="2800" dirty="0"/>
              <a:t> </a:t>
            </a:r>
            <a:r>
              <a:rPr lang="en-US" sz="2800" dirty="0" err="1"/>
              <a:t>hormon</a:t>
            </a:r>
            <a:r>
              <a:rPr lang="en-US" sz="2800" dirty="0"/>
              <a:t>. </a:t>
            </a:r>
            <a:r>
              <a:rPr lang="en-US" sz="2800" dirty="0" err="1"/>
              <a:t>Peningkatan</a:t>
            </a:r>
            <a:r>
              <a:rPr lang="en-US" sz="2800" dirty="0"/>
              <a:t> </a:t>
            </a:r>
            <a:r>
              <a:rPr lang="en-US" sz="2800" dirty="0" err="1"/>
              <a:t>sekresi</a:t>
            </a:r>
            <a:r>
              <a:rPr lang="en-US" sz="2800" dirty="0"/>
              <a:t> adrenalin </a:t>
            </a:r>
            <a:r>
              <a:rPr lang="en-US" sz="2800" dirty="0" err="1"/>
              <a:t>hipofisis</a:t>
            </a:r>
            <a:r>
              <a:rPr lang="en-US" sz="2800" dirty="0"/>
              <a:t>, </a:t>
            </a:r>
            <a:r>
              <a:rPr lang="en-US" sz="2800" dirty="0" err="1"/>
              <a:t>peningkatan</a:t>
            </a:r>
            <a:r>
              <a:rPr lang="en-US" sz="2800" dirty="0"/>
              <a:t> </a:t>
            </a:r>
            <a:r>
              <a:rPr lang="en-US" sz="2800" dirty="0" err="1"/>
              <a:t>respirasi</a:t>
            </a:r>
            <a:r>
              <a:rPr lang="en-US" sz="2800" dirty="0"/>
              <a:t>, </a:t>
            </a:r>
            <a:r>
              <a:rPr lang="en-US" sz="2800" dirty="0" err="1"/>
              <a:t>gangguan</a:t>
            </a:r>
            <a:r>
              <a:rPr lang="en-US" sz="2800" dirty="0"/>
              <a:t> </a:t>
            </a:r>
            <a:r>
              <a:rPr lang="en-US" sz="2800" dirty="0" err="1"/>
              <a:t>jantung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tekanan</a:t>
            </a:r>
            <a:r>
              <a:rPr lang="en-US" sz="2800" dirty="0"/>
              <a:t> </a:t>
            </a:r>
            <a:r>
              <a:rPr lang="en-US" sz="2800" dirty="0" err="1"/>
              <a:t>darah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gejala</a:t>
            </a:r>
            <a:r>
              <a:rPr lang="en-US" sz="2800" dirty="0"/>
              <a:t> </a:t>
            </a:r>
            <a:r>
              <a:rPr lang="en-US" sz="2800" dirty="0" err="1"/>
              <a:t>utama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tahap</a:t>
            </a:r>
            <a:r>
              <a:rPr lang="en-US" sz="2800" dirty="0"/>
              <a:t> alarm. </a:t>
            </a:r>
            <a:r>
              <a:rPr lang="en-US" sz="2800" dirty="0" err="1"/>
              <a:t>Latihan</a:t>
            </a:r>
            <a:r>
              <a:rPr lang="en-US" sz="2800" dirty="0"/>
              <a:t> </a:t>
            </a:r>
            <a:r>
              <a:rPr lang="en-US" sz="2800" dirty="0" err="1"/>
              <a:t>fisik</a:t>
            </a:r>
            <a:r>
              <a:rPr lang="en-US" sz="2800" dirty="0"/>
              <a:t> </a:t>
            </a:r>
            <a:r>
              <a:rPr lang="en-US" sz="2800" dirty="0" err="1"/>
              <a:t>teratur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perawatan</a:t>
            </a:r>
            <a:r>
              <a:rPr lang="en-US" sz="2800" dirty="0"/>
              <a:t> </a:t>
            </a:r>
            <a:r>
              <a:rPr lang="en-US" sz="2800" dirty="0" err="1"/>
              <a:t>psikiatris</a:t>
            </a:r>
            <a:r>
              <a:rPr lang="en-US" sz="2800" dirty="0"/>
              <a:t> </a:t>
            </a:r>
            <a:r>
              <a:rPr lang="en-US" sz="2800" dirty="0" err="1"/>
              <a:t>ahli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mencegah</a:t>
            </a:r>
            <a:r>
              <a:rPr lang="en-US" sz="2800" dirty="0"/>
              <a:t> </a:t>
            </a:r>
            <a:r>
              <a:rPr lang="en-US" sz="2800" dirty="0" err="1"/>
              <a:t>fenomena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7734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19" cy="76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067800" cy="6858000"/>
          </a:xfrm>
        </p:spPr>
        <p:txBody>
          <a:bodyPr>
            <a:normAutofit/>
          </a:bodyPr>
          <a:lstStyle/>
          <a:p>
            <a:r>
              <a:rPr lang="en-US" sz="2800" dirty="0"/>
              <a:t>(</a:t>
            </a:r>
            <a:r>
              <a:rPr lang="en-US" sz="2800" dirty="0" smtClean="0"/>
              <a:t>b)  </a:t>
            </a:r>
            <a:r>
              <a:rPr lang="en-US" sz="2800" b="1" dirty="0"/>
              <a:t>Resistance Stage (</a:t>
            </a:r>
            <a:r>
              <a:rPr lang="en-US" sz="2800" b="1" dirty="0" err="1"/>
              <a:t>fase</a:t>
            </a:r>
            <a:r>
              <a:rPr lang="en-US" sz="2800" b="1" dirty="0"/>
              <a:t> </a:t>
            </a:r>
            <a:r>
              <a:rPr lang="en-US" sz="2800" b="1" dirty="0" err="1"/>
              <a:t>resistensi</a:t>
            </a:r>
            <a:r>
              <a:rPr lang="en-US" sz="2800" b="1" dirty="0" smtClean="0"/>
              <a:t>)</a:t>
            </a:r>
            <a:r>
              <a:rPr lang="en-US" sz="2800" dirty="0" smtClean="0"/>
              <a:t>: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tahap</a:t>
            </a:r>
            <a:r>
              <a:rPr lang="en-US" sz="2800" dirty="0"/>
              <a:t> alarm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terkontrol</a:t>
            </a:r>
            <a:r>
              <a:rPr lang="en-US" sz="2800" dirty="0"/>
              <a:t> </a:t>
            </a:r>
            <a:r>
              <a:rPr lang="en-US" sz="2800" dirty="0" err="1" smtClean="0"/>
              <a:t>tepat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/>
              <a:t>, organ-organ </a:t>
            </a:r>
            <a:r>
              <a:rPr lang="en-US" sz="2800" dirty="0" err="1"/>
              <a:t>tubuh</a:t>
            </a:r>
            <a:r>
              <a:rPr lang="en-US" sz="2800" dirty="0"/>
              <a:t> </a:t>
            </a:r>
            <a:r>
              <a:rPr lang="en-US" sz="2800" dirty="0" err="1"/>
              <a:t>mengembangkan</a:t>
            </a:r>
            <a:r>
              <a:rPr lang="en-US" sz="2800" dirty="0"/>
              <a:t> </a:t>
            </a:r>
            <a:r>
              <a:rPr lang="en-US" sz="2800" dirty="0" err="1"/>
              <a:t>resistensi</a:t>
            </a:r>
            <a:r>
              <a:rPr lang="en-US" sz="2800" dirty="0"/>
              <a:t> </a:t>
            </a: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meninggalkan</a:t>
            </a:r>
            <a:r>
              <a:rPr lang="en-US" sz="2800" dirty="0"/>
              <a:t> </a:t>
            </a:r>
            <a:r>
              <a:rPr lang="en-US" sz="2800" dirty="0" err="1"/>
              <a:t>efek</a:t>
            </a:r>
            <a:r>
              <a:rPr lang="en-US" sz="2800" dirty="0"/>
              <a:t> </a:t>
            </a:r>
            <a:r>
              <a:rPr lang="en-US" sz="2800" dirty="0" err="1"/>
              <a:t>buruknya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Selama</a:t>
            </a:r>
            <a:r>
              <a:rPr lang="en-US" sz="2800" dirty="0" smtClean="0"/>
              <a:t> </a:t>
            </a:r>
            <a:r>
              <a:rPr lang="en-US" sz="2800" dirty="0" err="1"/>
              <a:t>tahap</a:t>
            </a:r>
            <a:r>
              <a:rPr lang="en-US" sz="2800" dirty="0"/>
              <a:t> </a:t>
            </a:r>
            <a:r>
              <a:rPr lang="en-US" sz="2800" dirty="0" err="1"/>
              <a:t>resistensi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beristirahat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mengembangkan</a:t>
            </a:r>
            <a:r>
              <a:rPr lang="en-US" sz="2800" dirty="0"/>
              <a:t> </a:t>
            </a:r>
            <a:r>
              <a:rPr lang="en-US" sz="2800" dirty="0" err="1"/>
              <a:t>sifat</a:t>
            </a:r>
            <a:r>
              <a:rPr lang="en-US" sz="2800" dirty="0"/>
              <a:t> </a:t>
            </a:r>
            <a:r>
              <a:rPr lang="en-US" sz="2800" dirty="0" err="1" smtClean="0"/>
              <a:t>kejengkelanny</a:t>
            </a:r>
            <a:r>
              <a:rPr lang="en-US" sz="2800" dirty="0" smtClean="0"/>
              <a:t>. </a:t>
            </a:r>
            <a:r>
              <a:rPr lang="en-US" sz="2800" dirty="0"/>
              <a:t>Ada </a:t>
            </a:r>
            <a:r>
              <a:rPr lang="en-US" sz="2800" dirty="0" err="1"/>
              <a:t>peningkatan</a:t>
            </a:r>
            <a:r>
              <a:rPr lang="en-US" sz="2800" dirty="0"/>
              <a:t> </a:t>
            </a:r>
            <a:r>
              <a:rPr lang="en-US" sz="2800" dirty="0" err="1"/>
              <a:t>kegugupan</a:t>
            </a:r>
            <a:r>
              <a:rPr lang="en-US" sz="2800" dirty="0"/>
              <a:t>, </a:t>
            </a:r>
            <a:r>
              <a:rPr lang="en-US" sz="2800" dirty="0" err="1"/>
              <a:t>frustrasi</a:t>
            </a:r>
            <a:r>
              <a:rPr lang="en-US" sz="2800" dirty="0"/>
              <a:t> </a:t>
            </a:r>
            <a:r>
              <a:rPr lang="en-US" sz="2800" dirty="0" err="1"/>
              <a:t>ketegangan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kegelisahan</a:t>
            </a:r>
            <a:r>
              <a:rPr lang="en-US" sz="2800" dirty="0"/>
              <a:t> di </a:t>
            </a:r>
            <a:r>
              <a:rPr lang="en-US" sz="2800" dirty="0" err="1"/>
              <a:t>lingkungan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sehari-hari</a:t>
            </a:r>
            <a:r>
              <a:rPr lang="en-US" sz="2800" dirty="0"/>
              <a:t>. </a:t>
            </a:r>
            <a:r>
              <a:rPr lang="en-US" sz="2800" dirty="0" err="1"/>
              <a:t>Individu</a:t>
            </a:r>
            <a:r>
              <a:rPr lang="en-US" sz="2800" dirty="0"/>
              <a:t> </a:t>
            </a:r>
            <a:r>
              <a:rPr lang="en-US" sz="2800" dirty="0" err="1" smtClean="0"/>
              <a:t>mengalami</a:t>
            </a:r>
            <a:r>
              <a:rPr lang="en-US" sz="2800" dirty="0" smtClean="0"/>
              <a:t> </a:t>
            </a:r>
            <a:r>
              <a:rPr lang="en-US" sz="2800" dirty="0" err="1"/>
              <a:t>maag</a:t>
            </a:r>
            <a:r>
              <a:rPr lang="en-US" sz="2800" dirty="0"/>
              <a:t>, </a:t>
            </a:r>
            <a:r>
              <a:rPr lang="en-US" sz="2800" dirty="0" err="1"/>
              <a:t>kehilangan</a:t>
            </a:r>
            <a:r>
              <a:rPr lang="en-US" sz="2800" dirty="0"/>
              <a:t> </a:t>
            </a:r>
            <a:r>
              <a:rPr lang="en-US" sz="2800" dirty="0" err="1"/>
              <a:t>nafsu</a:t>
            </a:r>
            <a:r>
              <a:rPr lang="en-US" sz="2800" dirty="0"/>
              <a:t> </a:t>
            </a:r>
            <a:r>
              <a:rPr lang="en-US" sz="2800" dirty="0" err="1"/>
              <a:t>makan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penyakit</a:t>
            </a:r>
            <a:r>
              <a:rPr lang="en-US" sz="2800" dirty="0"/>
              <a:t>. </a:t>
            </a:r>
            <a:r>
              <a:rPr lang="en-US" sz="2800" dirty="0" err="1"/>
              <a:t>Meskipun</a:t>
            </a:r>
            <a:r>
              <a:rPr lang="en-US" sz="2800" dirty="0"/>
              <a:t> </a:t>
            </a:r>
            <a:r>
              <a:rPr lang="en-US" sz="2800" dirty="0" err="1"/>
              <a:t>seseorang</a:t>
            </a:r>
            <a:r>
              <a:rPr lang="en-US" sz="2800" dirty="0"/>
              <a:t> </a:t>
            </a:r>
            <a:r>
              <a:rPr lang="en-US" sz="2800" dirty="0" err="1"/>
              <a:t>merasa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ia</a:t>
            </a:r>
            <a:r>
              <a:rPr lang="en-US" sz="2800" dirty="0"/>
              <a:t>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mengatasi</a:t>
            </a:r>
            <a:r>
              <a:rPr lang="en-US" sz="2800" dirty="0"/>
              <a:t> </a:t>
            </a:r>
            <a:r>
              <a:rPr lang="en-US" sz="2800" dirty="0" err="1"/>
              <a:t>situasi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 </a:t>
            </a: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efek</a:t>
            </a:r>
            <a:r>
              <a:rPr lang="en-US" sz="2800" dirty="0"/>
              <a:t> </a:t>
            </a:r>
            <a:r>
              <a:rPr lang="en-US" sz="2800" dirty="0" err="1"/>
              <a:t>buruknya</a:t>
            </a:r>
            <a:r>
              <a:rPr lang="en-US" sz="2800" dirty="0"/>
              <a:t> </a:t>
            </a:r>
            <a:r>
              <a:rPr lang="en-US" sz="2800" dirty="0" err="1"/>
              <a:t>bertahan</a:t>
            </a:r>
            <a:r>
              <a:rPr lang="en-US" sz="2800" dirty="0"/>
              <a:t> lama. </a:t>
            </a:r>
            <a:endParaRPr lang="en-US" sz="2800" dirty="0" smtClean="0"/>
          </a:p>
          <a:p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mengidentifikasi</a:t>
            </a:r>
            <a:r>
              <a:rPr lang="en-US" sz="2800" dirty="0"/>
              <a:t> </a:t>
            </a:r>
            <a:r>
              <a:rPr lang="en-US" sz="2800" dirty="0" err="1"/>
              <a:t>akar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menghilangkannya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solusi</a:t>
            </a:r>
            <a:r>
              <a:rPr lang="en-US" sz="2800" dirty="0"/>
              <a:t> </a:t>
            </a:r>
            <a:r>
              <a:rPr lang="en-US" sz="2800" dirty="0" err="1"/>
              <a:t>permanen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4236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19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800" dirty="0" err="1"/>
              <a:t>Exhaustion:Saat</a:t>
            </a:r>
            <a:r>
              <a:rPr lang="en-US" sz="2800" dirty="0"/>
              <a:t> </a:t>
            </a:r>
            <a:r>
              <a:rPr lang="en-US" sz="2800" dirty="0" err="1"/>
              <a:t>tubuh</a:t>
            </a:r>
            <a:r>
              <a:rPr lang="en-US" sz="2800" dirty="0"/>
              <a:t>, </a:t>
            </a:r>
            <a:r>
              <a:rPr lang="en-US" sz="2800" dirty="0" err="1"/>
              <a:t>jiwa</a:t>
            </a:r>
            <a:r>
              <a:rPr lang="en-US" sz="2800" dirty="0"/>
              <a:t> </a:t>
            </a:r>
            <a:r>
              <a:rPr lang="en-US" sz="2800" dirty="0" err="1"/>
              <a:t>terpengaruh</a:t>
            </a:r>
            <a:r>
              <a:rPr lang="en-US" sz="2800" dirty="0"/>
              <a:t>, </a:t>
            </a:r>
            <a:r>
              <a:rPr lang="en-US" sz="2800" dirty="0" err="1"/>
              <a:t>diyakini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mencapai</a:t>
            </a:r>
            <a:r>
              <a:rPr lang="en-US" sz="2800" dirty="0"/>
              <a:t> </a:t>
            </a:r>
            <a:r>
              <a:rPr lang="en-US" sz="2800" dirty="0" err="1"/>
              <a:t>tahap</a:t>
            </a:r>
            <a:r>
              <a:rPr lang="en-US" sz="2800" dirty="0"/>
              <a:t> </a:t>
            </a:r>
            <a:r>
              <a:rPr lang="en-US" sz="2800" dirty="0" err="1"/>
              <a:t>kelelahan</a:t>
            </a:r>
            <a:r>
              <a:rPr lang="en-US" sz="2800" dirty="0"/>
              <a:t>. </a:t>
            </a:r>
            <a:r>
              <a:rPr lang="en-US" sz="2800" dirty="0" err="1"/>
              <a:t>Selama</a:t>
            </a:r>
            <a:r>
              <a:rPr lang="en-US" sz="2800" dirty="0"/>
              <a:t> </a:t>
            </a:r>
            <a:r>
              <a:rPr lang="en-US" sz="2800" dirty="0" err="1"/>
              <a:t>tahap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 </a:t>
            </a:r>
            <a:r>
              <a:rPr lang="en-US" sz="2800" dirty="0" err="1"/>
              <a:t>mengalami</a:t>
            </a:r>
            <a:r>
              <a:rPr lang="en-US" sz="2800" dirty="0"/>
              <a:t> </a:t>
            </a:r>
            <a:r>
              <a:rPr lang="en-US" sz="2800" dirty="0" err="1"/>
              <a:t>tekanan</a:t>
            </a:r>
            <a:r>
              <a:rPr lang="en-US" sz="2800" dirty="0"/>
              <a:t> </a:t>
            </a:r>
            <a:r>
              <a:rPr lang="en-US" sz="2800" dirty="0" err="1"/>
              <a:t>fisik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mental </a:t>
            </a:r>
            <a:r>
              <a:rPr lang="en-US" sz="2800" dirty="0" err="1"/>
              <a:t>individu</a:t>
            </a:r>
            <a:r>
              <a:rPr lang="en-US" sz="2800" dirty="0"/>
              <a:t> </a:t>
            </a:r>
            <a:r>
              <a:rPr lang="en-US" sz="2800" dirty="0" err="1"/>
              <a:t>mengembangkan</a:t>
            </a:r>
            <a:r>
              <a:rPr lang="en-US" sz="2800" dirty="0"/>
              <a:t> </a:t>
            </a:r>
            <a:r>
              <a:rPr lang="en-US" sz="2800" dirty="0" err="1"/>
              <a:t>bisul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tekanan</a:t>
            </a:r>
            <a:r>
              <a:rPr lang="en-US" sz="2800" dirty="0"/>
              <a:t> </a:t>
            </a:r>
            <a:r>
              <a:rPr lang="en-US" sz="2800" dirty="0" err="1"/>
              <a:t>darah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. </a:t>
            </a:r>
            <a:r>
              <a:rPr lang="en-US" sz="2800" dirty="0" err="1"/>
              <a:t>Kelelahan</a:t>
            </a:r>
            <a:r>
              <a:rPr lang="en-US" sz="2800" dirty="0"/>
              <a:t> </a:t>
            </a:r>
            <a:r>
              <a:rPr lang="en-US" sz="2800" dirty="0" err="1"/>
              <a:t>mengembangkan</a:t>
            </a:r>
            <a:r>
              <a:rPr lang="en-US" sz="2800" dirty="0"/>
              <a:t> </a:t>
            </a:r>
            <a:r>
              <a:rPr lang="en-US" sz="2800" dirty="0" err="1"/>
              <a:t>kemurungan</a:t>
            </a:r>
            <a:r>
              <a:rPr lang="en-US" sz="2800" dirty="0"/>
              <a:t>, </a:t>
            </a:r>
            <a:r>
              <a:rPr lang="en-US" sz="2800" dirty="0" err="1"/>
              <a:t>sikap</a:t>
            </a:r>
            <a:r>
              <a:rPr lang="en-US" sz="2800" dirty="0"/>
              <a:t> </a:t>
            </a:r>
            <a:r>
              <a:rPr lang="en-US" sz="2800" dirty="0" err="1"/>
              <a:t>negatif</a:t>
            </a:r>
            <a:r>
              <a:rPr lang="en-US" sz="2800" dirty="0"/>
              <a:t>, </a:t>
            </a:r>
            <a:r>
              <a:rPr lang="en-US" sz="2800" dirty="0" err="1"/>
              <a:t>individu</a:t>
            </a:r>
            <a:r>
              <a:rPr lang="en-US" sz="2800" dirty="0"/>
              <a:t> </a:t>
            </a:r>
            <a:r>
              <a:rPr lang="en-US" sz="2800" dirty="0" err="1"/>
              <a:t>tampak</a:t>
            </a:r>
            <a:r>
              <a:rPr lang="en-US" sz="2800" dirty="0"/>
              <a:t> </a:t>
            </a:r>
            <a:r>
              <a:rPr lang="en-US" sz="2800" dirty="0" err="1"/>
              <a:t>lelah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menunjukkan</a:t>
            </a:r>
            <a:r>
              <a:rPr lang="en-US" sz="2800" dirty="0"/>
              <a:t> </a:t>
            </a:r>
            <a:r>
              <a:rPr lang="en-US" sz="2800" dirty="0" err="1"/>
              <a:t>ketidakberdayaan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perilakunya</a:t>
            </a:r>
            <a:r>
              <a:rPr lang="en-US" sz="2800" dirty="0"/>
              <a:t>. </a:t>
            </a:r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dirty="0" err="1"/>
              <a:t>tempat</a:t>
            </a:r>
            <a:r>
              <a:rPr lang="en-US" sz="2800" dirty="0"/>
              <a:t> </a:t>
            </a:r>
            <a:r>
              <a:rPr lang="en-US" sz="2800" dirty="0" err="1"/>
              <a:t>karyawan</a:t>
            </a:r>
            <a:r>
              <a:rPr lang="en-US" sz="2800" dirty="0"/>
              <a:t> </a:t>
            </a:r>
            <a:r>
              <a:rPr lang="en-US" sz="2800" dirty="0" err="1"/>
              <a:t>menderita</a:t>
            </a:r>
            <a:r>
              <a:rPr lang="en-US" sz="2800" dirty="0"/>
              <a:t> </a:t>
            </a:r>
            <a:r>
              <a:rPr lang="en-US" sz="2800" dirty="0" err="1"/>
              <a:t>kelelahan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mengambil</a:t>
            </a:r>
            <a:r>
              <a:rPr lang="en-US" sz="2800" dirty="0"/>
              <a:t> </a:t>
            </a:r>
            <a:r>
              <a:rPr lang="en-US" sz="2800" dirty="0" err="1"/>
              <a:t>tindakan</a:t>
            </a:r>
            <a:r>
              <a:rPr lang="en-US" sz="2800" dirty="0"/>
              <a:t> </a:t>
            </a:r>
            <a:r>
              <a:rPr lang="en-US" sz="2800" dirty="0" err="1"/>
              <a:t>korektif</a:t>
            </a:r>
            <a:r>
              <a:rPr lang="en-US" sz="2800" dirty="0"/>
              <a:t>.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karyawan</a:t>
            </a:r>
            <a:r>
              <a:rPr lang="en-US" sz="2800" dirty="0"/>
              <a:t> yang </a:t>
            </a:r>
            <a:r>
              <a:rPr lang="en-US" sz="2800" dirty="0" err="1"/>
              <a:t>buruk</a:t>
            </a:r>
            <a:r>
              <a:rPr lang="en-US" sz="2800" dirty="0"/>
              <a:t>, </a:t>
            </a:r>
            <a:r>
              <a:rPr lang="en-US" sz="2800" dirty="0" err="1"/>
              <a:t>emosi</a:t>
            </a:r>
            <a:r>
              <a:rPr lang="en-US" sz="2800" dirty="0"/>
              <a:t> </a:t>
            </a:r>
            <a:r>
              <a:rPr lang="en-US" sz="2800" dirty="0" err="1"/>
              <a:t>negatif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depresi</a:t>
            </a:r>
            <a:r>
              <a:rPr lang="en-US" sz="2800" dirty="0"/>
              <a:t> </a:t>
            </a:r>
            <a:r>
              <a:rPr lang="en-US" sz="2800" dirty="0" err="1"/>
              <a:t>mengurangi</a:t>
            </a:r>
            <a:r>
              <a:rPr lang="en-US" sz="2800" dirty="0"/>
              <a:t> </a:t>
            </a:r>
            <a:r>
              <a:rPr lang="en-US" sz="2800" dirty="0" err="1"/>
              <a:t>efektivitas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dirty="0" err="1"/>
              <a:t>sebagian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. </a:t>
            </a:r>
            <a:r>
              <a:rPr lang="en-US" sz="2800" dirty="0" err="1"/>
              <a:t>Sejumlah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memulai</a:t>
            </a:r>
            <a:r>
              <a:rPr lang="en-US" sz="2800" dirty="0"/>
              <a:t> </a:t>
            </a:r>
            <a:r>
              <a:rPr lang="en-US" sz="2800" dirty="0" err="1"/>
              <a:t>perawatan</a:t>
            </a:r>
            <a:r>
              <a:rPr lang="en-US" sz="2800" dirty="0"/>
              <a:t> </a:t>
            </a:r>
            <a:r>
              <a:rPr lang="en-US" sz="2800" dirty="0" err="1"/>
              <a:t>fisik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psikologis</a:t>
            </a:r>
            <a:r>
              <a:rPr lang="en-US" sz="2800" dirty="0"/>
              <a:t> </a:t>
            </a:r>
            <a:r>
              <a:rPr lang="en-US" sz="2800" dirty="0" err="1"/>
              <a:t>karyawan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teratur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4806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r>
              <a:rPr lang="en-US" b="1" dirty="0"/>
              <a:t>SOURCES OF JOB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r>
              <a:rPr lang="en-US" sz="3200" dirty="0" err="1"/>
              <a:t>Organisasi</a:t>
            </a:r>
            <a:r>
              <a:rPr lang="en-US" sz="3200" dirty="0"/>
              <a:t>, </a:t>
            </a:r>
            <a:r>
              <a:rPr lang="en-US" sz="3200" dirty="0" err="1" smtClean="0"/>
              <a:t>kelompok</a:t>
            </a:r>
            <a:r>
              <a:rPr lang="en-US" sz="3200" dirty="0" smtClean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individu</a:t>
            </a:r>
            <a:r>
              <a:rPr lang="en-US" sz="3200" dirty="0"/>
              <a:t> </a:t>
            </a:r>
            <a:r>
              <a:rPr lang="en-US" sz="3200" dirty="0" err="1"/>
              <a:t>memiliki</a:t>
            </a:r>
            <a:r>
              <a:rPr lang="en-US" sz="3200" dirty="0"/>
              <a:t> </a:t>
            </a:r>
            <a:r>
              <a:rPr lang="en-US" sz="3200" dirty="0" err="1"/>
              <a:t>dampak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kinerja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pekerjaan</a:t>
            </a:r>
            <a:r>
              <a:rPr lang="en-US" sz="3200" dirty="0"/>
              <a:t>. </a:t>
            </a:r>
            <a:r>
              <a:rPr lang="en-US" sz="3200" dirty="0" err="1"/>
              <a:t>Lingkungan</a:t>
            </a:r>
            <a:r>
              <a:rPr lang="en-US" sz="3200" dirty="0"/>
              <a:t> </a:t>
            </a:r>
            <a:r>
              <a:rPr lang="en-US" sz="3200" dirty="0" err="1"/>
              <a:t>juga</a:t>
            </a:r>
            <a:r>
              <a:rPr lang="en-US" sz="3200" dirty="0"/>
              <a:t> </a:t>
            </a:r>
            <a:r>
              <a:rPr lang="en-US" sz="3200" dirty="0" err="1"/>
              <a:t>berdampak</a:t>
            </a:r>
            <a:r>
              <a:rPr lang="en-US" sz="3200" dirty="0"/>
              <a:t> </a:t>
            </a:r>
            <a:r>
              <a:rPr lang="en-US" sz="3200" dirty="0" err="1"/>
              <a:t>buruk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efisiensi</a:t>
            </a:r>
            <a:r>
              <a:rPr lang="en-US" sz="3200" dirty="0"/>
              <a:t> </a:t>
            </a:r>
            <a:r>
              <a:rPr lang="en-US" sz="3200" dirty="0" err="1"/>
              <a:t>individu</a:t>
            </a:r>
            <a:r>
              <a:rPr lang="en-US" sz="3200" dirty="0"/>
              <a:t>.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diungkapkan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Gambar</a:t>
            </a:r>
            <a:r>
              <a:rPr lang="en-US" sz="3200" dirty="0"/>
              <a:t> 12.2 di </a:t>
            </a:r>
            <a:r>
              <a:rPr lang="en-US" sz="3200" dirty="0" err="1"/>
              <a:t>bawah</a:t>
            </a:r>
            <a:r>
              <a:rPr lang="en-US" sz="32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4380674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19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02988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19" cy="76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1. </a:t>
            </a:r>
            <a:r>
              <a:rPr lang="en-US" sz="2800" dirty="0" err="1"/>
              <a:t>Faktor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endParaRPr lang="en-US" sz="2800" dirty="0"/>
          </a:p>
          <a:p>
            <a:r>
              <a:rPr lang="en-US" sz="2800" dirty="0"/>
              <a:t>Ada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faktor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yang </a:t>
            </a:r>
            <a:r>
              <a:rPr lang="en-US" sz="2800" dirty="0" err="1"/>
              <a:t>menyebabkan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karyawan</a:t>
            </a:r>
            <a:r>
              <a:rPr lang="en-US" sz="3000" dirty="0"/>
              <a:t>. </a:t>
            </a:r>
            <a:r>
              <a:rPr lang="en-US" sz="3000" dirty="0" err="1"/>
              <a:t>Ivancevich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Matterson</a:t>
            </a:r>
            <a:r>
              <a:rPr lang="en-US" sz="3000" dirty="0"/>
              <a:t> </a:t>
            </a:r>
            <a:r>
              <a:rPr lang="en-US" sz="3000" dirty="0" err="1"/>
              <a:t>telah</a:t>
            </a:r>
            <a:r>
              <a:rPr lang="en-US" sz="3000" dirty="0"/>
              <a:t> </a:t>
            </a:r>
            <a:r>
              <a:rPr lang="en-US" sz="3000" dirty="0" err="1"/>
              <a:t>mengidentifikasi</a:t>
            </a:r>
            <a:r>
              <a:rPr lang="en-US" sz="3000" dirty="0"/>
              <a:t> </a:t>
            </a:r>
            <a:r>
              <a:rPr lang="en-US" sz="3000" dirty="0" err="1"/>
              <a:t>faktor-faktor</a:t>
            </a:r>
            <a:r>
              <a:rPr lang="en-US" sz="3000" dirty="0"/>
              <a:t> </a:t>
            </a:r>
            <a:r>
              <a:rPr lang="en-US" sz="3000" dirty="0" err="1"/>
              <a:t>sosial</a:t>
            </a:r>
            <a:r>
              <a:rPr lang="en-US" sz="3000" dirty="0"/>
              <a:t>, </a:t>
            </a:r>
            <a:r>
              <a:rPr lang="en-US" sz="3000" dirty="0" err="1"/>
              <a:t>ekonomi</a:t>
            </a:r>
            <a:r>
              <a:rPr lang="en-US" sz="3000" dirty="0"/>
              <a:t>, </a:t>
            </a:r>
            <a:r>
              <a:rPr lang="en-US" sz="3000" dirty="0" err="1"/>
              <a:t>keuangan</a:t>
            </a:r>
            <a:r>
              <a:rPr lang="en-US" sz="3000" dirty="0"/>
              <a:t>, </a:t>
            </a:r>
            <a:r>
              <a:rPr lang="en-US" sz="3000" dirty="0" err="1"/>
              <a:t>budaya</a:t>
            </a:r>
            <a:r>
              <a:rPr lang="en-US" sz="3000" dirty="0"/>
              <a:t>, </a:t>
            </a:r>
            <a:r>
              <a:rPr lang="en-US" sz="3000" dirty="0" err="1"/>
              <a:t>keluarga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teknologi</a:t>
            </a:r>
            <a:r>
              <a:rPr lang="en-US" sz="3000" dirty="0"/>
              <a:t> yang </a:t>
            </a:r>
            <a:r>
              <a:rPr lang="en-US" sz="3000" dirty="0" err="1"/>
              <a:t>memiliki</a:t>
            </a:r>
            <a:r>
              <a:rPr lang="en-US" sz="3000" dirty="0"/>
              <a:t> </a:t>
            </a:r>
            <a:r>
              <a:rPr lang="en-US" sz="3000" dirty="0" err="1"/>
              <a:t>pengaruh</a:t>
            </a:r>
            <a:r>
              <a:rPr lang="en-US" sz="3000" dirty="0"/>
              <a:t> </a:t>
            </a:r>
            <a:r>
              <a:rPr lang="en-US" sz="3000" dirty="0" err="1"/>
              <a:t>luar</a:t>
            </a:r>
            <a:r>
              <a:rPr lang="en-US" sz="3000" dirty="0"/>
              <a:t> </a:t>
            </a:r>
            <a:r>
              <a:rPr lang="en-US" sz="3000" dirty="0" err="1"/>
              <a:t>biasa</a:t>
            </a:r>
            <a:r>
              <a:rPr lang="en-US" sz="3000" dirty="0"/>
              <a:t> </a:t>
            </a:r>
            <a:r>
              <a:rPr lang="en-US" sz="3000" dirty="0" err="1"/>
              <a:t>pada</a:t>
            </a:r>
            <a:r>
              <a:rPr lang="en-US" sz="3000" dirty="0"/>
              <a:t> </a:t>
            </a:r>
            <a:r>
              <a:rPr lang="en-US" sz="3000" dirty="0" err="1"/>
              <a:t>kesehatan</a:t>
            </a:r>
            <a:r>
              <a:rPr lang="en-US" sz="3000" dirty="0"/>
              <a:t> mental </a:t>
            </a:r>
            <a:r>
              <a:rPr lang="en-US" sz="3000" dirty="0" err="1"/>
              <a:t>para</a:t>
            </a:r>
            <a:r>
              <a:rPr lang="en-US" sz="3000" dirty="0"/>
              <a:t> </a:t>
            </a:r>
            <a:r>
              <a:rPr lang="en-US" sz="3000" dirty="0" err="1"/>
              <a:t>karyawan</a:t>
            </a:r>
            <a:r>
              <a:rPr lang="en-US" sz="3000" dirty="0"/>
              <a:t>. </a:t>
            </a:r>
            <a:r>
              <a:rPr lang="en-US" sz="3000" dirty="0" err="1"/>
              <a:t>Faktor-faktor</a:t>
            </a:r>
            <a:r>
              <a:rPr lang="en-US" sz="3000" dirty="0"/>
              <a:t> </a:t>
            </a:r>
            <a:r>
              <a:rPr lang="en-US" sz="3000" dirty="0" err="1"/>
              <a:t>sosial</a:t>
            </a:r>
            <a:r>
              <a:rPr lang="en-US" sz="3000" dirty="0"/>
              <a:t> </a:t>
            </a:r>
            <a:r>
              <a:rPr lang="en-US" sz="3000" dirty="0" err="1"/>
              <a:t>telah</a:t>
            </a:r>
            <a:r>
              <a:rPr lang="en-US" sz="3000" dirty="0"/>
              <a:t> </a:t>
            </a:r>
            <a:r>
              <a:rPr lang="en-US" sz="3000" dirty="0" err="1"/>
              <a:t>memaksa</a:t>
            </a:r>
            <a:r>
              <a:rPr lang="en-US" sz="3000" dirty="0"/>
              <a:t> </a:t>
            </a:r>
            <a:r>
              <a:rPr lang="en-US" sz="3000" dirty="0" err="1"/>
              <a:t>suami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istri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melakukan</a:t>
            </a:r>
            <a:r>
              <a:rPr lang="en-US" sz="3000" dirty="0"/>
              <a:t> </a:t>
            </a:r>
            <a:r>
              <a:rPr lang="en-US" sz="3000" dirty="0" err="1"/>
              <a:t>pekerjaan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mempertahankan</a:t>
            </a:r>
            <a:r>
              <a:rPr lang="en-US" sz="3000" dirty="0"/>
              <a:t> </a:t>
            </a:r>
            <a:r>
              <a:rPr lang="en-US" sz="3000" dirty="0" err="1"/>
              <a:t>gaya</a:t>
            </a:r>
            <a:r>
              <a:rPr lang="en-US" sz="3000" dirty="0"/>
              <a:t> </a:t>
            </a:r>
            <a:r>
              <a:rPr lang="en-US" sz="3000" dirty="0" err="1"/>
              <a:t>hidup</a:t>
            </a:r>
            <a:r>
              <a:rPr lang="en-US" sz="3000" dirty="0"/>
              <a:t> </a:t>
            </a:r>
            <a:r>
              <a:rPr lang="en-US" sz="3000" dirty="0" err="1"/>
              <a:t>tingkat</a:t>
            </a:r>
            <a:r>
              <a:rPr lang="en-US" sz="3000" dirty="0"/>
              <a:t> </a:t>
            </a:r>
            <a:r>
              <a:rPr lang="en-US" sz="3000" dirty="0" err="1"/>
              <a:t>tinggi</a:t>
            </a:r>
            <a:r>
              <a:rPr lang="en-US" sz="3000" dirty="0"/>
              <a:t>. LSM </a:t>
            </a:r>
            <a:r>
              <a:rPr lang="en-US" sz="3000" dirty="0" err="1"/>
              <a:t>pemerintah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organisasi</a:t>
            </a:r>
            <a:r>
              <a:rPr lang="en-US" sz="3000" dirty="0"/>
              <a:t> </a:t>
            </a:r>
            <a:r>
              <a:rPr lang="en-US" sz="3000" dirty="0" err="1"/>
              <a:t>sukarela</a:t>
            </a:r>
            <a:r>
              <a:rPr lang="en-US" sz="3000" dirty="0"/>
              <a:t> </a:t>
            </a:r>
            <a:r>
              <a:rPr lang="en-US" sz="3000" dirty="0" err="1"/>
              <a:t>lainnya</a:t>
            </a:r>
            <a:r>
              <a:rPr lang="en-US" sz="3000" dirty="0"/>
              <a:t> </a:t>
            </a:r>
            <a:r>
              <a:rPr lang="en-US" sz="3000" dirty="0" err="1"/>
              <a:t>telah</a:t>
            </a:r>
            <a:r>
              <a:rPr lang="en-US" sz="3000" dirty="0"/>
              <a:t> </a:t>
            </a:r>
            <a:r>
              <a:rPr lang="en-US" sz="3000" dirty="0" err="1"/>
              <a:t>memperkenalkan</a:t>
            </a:r>
            <a:r>
              <a:rPr lang="en-US" sz="3000" dirty="0"/>
              <a:t> </a:t>
            </a:r>
            <a:r>
              <a:rPr lang="en-US" sz="3000" dirty="0" err="1"/>
              <a:t>berbagai</a:t>
            </a:r>
            <a:r>
              <a:rPr lang="en-US" sz="3000" dirty="0"/>
              <a:t> </a:t>
            </a:r>
            <a:r>
              <a:rPr lang="en-US" sz="3000" dirty="0" err="1"/>
              <a:t>skema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kesejahteraan</a:t>
            </a:r>
            <a:r>
              <a:rPr lang="en-US" sz="3000" dirty="0"/>
              <a:t> </a:t>
            </a:r>
            <a:r>
              <a:rPr lang="en-US" sz="3000" dirty="0" err="1"/>
              <a:t>rakyat</a:t>
            </a:r>
            <a:r>
              <a:rPr lang="en-US" sz="3000" dirty="0"/>
              <a:t>. </a:t>
            </a:r>
            <a:r>
              <a:rPr lang="en-US" sz="3000" dirty="0" err="1"/>
              <a:t>Meskipun</a:t>
            </a:r>
            <a:r>
              <a:rPr lang="en-US" sz="3000" dirty="0"/>
              <a:t> </a:t>
            </a:r>
            <a:r>
              <a:rPr lang="en-US" sz="3000" dirty="0" err="1"/>
              <a:t>rentang</a:t>
            </a:r>
            <a:r>
              <a:rPr lang="en-US" sz="3000" dirty="0"/>
              <a:t> </a:t>
            </a:r>
            <a:r>
              <a:rPr lang="en-US" sz="3000" dirty="0" err="1"/>
              <a:t>hidup</a:t>
            </a:r>
            <a:r>
              <a:rPr lang="en-US" sz="3000" dirty="0"/>
              <a:t> </a:t>
            </a:r>
            <a:r>
              <a:rPr lang="en-US" sz="3000" dirty="0" err="1"/>
              <a:t>secara</a:t>
            </a:r>
            <a:r>
              <a:rPr lang="en-US" sz="3000" dirty="0"/>
              <a:t> </a:t>
            </a:r>
            <a:r>
              <a:rPr lang="en-US" sz="3000" dirty="0" err="1"/>
              <a:t>umum</a:t>
            </a:r>
            <a:r>
              <a:rPr lang="en-US" sz="3000" dirty="0"/>
              <a:t> </a:t>
            </a:r>
            <a:r>
              <a:rPr lang="en-US" sz="3000" dirty="0" err="1"/>
              <a:t>telah</a:t>
            </a:r>
            <a:r>
              <a:rPr lang="en-US" sz="3000" dirty="0"/>
              <a:t> </a:t>
            </a:r>
            <a:r>
              <a:rPr lang="en-US" sz="3000" dirty="0" err="1"/>
              <a:t>meningkat</a:t>
            </a:r>
            <a:r>
              <a:rPr lang="en-US" sz="3000" dirty="0"/>
              <a:t> </a:t>
            </a:r>
            <a:r>
              <a:rPr lang="en-US" sz="3000" dirty="0" err="1"/>
              <a:t>tetapi</a:t>
            </a:r>
            <a:r>
              <a:rPr lang="en-US" sz="3000" dirty="0"/>
              <a:t> </a:t>
            </a:r>
            <a:r>
              <a:rPr lang="en-US" sz="3000" dirty="0" err="1"/>
              <a:t>kekebalan</a:t>
            </a:r>
            <a:r>
              <a:rPr lang="en-US" sz="3000" dirty="0"/>
              <a:t> </a:t>
            </a:r>
            <a:r>
              <a:rPr lang="en-US" sz="3000" dirty="0" err="1"/>
              <a:t>dalam</a:t>
            </a:r>
            <a:r>
              <a:rPr lang="en-US" sz="3000" dirty="0"/>
              <a:t> </a:t>
            </a:r>
            <a:r>
              <a:rPr lang="en-US" sz="3000" dirty="0" err="1"/>
              <a:t>tubuh</a:t>
            </a:r>
            <a:r>
              <a:rPr lang="en-US" sz="3000" dirty="0"/>
              <a:t> </a:t>
            </a:r>
            <a:r>
              <a:rPr lang="en-US" sz="3000" dirty="0" err="1"/>
              <a:t>telah</a:t>
            </a:r>
            <a:r>
              <a:rPr lang="en-US" sz="3000" dirty="0"/>
              <a:t> </a:t>
            </a:r>
            <a:r>
              <a:rPr lang="en-US" sz="3000" dirty="0" err="1"/>
              <a:t>menurun</a:t>
            </a:r>
            <a:r>
              <a:rPr lang="en-US" sz="3000" dirty="0"/>
              <a:t> </a:t>
            </a:r>
            <a:r>
              <a:rPr lang="en-US" sz="3000" dirty="0" err="1"/>
              <a:t>ke</a:t>
            </a:r>
            <a:r>
              <a:rPr lang="en-US" sz="3000" dirty="0"/>
              <a:t> </a:t>
            </a:r>
            <a:r>
              <a:rPr lang="en-US" sz="3000" dirty="0" err="1"/>
              <a:t>tingkat</a:t>
            </a:r>
            <a:r>
              <a:rPr lang="en-US" sz="3000" dirty="0"/>
              <a:t> yang </a:t>
            </a:r>
            <a:r>
              <a:rPr lang="en-US" sz="3000" dirty="0" err="1"/>
              <a:t>besar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sejumlah</a:t>
            </a:r>
            <a:r>
              <a:rPr lang="en-US" sz="3000" dirty="0"/>
              <a:t> </a:t>
            </a:r>
            <a:r>
              <a:rPr lang="en-US" sz="3000" dirty="0" err="1"/>
              <a:t>besar</a:t>
            </a:r>
            <a:r>
              <a:rPr lang="en-US" sz="3000" dirty="0"/>
              <a:t> orang </a:t>
            </a:r>
            <a:r>
              <a:rPr lang="en-US" sz="3000" dirty="0" err="1"/>
              <a:t>menderita</a:t>
            </a:r>
            <a:r>
              <a:rPr lang="en-US" sz="3000" dirty="0"/>
              <a:t> </a:t>
            </a:r>
            <a:r>
              <a:rPr lang="en-US" sz="3000" dirty="0" err="1"/>
              <a:t>berbagai</a:t>
            </a:r>
            <a:r>
              <a:rPr lang="en-US" sz="3000" dirty="0"/>
              <a:t> </a:t>
            </a:r>
            <a:r>
              <a:rPr lang="en-US" sz="3000" dirty="0" err="1"/>
              <a:t>penyakit</a:t>
            </a:r>
            <a:r>
              <a:rPr lang="en-US" sz="3000" dirty="0"/>
              <a:t> yang </a:t>
            </a:r>
            <a:r>
              <a:rPr lang="en-US" sz="3000" dirty="0" err="1"/>
              <a:t>disebabkan</a:t>
            </a:r>
            <a:r>
              <a:rPr lang="en-US" sz="3000" dirty="0"/>
              <a:t> </a:t>
            </a:r>
            <a:r>
              <a:rPr lang="en-US" sz="3000" dirty="0" err="1"/>
              <a:t>oleh</a:t>
            </a:r>
            <a:r>
              <a:rPr lang="en-US" sz="3000" dirty="0"/>
              <a:t> </a:t>
            </a:r>
            <a:r>
              <a:rPr lang="en-US" sz="3000" dirty="0" err="1"/>
              <a:t>stres</a:t>
            </a:r>
            <a:r>
              <a:rPr lang="en-US" sz="3000" dirty="0"/>
              <a:t> </a:t>
            </a:r>
            <a:r>
              <a:rPr lang="en-US" sz="3000" dirty="0" err="1"/>
              <a:t>kerja</a:t>
            </a:r>
            <a:r>
              <a:rPr lang="en-US" sz="3000" dirty="0"/>
              <a:t>. Orang </a:t>
            </a:r>
            <a:r>
              <a:rPr lang="en-US" sz="3000" dirty="0" err="1"/>
              <a:t>menjadi</a:t>
            </a:r>
            <a:r>
              <a:rPr lang="en-US" sz="3000" dirty="0"/>
              <a:t> </a:t>
            </a:r>
            <a:r>
              <a:rPr lang="en-US" sz="3000" dirty="0" err="1"/>
              <a:t>lebih</a:t>
            </a:r>
            <a:r>
              <a:rPr lang="en-US" sz="3000" dirty="0"/>
              <a:t> </a:t>
            </a:r>
            <a:r>
              <a:rPr lang="en-US" sz="3000" dirty="0" err="1"/>
              <a:t>ambisius</a:t>
            </a:r>
            <a:r>
              <a:rPr lang="en-US" sz="3000" dirty="0"/>
              <a:t>. </a:t>
            </a:r>
            <a:r>
              <a:rPr lang="en-US" sz="3000" dirty="0" err="1"/>
              <a:t>Mereka</a:t>
            </a:r>
            <a:r>
              <a:rPr lang="en-US" sz="3000" dirty="0"/>
              <a:t> </a:t>
            </a:r>
            <a:r>
              <a:rPr lang="en-US" sz="3000" dirty="0" err="1"/>
              <a:t>ingin</a:t>
            </a:r>
            <a:r>
              <a:rPr lang="en-US" sz="3000" dirty="0"/>
              <a:t> </a:t>
            </a:r>
            <a:r>
              <a:rPr lang="en-US" sz="3000" dirty="0" err="1"/>
              <a:t>anak-anak</a:t>
            </a:r>
            <a:r>
              <a:rPr lang="en-US" sz="3000" dirty="0"/>
              <a:t> </a:t>
            </a:r>
            <a:r>
              <a:rPr lang="en-US" sz="3000" dirty="0" err="1"/>
              <a:t>mereka</a:t>
            </a:r>
            <a:r>
              <a:rPr lang="en-US" sz="3000" dirty="0"/>
              <a:t> </a:t>
            </a:r>
            <a:r>
              <a:rPr lang="en-US" sz="3000" dirty="0" err="1"/>
              <a:t>berhasil</a:t>
            </a:r>
            <a:r>
              <a:rPr lang="en-US" sz="3000" dirty="0"/>
              <a:t> </a:t>
            </a:r>
            <a:r>
              <a:rPr lang="en-US" sz="3000" dirty="0" err="1"/>
              <a:t>dalam</a:t>
            </a:r>
            <a:r>
              <a:rPr lang="en-US" sz="3000" dirty="0"/>
              <a:t> </a:t>
            </a:r>
            <a:r>
              <a:rPr lang="en-US" sz="3000" dirty="0" err="1"/>
              <a:t>kehidupan</a:t>
            </a:r>
            <a:r>
              <a:rPr lang="en-US" sz="3000" dirty="0"/>
              <a:t> </a:t>
            </a:r>
            <a:r>
              <a:rPr lang="en-US" sz="3000" dirty="0" err="1"/>
              <a:t>ini</a:t>
            </a:r>
            <a:r>
              <a:rPr lang="en-US" sz="3000" dirty="0"/>
              <a:t> yang </a:t>
            </a:r>
            <a:r>
              <a:rPr lang="en-US" sz="3000" dirty="0" err="1"/>
              <a:t>menyebabkan</a:t>
            </a:r>
            <a:r>
              <a:rPr lang="en-US" sz="3000" dirty="0"/>
              <a:t> </a:t>
            </a:r>
            <a:r>
              <a:rPr lang="en-US" sz="3000" dirty="0" err="1"/>
              <a:t>stres</a:t>
            </a:r>
            <a:r>
              <a:rPr lang="en-US" sz="3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049019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6200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800" dirty="0" err="1"/>
              <a:t>Stresor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tuntutan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kewajiban</a:t>
            </a:r>
            <a:r>
              <a:rPr lang="en-US" sz="2800" dirty="0"/>
              <a:t> </a:t>
            </a:r>
            <a:r>
              <a:rPr lang="en-US" sz="2800" dirty="0" err="1"/>
              <a:t>keluarga</a:t>
            </a:r>
            <a:r>
              <a:rPr lang="en-US" sz="2800" dirty="0"/>
              <a:t>, </a:t>
            </a:r>
            <a:r>
              <a:rPr lang="en-US" sz="2800" dirty="0" err="1"/>
              <a:t>kondisi</a:t>
            </a:r>
            <a:r>
              <a:rPr lang="en-US" sz="2800" dirty="0"/>
              <a:t> </a:t>
            </a:r>
            <a:r>
              <a:rPr lang="en-US" sz="2800" dirty="0" err="1"/>
              <a:t>ekonomi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keuangan</a:t>
            </a:r>
            <a:r>
              <a:rPr lang="en-US" sz="2800" dirty="0"/>
              <a:t>, </a:t>
            </a:r>
            <a:r>
              <a:rPr lang="en-US" sz="2800" dirty="0" err="1"/>
              <a:t>ras</a:t>
            </a:r>
            <a:r>
              <a:rPr lang="en-US" sz="2800" dirty="0"/>
              <a:t>, </a:t>
            </a:r>
            <a:r>
              <a:rPr lang="en-US" sz="2800" dirty="0" err="1"/>
              <a:t>kasta</a:t>
            </a:r>
            <a:r>
              <a:rPr lang="en-US" sz="2800" dirty="0"/>
              <a:t>, </a:t>
            </a:r>
            <a:r>
              <a:rPr lang="en-US" sz="2800" dirty="0" err="1"/>
              <a:t>kepercayaan</a:t>
            </a:r>
            <a:r>
              <a:rPr lang="en-US" sz="2800" dirty="0"/>
              <a:t>, </a:t>
            </a:r>
            <a:r>
              <a:rPr lang="en-US" sz="2800" dirty="0" err="1"/>
              <a:t>identitas</a:t>
            </a:r>
            <a:r>
              <a:rPr lang="en-US" sz="2800" dirty="0"/>
              <a:t> </a:t>
            </a:r>
            <a:r>
              <a:rPr lang="en-US" sz="2800" dirty="0" err="1"/>
              <a:t>etnis</a:t>
            </a:r>
            <a:r>
              <a:rPr lang="en-US" sz="2800" dirty="0"/>
              <a:t>, </a:t>
            </a:r>
            <a:r>
              <a:rPr lang="en-US" sz="2800" dirty="0" err="1"/>
              <a:t>relokasi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pemindahan</a:t>
            </a:r>
            <a:r>
              <a:rPr lang="en-US" sz="2800" dirty="0"/>
              <a:t> </a:t>
            </a:r>
            <a:r>
              <a:rPr lang="en-US" sz="2800" dirty="0" err="1"/>
              <a:t>menyebabkan</a:t>
            </a:r>
            <a:r>
              <a:rPr lang="en-US" sz="2800" dirty="0"/>
              <a:t> </a:t>
            </a:r>
            <a:r>
              <a:rPr lang="en-US" sz="2800" dirty="0" err="1"/>
              <a:t>efek</a:t>
            </a:r>
            <a:r>
              <a:rPr lang="en-US" sz="2800" dirty="0"/>
              <a:t> </a:t>
            </a:r>
            <a:r>
              <a:rPr lang="en-US" sz="2800" dirty="0" err="1"/>
              <a:t>buruk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. </a:t>
            </a:r>
            <a:r>
              <a:rPr lang="en-US" sz="2800" dirty="0" err="1"/>
              <a:t>Kekerasan</a:t>
            </a:r>
            <a:r>
              <a:rPr lang="en-US" sz="2800" dirty="0"/>
              <a:t> </a:t>
            </a:r>
            <a:r>
              <a:rPr lang="en-US" sz="2800" dirty="0" err="1"/>
              <a:t>komunal</a:t>
            </a:r>
            <a:r>
              <a:rPr lang="en-US" sz="2800" dirty="0"/>
              <a:t> </a:t>
            </a:r>
            <a:r>
              <a:rPr lang="en-US" sz="2800" dirty="0" smtClean="0"/>
              <a:t>di </a:t>
            </a:r>
            <a:r>
              <a:rPr lang="en-US" sz="2800" dirty="0" err="1"/>
              <a:t>seluruh</a:t>
            </a:r>
            <a:r>
              <a:rPr lang="en-US" sz="2800" dirty="0"/>
              <a:t> </a:t>
            </a:r>
            <a:r>
              <a:rPr lang="en-US" sz="2800" dirty="0" err="1"/>
              <a:t>dunia</a:t>
            </a:r>
            <a:r>
              <a:rPr lang="en-US" sz="2800" dirty="0"/>
              <a:t>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mengubah</a:t>
            </a:r>
            <a:r>
              <a:rPr lang="en-US" sz="2800" dirty="0"/>
              <a:t> </a:t>
            </a:r>
            <a:r>
              <a:rPr lang="en-US" sz="2800" dirty="0" err="1"/>
              <a:t>skenario</a:t>
            </a:r>
            <a:r>
              <a:rPr lang="en-US" sz="2800" dirty="0"/>
              <a:t> </a:t>
            </a:r>
            <a:r>
              <a:rPr lang="en-US" sz="2800" dirty="0" err="1"/>
              <a:t>politik</a:t>
            </a:r>
            <a:r>
              <a:rPr lang="en-US" sz="2800" dirty="0"/>
              <a:t>, </a:t>
            </a:r>
            <a:r>
              <a:rPr lang="en-US" sz="2800" dirty="0" err="1"/>
              <a:t>afiliasi</a:t>
            </a:r>
            <a:r>
              <a:rPr lang="en-US" sz="2800" dirty="0"/>
              <a:t> </a:t>
            </a:r>
            <a:r>
              <a:rPr lang="en-US" sz="2800" dirty="0" err="1"/>
              <a:t>pertahanan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/>
              <a:t>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menyedot</a:t>
            </a:r>
            <a:r>
              <a:rPr lang="en-US" sz="2800" dirty="0"/>
              <a:t> </a:t>
            </a:r>
            <a:r>
              <a:rPr lang="en-US" sz="2800" dirty="0" err="1"/>
              <a:t>sumber</a:t>
            </a:r>
            <a:r>
              <a:rPr lang="en-US" sz="2800" dirty="0"/>
              <a:t> </a:t>
            </a:r>
            <a:r>
              <a:rPr lang="en-US" sz="2800" dirty="0" err="1"/>
              <a:t>daya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 smtClean="0"/>
              <a:t>u</a:t>
            </a:r>
            <a:r>
              <a:rPr lang="en-US" sz="2800" dirty="0" err="1"/>
              <a:t>n</a:t>
            </a:r>
            <a:r>
              <a:rPr lang="en-US" sz="2800" dirty="0" err="1" smtClean="0"/>
              <a:t>tuk</a:t>
            </a:r>
            <a:r>
              <a:rPr lang="en-US" sz="2800" dirty="0" smtClean="0"/>
              <a:t> </a:t>
            </a:r>
            <a:r>
              <a:rPr lang="en-US" sz="2800" dirty="0" err="1" smtClean="0"/>
              <a:t>pertahanan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smtClean="0"/>
              <a:t>Orang-orang </a:t>
            </a:r>
            <a:r>
              <a:rPr lang="en-US" sz="2800" dirty="0" err="1"/>
              <a:t>hidup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yang </a:t>
            </a:r>
            <a:r>
              <a:rPr lang="en-US" sz="2800" dirty="0" err="1"/>
              <a:t>menakutkan</a:t>
            </a:r>
            <a:r>
              <a:rPr lang="en-US" sz="2800" dirty="0"/>
              <a:t>. 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Masalah-masalah</a:t>
            </a:r>
            <a:r>
              <a:rPr lang="en-US" sz="2800" dirty="0" smtClean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diselesaikan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mendidik</a:t>
            </a:r>
            <a:r>
              <a:rPr lang="en-US" sz="2800" dirty="0"/>
              <a:t> orang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mengalihkan</a:t>
            </a:r>
            <a:r>
              <a:rPr lang="en-US" sz="2800" dirty="0"/>
              <a:t> </a:t>
            </a:r>
            <a:r>
              <a:rPr lang="en-US" sz="2800" dirty="0" err="1"/>
              <a:t>energi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. </a:t>
            </a:r>
            <a:r>
              <a:rPr lang="en-US" sz="2800" dirty="0" err="1"/>
              <a:t>Sains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teknologi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pengembangan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kemajuan</a:t>
            </a:r>
            <a:r>
              <a:rPr lang="en-US" sz="2800" dirty="0"/>
              <a:t> </a:t>
            </a:r>
            <a:r>
              <a:rPr lang="en-US" sz="2800" dirty="0" err="1"/>
              <a:t>umat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bukan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penghancuran</a:t>
            </a:r>
            <a:r>
              <a:rPr lang="en-US" sz="2800" dirty="0"/>
              <a:t>.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keluarga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diselesaikan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saling</a:t>
            </a:r>
            <a:r>
              <a:rPr lang="en-US" sz="2800" dirty="0"/>
              <a:t> </a:t>
            </a:r>
            <a:r>
              <a:rPr lang="en-US" sz="2800" dirty="0" err="1" smtClean="0"/>
              <a:t>membantu</a:t>
            </a:r>
            <a:r>
              <a:rPr lang="en-US" sz="2800" dirty="0" smtClean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smtClean="0"/>
              <a:t>orang-orang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belajar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hidup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suasana</a:t>
            </a:r>
            <a:r>
              <a:rPr lang="en-US" sz="2800" dirty="0"/>
              <a:t> </a:t>
            </a:r>
            <a:r>
              <a:rPr lang="en-US" sz="2800" dirty="0" err="1"/>
              <a:t>hidup</a:t>
            </a:r>
            <a:r>
              <a:rPr lang="en-US" sz="2800" dirty="0"/>
              <a:t> </a:t>
            </a:r>
            <a:r>
              <a:rPr lang="en-US" sz="2800" dirty="0" err="1"/>
              <a:t>berdampingan</a:t>
            </a:r>
            <a:r>
              <a:rPr lang="en-US" sz="2800" dirty="0"/>
              <a:t> yang </a:t>
            </a:r>
            <a:r>
              <a:rPr lang="en-US" sz="2800" dirty="0" err="1"/>
              <a:t>damai</a:t>
            </a:r>
            <a:r>
              <a:rPr lang="en-US" sz="2800" dirty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kata </a:t>
            </a:r>
            <a:r>
              <a:rPr lang="en-US" sz="2800" dirty="0" err="1"/>
              <a:t>kunci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5638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19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800" dirty="0" err="1"/>
              <a:t>Stresor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diklasifikasikan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pernyataan</a:t>
            </a:r>
            <a:r>
              <a:rPr lang="en-US" sz="2800" dirty="0"/>
              <a:t> </a:t>
            </a:r>
            <a:r>
              <a:rPr lang="en-US" sz="2800" dirty="0" err="1"/>
              <a:t>misi</a:t>
            </a:r>
            <a:r>
              <a:rPr lang="en-US" sz="2800" dirty="0"/>
              <a:t>, </a:t>
            </a:r>
            <a:r>
              <a:rPr lang="en-US" sz="2800" dirty="0" err="1"/>
              <a:t>strategi</a:t>
            </a:r>
            <a:r>
              <a:rPr lang="en-US" sz="2800" dirty="0"/>
              <a:t>, </a:t>
            </a:r>
            <a:r>
              <a:rPr lang="en-US" sz="2800" dirty="0" err="1" smtClean="0"/>
              <a:t>kebijakan</a:t>
            </a:r>
            <a:r>
              <a:rPr lang="en-US" sz="2800" dirty="0" smtClean="0"/>
              <a:t>, </a:t>
            </a:r>
            <a:r>
              <a:rPr lang="en-US" sz="2800" dirty="0" err="1" smtClean="0"/>
              <a:t>struktur</a:t>
            </a:r>
            <a:r>
              <a:rPr lang="en-US" sz="2800" dirty="0" smtClean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desain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, </a:t>
            </a:r>
            <a:r>
              <a:rPr lang="en-US" sz="2800" dirty="0" err="1"/>
              <a:t>saluran</a:t>
            </a:r>
            <a:r>
              <a:rPr lang="en-US" sz="2800" dirty="0"/>
              <a:t> </a:t>
            </a:r>
            <a:r>
              <a:rPr lang="en-US" sz="2800" dirty="0" err="1"/>
              <a:t>pelaporan</a:t>
            </a:r>
            <a:r>
              <a:rPr lang="en-US" sz="2800" dirty="0"/>
              <a:t>, </a:t>
            </a:r>
            <a:r>
              <a:rPr lang="en-US" sz="2800" dirty="0" err="1"/>
              <a:t>komunikasi</a:t>
            </a:r>
            <a:r>
              <a:rPr lang="en-US" sz="2800" dirty="0"/>
              <a:t>, </a:t>
            </a:r>
            <a:r>
              <a:rPr lang="en-US" sz="2800" dirty="0" err="1"/>
              <a:t>berbagai</a:t>
            </a:r>
            <a:r>
              <a:rPr lang="en-US" sz="2800" dirty="0"/>
              <a:t> proses,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kondisi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terakhir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Misi</a:t>
            </a:r>
            <a:r>
              <a:rPr lang="en-US" sz="2800" dirty="0" smtClean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 smtClean="0"/>
              <a:t>departemen</a:t>
            </a:r>
            <a:r>
              <a:rPr lang="en-US" sz="2800" dirty="0" smtClean="0"/>
              <a:t>/</a:t>
            </a:r>
            <a:r>
              <a:rPr lang="en-US" sz="2800" dirty="0" err="1" smtClean="0"/>
              <a:t>orga</a:t>
            </a:r>
            <a:r>
              <a:rPr lang="en-US" sz="2800" dirty="0" err="1"/>
              <a:t>n</a:t>
            </a:r>
            <a:r>
              <a:rPr lang="en-US" sz="2800" dirty="0" err="1" smtClean="0"/>
              <a:t>isasi</a:t>
            </a:r>
            <a:r>
              <a:rPr lang="en-US" sz="2800" dirty="0" smtClean="0"/>
              <a:t> 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/>
              <a:t>dampak</a:t>
            </a:r>
            <a:r>
              <a:rPr lang="en-US" sz="2800" dirty="0"/>
              <a:t> </a:t>
            </a:r>
            <a:r>
              <a:rPr lang="en-US" sz="2800" dirty="0" err="1"/>
              <a:t>jangka</a:t>
            </a:r>
            <a:r>
              <a:rPr lang="en-US" sz="2800" dirty="0"/>
              <a:t> </a:t>
            </a:r>
            <a:r>
              <a:rPr lang="en-US" sz="2800" dirty="0" err="1"/>
              <a:t>panjang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karyawan</a:t>
            </a:r>
            <a:r>
              <a:rPr lang="en-US" sz="2800" dirty="0"/>
              <a:t>. </a:t>
            </a:r>
            <a:r>
              <a:rPr lang="en-US" sz="2800" dirty="0" err="1"/>
              <a:t>Ambisi</a:t>
            </a:r>
            <a:r>
              <a:rPr lang="en-US" sz="2800" dirty="0"/>
              <a:t> yang </a:t>
            </a:r>
            <a:r>
              <a:rPr lang="en-US" sz="2800" dirty="0" err="1"/>
              <a:t>berlebihan</a:t>
            </a:r>
            <a:r>
              <a:rPr lang="en-US" sz="2800" dirty="0"/>
              <a:t> </a:t>
            </a:r>
            <a:r>
              <a:rPr lang="en-US" sz="2800" dirty="0" err="1"/>
              <a:t>membuat</a:t>
            </a:r>
            <a:r>
              <a:rPr lang="en-US" sz="2800" dirty="0"/>
              <a:t> </a:t>
            </a:r>
            <a:r>
              <a:rPr lang="en-US" sz="2800" dirty="0" err="1"/>
              <a:t>karyawan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terseok-seok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mencapai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 yang </a:t>
            </a:r>
            <a:r>
              <a:rPr lang="en-US" sz="2800" dirty="0" err="1"/>
              <a:t>sama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Kebijakan</a:t>
            </a:r>
            <a:r>
              <a:rPr lang="en-US" sz="2800" dirty="0"/>
              <a:t>, </a:t>
            </a:r>
            <a:r>
              <a:rPr lang="en-US" sz="2800" dirty="0" err="1"/>
              <a:t>prosedur</a:t>
            </a:r>
            <a:r>
              <a:rPr lang="en-US" sz="2800" dirty="0"/>
              <a:t>, </a:t>
            </a:r>
            <a:r>
              <a:rPr lang="en-US" sz="2800" dirty="0" err="1"/>
              <a:t>peraturan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peraturan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yang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  <a:r>
              <a:rPr lang="en-US" sz="2800" dirty="0" err="1"/>
              <a:t>membuat</a:t>
            </a:r>
            <a:r>
              <a:rPr lang="en-US" sz="2800" dirty="0"/>
              <a:t> </a:t>
            </a:r>
            <a:r>
              <a:rPr lang="en-US" sz="2800" dirty="0" err="1"/>
              <a:t>karyawan</a:t>
            </a:r>
            <a:r>
              <a:rPr lang="en-US" sz="2800" dirty="0"/>
              <a:t> </a:t>
            </a:r>
            <a:r>
              <a:rPr lang="en-US" sz="2800" dirty="0" err="1"/>
              <a:t>tetap</a:t>
            </a:r>
            <a:r>
              <a:rPr lang="en-US" sz="2800" dirty="0"/>
              <a:t> </a:t>
            </a:r>
            <a:r>
              <a:rPr lang="en-US" sz="2800" dirty="0" err="1"/>
              <a:t>bersemangat</a:t>
            </a:r>
            <a:r>
              <a:rPr lang="en-US" sz="2800" dirty="0"/>
              <a:t>. </a:t>
            </a:r>
            <a:r>
              <a:rPr lang="en-US" sz="2800" dirty="0" err="1"/>
              <a:t>Sebaliknya</a:t>
            </a:r>
            <a:r>
              <a:rPr lang="en-US" sz="2800" dirty="0"/>
              <a:t>, </a:t>
            </a:r>
            <a:r>
              <a:rPr lang="en-US" sz="2800" dirty="0" err="1"/>
              <a:t>adhockisme</a:t>
            </a:r>
            <a:r>
              <a:rPr lang="en-US" sz="2800" dirty="0"/>
              <a:t>, </a:t>
            </a:r>
            <a:r>
              <a:rPr lang="en-US" sz="2800" dirty="0" err="1"/>
              <a:t>kompensasi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memadai</a:t>
            </a:r>
            <a:r>
              <a:rPr lang="en-US" sz="2800" dirty="0"/>
              <a:t>, </a:t>
            </a:r>
            <a:r>
              <a:rPr lang="en-US" sz="2800" dirty="0" err="1"/>
              <a:t>aturan</a:t>
            </a:r>
            <a:r>
              <a:rPr lang="en-US" sz="2800" dirty="0"/>
              <a:t> yang </a:t>
            </a:r>
            <a:r>
              <a:rPr lang="en-US" sz="2800" dirty="0" err="1"/>
              <a:t>kaku</a:t>
            </a:r>
            <a:r>
              <a:rPr lang="en-US" sz="2800" dirty="0"/>
              <a:t>, </a:t>
            </a:r>
            <a:r>
              <a:rPr lang="en-US" sz="2800" dirty="0" err="1"/>
              <a:t>kebijakan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yang </a:t>
            </a:r>
            <a:r>
              <a:rPr lang="en-US" sz="2800" dirty="0" err="1"/>
              <a:t>ambigu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desain</a:t>
            </a:r>
            <a:r>
              <a:rPr lang="en-US" sz="2800" dirty="0"/>
              <a:t> </a:t>
            </a:r>
            <a:r>
              <a:rPr lang="en-US" sz="2800" dirty="0" err="1"/>
              <a:t>pekerjaan</a:t>
            </a:r>
            <a:r>
              <a:rPr lang="en-US" sz="2800" dirty="0"/>
              <a:t> yang </a:t>
            </a:r>
            <a:r>
              <a:rPr lang="en-US" sz="2800" dirty="0" err="1"/>
              <a:t>salah</a:t>
            </a:r>
            <a:r>
              <a:rPr lang="en-US" sz="2800" dirty="0"/>
              <a:t> </a:t>
            </a:r>
            <a:r>
              <a:rPr lang="en-US" sz="2800" dirty="0" err="1"/>
              <a:t>menyebabkan</a:t>
            </a:r>
            <a:r>
              <a:rPr lang="en-US" sz="2800" dirty="0"/>
              <a:t> </a:t>
            </a:r>
            <a:r>
              <a:rPr lang="en-US" sz="2800" dirty="0" err="1"/>
              <a:t>tekanan</a:t>
            </a:r>
            <a:r>
              <a:rPr lang="en-US" sz="2800" dirty="0"/>
              <a:t> yang </a:t>
            </a:r>
            <a:r>
              <a:rPr lang="en-US" sz="2800" dirty="0" err="1"/>
              <a:t>luar</a:t>
            </a:r>
            <a:r>
              <a:rPr lang="en-US" sz="2800" dirty="0"/>
              <a:t> </a:t>
            </a:r>
            <a:r>
              <a:rPr lang="en-US" sz="2800" dirty="0" err="1"/>
              <a:t>biasa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9990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533400"/>
          </a:xfrm>
        </p:spPr>
        <p:txBody>
          <a:bodyPr/>
          <a:lstStyle/>
          <a:p>
            <a:r>
              <a:rPr lang="en-US" dirty="0" smtClean="0"/>
              <a:t>PEDAHULUA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609600"/>
            <a:ext cx="9144000" cy="6248400"/>
          </a:xfrm>
        </p:spPr>
        <p:txBody>
          <a:bodyPr>
            <a:noAutofit/>
          </a:bodyPr>
          <a:lstStyle/>
          <a:p>
            <a:r>
              <a:rPr lang="en-US" sz="2800" dirty="0"/>
              <a:t>Orang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mengalami</a:t>
            </a:r>
            <a:r>
              <a:rPr lang="en-US" sz="2800" dirty="0" smtClean="0"/>
              <a:t> </a:t>
            </a:r>
            <a:r>
              <a:rPr lang="en-US" sz="2800" dirty="0" err="1"/>
              <a:t>stres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</a:t>
            </a:r>
            <a:r>
              <a:rPr lang="en-US" sz="2800" dirty="0" err="1"/>
              <a:t>pribadi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di </a:t>
            </a:r>
            <a:r>
              <a:rPr lang="en-US" sz="2800" dirty="0" err="1"/>
              <a:t>tempat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. Orang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bekerja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efektif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parameter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peraturan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regulasi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lah</a:t>
            </a:r>
            <a:r>
              <a:rPr lang="en-US" sz="2800" dirty="0" smtClean="0"/>
              <a:t> </a:t>
            </a:r>
            <a:r>
              <a:rPr lang="en-US" sz="2800" dirty="0" err="1" smtClean="0"/>
              <a:t>mungki</a:t>
            </a:r>
            <a:r>
              <a:rPr lang="en-US" sz="2800" dirty="0" err="1"/>
              <a:t>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selalu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menciptakan</a:t>
            </a:r>
            <a:r>
              <a:rPr lang="en-US" sz="2800" dirty="0" smtClean="0"/>
              <a:t> </a:t>
            </a:r>
            <a:r>
              <a:rPr lang="en-US" sz="2800" dirty="0" err="1"/>
              <a:t>iklim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yang </a:t>
            </a:r>
            <a:r>
              <a:rPr lang="en-US" sz="2800" dirty="0" err="1"/>
              <a:t>kondusif</a:t>
            </a:r>
            <a:r>
              <a:rPr lang="en-US" sz="2800" dirty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/>
              <a:t>bekerja</a:t>
            </a:r>
            <a:r>
              <a:rPr lang="en-US" sz="2800" dirty="0"/>
              <a:t>.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departemen</a:t>
            </a:r>
            <a:r>
              <a:rPr lang="en-US" sz="2800" dirty="0"/>
              <a:t>, </a:t>
            </a:r>
            <a:r>
              <a:rPr lang="en-US" sz="2800" dirty="0" err="1"/>
              <a:t>kelompok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faktor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</a:t>
            </a:r>
            <a:r>
              <a:rPr lang="en-US" sz="2800" dirty="0" err="1"/>
              <a:t>eksternal</a:t>
            </a:r>
            <a:r>
              <a:rPr lang="en-US" sz="2800" dirty="0"/>
              <a:t> </a:t>
            </a:r>
            <a:r>
              <a:rPr lang="en-US" sz="2800" dirty="0" err="1"/>
              <a:t>memengaruhi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Stres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minimal </a:t>
            </a:r>
            <a:r>
              <a:rPr lang="en-US" sz="2800" dirty="0" err="1"/>
              <a:t>diperlukan</a:t>
            </a:r>
            <a:r>
              <a:rPr lang="en-US" sz="2800" dirty="0"/>
              <a:t> agar </a:t>
            </a:r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 smtClean="0"/>
              <a:t>berjalan</a:t>
            </a:r>
            <a:r>
              <a:rPr lang="en-US" sz="2800" dirty="0" smtClean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efektif</a:t>
            </a:r>
            <a:r>
              <a:rPr lang="en-US" sz="2800" dirty="0"/>
              <a:t>. </a:t>
            </a:r>
            <a:r>
              <a:rPr lang="en-US" sz="2800" dirty="0" err="1"/>
              <a:t>Stres</a:t>
            </a:r>
            <a:r>
              <a:rPr lang="en-US" sz="2800" dirty="0"/>
              <a:t> yang </a:t>
            </a:r>
            <a:r>
              <a:rPr lang="en-US" sz="2800" dirty="0" err="1"/>
              <a:t>berlebihan</a:t>
            </a:r>
            <a:r>
              <a:rPr lang="en-US" sz="2800" dirty="0"/>
              <a:t> </a:t>
            </a:r>
            <a:r>
              <a:rPr lang="en-US" sz="2800" dirty="0" err="1"/>
              <a:t>berbahaya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menyebabkan</a:t>
            </a:r>
            <a:r>
              <a:rPr lang="en-US" sz="2800" dirty="0"/>
              <a:t> </a:t>
            </a:r>
            <a:r>
              <a:rPr lang="en-US" sz="2800" dirty="0" err="1"/>
              <a:t>ketidakseimbangan</a:t>
            </a:r>
            <a:r>
              <a:rPr lang="en-US" sz="2800" dirty="0"/>
              <a:t> mental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fisik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selanjutnya</a:t>
            </a:r>
            <a:r>
              <a:rPr lang="en-US" sz="2800" dirty="0"/>
              <a:t> </a:t>
            </a:r>
            <a:r>
              <a:rPr lang="en-US" sz="2800" dirty="0" err="1"/>
              <a:t>menyebabkan</a:t>
            </a:r>
            <a:r>
              <a:rPr lang="en-US" sz="2800" dirty="0"/>
              <a:t> </a:t>
            </a:r>
            <a:r>
              <a:rPr lang="en-US" sz="2800" dirty="0" err="1"/>
              <a:t>gangguan</a:t>
            </a:r>
            <a:r>
              <a:rPr lang="en-US" sz="2800" dirty="0"/>
              <a:t> </a:t>
            </a:r>
            <a:r>
              <a:rPr lang="en-US" sz="2800" dirty="0" err="1"/>
              <a:t>fisik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mental.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3280306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19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terkait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diperbarui</a:t>
            </a:r>
            <a:r>
              <a:rPr lang="en-US" sz="2400" dirty="0"/>
              <a:t>. </a:t>
            </a:r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mencakup</a:t>
            </a:r>
            <a:r>
              <a:rPr lang="en-US" sz="2400" dirty="0"/>
              <a:t> </a:t>
            </a:r>
            <a:r>
              <a:rPr lang="en-US" sz="2400" dirty="0" err="1"/>
              <a:t>otonomi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, </a:t>
            </a:r>
            <a:r>
              <a:rPr lang="en-US" sz="2400" dirty="0" err="1"/>
              <a:t>variasi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karyawan</a:t>
            </a:r>
            <a:r>
              <a:rPr lang="en-US" sz="2400" dirty="0"/>
              <a:t> </a:t>
            </a:r>
            <a:r>
              <a:rPr lang="en-US" sz="2400" dirty="0" err="1"/>
              <a:t>memperoleh</a:t>
            </a:r>
            <a:r>
              <a:rPr lang="en-US" sz="2400" dirty="0"/>
              <a:t> </a:t>
            </a:r>
            <a:r>
              <a:rPr lang="en-US" sz="2400" dirty="0" err="1"/>
              <a:t>kesenangan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bekerja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/>
              <a:t>kerja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yang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. </a:t>
            </a:r>
            <a:r>
              <a:rPr lang="en-US" sz="2400" dirty="0" err="1"/>
              <a:t>Kebersihan</a:t>
            </a:r>
            <a:r>
              <a:rPr lang="en-US" sz="2400" dirty="0"/>
              <a:t> yang </a:t>
            </a:r>
            <a:r>
              <a:rPr lang="en-US" sz="2400" dirty="0" err="1"/>
              <a:t>buruk</a:t>
            </a:r>
            <a:r>
              <a:rPr lang="en-US" sz="2400" dirty="0"/>
              <a:t> di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, </a:t>
            </a:r>
            <a:r>
              <a:rPr lang="en-US" sz="2400" dirty="0" err="1"/>
              <a:t>ruang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memadai</a:t>
            </a:r>
            <a:r>
              <a:rPr lang="en-US" sz="2400" dirty="0"/>
              <a:t>, </a:t>
            </a:r>
            <a:r>
              <a:rPr lang="en-US" sz="2400" dirty="0" err="1"/>
              <a:t>cahaya</a:t>
            </a:r>
            <a:r>
              <a:rPr lang="en-US" sz="2400" dirty="0"/>
              <a:t>, </a:t>
            </a:r>
            <a:r>
              <a:rPr lang="en-US" sz="2400" dirty="0" err="1"/>
              <a:t>kurangnya</a:t>
            </a:r>
            <a:r>
              <a:rPr lang="en-US" sz="2400" dirty="0"/>
              <a:t> </a:t>
            </a:r>
            <a:r>
              <a:rPr lang="en-US" sz="2400" dirty="0" err="1"/>
              <a:t>keamanan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 di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penyebab</a:t>
            </a:r>
            <a:r>
              <a:rPr lang="en-US" sz="2400" dirty="0"/>
              <a:t> </a:t>
            </a:r>
            <a:r>
              <a:rPr lang="en-US" sz="2400" dirty="0" err="1"/>
              <a:t>stres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Stres</a:t>
            </a:r>
            <a:r>
              <a:rPr lang="en-US" sz="2400" dirty="0" smtClean="0"/>
              <a:t> </a:t>
            </a:r>
            <a:r>
              <a:rPr lang="en-US" sz="2400" dirty="0" err="1"/>
              <a:t>disebabkan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dukungan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memadai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bawahan</a:t>
            </a:r>
            <a:r>
              <a:rPr lang="en-US" sz="2400" dirty="0"/>
              <a:t>, </a:t>
            </a:r>
            <a:r>
              <a:rPr lang="en-US" sz="2400" dirty="0" err="1"/>
              <a:t>persyaratan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yang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/>
              <a:t>bertentangan</a:t>
            </a:r>
            <a:r>
              <a:rPr lang="en-US" sz="2400" dirty="0"/>
              <a:t>, </a:t>
            </a:r>
            <a:r>
              <a:rPr lang="en-US" sz="2400" dirty="0" err="1"/>
              <a:t>pengukuran</a:t>
            </a:r>
            <a:r>
              <a:rPr lang="en-US" sz="2400" dirty="0"/>
              <a:t> </a:t>
            </a:r>
            <a:r>
              <a:rPr lang="en-US" sz="2400" dirty="0" err="1"/>
              <a:t>kinerja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memadai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buruk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kurangnya</a:t>
            </a:r>
            <a:r>
              <a:rPr lang="en-US" sz="2400" dirty="0"/>
              <a:t> </a:t>
            </a:r>
            <a:r>
              <a:rPr lang="en-US" sz="2400" dirty="0" err="1"/>
              <a:t>pemberdayaan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Gaya </a:t>
            </a:r>
            <a:r>
              <a:rPr lang="en-US" sz="2400" dirty="0" err="1"/>
              <a:t>manajerial</a:t>
            </a:r>
            <a:r>
              <a:rPr lang="en-US" sz="2400" dirty="0"/>
              <a:t>, </a:t>
            </a:r>
            <a:r>
              <a:rPr lang="en-US" sz="2400" dirty="0" err="1"/>
              <a:t>peran</a:t>
            </a:r>
            <a:r>
              <a:rPr lang="en-US" sz="2400" dirty="0"/>
              <a:t> </a:t>
            </a:r>
            <a:r>
              <a:rPr lang="en-US" sz="2400" dirty="0" err="1"/>
              <a:t>atasan</a:t>
            </a:r>
            <a:r>
              <a:rPr lang="en-US" sz="2400" dirty="0"/>
              <a:t> yang superior, </a:t>
            </a:r>
            <a:r>
              <a:rPr lang="en-US" sz="2400" dirty="0" err="1"/>
              <a:t>mekanisme</a:t>
            </a:r>
            <a:r>
              <a:rPr lang="en-US" sz="2400" dirty="0"/>
              <a:t> </a:t>
            </a:r>
            <a:r>
              <a:rPr lang="en-US" sz="2400" dirty="0" err="1"/>
              <a:t>komando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kontrol</a:t>
            </a:r>
            <a:r>
              <a:rPr lang="en-US" sz="2400" dirty="0" smtClean="0"/>
              <a:t>, </a:t>
            </a:r>
            <a:r>
              <a:rPr lang="en-US" sz="2400" dirty="0" err="1" smtClean="0"/>
              <a:t>terutama</a:t>
            </a:r>
            <a:r>
              <a:rPr lang="en-US" sz="2400" dirty="0" smtClean="0"/>
              <a:t> </a:t>
            </a:r>
            <a:r>
              <a:rPr lang="en-US" sz="2400" dirty="0" err="1" smtClean="0"/>
              <a:t>meninggalkan</a:t>
            </a:r>
            <a:r>
              <a:rPr lang="en-US" sz="2400" dirty="0" smtClean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yang </a:t>
            </a:r>
            <a:r>
              <a:rPr lang="en-US" sz="2400" dirty="0" err="1"/>
              <a:t>diinginkan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smtClean="0"/>
              <a:t>di India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Kebijakan</a:t>
            </a:r>
            <a:r>
              <a:rPr lang="en-US" sz="2400" dirty="0" smtClean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partisipasi</a:t>
            </a:r>
            <a:r>
              <a:rPr lang="en-US" sz="2400" dirty="0"/>
              <a:t> </a:t>
            </a:r>
            <a:r>
              <a:rPr lang="en-US" sz="2400" dirty="0" err="1"/>
              <a:t>karyawan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dipastikan</a:t>
            </a:r>
            <a:r>
              <a:rPr lang="en-US" sz="2400" dirty="0"/>
              <a:t> di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.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dipahami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kearifan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inovasi</a:t>
            </a:r>
            <a:r>
              <a:rPr lang="en-US" sz="2400" dirty="0"/>
              <a:t> </a:t>
            </a:r>
            <a:r>
              <a:rPr lang="en-US" sz="2400" dirty="0" err="1"/>
              <a:t>tersebar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 di </a:t>
            </a:r>
            <a:r>
              <a:rPr lang="en-US" sz="2400" dirty="0" err="1"/>
              <a:t>kalangan</a:t>
            </a:r>
            <a:r>
              <a:rPr lang="en-US" sz="2400" dirty="0"/>
              <a:t> </a:t>
            </a:r>
            <a:r>
              <a:rPr lang="en-US" sz="2400" dirty="0" err="1"/>
              <a:t>pekerja</a:t>
            </a:r>
            <a:r>
              <a:rPr lang="en-US" sz="2400" dirty="0"/>
              <a:t>,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manajer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mengidentifikasi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kanal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perbaikan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04164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6200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3. </a:t>
            </a:r>
            <a:r>
              <a:rPr lang="en-US" sz="2400" b="1" dirty="0"/>
              <a:t>Group </a:t>
            </a:r>
            <a:r>
              <a:rPr lang="en-US" sz="2400" b="1" dirty="0" smtClean="0"/>
              <a:t>Stressors (</a:t>
            </a:r>
            <a:r>
              <a:rPr lang="en-US" sz="2800" dirty="0" err="1" smtClean="0"/>
              <a:t>Stresor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)</a:t>
            </a:r>
            <a:endParaRPr lang="en-US" sz="2800" dirty="0"/>
          </a:p>
          <a:p>
            <a:r>
              <a:rPr lang="en-US" sz="2800" dirty="0" err="1"/>
              <a:t>Studi</a:t>
            </a:r>
            <a:r>
              <a:rPr lang="en-US" sz="2800" dirty="0"/>
              <a:t> Hawthorne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menetapkan</a:t>
            </a:r>
            <a:r>
              <a:rPr lang="en-US" sz="2800" dirty="0"/>
              <a:t> </a:t>
            </a:r>
            <a:r>
              <a:rPr lang="en-US" sz="2800" dirty="0" err="1"/>
              <a:t>dampak</a:t>
            </a:r>
            <a:r>
              <a:rPr lang="en-US" sz="2800" dirty="0"/>
              <a:t> </a:t>
            </a:r>
            <a:r>
              <a:rPr lang="en-US" sz="2800" dirty="0" err="1" smtClean="0"/>
              <a:t>kohesivitas</a:t>
            </a:r>
            <a:r>
              <a:rPr lang="en-US" sz="2800" dirty="0" smtClean="0"/>
              <a:t> </a:t>
            </a:r>
            <a:r>
              <a:rPr lang="en-US" sz="2800" dirty="0" err="1"/>
              <a:t>kelompok</a:t>
            </a:r>
            <a:r>
              <a:rPr lang="en-US" sz="2800" dirty="0"/>
              <a:t>, </a:t>
            </a:r>
            <a:r>
              <a:rPr lang="en-US" sz="2800" dirty="0" err="1"/>
              <a:t>norma</a:t>
            </a:r>
            <a:r>
              <a:rPr lang="en-US" sz="2800" dirty="0"/>
              <a:t> </a:t>
            </a:r>
            <a:r>
              <a:rPr lang="en-US" sz="2800" dirty="0" err="1"/>
              <a:t>kelompok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pentingnya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kelompok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pencapaian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Kurangnya</a:t>
            </a:r>
            <a:r>
              <a:rPr lang="en-US" sz="2800" dirty="0" smtClean="0"/>
              <a:t> </a:t>
            </a:r>
            <a:r>
              <a:rPr lang="en-US" sz="2800" dirty="0" err="1"/>
              <a:t>kekompakan</a:t>
            </a:r>
            <a:r>
              <a:rPr lang="en-US" sz="2800" dirty="0"/>
              <a:t> </a:t>
            </a:r>
            <a:r>
              <a:rPr lang="en-US" sz="2800" dirty="0" err="1"/>
              <a:t>menciptakan</a:t>
            </a:r>
            <a:r>
              <a:rPr lang="en-US" sz="2800" dirty="0"/>
              <a:t> </a:t>
            </a:r>
            <a:r>
              <a:rPr lang="en-US" sz="2800" dirty="0" err="1"/>
              <a:t>konflik</a:t>
            </a:r>
            <a:r>
              <a:rPr lang="en-US" sz="2800" dirty="0"/>
              <a:t>. </a:t>
            </a:r>
            <a:r>
              <a:rPr lang="en-US" sz="2800" dirty="0" err="1"/>
              <a:t>Karyawan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diberi</a:t>
            </a:r>
            <a:r>
              <a:rPr lang="en-US" sz="2800" dirty="0"/>
              <a:t> </a:t>
            </a:r>
            <a:r>
              <a:rPr lang="en-US" sz="2800" dirty="0" err="1"/>
              <a:t>kesempatan</a:t>
            </a:r>
            <a:r>
              <a:rPr lang="en-US" sz="2800" dirty="0"/>
              <a:t> </a:t>
            </a:r>
            <a:r>
              <a:rPr lang="en-US" sz="2800" dirty="0" err="1"/>
              <a:t>penuh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mengembangkan</a:t>
            </a:r>
            <a:r>
              <a:rPr lang="en-US" sz="2800" dirty="0"/>
              <a:t> </a:t>
            </a:r>
            <a:r>
              <a:rPr lang="en-US" sz="2800" dirty="0" err="1"/>
              <a:t>diri</a:t>
            </a:r>
            <a:r>
              <a:rPr lang="en-US" sz="2800" dirty="0"/>
              <a:t>. Orang </a:t>
            </a:r>
            <a:r>
              <a:rPr lang="en-US" sz="2800" dirty="0" err="1"/>
              <a:t>bergabung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jaminan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 yang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disediakan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Manajer</a:t>
            </a:r>
            <a:r>
              <a:rPr lang="en-US" sz="2800" dirty="0" smtClean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memastikan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pekerjaan</a:t>
            </a:r>
            <a:r>
              <a:rPr lang="en-US" sz="2800" dirty="0"/>
              <a:t> yang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  <a:r>
              <a:rPr lang="en-US" sz="2800" dirty="0" err="1"/>
              <a:t>diakui</a:t>
            </a:r>
            <a:r>
              <a:rPr lang="en-US" sz="2800" dirty="0"/>
              <a:t>, </a:t>
            </a:r>
            <a:r>
              <a:rPr lang="en-US" sz="2800" dirty="0" err="1"/>
              <a:t>kelalaian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akun</a:t>
            </a:r>
            <a:r>
              <a:rPr lang="en-US" sz="2800" dirty="0"/>
              <a:t> </a:t>
            </a:r>
            <a:r>
              <a:rPr lang="en-US" sz="2800" dirty="0" err="1" smtClean="0"/>
              <a:t>menciptakan</a:t>
            </a:r>
            <a:r>
              <a:rPr lang="en-US" sz="2800" dirty="0" smtClean="0"/>
              <a:t> </a:t>
            </a:r>
            <a:r>
              <a:rPr lang="en-US" sz="2800" dirty="0" err="1"/>
              <a:t>tekanan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situasi</a:t>
            </a:r>
            <a:r>
              <a:rPr lang="en-US" sz="2800" dirty="0"/>
              <a:t> di </a:t>
            </a:r>
            <a:r>
              <a:rPr lang="en-US" sz="2800" dirty="0" err="1"/>
              <a:t>benak</a:t>
            </a:r>
            <a:r>
              <a:rPr lang="en-US" sz="2800" dirty="0"/>
              <a:t>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/>
              <a:t>karyawan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Acara</a:t>
            </a:r>
            <a:r>
              <a:rPr lang="en-US" sz="2800" dirty="0" smtClean="0"/>
              <a:t> </a:t>
            </a:r>
            <a:r>
              <a:rPr lang="en-US" sz="2800" dirty="0" err="1"/>
              <a:t>sosial</a:t>
            </a:r>
            <a:r>
              <a:rPr lang="en-US" sz="2800" dirty="0"/>
              <a:t> </a:t>
            </a:r>
            <a:r>
              <a:rPr lang="en-US" sz="2800" dirty="0" err="1"/>
              <a:t>kelompok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kelompok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diselenggarakan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reguler</a:t>
            </a:r>
            <a:r>
              <a:rPr lang="en-US" sz="2800" dirty="0"/>
              <a:t>. </a:t>
            </a:r>
            <a:r>
              <a:rPr lang="en-US" sz="2800" dirty="0" err="1"/>
              <a:t>Manajer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membentuk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kelompok</a:t>
            </a:r>
            <a:r>
              <a:rPr lang="en-US" sz="2800" dirty="0"/>
              <a:t>,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boleh</a:t>
            </a:r>
            <a:r>
              <a:rPr lang="en-US" sz="2800" dirty="0"/>
              <a:t> </a:t>
            </a:r>
            <a:r>
              <a:rPr lang="en-US" sz="2800" dirty="0" err="1"/>
              <a:t>didasarkan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pangkat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posisi</a:t>
            </a:r>
            <a:r>
              <a:rPr lang="en-US" sz="2800" dirty="0"/>
              <a:t>. </a:t>
            </a:r>
            <a:r>
              <a:rPr lang="en-US" sz="2800" dirty="0" err="1"/>
              <a:t>Semangat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karyawan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tetap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menghindari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 </a:t>
            </a:r>
            <a:r>
              <a:rPr lang="en-US" sz="2800" dirty="0" err="1"/>
              <a:t>kelompok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69965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19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/>
              <a:t>4. </a:t>
            </a:r>
            <a:r>
              <a:rPr lang="en-US" sz="3000" b="1" dirty="0"/>
              <a:t>Individual </a:t>
            </a:r>
            <a:r>
              <a:rPr lang="en-US" sz="3000" b="1" dirty="0" smtClean="0"/>
              <a:t>Stressors (</a:t>
            </a:r>
            <a:r>
              <a:rPr lang="en-US" sz="3000" dirty="0" err="1" smtClean="0"/>
              <a:t>Stresor</a:t>
            </a:r>
            <a:r>
              <a:rPr lang="en-US" sz="3000" dirty="0" smtClean="0"/>
              <a:t> </a:t>
            </a:r>
            <a:r>
              <a:rPr lang="en-US" sz="3000" dirty="0" err="1" smtClean="0"/>
              <a:t>Individu</a:t>
            </a:r>
            <a:r>
              <a:rPr lang="en-US" sz="3000" dirty="0" smtClean="0"/>
              <a:t>)</a:t>
            </a:r>
            <a:endParaRPr lang="en-US" sz="3000" dirty="0"/>
          </a:p>
          <a:p>
            <a:r>
              <a:rPr lang="en-US" sz="3000" dirty="0" err="1"/>
              <a:t>Kehidupan</a:t>
            </a:r>
            <a:r>
              <a:rPr lang="en-US" sz="3000" dirty="0"/>
              <a:t> </a:t>
            </a:r>
            <a:r>
              <a:rPr lang="en-US" sz="3000" dirty="0" err="1"/>
              <a:t>pribadi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peristiwa</a:t>
            </a:r>
            <a:r>
              <a:rPr lang="en-US" sz="3000" dirty="0"/>
              <a:t> </a:t>
            </a:r>
            <a:r>
              <a:rPr lang="en-US" sz="3000" dirty="0" err="1"/>
              <a:t>kehidupan</a:t>
            </a:r>
            <a:r>
              <a:rPr lang="en-US" sz="3000" dirty="0"/>
              <a:t> </a:t>
            </a:r>
            <a:r>
              <a:rPr lang="en-US" sz="2800" dirty="0" err="1"/>
              <a:t>resmi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dipisahkan</a:t>
            </a:r>
            <a:r>
              <a:rPr lang="en-US" sz="2800" dirty="0"/>
              <a:t>. </a:t>
            </a:r>
            <a:r>
              <a:rPr lang="en-US" sz="2800" dirty="0" err="1"/>
              <a:t>Peristiwa</a:t>
            </a:r>
            <a:r>
              <a:rPr lang="en-US" sz="2800" dirty="0"/>
              <a:t> </a:t>
            </a:r>
            <a:r>
              <a:rPr lang="en-US" sz="2800" dirty="0" err="1"/>
              <a:t>pernikahan</a:t>
            </a:r>
            <a:r>
              <a:rPr lang="en-US" sz="2800" dirty="0"/>
              <a:t>, </a:t>
            </a:r>
            <a:r>
              <a:rPr lang="en-US" sz="2800" dirty="0" err="1"/>
              <a:t>perceraian</a:t>
            </a:r>
            <a:r>
              <a:rPr lang="en-US" sz="2800" dirty="0"/>
              <a:t>, </a:t>
            </a:r>
            <a:r>
              <a:rPr lang="en-US" sz="2800" dirty="0" err="1"/>
              <a:t>kematian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keluarga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dampak</a:t>
            </a:r>
            <a:r>
              <a:rPr lang="en-US" sz="2800" dirty="0"/>
              <a:t> yang </a:t>
            </a:r>
            <a:r>
              <a:rPr lang="en-US" sz="2800" dirty="0" err="1"/>
              <a:t>luar</a:t>
            </a:r>
            <a:r>
              <a:rPr lang="en-US" sz="2800" dirty="0"/>
              <a:t> </a:t>
            </a:r>
            <a:r>
              <a:rPr lang="en-US" sz="2800" dirty="0" err="1"/>
              <a:t>biasa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situasi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. </a:t>
            </a:r>
            <a:r>
              <a:rPr lang="en-US" sz="2800" dirty="0" err="1"/>
              <a:t>Kesulitan</a:t>
            </a:r>
            <a:r>
              <a:rPr lang="en-US" sz="2800" dirty="0"/>
              <a:t> </a:t>
            </a:r>
            <a:r>
              <a:rPr lang="en-US" sz="2800" dirty="0" err="1"/>
              <a:t>hidup</a:t>
            </a:r>
            <a:r>
              <a:rPr lang="en-US" sz="2800" dirty="0"/>
              <a:t> </a:t>
            </a:r>
            <a:r>
              <a:rPr lang="en-US" sz="2800" dirty="0" err="1"/>
              <a:t>pribadi</a:t>
            </a:r>
            <a:r>
              <a:rPr lang="en-US" sz="2800" dirty="0"/>
              <a:t> </a:t>
            </a:r>
            <a:r>
              <a:rPr lang="en-US" sz="2800" dirty="0" err="1"/>
              <a:t>sangat</a:t>
            </a:r>
            <a:r>
              <a:rPr lang="en-US" sz="2800" dirty="0"/>
              <a:t> </a:t>
            </a:r>
            <a:r>
              <a:rPr lang="en-US" sz="2800" dirty="0" err="1"/>
              <a:t>menegangkan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(a) </a:t>
            </a:r>
            <a:r>
              <a:rPr lang="en-US" sz="2800" dirty="0" err="1"/>
              <a:t>Keamanan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endParaRPr lang="en-US" sz="2800" dirty="0"/>
          </a:p>
          <a:p>
            <a:r>
              <a:rPr lang="en-US" sz="2800" dirty="0" err="1"/>
              <a:t>Peningkatan</a:t>
            </a:r>
            <a:r>
              <a:rPr lang="en-US" sz="2800" dirty="0"/>
              <a:t> </a:t>
            </a:r>
            <a:r>
              <a:rPr lang="en-US" sz="2800" dirty="0" err="1"/>
              <a:t>pekerjaan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karier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sumber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. </a:t>
            </a:r>
            <a:r>
              <a:rPr lang="en-US" sz="2800" dirty="0" err="1"/>
              <a:t>Keamanan</a:t>
            </a:r>
            <a:r>
              <a:rPr lang="en-US" sz="2800" dirty="0"/>
              <a:t> </a:t>
            </a:r>
            <a:r>
              <a:rPr lang="en-US" sz="2800" dirty="0" err="1"/>
              <a:t>pekerjaan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salah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alasan</a:t>
            </a:r>
            <a:r>
              <a:rPr lang="en-US" sz="2800" dirty="0"/>
              <a:t> </a:t>
            </a:r>
            <a:r>
              <a:rPr lang="en-US" sz="2800" dirty="0" err="1"/>
              <a:t>utama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seorang</a:t>
            </a:r>
            <a:r>
              <a:rPr lang="en-US" sz="2800" dirty="0"/>
              <a:t> </a:t>
            </a:r>
            <a:r>
              <a:rPr lang="en-US" sz="2800" dirty="0" err="1"/>
              <a:t>karyawan</a:t>
            </a:r>
            <a:r>
              <a:rPr lang="en-US" sz="2800" dirty="0"/>
              <a:t>. </a:t>
            </a:r>
            <a:r>
              <a:rPr lang="en-US" sz="2800" dirty="0" err="1"/>
              <a:t>Ketidakamanan</a:t>
            </a:r>
            <a:r>
              <a:rPr lang="en-US" sz="2800" dirty="0"/>
              <a:t> </a:t>
            </a:r>
            <a:r>
              <a:rPr lang="en-US" sz="2800" dirty="0" err="1"/>
              <a:t>meningkat</a:t>
            </a:r>
            <a:r>
              <a:rPr lang="en-US" sz="2800" dirty="0"/>
              <a:t> </a:t>
            </a:r>
            <a:r>
              <a:rPr lang="en-US" sz="2800" dirty="0" err="1"/>
              <a:t>selama</a:t>
            </a:r>
            <a:r>
              <a:rPr lang="en-US" sz="2800" dirty="0"/>
              <a:t> </a:t>
            </a:r>
            <a:r>
              <a:rPr lang="en-US" sz="2800" dirty="0" err="1"/>
              <a:t>masa</a:t>
            </a:r>
            <a:r>
              <a:rPr lang="en-US" sz="2800" dirty="0"/>
              <a:t> </a:t>
            </a:r>
            <a:r>
              <a:rPr lang="en-US" sz="2800" dirty="0" err="1"/>
              <a:t>resesi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Prospek</a:t>
            </a:r>
            <a:r>
              <a:rPr lang="en-US" sz="2800" dirty="0" smtClean="0"/>
              <a:t> </a:t>
            </a:r>
            <a:r>
              <a:rPr lang="en-US" sz="2800" dirty="0" err="1"/>
              <a:t>kehilangan</a:t>
            </a:r>
            <a:r>
              <a:rPr lang="en-US" sz="2800" dirty="0"/>
              <a:t> </a:t>
            </a:r>
            <a:r>
              <a:rPr lang="en-US" sz="2800" dirty="0" err="1"/>
              <a:t>pekerjaan</a:t>
            </a:r>
            <a:r>
              <a:rPr lang="en-US" sz="2800" dirty="0"/>
              <a:t>, </a:t>
            </a:r>
            <a:r>
              <a:rPr lang="en-US" sz="2800" dirty="0" err="1"/>
              <a:t>khususnya</a:t>
            </a:r>
            <a:r>
              <a:rPr lang="en-US" sz="2800" dirty="0"/>
              <a:t> </a:t>
            </a:r>
            <a:r>
              <a:rPr lang="en-US" sz="2800" dirty="0" err="1"/>
              <a:t>ketika</a:t>
            </a:r>
            <a:r>
              <a:rPr lang="en-US" sz="2800" dirty="0"/>
              <a:t> </a:t>
            </a:r>
            <a:r>
              <a:rPr lang="en-US" sz="2800" dirty="0" err="1"/>
              <a:t>seorang</a:t>
            </a:r>
            <a:r>
              <a:rPr lang="en-US" sz="2800" dirty="0"/>
              <a:t> </a:t>
            </a:r>
            <a:r>
              <a:rPr lang="en-US" sz="2800" dirty="0" err="1"/>
              <a:t>karyawan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pencari</a:t>
            </a:r>
            <a:r>
              <a:rPr lang="en-US" sz="2800" dirty="0"/>
              <a:t> </a:t>
            </a:r>
            <a:r>
              <a:rPr lang="en-US" sz="2800" dirty="0" err="1"/>
              <a:t>nafkah</a:t>
            </a:r>
            <a:r>
              <a:rPr lang="en-US" sz="2800" dirty="0"/>
              <a:t> </a:t>
            </a:r>
            <a:r>
              <a:rPr lang="en-US" sz="2800" dirty="0" err="1"/>
              <a:t>tunggal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seluruh</a:t>
            </a:r>
            <a:r>
              <a:rPr lang="en-US" sz="2800" dirty="0"/>
              <a:t> </a:t>
            </a:r>
            <a:r>
              <a:rPr lang="en-US" sz="2800" dirty="0" err="1"/>
              <a:t>keluarga</a:t>
            </a:r>
            <a:r>
              <a:rPr lang="en-US" sz="2800" dirty="0"/>
              <a:t> </a:t>
            </a:r>
            <a:r>
              <a:rPr lang="en-US" sz="2800" dirty="0" err="1"/>
              <a:t>sangat</a:t>
            </a:r>
            <a:r>
              <a:rPr lang="en-US" sz="2800" dirty="0"/>
              <a:t> </a:t>
            </a:r>
            <a:r>
              <a:rPr lang="en-US" sz="2800" dirty="0" err="1"/>
              <a:t>menegangkan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Alasan</a:t>
            </a:r>
            <a:r>
              <a:rPr lang="en-US" sz="2800" dirty="0" smtClean="0"/>
              <a:t> </a:t>
            </a:r>
            <a:r>
              <a:rPr lang="en-US" sz="2800" dirty="0"/>
              <a:t>lain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 </a:t>
            </a:r>
            <a:r>
              <a:rPr lang="en-US" sz="2800" dirty="0" err="1"/>
              <a:t>terkait</a:t>
            </a:r>
            <a:r>
              <a:rPr lang="en-US" sz="2800" dirty="0"/>
              <a:t> </a:t>
            </a:r>
            <a:r>
              <a:rPr lang="en-US" sz="2800" dirty="0" err="1"/>
              <a:t>pekerjaan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promosi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peningkatan</a:t>
            </a:r>
            <a:r>
              <a:rPr lang="en-US" sz="2800" dirty="0"/>
              <a:t> </a:t>
            </a:r>
            <a:r>
              <a:rPr lang="en-US" sz="2800" dirty="0" err="1"/>
              <a:t>janji</a:t>
            </a:r>
            <a:r>
              <a:rPr lang="en-US" sz="2800" dirty="0"/>
              <a:t> </a:t>
            </a:r>
            <a:r>
              <a:rPr lang="en-US" sz="2800" dirty="0" err="1"/>
              <a:t>temu</a:t>
            </a:r>
            <a:r>
              <a:rPr lang="en-US" sz="2800" dirty="0"/>
              <a:t>. </a:t>
            </a:r>
            <a:r>
              <a:rPr lang="en-US" sz="2800" dirty="0" err="1"/>
              <a:t>Seseorang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pekerjaan</a:t>
            </a:r>
            <a:r>
              <a:rPr lang="en-US" sz="2800" dirty="0"/>
              <a:t> yang </a:t>
            </a:r>
            <a:r>
              <a:rPr lang="en-US" sz="2800" dirty="0" err="1"/>
              <a:t>sepadan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kualifikasinya</a:t>
            </a:r>
            <a:r>
              <a:rPr lang="en-US" sz="2800" dirty="0"/>
              <a:t>. </a:t>
            </a:r>
            <a:r>
              <a:rPr lang="en-US" sz="2800" dirty="0" err="1"/>
              <a:t>Promosi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terkait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efisiensi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kehati-hatian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.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yang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menegangkan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seorang</a:t>
            </a:r>
            <a:r>
              <a:rPr lang="en-US" sz="2800" dirty="0"/>
              <a:t> </a:t>
            </a:r>
            <a:r>
              <a:rPr lang="en-US" sz="2800" dirty="0" err="1"/>
              <a:t>karyawan</a:t>
            </a:r>
            <a:r>
              <a:rPr lang="en-US" sz="2800" dirty="0"/>
              <a:t> junior </a:t>
            </a:r>
            <a:r>
              <a:rPr lang="en-US" sz="2800" dirty="0" err="1"/>
              <a:t>diangkat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senior </a:t>
            </a:r>
            <a:r>
              <a:rPr lang="en-US" sz="2800" dirty="0" err="1"/>
              <a:t>ke</a:t>
            </a:r>
            <a:r>
              <a:rPr lang="en-US" sz="2800" dirty="0"/>
              <a:t> orang yang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kompetennya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88005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19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(b) </a:t>
            </a:r>
            <a:r>
              <a:rPr lang="en-US" sz="2800" dirty="0" err="1"/>
              <a:t>Relokasi</a:t>
            </a:r>
            <a:endParaRPr lang="en-US" sz="2800" dirty="0"/>
          </a:p>
          <a:p>
            <a:r>
              <a:rPr lang="en-US" sz="2800" dirty="0" err="1"/>
              <a:t>Relokasi</a:t>
            </a:r>
            <a:r>
              <a:rPr lang="en-US" sz="2800" dirty="0"/>
              <a:t> </a:t>
            </a:r>
            <a:r>
              <a:rPr lang="en-US" sz="2800" dirty="0" err="1"/>
              <a:t>terkait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pemindahan</a:t>
            </a:r>
            <a:r>
              <a:rPr lang="en-US" sz="2800" dirty="0"/>
              <a:t> </a:t>
            </a:r>
            <a:r>
              <a:rPr lang="en-US" sz="2800" dirty="0" err="1"/>
              <a:t>seseorang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tempat</a:t>
            </a:r>
            <a:r>
              <a:rPr lang="en-US" sz="2800" dirty="0"/>
              <a:t> yang </a:t>
            </a:r>
            <a:r>
              <a:rPr lang="en-US" sz="2800" dirty="0" err="1"/>
              <a:t>berbeda</a:t>
            </a:r>
            <a:r>
              <a:rPr lang="en-US" sz="2800" dirty="0"/>
              <a:t>. </a:t>
            </a:r>
            <a:r>
              <a:rPr lang="en-US" sz="2800" dirty="0" err="1" smtClean="0"/>
              <a:t>Pemindaha</a:t>
            </a:r>
            <a:r>
              <a:rPr lang="en-US" sz="2800" dirty="0" err="1"/>
              <a:t>n</a:t>
            </a:r>
            <a:r>
              <a:rPr lang="en-US" sz="2800" dirty="0" smtClean="0"/>
              <a:t>  </a:t>
            </a:r>
            <a:r>
              <a:rPr lang="en-US" sz="2800" dirty="0" err="1"/>
              <a:t>mengganggu</a:t>
            </a:r>
            <a:r>
              <a:rPr lang="en-US" sz="2800" dirty="0"/>
              <a:t> </a:t>
            </a:r>
            <a:r>
              <a:rPr lang="en-US" sz="2800" dirty="0" err="1"/>
              <a:t>rutinitas</a:t>
            </a:r>
            <a:r>
              <a:rPr lang="en-US" sz="2800" dirty="0"/>
              <a:t> </a:t>
            </a:r>
            <a:r>
              <a:rPr lang="en-US" sz="2800" dirty="0" err="1"/>
              <a:t>harian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. </a:t>
            </a:r>
            <a:r>
              <a:rPr lang="en-US" sz="2800" dirty="0" err="1"/>
              <a:t>Ketakutan</a:t>
            </a:r>
            <a:r>
              <a:rPr lang="en-US" sz="2800" dirty="0"/>
              <a:t> </a:t>
            </a:r>
            <a:r>
              <a:rPr lang="en-US" sz="2800" dirty="0" err="1"/>
              <a:t>bekerja</a:t>
            </a:r>
            <a:r>
              <a:rPr lang="en-US" sz="2800" dirty="0"/>
              <a:t> di </a:t>
            </a:r>
            <a:r>
              <a:rPr lang="en-US" sz="2800" dirty="0" err="1"/>
              <a:t>lokasi</a:t>
            </a:r>
            <a:r>
              <a:rPr lang="en-US" sz="2800" dirty="0"/>
              <a:t> </a:t>
            </a:r>
            <a:r>
              <a:rPr lang="en-US" sz="2800" dirty="0" err="1"/>
              <a:t>baru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orang yang </a:t>
            </a:r>
            <a:r>
              <a:rPr lang="en-US" sz="2800" dirty="0" err="1"/>
              <a:t>berbeda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sendiri</a:t>
            </a:r>
            <a:r>
              <a:rPr lang="en-US" sz="2800" dirty="0"/>
              <a:t> </a:t>
            </a:r>
            <a:r>
              <a:rPr lang="en-US" sz="2800" dirty="0" err="1"/>
              <a:t>sangat</a:t>
            </a:r>
            <a:r>
              <a:rPr lang="en-US" sz="2800" dirty="0"/>
              <a:t> </a:t>
            </a:r>
            <a:r>
              <a:rPr lang="en-US" sz="2800" dirty="0" err="1"/>
              <a:t>menegangkan</a:t>
            </a:r>
            <a:r>
              <a:rPr lang="en-US" sz="2800" dirty="0"/>
              <a:t>. </a:t>
            </a:r>
            <a:r>
              <a:rPr lang="en-US" sz="2800" dirty="0" err="1"/>
              <a:t>Ketidakpastian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baru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menciptakan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menyebabkan</a:t>
            </a:r>
            <a:r>
              <a:rPr lang="en-US" sz="2800" dirty="0" smtClean="0"/>
              <a:t> </a:t>
            </a:r>
            <a:r>
              <a:rPr lang="en-US" sz="2800" dirty="0" err="1"/>
              <a:t>kecemasan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Pemindahan</a:t>
            </a:r>
            <a:r>
              <a:rPr lang="en-US" sz="2800" dirty="0" smtClean="0"/>
              <a:t>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menciptakan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anggota</a:t>
            </a:r>
            <a:r>
              <a:rPr lang="en-US" sz="2800" dirty="0"/>
              <a:t> </a:t>
            </a:r>
            <a:r>
              <a:rPr lang="en-US" sz="2800" dirty="0" err="1"/>
              <a:t>keluarga</a:t>
            </a:r>
            <a:r>
              <a:rPr lang="en-US" sz="2800" dirty="0"/>
              <a:t>. </a:t>
            </a:r>
            <a:r>
              <a:rPr lang="en-US" sz="2800" dirty="0" err="1"/>
              <a:t>Mungkin</a:t>
            </a:r>
            <a:r>
              <a:rPr lang="en-US" sz="2800" dirty="0"/>
              <a:t> </a:t>
            </a:r>
            <a:r>
              <a:rPr lang="en-US" sz="2800" dirty="0" err="1"/>
              <a:t>masuk</a:t>
            </a:r>
            <a:r>
              <a:rPr lang="en-US" sz="2800" dirty="0"/>
              <a:t> di </a:t>
            </a:r>
            <a:r>
              <a:rPr lang="en-US" sz="2800" dirty="0" err="1" smtClean="0"/>
              <a:t>musim</a:t>
            </a:r>
            <a:r>
              <a:rPr lang="en-US" sz="2800" dirty="0" smtClean="0"/>
              <a:t> </a:t>
            </a:r>
            <a:r>
              <a:rPr lang="en-US" sz="2800" dirty="0" err="1" smtClean="0"/>
              <a:t>masuk</a:t>
            </a:r>
            <a:r>
              <a:rPr lang="en-US" sz="2800" dirty="0" smtClean="0"/>
              <a:t> </a:t>
            </a:r>
            <a:r>
              <a:rPr lang="en-US" sz="2800" dirty="0" err="1" smtClean="0"/>
              <a:t>sekolah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a</a:t>
            </a:r>
            <a:r>
              <a:rPr lang="en-US" sz="2800" dirty="0" err="1"/>
              <a:t>n</a:t>
            </a:r>
            <a:r>
              <a:rPr lang="en-US" sz="2800" dirty="0" err="1" smtClean="0"/>
              <a:t>ak</a:t>
            </a:r>
            <a:r>
              <a:rPr lang="en-US" sz="2800" dirty="0" smtClean="0"/>
              <a:t>, </a:t>
            </a:r>
            <a:r>
              <a:rPr lang="en-US" sz="2800" dirty="0" err="1"/>
              <a:t>penyesuaian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, </a:t>
            </a:r>
            <a:r>
              <a:rPr lang="en-US" sz="2800" dirty="0" err="1"/>
              <a:t>rumah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bahkan</a:t>
            </a:r>
            <a:r>
              <a:rPr lang="en-US" sz="2800" dirty="0"/>
              <a:t> </a:t>
            </a:r>
            <a:r>
              <a:rPr lang="en-US" sz="2800" dirty="0" err="1"/>
              <a:t>mungkin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.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seseorang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mencari</a:t>
            </a:r>
            <a:r>
              <a:rPr lang="en-US" sz="2800" dirty="0"/>
              <a:t> </a:t>
            </a:r>
            <a:r>
              <a:rPr lang="en-US" sz="2800" dirty="0" err="1"/>
              <a:t>pekerjaan</a:t>
            </a:r>
            <a:r>
              <a:rPr lang="en-US" sz="2800" dirty="0"/>
              <a:t> </a:t>
            </a:r>
            <a:r>
              <a:rPr lang="en-US" sz="2800" dirty="0" err="1"/>
              <a:t>baru</a:t>
            </a:r>
            <a:r>
              <a:rPr lang="en-US" sz="2800" dirty="0"/>
              <a:t> di </a:t>
            </a:r>
            <a:r>
              <a:rPr lang="en-US" sz="2800" dirty="0" err="1"/>
              <a:t>lokasi</a:t>
            </a:r>
            <a:r>
              <a:rPr lang="en-US" sz="2800" dirty="0"/>
              <a:t> yang </a:t>
            </a:r>
            <a:r>
              <a:rPr lang="en-US" sz="2800" dirty="0" err="1"/>
              <a:t>berbeda</a:t>
            </a:r>
            <a:r>
              <a:rPr lang="en-US" sz="2800" dirty="0"/>
              <a:t>, </a:t>
            </a:r>
            <a:r>
              <a:rPr lang="en-US" sz="2800" dirty="0" err="1"/>
              <a:t>tekanannya</a:t>
            </a:r>
            <a:r>
              <a:rPr lang="en-US" sz="2800" dirty="0"/>
              <a:t> </a:t>
            </a:r>
            <a:r>
              <a:rPr lang="en-US" sz="2800" dirty="0" err="1"/>
              <a:t>bahkan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066915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52400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(c) </a:t>
            </a:r>
            <a:r>
              <a:rPr lang="en-US" sz="2800" dirty="0" err="1"/>
              <a:t>Perubahan</a:t>
            </a:r>
            <a:r>
              <a:rPr lang="en-US" sz="2800" dirty="0"/>
              <a:t> </a:t>
            </a:r>
            <a:r>
              <a:rPr lang="en-US" sz="2800" dirty="0" err="1"/>
              <a:t>struktur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endParaRPr lang="en-US" sz="2800" dirty="0"/>
          </a:p>
          <a:p>
            <a:r>
              <a:rPr lang="en-US" sz="2800" dirty="0" err="1"/>
              <a:t>Rentang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segi</a:t>
            </a:r>
            <a:r>
              <a:rPr lang="en-US" sz="2800" dirty="0"/>
              <a:t>. </a:t>
            </a:r>
            <a:r>
              <a:rPr lang="en-US" sz="2800" dirty="0" err="1"/>
              <a:t>Beberapa</a:t>
            </a:r>
            <a:r>
              <a:rPr lang="en-US" sz="2800" dirty="0"/>
              <a:t> di </a:t>
            </a:r>
            <a:r>
              <a:rPr lang="en-US" sz="2800" dirty="0" err="1"/>
              <a:t>antaranya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 </a:t>
            </a:r>
            <a:r>
              <a:rPr lang="en-US" sz="2800" dirty="0" err="1"/>
              <a:t>ekonomi</a:t>
            </a:r>
            <a:r>
              <a:rPr lang="en-US" sz="2800" dirty="0"/>
              <a:t>, </a:t>
            </a:r>
            <a:r>
              <a:rPr lang="en-US" sz="2800" dirty="0" err="1"/>
              <a:t>budaya</a:t>
            </a:r>
            <a:r>
              <a:rPr lang="en-US" sz="2800" dirty="0"/>
              <a:t>, </a:t>
            </a:r>
            <a:r>
              <a:rPr lang="en-US" sz="2800" dirty="0" err="1"/>
              <a:t>sistem</a:t>
            </a:r>
            <a:r>
              <a:rPr lang="en-US" sz="2800" dirty="0"/>
              <a:t>, agama, </a:t>
            </a:r>
            <a:r>
              <a:rPr lang="en-US" sz="2800" dirty="0" err="1"/>
              <a:t>ras</a:t>
            </a:r>
            <a:r>
              <a:rPr lang="en-US" sz="2800" dirty="0"/>
              <a:t>, </a:t>
            </a:r>
            <a:r>
              <a:rPr lang="en-US" sz="2800" dirty="0" err="1"/>
              <a:t>pendidikan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interaksi</a:t>
            </a:r>
            <a:r>
              <a:rPr lang="en-US" sz="2800" dirty="0"/>
              <a:t> orang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peran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/>
              <a:t>If all these aspects are  favorable, then the  stress is minimal, stress is also determined by ability of a person to cope up with it and  the  faith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aspek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memberatka</a:t>
            </a:r>
            <a:r>
              <a:rPr lang="en-US" sz="2800" dirty="0" err="1"/>
              <a:t>n</a:t>
            </a:r>
            <a:r>
              <a:rPr lang="en-US" sz="2800" dirty="0" smtClean="0"/>
              <a:t> (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justru</a:t>
            </a:r>
            <a:r>
              <a:rPr lang="en-US" sz="2800" dirty="0" smtClean="0"/>
              <a:t> </a:t>
            </a:r>
            <a:r>
              <a:rPr lang="en-US" sz="2800" dirty="0" err="1" smtClean="0"/>
              <a:t>menguntungkan</a:t>
            </a:r>
            <a:r>
              <a:rPr lang="en-US" sz="2800" dirty="0" smtClean="0"/>
              <a:t>),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stresnya</a:t>
            </a:r>
            <a:r>
              <a:rPr lang="en-US" sz="2800" dirty="0"/>
              <a:t> </a:t>
            </a:r>
            <a:r>
              <a:rPr lang="en-US" sz="2800" dirty="0" smtClean="0"/>
              <a:t>minimal. </a:t>
            </a:r>
            <a:r>
              <a:rPr lang="en-US" sz="2800" dirty="0" err="1" smtClean="0"/>
              <a:t>Stres</a:t>
            </a:r>
            <a:r>
              <a:rPr lang="en-US" sz="2800" dirty="0" smtClean="0"/>
              <a:t>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ditentukan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kemampuan</a:t>
            </a:r>
            <a:r>
              <a:rPr lang="en-US" sz="2800" dirty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keyakinan</a:t>
            </a:r>
            <a:r>
              <a:rPr lang="en-US" sz="2800" dirty="0" smtClean="0"/>
              <a:t> 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 smtClean="0"/>
              <a:t>mengatasinya</a:t>
            </a:r>
            <a:r>
              <a:rPr lang="en-US" sz="2800" dirty="0" smtClean="0"/>
              <a:t>. </a:t>
            </a:r>
          </a:p>
          <a:p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</a:t>
            </a:r>
            <a:r>
              <a:rPr lang="en-US" sz="2800" dirty="0" err="1"/>
              <a:t>seseorang</a:t>
            </a:r>
            <a:r>
              <a:rPr lang="en-US" sz="2800" dirty="0"/>
              <a:t> </a:t>
            </a:r>
            <a:r>
              <a:rPr lang="en-US" sz="2800" dirty="0" err="1"/>
              <a:t>stabil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bergerak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langkah</a:t>
            </a:r>
            <a:r>
              <a:rPr lang="en-US" sz="2800" dirty="0"/>
              <a:t> </a:t>
            </a:r>
            <a:r>
              <a:rPr lang="en-US" sz="2800" dirty="0" err="1"/>
              <a:t>lambat</a:t>
            </a:r>
            <a:r>
              <a:rPr lang="en-US" sz="2800" dirty="0"/>
              <a:t>, </a:t>
            </a:r>
            <a:r>
              <a:rPr lang="en-US" sz="2800" dirty="0" err="1" smtClean="0"/>
              <a:t>ha</a:t>
            </a:r>
            <a:r>
              <a:rPr lang="en-US" sz="2800" dirty="0" err="1"/>
              <a:t>n</a:t>
            </a:r>
            <a:r>
              <a:rPr lang="en-US" sz="2800" dirty="0" err="1" smtClean="0"/>
              <a:t>ya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 </a:t>
            </a:r>
            <a:r>
              <a:rPr lang="en-US" sz="2800" dirty="0" err="1"/>
              <a:t>sedikit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kemampuan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mengatasi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. </a:t>
            </a:r>
            <a:r>
              <a:rPr lang="en-US" sz="2800" dirty="0" err="1"/>
              <a:t>Sedangkan</a:t>
            </a:r>
            <a:r>
              <a:rPr lang="en-US" sz="2800" dirty="0"/>
              <a:t> </a:t>
            </a:r>
            <a:r>
              <a:rPr lang="en-US" sz="2800" dirty="0" err="1"/>
              <a:t>seseorang</a:t>
            </a:r>
            <a:r>
              <a:rPr lang="en-US" sz="2800" dirty="0"/>
              <a:t> yang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ambisi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bergerak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kecepatan</a:t>
            </a:r>
            <a:r>
              <a:rPr lang="en-US" sz="2800" dirty="0"/>
              <a:t> </a:t>
            </a:r>
            <a:r>
              <a:rPr lang="en-US" sz="2800" dirty="0" err="1" smtClean="0"/>
              <a:t>ti</a:t>
            </a:r>
            <a:r>
              <a:rPr lang="en-US" sz="2800" dirty="0" err="1"/>
              <a:t>n</a:t>
            </a:r>
            <a:r>
              <a:rPr lang="en-US" sz="2800" dirty="0" err="1" smtClean="0"/>
              <a:t>ggi</a:t>
            </a:r>
            <a:r>
              <a:rPr lang="en-US" sz="2800" dirty="0" smtClean="0"/>
              <a:t> </a:t>
            </a:r>
            <a:r>
              <a:rPr lang="en-US" sz="2800" dirty="0" err="1" smtClean="0"/>
              <a:t>cenderung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/>
              <a:t>mengatasi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3815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19" cy="76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US" sz="2400" dirty="0"/>
              <a:t>(d) </a:t>
            </a:r>
            <a:r>
              <a:rPr lang="en-US" sz="2400" dirty="0" err="1"/>
              <a:t>Stres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endParaRPr lang="en-US" sz="2400" dirty="0"/>
          </a:p>
          <a:p>
            <a:r>
              <a:rPr lang="en-US" sz="2400" dirty="0" err="1"/>
              <a:t>Stres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</a:t>
            </a:r>
            <a:r>
              <a:rPr lang="en-US" sz="2400" dirty="0" err="1"/>
              <a:t>pikiran</a:t>
            </a:r>
            <a:r>
              <a:rPr lang="en-US" sz="2400" dirty="0"/>
              <a:t> yang </a:t>
            </a:r>
            <a:r>
              <a:rPr lang="en-US" sz="2400" dirty="0" err="1"/>
              <a:t>mencerminkan</a:t>
            </a:r>
            <a:r>
              <a:rPr lang="en-US" sz="2400" dirty="0"/>
              <a:t> </a:t>
            </a:r>
            <a:r>
              <a:rPr lang="en-US" sz="2400" dirty="0" err="1"/>
              <a:t>reaksi</a:t>
            </a:r>
            <a:r>
              <a:rPr lang="en-US" sz="2400" dirty="0"/>
              <a:t> </a:t>
            </a:r>
            <a:r>
              <a:rPr lang="en-US" sz="2400" dirty="0" err="1"/>
              <a:t>biokimiawi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tubuh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. </a:t>
            </a:r>
            <a:r>
              <a:rPr lang="en-US" sz="2400" dirty="0" err="1"/>
              <a:t>Kekuatan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internal </a:t>
            </a:r>
            <a:r>
              <a:rPr lang="en-US" sz="2400" dirty="0" err="1"/>
              <a:t>menyebabkan</a:t>
            </a:r>
            <a:r>
              <a:rPr lang="en-US" sz="2400" dirty="0"/>
              <a:t> rasa </a:t>
            </a:r>
            <a:r>
              <a:rPr lang="en-US" sz="2400" dirty="0" err="1"/>
              <a:t>cemas</a:t>
            </a:r>
            <a:r>
              <a:rPr lang="en-US" sz="2400" dirty="0"/>
              <a:t>, </a:t>
            </a:r>
            <a:r>
              <a:rPr lang="en-US" sz="2400" dirty="0" err="1"/>
              <a:t>tegang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depresi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/>
              <a:t>stres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respons</a:t>
            </a:r>
            <a:r>
              <a:rPr lang="en-US" sz="2400" dirty="0"/>
              <a:t> non </a:t>
            </a:r>
            <a:r>
              <a:rPr lang="en-US" sz="2400" dirty="0" err="1"/>
              <a:t>spesifik</a:t>
            </a:r>
            <a:r>
              <a:rPr lang="en-US" sz="2400" dirty="0"/>
              <a:t> </a:t>
            </a:r>
            <a:r>
              <a:rPr lang="en-US" sz="2400" dirty="0" err="1"/>
              <a:t>tubuh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permintaan</a:t>
            </a:r>
            <a:r>
              <a:rPr lang="en-US" sz="2400" dirty="0" smtClean="0"/>
              <a:t>/</a:t>
            </a:r>
            <a:r>
              <a:rPr lang="en-US" sz="2400" dirty="0" err="1" smtClean="0"/>
              <a:t>tu</a:t>
            </a:r>
            <a:r>
              <a:rPr lang="en-US" sz="2400" dirty="0" err="1"/>
              <a:t>n</a:t>
            </a:r>
            <a:r>
              <a:rPr lang="en-US" sz="2400" dirty="0" err="1" smtClean="0"/>
              <a:t>tutan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spesifik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rutin</a:t>
            </a:r>
            <a:r>
              <a:rPr lang="en-US" sz="2400" dirty="0"/>
              <a:t> yang </a:t>
            </a:r>
            <a:r>
              <a:rPr lang="en-US" sz="2400" dirty="0" err="1"/>
              <a:t>menyebabkan</a:t>
            </a:r>
            <a:r>
              <a:rPr lang="en-US" sz="2400" dirty="0"/>
              <a:t> </a:t>
            </a:r>
            <a:r>
              <a:rPr lang="en-US" sz="2400" dirty="0" err="1"/>
              <a:t>stres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Ada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: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diinginkan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diinginkan</a:t>
            </a:r>
            <a:r>
              <a:rPr lang="en-US" sz="2400" dirty="0"/>
              <a:t>.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aktivitas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menciptakan</a:t>
            </a:r>
            <a:r>
              <a:rPr lang="en-US" sz="2400" dirty="0"/>
              <a:t> </a:t>
            </a:r>
            <a:r>
              <a:rPr lang="en-US" sz="2400" dirty="0" err="1"/>
              <a:t>stres</a:t>
            </a:r>
            <a:r>
              <a:rPr lang="en-US" sz="2400" dirty="0"/>
              <a:t>. </a:t>
            </a:r>
            <a:r>
              <a:rPr lang="en-US" sz="2400" dirty="0" err="1"/>
              <a:t>Stres</a:t>
            </a:r>
            <a:r>
              <a:rPr lang="en-US" sz="2400" dirty="0"/>
              <a:t> yang </a:t>
            </a:r>
            <a:r>
              <a:rPr lang="en-US" sz="2400" dirty="0" err="1"/>
              <a:t>diciptakan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efek</a:t>
            </a:r>
            <a:r>
              <a:rPr lang="en-US" sz="2400" dirty="0"/>
              <a:t> yang </a:t>
            </a:r>
            <a:r>
              <a:rPr lang="en-US" sz="2400" dirty="0" err="1"/>
              <a:t>diinginkan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sukses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"eustress". </a:t>
            </a:r>
            <a:endParaRPr lang="en-US" sz="2400" dirty="0" smtClean="0"/>
          </a:p>
          <a:p>
            <a:r>
              <a:rPr lang="en-US" sz="2400" dirty="0" smtClean="0"/>
              <a:t>Eustress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respons</a:t>
            </a:r>
            <a:r>
              <a:rPr lang="en-US" sz="2400" dirty="0"/>
              <a:t> </a:t>
            </a:r>
            <a:r>
              <a:rPr lang="en-US" sz="2400" dirty="0" err="1"/>
              <a:t>stres</a:t>
            </a:r>
            <a:r>
              <a:rPr lang="en-US" sz="2400" dirty="0"/>
              <a:t> yang </a:t>
            </a:r>
            <a:r>
              <a:rPr lang="en-US" sz="2400" dirty="0" err="1"/>
              <a:t>positif</a:t>
            </a:r>
            <a:r>
              <a:rPr lang="en-US" sz="2400" dirty="0"/>
              <a:t>, </a:t>
            </a:r>
            <a:r>
              <a:rPr lang="en-US" sz="2400" dirty="0" err="1"/>
              <a:t>sehat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berkembang</a:t>
            </a:r>
            <a:r>
              <a:rPr lang="en-US" sz="2400" dirty="0"/>
              <a:t>.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mengarah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kinerja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kepribadian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disesuaikan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/>
              <a:t>situasi</a:t>
            </a:r>
            <a:r>
              <a:rPr lang="en-US" sz="2400" dirty="0"/>
              <a:t> eustress,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menghadapi</a:t>
            </a:r>
            <a:r>
              <a:rPr lang="en-US" sz="2400" dirty="0"/>
              <a:t> </a:t>
            </a:r>
            <a:r>
              <a:rPr lang="en-US" sz="2400" dirty="0" err="1"/>
              <a:t>situasi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.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kapasitas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menghadapi</a:t>
            </a:r>
            <a:r>
              <a:rPr lang="en-US" sz="2400" dirty="0"/>
              <a:t> </a:t>
            </a:r>
            <a:r>
              <a:rPr lang="en-US" sz="2400" dirty="0" err="1"/>
              <a:t>situasi</a:t>
            </a:r>
            <a:r>
              <a:rPr lang="en-US" sz="2400" dirty="0"/>
              <a:t> yang </a:t>
            </a:r>
            <a:r>
              <a:rPr lang="en-US" sz="2400" dirty="0" err="1"/>
              <a:t>penuh</a:t>
            </a:r>
            <a:r>
              <a:rPr lang="en-US" sz="2400" dirty="0"/>
              <a:t> </a:t>
            </a:r>
            <a:r>
              <a:rPr lang="en-US" sz="2400" dirty="0" err="1"/>
              <a:t>tekanan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876988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609600"/>
            <a:ext cx="9067800" cy="6248400"/>
          </a:xfrm>
        </p:spPr>
        <p:txBody>
          <a:bodyPr>
            <a:normAutofit lnSpcReduction="10000"/>
          </a:bodyPr>
          <a:lstStyle/>
          <a:p>
            <a:r>
              <a:rPr lang="en-US" sz="2800" dirty="0" err="1"/>
              <a:t>Stres</a:t>
            </a:r>
            <a:r>
              <a:rPr lang="en-US" sz="2800" dirty="0"/>
              <a:t> yang </a:t>
            </a:r>
            <a:r>
              <a:rPr lang="en-US" sz="2800" dirty="0" err="1"/>
              <a:t>diciptakan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hasil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diinginkan</a:t>
            </a:r>
            <a:r>
              <a:rPr lang="en-US" sz="2800" dirty="0"/>
              <a:t> </a:t>
            </a:r>
            <a:r>
              <a:rPr lang="en-US" sz="2800" dirty="0" err="1"/>
              <a:t>dikenal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smtClean="0"/>
              <a:t>"</a:t>
            </a:r>
            <a:r>
              <a:rPr lang="en-US" sz="2800" dirty="0"/>
              <a:t> distress </a:t>
            </a:r>
            <a:r>
              <a:rPr lang="en-US" sz="2800" dirty="0" smtClean="0"/>
              <a:t>".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/>
              <a:t>terutama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 yang </a:t>
            </a:r>
            <a:r>
              <a:rPr lang="en-US" sz="2800" dirty="0" err="1"/>
              <a:t>menyebabkan</a:t>
            </a:r>
            <a:r>
              <a:rPr lang="en-US" sz="2800" dirty="0"/>
              <a:t> </a:t>
            </a:r>
            <a:r>
              <a:rPr lang="en-US" sz="2800" dirty="0" err="1"/>
              <a:t>efek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diinginkan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kesejahteraan</a:t>
            </a:r>
            <a:r>
              <a:rPr lang="en-US" sz="2800" dirty="0"/>
              <a:t> </a:t>
            </a:r>
            <a:r>
              <a:rPr lang="en-US" sz="2800" dirty="0" err="1"/>
              <a:t>fisik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psikologis</a:t>
            </a:r>
            <a:r>
              <a:rPr lang="en-US" sz="2800" dirty="0"/>
              <a:t> orang </a:t>
            </a:r>
            <a:r>
              <a:rPr lang="en-US" sz="2800" dirty="0" err="1"/>
              <a:t>tersebut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Kegiatan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sangat</a:t>
            </a:r>
            <a:r>
              <a:rPr lang="en-US" sz="2800" dirty="0"/>
              <a:t> </a:t>
            </a:r>
            <a:r>
              <a:rPr lang="en-US" sz="2800" dirty="0" err="1"/>
              <a:t>menegangkan</a:t>
            </a:r>
            <a:r>
              <a:rPr lang="en-US" sz="2800" dirty="0"/>
              <a:t> </a:t>
            </a:r>
            <a:r>
              <a:rPr lang="en-US" sz="2800" dirty="0" err="1"/>
              <a:t>melemahkan</a:t>
            </a:r>
            <a:r>
              <a:rPr lang="en-US" sz="2800" dirty="0"/>
              <a:t> </a:t>
            </a:r>
            <a:r>
              <a:rPr lang="en-US" sz="2800" dirty="0" err="1"/>
              <a:t>kemampuan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mengatasi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situasi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 yang </a:t>
            </a:r>
            <a:r>
              <a:rPr lang="en-US" sz="2800" dirty="0" err="1"/>
              <a:t>sangat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 </a:t>
            </a:r>
            <a:r>
              <a:rPr lang="en-US" sz="2800" dirty="0" err="1"/>
              <a:t>berbahaya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merusak</a:t>
            </a:r>
            <a:r>
              <a:rPr lang="en-US" sz="2800" dirty="0"/>
              <a:t>,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 yang </a:t>
            </a:r>
            <a:r>
              <a:rPr lang="en-US" sz="2800" dirty="0" err="1"/>
              <a:t>sangat</a:t>
            </a:r>
            <a:r>
              <a:rPr lang="en-US" sz="2800" dirty="0"/>
              <a:t> </a:t>
            </a:r>
            <a:r>
              <a:rPr lang="en-US" sz="2800" dirty="0" err="1"/>
              <a:t>rendah</a:t>
            </a:r>
            <a:r>
              <a:rPr lang="en-US" sz="2800" dirty="0"/>
              <a:t>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sama-sama</a:t>
            </a:r>
            <a:r>
              <a:rPr lang="en-US" sz="2800" dirty="0"/>
              <a:t> </a:t>
            </a:r>
            <a:r>
              <a:rPr lang="en-US" sz="2800" dirty="0" err="1"/>
              <a:t>berbahaya</a:t>
            </a:r>
            <a:r>
              <a:rPr lang="en-US" sz="2800" dirty="0"/>
              <a:t>.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menyebabkan</a:t>
            </a:r>
            <a:r>
              <a:rPr lang="en-US" sz="2800" dirty="0"/>
              <a:t> </a:t>
            </a:r>
            <a:r>
              <a:rPr lang="en-US" sz="2800" dirty="0" err="1"/>
              <a:t>kebosanan</a:t>
            </a:r>
            <a:r>
              <a:rPr lang="en-US" sz="2800" dirty="0"/>
              <a:t>, </a:t>
            </a:r>
            <a:r>
              <a:rPr lang="en-US" sz="2800" dirty="0" err="1"/>
              <a:t>mengurangi</a:t>
            </a:r>
            <a:r>
              <a:rPr lang="en-US" sz="2800" dirty="0"/>
              <a:t> </a:t>
            </a:r>
            <a:r>
              <a:rPr lang="en-US" sz="2800" dirty="0" err="1"/>
              <a:t>inovasi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kemampuan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menghadapi</a:t>
            </a:r>
            <a:r>
              <a:rPr lang="en-US" sz="2800" dirty="0"/>
              <a:t> </a:t>
            </a:r>
            <a:r>
              <a:rPr lang="en-US" sz="2800" dirty="0" err="1"/>
              <a:t>tantangan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/>
              <a:t>demikian</a:t>
            </a:r>
            <a:r>
              <a:rPr lang="en-US" sz="2800" dirty="0"/>
              <a:t>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 yang </a:t>
            </a:r>
            <a:r>
              <a:rPr lang="en-US" sz="2800" dirty="0" err="1"/>
              <a:t>moderat</a:t>
            </a:r>
            <a:r>
              <a:rPr lang="en-US" sz="2800" dirty="0"/>
              <a:t> </a:t>
            </a:r>
            <a:r>
              <a:rPr lang="en-US" sz="2800" dirty="0" err="1"/>
              <a:t>diinginkan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kinerja</a:t>
            </a:r>
            <a:r>
              <a:rPr lang="en-US" sz="2800" dirty="0"/>
              <a:t> yang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. </a:t>
            </a:r>
            <a:r>
              <a:rPr lang="en-US" sz="2800" dirty="0" err="1"/>
              <a:t>Lihat</a:t>
            </a:r>
            <a:r>
              <a:rPr lang="en-US" sz="2800" dirty="0"/>
              <a:t> diagram 12.3 di </a:t>
            </a:r>
            <a:r>
              <a:rPr lang="en-US" sz="2800" dirty="0" err="1"/>
              <a:t>bawah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yang </a:t>
            </a:r>
            <a:r>
              <a:rPr lang="en-US" sz="2800" dirty="0" err="1"/>
              <a:t>menunjukkan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kinerja</a:t>
            </a:r>
            <a:r>
              <a:rPr lang="en-US" sz="2800" dirty="0"/>
              <a:t> yang </a:t>
            </a:r>
            <a:r>
              <a:rPr lang="en-US" sz="2800" dirty="0" err="1"/>
              <a:t>diajukan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Henry L </a:t>
            </a:r>
            <a:r>
              <a:rPr lang="en-US" sz="2800" dirty="0" err="1"/>
              <a:t>Tossi</a:t>
            </a:r>
            <a:r>
              <a:rPr lang="en-US" sz="2800" dirty="0"/>
              <a:t>, et </a:t>
            </a:r>
            <a:r>
              <a:rPr lang="en-US" sz="2800" dirty="0" smtClean="0"/>
              <a:t>al.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779904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19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919" y="0"/>
            <a:ext cx="9240919" cy="678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95448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19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800" dirty="0" err="1"/>
              <a:t>Respon</a:t>
            </a:r>
            <a:r>
              <a:rPr lang="en-US" sz="2800" dirty="0"/>
              <a:t> </a:t>
            </a:r>
            <a:r>
              <a:rPr lang="en-US" sz="2800" dirty="0" err="1"/>
              <a:t>Fisiologis</a:t>
            </a:r>
            <a:endParaRPr lang="en-US" sz="2800" dirty="0"/>
          </a:p>
          <a:p>
            <a:r>
              <a:rPr lang="en-US" sz="2800" dirty="0" err="1"/>
              <a:t>Ketika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 </a:t>
            </a:r>
            <a:r>
              <a:rPr lang="en-US" sz="2800" dirty="0" err="1"/>
              <a:t>muncul</a:t>
            </a:r>
            <a:r>
              <a:rPr lang="en-US" sz="2800" dirty="0"/>
              <a:t>, </a:t>
            </a:r>
            <a:r>
              <a:rPr lang="en-US" sz="2800" dirty="0" err="1"/>
              <a:t>perubahan</a:t>
            </a:r>
            <a:r>
              <a:rPr lang="en-US" sz="2800" dirty="0"/>
              <a:t> </a:t>
            </a:r>
            <a:r>
              <a:rPr lang="en-US" sz="2800" dirty="0" err="1"/>
              <a:t>biokimia</a:t>
            </a:r>
            <a:r>
              <a:rPr lang="en-US" sz="2800" dirty="0"/>
              <a:t> </a:t>
            </a:r>
            <a:r>
              <a:rPr lang="en-US" sz="2800" dirty="0" err="1"/>
              <a:t>langsung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. </a:t>
            </a:r>
            <a:r>
              <a:rPr lang="en-US" sz="2800" dirty="0" err="1"/>
              <a:t>Detak</a:t>
            </a:r>
            <a:r>
              <a:rPr lang="en-US" sz="2800" dirty="0"/>
              <a:t> </a:t>
            </a:r>
            <a:r>
              <a:rPr lang="en-US" sz="2800" dirty="0" err="1"/>
              <a:t>jantung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i</a:t>
            </a:r>
            <a:r>
              <a:rPr lang="en-US" sz="2800" dirty="0" err="1"/>
              <a:t>n</a:t>
            </a:r>
            <a:r>
              <a:rPr lang="en-US" sz="2800" dirty="0" err="1" smtClean="0"/>
              <a:t>tesitas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/>
              <a:t>indera</a:t>
            </a:r>
            <a:r>
              <a:rPr lang="en-US" sz="2800" dirty="0"/>
              <a:t> </a:t>
            </a:r>
            <a:r>
              <a:rPr lang="en-US" sz="2800" dirty="0" err="1"/>
              <a:t>tubuh</a:t>
            </a:r>
            <a:r>
              <a:rPr lang="en-US" sz="2800" dirty="0"/>
              <a:t>.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serius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ketika</a:t>
            </a:r>
            <a:r>
              <a:rPr lang="en-US" sz="2800" dirty="0"/>
              <a:t> </a:t>
            </a:r>
            <a:r>
              <a:rPr lang="en-US" sz="2800" dirty="0" err="1"/>
              <a:t>tubuh</a:t>
            </a:r>
            <a:r>
              <a:rPr lang="en-US" sz="2800" dirty="0"/>
              <a:t> </a:t>
            </a:r>
            <a:r>
              <a:rPr lang="en-US" sz="2800" dirty="0" err="1"/>
              <a:t>menghadapi</a:t>
            </a:r>
            <a:r>
              <a:rPr lang="en-US" sz="2800" dirty="0"/>
              <a:t> </a:t>
            </a:r>
            <a:r>
              <a:rPr lang="en-US" sz="2800" dirty="0" err="1" smtClean="0"/>
              <a:t>stres</a:t>
            </a:r>
            <a:r>
              <a:rPr lang="en-US" sz="2800" dirty="0" smtClean="0"/>
              <a:t> </a:t>
            </a:r>
            <a:r>
              <a:rPr lang="en-US" sz="2800" dirty="0" err="1" smtClean="0"/>
              <a:t>jangka</a:t>
            </a:r>
            <a:r>
              <a:rPr lang="en-US" sz="2800" dirty="0" smtClean="0"/>
              <a:t> </a:t>
            </a:r>
            <a:r>
              <a:rPr lang="en-US" sz="2800" dirty="0" err="1"/>
              <a:t>waktu</a:t>
            </a:r>
            <a:r>
              <a:rPr lang="en-US" sz="2800" dirty="0"/>
              <a:t> yang lama. </a:t>
            </a:r>
            <a:endParaRPr lang="en-US" sz="2800" dirty="0" smtClean="0"/>
          </a:p>
          <a:p>
            <a:r>
              <a:rPr lang="en-US" sz="2800" dirty="0" smtClean="0"/>
              <a:t>Baron </a:t>
            </a:r>
            <a:r>
              <a:rPr lang="en-US" sz="2800" dirty="0" err="1"/>
              <a:t>menyimpulkan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menyebabkan</a:t>
            </a:r>
            <a:r>
              <a:rPr lang="en-US" sz="2800" dirty="0"/>
              <a:t> </a:t>
            </a:r>
            <a:r>
              <a:rPr lang="en-US" sz="2800" dirty="0" err="1"/>
              <a:t>kerusakan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kekebalan</a:t>
            </a:r>
            <a:r>
              <a:rPr lang="en-US" sz="2800" dirty="0"/>
              <a:t> </a:t>
            </a:r>
            <a:r>
              <a:rPr lang="en-US" sz="2800" dirty="0" err="1"/>
              <a:t>tubuh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mengakibatkan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yang </a:t>
            </a:r>
            <a:r>
              <a:rPr lang="en-US" sz="2800" dirty="0" err="1"/>
              <a:t>serius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tekanan</a:t>
            </a:r>
            <a:r>
              <a:rPr lang="en-US" sz="2800" dirty="0"/>
              <a:t> </a:t>
            </a:r>
            <a:r>
              <a:rPr lang="en-US" sz="2800" dirty="0" err="1"/>
              <a:t>darah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, </a:t>
            </a:r>
            <a:r>
              <a:rPr lang="en-US" sz="2800" dirty="0" err="1"/>
              <a:t>maag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bahkan</a:t>
            </a:r>
            <a:r>
              <a:rPr lang="en-US" sz="2800" dirty="0"/>
              <a:t> </a:t>
            </a:r>
            <a:r>
              <a:rPr lang="en-US" sz="2800" dirty="0" err="1"/>
              <a:t>serangan</a:t>
            </a:r>
            <a:r>
              <a:rPr lang="en-US" sz="2800" dirty="0"/>
              <a:t> </a:t>
            </a:r>
            <a:r>
              <a:rPr lang="en-US" sz="2800" dirty="0" err="1"/>
              <a:t>jantung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Stres</a:t>
            </a:r>
            <a:r>
              <a:rPr lang="en-US" sz="2800" dirty="0" smtClean="0"/>
              <a:t>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mengakibatkan</a:t>
            </a:r>
            <a:r>
              <a:rPr lang="en-US" sz="2800" dirty="0"/>
              <a:t> </a:t>
            </a:r>
            <a:r>
              <a:rPr lang="en-US" sz="2800" dirty="0" err="1"/>
              <a:t>perubahan</a:t>
            </a:r>
            <a:r>
              <a:rPr lang="en-US" sz="2800" dirty="0"/>
              <a:t> </a:t>
            </a:r>
            <a:r>
              <a:rPr lang="en-US" sz="2800" dirty="0" err="1"/>
              <a:t>fisik</a:t>
            </a:r>
            <a:r>
              <a:rPr lang="en-US" sz="2800" dirty="0"/>
              <a:t> yang </a:t>
            </a:r>
            <a:r>
              <a:rPr lang="en-US" sz="2800" dirty="0" err="1"/>
              <a:t>mengancam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kesejahteraan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55192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19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en-US" sz="2400" dirty="0" err="1"/>
              <a:t>Respon</a:t>
            </a:r>
            <a:r>
              <a:rPr lang="en-US" sz="2400" dirty="0"/>
              <a:t> </a:t>
            </a:r>
            <a:r>
              <a:rPr lang="en-US" sz="2400" dirty="0" err="1"/>
              <a:t>Psikologis</a:t>
            </a:r>
            <a:endParaRPr lang="en-US" sz="2400" dirty="0"/>
          </a:p>
          <a:p>
            <a:r>
              <a:rPr lang="en-US" sz="2400" dirty="0"/>
              <a:t>Orang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penanganan</a:t>
            </a:r>
            <a:r>
              <a:rPr lang="en-US" sz="2400" dirty="0"/>
              <a:t> </a:t>
            </a:r>
            <a:r>
              <a:rPr lang="en-US" sz="2400" dirty="0" err="1"/>
              <a:t>stres</a:t>
            </a:r>
            <a:r>
              <a:rPr lang="en-US" sz="2400" dirty="0"/>
              <a:t> yang </a:t>
            </a:r>
            <a:r>
              <a:rPr lang="en-US" sz="2400" dirty="0" err="1"/>
              <a:t>berbeda</a:t>
            </a:r>
            <a:r>
              <a:rPr lang="en-US" sz="2400" dirty="0"/>
              <a:t>. </a:t>
            </a:r>
            <a:r>
              <a:rPr lang="en-US" sz="2400" dirty="0" err="1"/>
              <a:t>Mereka</a:t>
            </a:r>
            <a:r>
              <a:rPr lang="en-US" sz="2400" dirty="0"/>
              <a:t> yang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dipengaruhi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stres</a:t>
            </a:r>
            <a:r>
              <a:rPr lang="en-US" sz="2400" dirty="0"/>
              <a:t> </a:t>
            </a:r>
            <a:r>
              <a:rPr lang="en-US" sz="2400" dirty="0" err="1"/>
              <a:t>cenderung</a:t>
            </a:r>
            <a:r>
              <a:rPr lang="en-US" sz="2400" dirty="0"/>
              <a:t> </a:t>
            </a:r>
            <a:r>
              <a:rPr lang="en-US" sz="2400" dirty="0" err="1"/>
              <a:t>mengalami</a:t>
            </a:r>
            <a:r>
              <a:rPr lang="en-US" sz="2400" dirty="0"/>
              <a:t> </a:t>
            </a:r>
            <a:r>
              <a:rPr lang="en-US" sz="2400" dirty="0" err="1"/>
              <a:t>depresi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kurang</a:t>
            </a:r>
            <a:r>
              <a:rPr lang="en-US" sz="2400" dirty="0"/>
              <a:t> </a:t>
            </a:r>
            <a:r>
              <a:rPr lang="en-US" sz="2400" dirty="0" err="1"/>
              <a:t>percaya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/>
              <a:t>percaya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kalah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menangani</a:t>
            </a:r>
            <a:r>
              <a:rPr lang="en-US" sz="2400" dirty="0"/>
              <a:t> </a:t>
            </a:r>
            <a:r>
              <a:rPr lang="en-US" sz="2400" dirty="0" err="1"/>
              <a:t>situasi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mengembangkan</a:t>
            </a:r>
            <a:r>
              <a:rPr lang="en-US" sz="2400" dirty="0"/>
              <a:t> </a:t>
            </a:r>
            <a:r>
              <a:rPr lang="en-US" sz="2400" dirty="0" err="1"/>
              <a:t>perasaan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berdaya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mendapatkan</a:t>
            </a:r>
            <a:r>
              <a:rPr lang="en-US" sz="2400" dirty="0"/>
              <a:t> </a:t>
            </a:r>
            <a:r>
              <a:rPr lang="en-US" sz="2400" dirty="0" err="1"/>
              <a:t>simpati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orang lain. </a:t>
            </a:r>
            <a:endParaRPr lang="en-US" sz="2400" dirty="0" smtClean="0"/>
          </a:p>
          <a:p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ketakutan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diketahui</a:t>
            </a:r>
            <a:r>
              <a:rPr lang="en-US" sz="2400" dirty="0"/>
              <a:t>,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yang </a:t>
            </a:r>
            <a:r>
              <a:rPr lang="en-US" sz="2400" dirty="0" err="1"/>
              <a:t>menjengkelkan</a:t>
            </a:r>
            <a:r>
              <a:rPr lang="en-US" sz="2400" dirty="0"/>
              <a:t>,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sabar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cenderung</a:t>
            </a:r>
            <a:r>
              <a:rPr lang="en-US" sz="2400" dirty="0"/>
              <a:t> </a:t>
            </a:r>
            <a:r>
              <a:rPr lang="en-US" sz="2400" dirty="0" err="1"/>
              <a:t>menyalahkan</a:t>
            </a:r>
            <a:r>
              <a:rPr lang="en-US" sz="2400" dirty="0"/>
              <a:t> orang lain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inefisie</a:t>
            </a:r>
            <a:r>
              <a:rPr lang="en-US" sz="2400" dirty="0" err="1"/>
              <a:t>n</a:t>
            </a:r>
            <a:r>
              <a:rPr lang="en-US" sz="2400" dirty="0" err="1" smtClean="0"/>
              <a:t>si</a:t>
            </a:r>
            <a:r>
              <a:rPr lang="en-US" sz="2400" dirty="0" smtClean="0"/>
              <a:t>. </a:t>
            </a:r>
          </a:p>
          <a:p>
            <a:r>
              <a:rPr lang="en-US" sz="2400" dirty="0"/>
              <a:t>Workers who are  seriously affected loose confidence in themselves and  display a low </a:t>
            </a:r>
            <a:r>
              <a:rPr lang="en-US" sz="2400" dirty="0" smtClean="0"/>
              <a:t>productivity</a:t>
            </a:r>
          </a:p>
          <a:p>
            <a:r>
              <a:rPr lang="en-US" sz="2400" dirty="0" err="1" smtClean="0"/>
              <a:t>Pekerja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 smtClean="0"/>
              <a:t>me</a:t>
            </a:r>
            <a:r>
              <a:rPr lang="en-US" sz="2400" dirty="0" err="1"/>
              <a:t>n</a:t>
            </a:r>
            <a:r>
              <a:rPr lang="en-US" sz="2400" dirty="0" err="1" smtClean="0"/>
              <a:t>galamai</a:t>
            </a:r>
            <a:r>
              <a:rPr lang="en-US" sz="2400" dirty="0" smtClean="0"/>
              <a:t> </a:t>
            </a:r>
            <a:r>
              <a:rPr lang="en-US" sz="2400" dirty="0" err="1" smtClean="0"/>
              <a:t>stres</a:t>
            </a:r>
            <a:r>
              <a:rPr lang="en-US" sz="2400" dirty="0" smtClean="0"/>
              <a:t>, </a:t>
            </a:r>
            <a:r>
              <a:rPr lang="en-US" sz="2400" dirty="0" err="1" smtClean="0"/>
              <a:t>kehilanga</a:t>
            </a:r>
            <a:r>
              <a:rPr lang="en-US" sz="2400" dirty="0" smtClean="0"/>
              <a:t> rasa </a:t>
            </a:r>
            <a:r>
              <a:rPr lang="en-US" sz="2400" dirty="0" err="1" smtClean="0"/>
              <a:t>percaya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menampilkan</a:t>
            </a:r>
            <a:r>
              <a:rPr lang="en-US" sz="2400" dirty="0"/>
              <a:t> </a:t>
            </a:r>
            <a:r>
              <a:rPr lang="en-US" sz="2400" dirty="0" err="1"/>
              <a:t>produktivitas</a:t>
            </a:r>
            <a:r>
              <a:rPr lang="en-US" sz="2400" dirty="0"/>
              <a:t> yang </a:t>
            </a:r>
            <a:r>
              <a:rPr lang="en-US" sz="2400" dirty="0" err="1"/>
              <a:t>rendah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/>
              <a:t>mengatasi</a:t>
            </a:r>
            <a:r>
              <a:rPr lang="en-US" sz="2400" dirty="0"/>
              <a:t> </a:t>
            </a:r>
            <a:r>
              <a:rPr lang="en-US" sz="2400" dirty="0" err="1"/>
              <a:t>situasi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tetap</a:t>
            </a:r>
            <a:r>
              <a:rPr lang="en-US" sz="2400" dirty="0"/>
              <a:t> </a:t>
            </a:r>
            <a:r>
              <a:rPr lang="en-US" sz="2400" dirty="0" err="1"/>
              <a:t>sibuk</a:t>
            </a:r>
            <a:r>
              <a:rPr lang="en-US" sz="2400" dirty="0"/>
              <a:t>, </a:t>
            </a:r>
            <a:r>
              <a:rPr lang="en-US" sz="2400" dirty="0" err="1"/>
              <a:t>dimasukkan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kader</a:t>
            </a:r>
            <a:r>
              <a:rPr lang="en-US" sz="2400" dirty="0"/>
              <a:t> </a:t>
            </a:r>
            <a:r>
              <a:rPr lang="en-US" sz="2400" dirty="0" err="1"/>
              <a:t>promosi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sasaran</a:t>
            </a:r>
            <a:r>
              <a:rPr lang="en-US" sz="2400" dirty="0"/>
              <a:t> </a:t>
            </a:r>
            <a:r>
              <a:rPr lang="en-US" sz="2400" dirty="0" err="1"/>
              <a:t>latihan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teratur</a:t>
            </a:r>
            <a:r>
              <a:rPr lang="en-US" sz="2400" dirty="0"/>
              <a:t>.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mengurangi</a:t>
            </a:r>
            <a:r>
              <a:rPr lang="en-US" sz="2400" dirty="0"/>
              <a:t> </a:t>
            </a:r>
            <a:r>
              <a:rPr lang="en-US" sz="2400" dirty="0" err="1"/>
              <a:t>stres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membantu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berkembang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2644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609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685800"/>
            <a:ext cx="9067800" cy="6172200"/>
          </a:xfrm>
        </p:spPr>
        <p:txBody>
          <a:bodyPr/>
          <a:lstStyle/>
          <a:p>
            <a:r>
              <a:rPr lang="en-US" sz="2800" dirty="0"/>
              <a:t>Orang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menderita</a:t>
            </a:r>
            <a:r>
              <a:rPr lang="en-US" sz="2800" dirty="0" smtClean="0"/>
              <a:t> </a:t>
            </a:r>
            <a:r>
              <a:rPr lang="en-US" sz="2800" dirty="0" err="1"/>
              <a:t>tekanan</a:t>
            </a:r>
            <a:r>
              <a:rPr lang="en-US" sz="2800" dirty="0"/>
              <a:t> </a:t>
            </a:r>
            <a:r>
              <a:rPr lang="en-US" sz="2800" dirty="0" err="1"/>
              <a:t>darah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, </a:t>
            </a:r>
            <a:r>
              <a:rPr lang="en-US" sz="2800" dirty="0" err="1"/>
              <a:t>serangan</a:t>
            </a:r>
            <a:r>
              <a:rPr lang="en-US" sz="2800" dirty="0"/>
              <a:t> </a:t>
            </a:r>
            <a:r>
              <a:rPr lang="en-US" sz="2800" dirty="0" err="1"/>
              <a:t>jantung</a:t>
            </a:r>
            <a:r>
              <a:rPr lang="en-US" sz="2800" dirty="0"/>
              <a:t> </a:t>
            </a:r>
            <a:r>
              <a:rPr lang="en-US" sz="2800" dirty="0" err="1"/>
              <a:t>ketika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 </a:t>
            </a:r>
            <a:r>
              <a:rPr lang="en-US" sz="2800" dirty="0" err="1"/>
              <a:t>berada</a:t>
            </a:r>
            <a:r>
              <a:rPr lang="en-US" sz="2800" dirty="0"/>
              <a:t> di </a:t>
            </a:r>
            <a:r>
              <a:rPr lang="en-US" sz="2800" dirty="0" err="1"/>
              <a:t>luar</a:t>
            </a:r>
            <a:r>
              <a:rPr lang="en-US" sz="2800" dirty="0"/>
              <a:t> </a:t>
            </a:r>
            <a:r>
              <a:rPr lang="en-US" sz="2800" dirty="0" err="1"/>
              <a:t>kendali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mengidentifikasi</a:t>
            </a:r>
            <a:r>
              <a:rPr lang="en-US" sz="2800" dirty="0"/>
              <a:t> </a:t>
            </a:r>
            <a:r>
              <a:rPr lang="en-US" sz="2800" dirty="0" err="1"/>
              <a:t>penyebab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memodifikasi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energi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 </a:t>
            </a:r>
            <a:r>
              <a:rPr lang="en-US" sz="2800" dirty="0" err="1"/>
              <a:t>diarahkan</a:t>
            </a:r>
            <a:r>
              <a:rPr lang="en-US" sz="2800" dirty="0"/>
              <a:t> </a:t>
            </a:r>
            <a:r>
              <a:rPr lang="en-US" sz="2800" dirty="0" err="1"/>
              <a:t>menuju</a:t>
            </a:r>
            <a:r>
              <a:rPr lang="en-US" sz="2800" dirty="0"/>
              <a:t> </a:t>
            </a:r>
            <a:r>
              <a:rPr lang="en-US" sz="2800" dirty="0" err="1"/>
              <a:t>produktivitas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iklim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yang </a:t>
            </a:r>
            <a:r>
              <a:rPr lang="en-US" sz="2800" dirty="0" err="1"/>
              <a:t>sehat</a:t>
            </a:r>
            <a:r>
              <a:rPr lang="en-US" sz="2800" dirty="0"/>
              <a:t> </a:t>
            </a:r>
            <a:r>
              <a:rPr lang="en-US" sz="2800" dirty="0" err="1"/>
              <a:t>tercipta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3335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19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0"/>
            <a:ext cx="9067800" cy="6858000"/>
          </a:xfrm>
        </p:spPr>
        <p:txBody>
          <a:bodyPr>
            <a:normAutofit/>
          </a:bodyPr>
          <a:lstStyle/>
          <a:p>
            <a:r>
              <a:rPr lang="en-US" sz="2800" dirty="0" err="1"/>
              <a:t>Respon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endParaRPr lang="en-US" sz="2800" dirty="0"/>
          </a:p>
          <a:p>
            <a:r>
              <a:rPr lang="en-US" sz="2800" dirty="0" err="1" smtClean="0"/>
              <a:t>Chohen</a:t>
            </a:r>
            <a:r>
              <a:rPr lang="en-US" sz="2800" dirty="0" smtClean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penelitian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dampak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. </a:t>
            </a:r>
            <a:r>
              <a:rPr lang="en-US" sz="2800" dirty="0" err="1" smtClean="0"/>
              <a:t>Menurut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/>
              <a:t>, orang-orang di </a:t>
            </a:r>
            <a:r>
              <a:rPr lang="en-US" sz="2800" dirty="0" err="1"/>
              <a:t>bawah</a:t>
            </a:r>
            <a:r>
              <a:rPr lang="en-US" sz="2800" dirty="0"/>
              <a:t> </a:t>
            </a:r>
            <a:r>
              <a:rPr lang="en-US" sz="2800" dirty="0" err="1"/>
              <a:t>tekanan</a:t>
            </a:r>
            <a:r>
              <a:rPr lang="en-US" sz="2800" dirty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konstan</a:t>
            </a:r>
            <a:r>
              <a:rPr lang="en-US" sz="2800" dirty="0" smtClean="0"/>
              <a:t> </a:t>
            </a:r>
            <a:r>
              <a:rPr lang="en-US" sz="2800" dirty="0" err="1"/>
              <a:t>berperilaku</a:t>
            </a:r>
            <a:r>
              <a:rPr lang="en-US" sz="2800" dirty="0"/>
              <a:t> </a:t>
            </a:r>
            <a:r>
              <a:rPr lang="en-US" sz="2800" dirty="0" err="1"/>
              <a:t>berbeda</a:t>
            </a:r>
            <a:r>
              <a:rPr lang="en-US" sz="2800" dirty="0"/>
              <a:t> </a:t>
            </a:r>
            <a:r>
              <a:rPr lang="en-US" sz="2800" dirty="0" err="1"/>
              <a:t>dibandingkan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orang-orang yang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emosional</a:t>
            </a:r>
            <a:r>
              <a:rPr lang="en-US" sz="2800" dirty="0"/>
              <a:t> </a:t>
            </a:r>
            <a:r>
              <a:rPr lang="en-US" sz="2800" dirty="0" err="1"/>
              <a:t>seimbang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smtClean="0"/>
              <a:t>Tingkat </a:t>
            </a:r>
            <a:r>
              <a:rPr lang="en-US" sz="2800" dirty="0" err="1"/>
              <a:t>stres</a:t>
            </a:r>
            <a:r>
              <a:rPr lang="en-US" sz="2800" dirty="0"/>
              <a:t> yang </a:t>
            </a:r>
            <a:r>
              <a:rPr lang="en-US" sz="2800" dirty="0" err="1"/>
              <a:t>tinggi</a:t>
            </a:r>
            <a:r>
              <a:rPr lang="en-US" sz="2800" dirty="0"/>
              <a:t> </a:t>
            </a:r>
            <a:r>
              <a:rPr lang="en-US" sz="2800" dirty="0" err="1"/>
              <a:t>biasanya</a:t>
            </a:r>
            <a:r>
              <a:rPr lang="en-US" sz="2800" dirty="0"/>
              <a:t> </a:t>
            </a:r>
            <a:r>
              <a:rPr lang="en-US" sz="2800" dirty="0" err="1"/>
              <a:t>dikaitkan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merokok</a:t>
            </a:r>
            <a:r>
              <a:rPr lang="en-US" sz="2800" dirty="0"/>
              <a:t>, </a:t>
            </a:r>
            <a:r>
              <a:rPr lang="en-US" sz="2800" dirty="0" err="1"/>
              <a:t>peningkatan</a:t>
            </a:r>
            <a:r>
              <a:rPr lang="en-US" sz="2800" dirty="0"/>
              <a:t> </a:t>
            </a:r>
            <a:r>
              <a:rPr lang="en-US" sz="2800" dirty="0" err="1"/>
              <a:t>penggunaan</a:t>
            </a:r>
            <a:r>
              <a:rPr lang="en-US" sz="2800" dirty="0"/>
              <a:t> </a:t>
            </a:r>
            <a:r>
              <a:rPr lang="en-US" sz="2800" dirty="0" err="1"/>
              <a:t>alkohol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konsumsi</a:t>
            </a:r>
            <a:r>
              <a:rPr lang="en-US" sz="2800" dirty="0"/>
              <a:t> </a:t>
            </a:r>
            <a:r>
              <a:rPr lang="en-US" sz="2800" dirty="0" err="1"/>
              <a:t>obat-obatan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/>
              <a:t>bersikap</a:t>
            </a:r>
            <a:r>
              <a:rPr lang="en-US" sz="2800" dirty="0"/>
              <a:t> </a:t>
            </a:r>
            <a:r>
              <a:rPr lang="en-US" sz="2800" dirty="0" err="1" smtClean="0"/>
              <a:t>defensif</a:t>
            </a:r>
            <a:r>
              <a:rPr lang="en-US" sz="2800" dirty="0" smtClean="0"/>
              <a:t>/</a:t>
            </a:r>
            <a:r>
              <a:rPr lang="en-US" sz="2800" dirty="0" err="1" smtClean="0"/>
              <a:t>protektif</a:t>
            </a:r>
            <a:r>
              <a:rPr lang="en-US" sz="2800" dirty="0" smtClean="0"/>
              <a:t> 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 smtClean="0"/>
              <a:t>ofensif</a:t>
            </a:r>
            <a:r>
              <a:rPr lang="en-US" sz="2800" dirty="0" smtClean="0"/>
              <a:t>/</a:t>
            </a:r>
            <a:r>
              <a:rPr lang="en-US" sz="2800" dirty="0" err="1" smtClean="0"/>
              <a:t>agresif</a:t>
            </a:r>
            <a:r>
              <a:rPr lang="en-US" sz="2800" dirty="0" smtClean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/>
              <a:t>. </a:t>
            </a:r>
            <a:r>
              <a:rPr lang="en-US" sz="2800" dirty="0" err="1"/>
              <a:t>Stres</a:t>
            </a:r>
            <a:r>
              <a:rPr lang="en-US" sz="2800" dirty="0"/>
              <a:t> </a:t>
            </a:r>
            <a:r>
              <a:rPr lang="en-US" sz="2800" dirty="0" err="1"/>
              <a:t>menginduksi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 interpersonal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rasional</a:t>
            </a:r>
            <a:r>
              <a:rPr lang="en-US" sz="2800" dirty="0"/>
              <a:t>. </a:t>
            </a:r>
            <a:r>
              <a:rPr lang="en-US" sz="2800" dirty="0" err="1"/>
              <a:t>Mereka</a:t>
            </a:r>
            <a:r>
              <a:rPr lang="en-US" sz="2800" dirty="0"/>
              <a:t> </a:t>
            </a:r>
            <a:r>
              <a:rPr lang="en-US" sz="2800" dirty="0" err="1"/>
              <a:t>menarik</a:t>
            </a:r>
            <a:r>
              <a:rPr lang="en-US" sz="2800" dirty="0"/>
              <a:t> </a:t>
            </a:r>
            <a:r>
              <a:rPr lang="en-US" sz="2800" dirty="0" err="1"/>
              <a:t>diri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membatasi</a:t>
            </a:r>
            <a:r>
              <a:rPr lang="en-US" sz="2800" dirty="0"/>
              <a:t> </a:t>
            </a:r>
            <a:r>
              <a:rPr lang="en-US" sz="2800" dirty="0" err="1"/>
              <a:t>diri</a:t>
            </a:r>
            <a:r>
              <a:rPr lang="en-US" sz="2800" dirty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mengisolasi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50759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19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2484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err="1"/>
              <a:t>Frustrasi</a:t>
            </a:r>
            <a:endParaRPr lang="en-US" sz="2400" dirty="0"/>
          </a:p>
          <a:p>
            <a:r>
              <a:rPr lang="en-US" sz="2400" dirty="0" err="1"/>
              <a:t>Frustasi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yang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dicegah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sasaran</a:t>
            </a:r>
            <a:r>
              <a:rPr lang="en-US" sz="2400" dirty="0"/>
              <a:t>.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mengacu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halangan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hambatan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yang </a:t>
            </a:r>
            <a:r>
              <a:rPr lang="en-US" sz="2400" dirty="0" err="1"/>
              <a:t>berorientasi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Frustration is caused </a:t>
            </a:r>
            <a:r>
              <a:rPr lang="en-US" sz="2400" b="1" dirty="0"/>
              <a:t>firstly </a:t>
            </a:r>
            <a:r>
              <a:rPr lang="en-US" sz="2400" dirty="0"/>
              <a:t>due  to delay in getting advancement or recognition through a promotion is </a:t>
            </a:r>
            <a:r>
              <a:rPr lang="en-US" sz="2400" dirty="0" smtClean="0"/>
              <a:t>insight</a:t>
            </a:r>
          </a:p>
          <a:p>
            <a:r>
              <a:rPr lang="en-US" sz="2400" dirty="0" err="1" smtClean="0"/>
              <a:t>Pertama</a:t>
            </a:r>
            <a:r>
              <a:rPr lang="en-US" sz="2400" dirty="0" smtClean="0"/>
              <a:t>, </a:t>
            </a:r>
            <a:r>
              <a:rPr lang="en-US" sz="2400" dirty="0" err="1" smtClean="0"/>
              <a:t>frustrasi</a:t>
            </a:r>
            <a:r>
              <a:rPr lang="en-US" sz="2400" dirty="0" smtClean="0"/>
              <a:t> </a:t>
            </a:r>
            <a:r>
              <a:rPr lang="en-US" sz="2400" dirty="0" err="1" smtClean="0"/>
              <a:t>disebabkan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/>
              <a:t>keterlambatan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mendapatkan</a:t>
            </a:r>
            <a:r>
              <a:rPr lang="en-US" sz="2400" dirty="0"/>
              <a:t> </a:t>
            </a:r>
            <a:r>
              <a:rPr lang="en-US" sz="2400" dirty="0" err="1"/>
              <a:t>kemajuan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pengakuan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promosi</a:t>
            </a:r>
            <a:r>
              <a:rPr lang="en-US" sz="2400" dirty="0"/>
              <a:t> </a:t>
            </a:r>
            <a:r>
              <a:rPr lang="en-US" sz="2400" dirty="0" smtClean="0"/>
              <a:t>.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/>
              <a:t>bahkan</a:t>
            </a:r>
            <a:r>
              <a:rPr lang="en-US" sz="2400" dirty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frustrasi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menunggu</a:t>
            </a:r>
            <a:r>
              <a:rPr lang="en-US" sz="2400" dirty="0" smtClean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 smtClean="0"/>
              <a:t>utuk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bertemu</a:t>
            </a:r>
            <a:r>
              <a:rPr lang="en-US" sz="2400" dirty="0" smtClean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tanggal</a:t>
            </a:r>
            <a:r>
              <a:rPr lang="en-US" sz="2400" dirty="0"/>
              <a:t> yang </a:t>
            </a:r>
            <a:r>
              <a:rPr lang="en-US" sz="2400" dirty="0" err="1"/>
              <a:t>dijadwalkan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tersedianya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.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fakultas</a:t>
            </a:r>
            <a:r>
              <a:rPr lang="en-US" sz="2400" dirty="0"/>
              <a:t>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ia</a:t>
            </a:r>
            <a:r>
              <a:rPr lang="en-US" sz="2400" dirty="0"/>
              <a:t> </a:t>
            </a:r>
            <a:r>
              <a:rPr lang="en-US" sz="2400" dirty="0" err="1"/>
              <a:t>dibebani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lain. </a:t>
            </a:r>
            <a:r>
              <a:rPr lang="en-US" sz="2400" dirty="0" err="1"/>
              <a:t>Dia</a:t>
            </a:r>
            <a:r>
              <a:rPr lang="en-US" sz="2400" dirty="0"/>
              <a:t>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frustrasi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tersedianya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Ketiga</a:t>
            </a:r>
            <a:r>
              <a:rPr lang="en-US" sz="2400" dirty="0" smtClean="0"/>
              <a:t>, </a:t>
            </a:r>
            <a:r>
              <a:rPr lang="en-US" sz="2400" dirty="0" err="1" smtClean="0"/>
              <a:t>penyebab</a:t>
            </a:r>
            <a:r>
              <a:rPr lang="en-US" sz="2400" dirty="0" smtClean="0"/>
              <a:t> </a:t>
            </a:r>
            <a:r>
              <a:rPr lang="en-US" sz="2400" dirty="0" err="1" smtClean="0"/>
              <a:t>frustrasi</a:t>
            </a:r>
            <a:r>
              <a:rPr lang="en-US" sz="2400" dirty="0" smtClean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tercapainya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. </a:t>
            </a:r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dirty="0" err="1"/>
              <a:t>kegagalan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ujian</a:t>
            </a:r>
            <a:r>
              <a:rPr lang="en-US" sz="2400" dirty="0"/>
              <a:t>,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tercapainya</a:t>
            </a:r>
            <a:r>
              <a:rPr lang="en-US" sz="2400" dirty="0"/>
              <a:t> target </a:t>
            </a:r>
            <a:r>
              <a:rPr lang="en-US" sz="2400" dirty="0" err="1"/>
              <a:t>produksi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penjualan</a:t>
            </a:r>
            <a:r>
              <a:rPr lang="en-US" sz="2400" dirty="0"/>
              <a:t>, </a:t>
            </a:r>
            <a:r>
              <a:rPr lang="en-US" sz="2400" dirty="0" err="1"/>
              <a:t>kegagalan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mendapatkan</a:t>
            </a:r>
            <a:r>
              <a:rPr lang="en-US" sz="2400" dirty="0"/>
              <a:t> </a:t>
            </a:r>
            <a:r>
              <a:rPr lang="en-US" sz="2400" dirty="0" err="1"/>
              <a:t>promosi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penyebab</a:t>
            </a:r>
            <a:r>
              <a:rPr lang="en-US" sz="2400" dirty="0"/>
              <a:t> </a:t>
            </a:r>
            <a:r>
              <a:rPr lang="en-US" sz="2400" dirty="0" err="1"/>
              <a:t>frustrasi</a:t>
            </a:r>
            <a:r>
              <a:rPr lang="en-US" sz="2400" dirty="0"/>
              <a:t> yang </a:t>
            </a:r>
            <a:r>
              <a:rPr lang="en-US" sz="2400" dirty="0" err="1"/>
              <a:t>diwujudkan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 smtClean="0"/>
              <a:t>stres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90939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19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400" dirty="0" err="1"/>
              <a:t>Kegelisahan</a:t>
            </a:r>
            <a:endParaRPr lang="en-US" sz="2400" dirty="0"/>
          </a:p>
          <a:p>
            <a:r>
              <a:rPr lang="en-US" sz="2400" dirty="0" err="1"/>
              <a:t>Jit</a:t>
            </a:r>
            <a:r>
              <a:rPr lang="en-US" sz="2400" dirty="0"/>
              <a:t> S </a:t>
            </a:r>
            <a:r>
              <a:rPr lang="en-US" sz="2400" dirty="0" err="1" smtClean="0"/>
              <a:t>Chandan</a:t>
            </a:r>
            <a:r>
              <a:rPr lang="en-US" sz="2400" dirty="0" smtClean="0"/>
              <a:t> </a:t>
            </a:r>
            <a:r>
              <a:rPr lang="en-US" sz="2400" dirty="0" err="1"/>
              <a:t>menjelaskan</a:t>
            </a:r>
            <a:r>
              <a:rPr lang="en-US" sz="2400" dirty="0"/>
              <a:t> "</a:t>
            </a:r>
            <a:r>
              <a:rPr lang="en-US" sz="2400" dirty="0" err="1"/>
              <a:t>kecemasan</a:t>
            </a:r>
            <a:r>
              <a:rPr lang="en-US" sz="2400" dirty="0"/>
              <a:t>"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perasaan</a:t>
            </a:r>
            <a:r>
              <a:rPr lang="en-US" sz="2400" dirty="0"/>
              <a:t> </a:t>
            </a:r>
            <a:r>
              <a:rPr lang="en-US" sz="2400" dirty="0" err="1"/>
              <a:t>ketidakmampuan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ketidakberdayaan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merumuskan</a:t>
            </a:r>
            <a:r>
              <a:rPr lang="en-US" sz="2400" dirty="0"/>
              <a:t> </a:t>
            </a:r>
            <a:r>
              <a:rPr lang="en-US" sz="2400" dirty="0" err="1"/>
              <a:t>respons</a:t>
            </a:r>
            <a:r>
              <a:rPr lang="en-US" sz="2400" dirty="0"/>
              <a:t> yang </a:t>
            </a:r>
            <a:r>
              <a:rPr lang="en-US" sz="2400" dirty="0" err="1"/>
              <a:t>tepat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menangani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negatif</a:t>
            </a:r>
            <a:r>
              <a:rPr lang="en-US" sz="2400" dirty="0"/>
              <a:t> yang </a:t>
            </a:r>
            <a:r>
              <a:rPr lang="en-US" sz="2400" dirty="0" err="1"/>
              <a:t>diantisipasi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konsekuensi</a:t>
            </a:r>
            <a:r>
              <a:rPr lang="en-US" sz="2400" dirty="0"/>
              <a:t> </a:t>
            </a:r>
            <a:r>
              <a:rPr lang="en-US" sz="2400" dirty="0" err="1"/>
              <a:t>positif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negatif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Kecemasan</a:t>
            </a:r>
            <a:r>
              <a:rPr lang="en-US" sz="2400" dirty="0" smtClean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situasi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tahu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benar</a:t>
            </a:r>
            <a:r>
              <a:rPr lang="en-US" sz="2400" dirty="0"/>
              <a:t>. </a:t>
            </a:r>
            <a:r>
              <a:rPr lang="en-US" sz="2400" dirty="0" err="1"/>
              <a:t>Misalnya</a:t>
            </a:r>
            <a:r>
              <a:rPr lang="en-US" sz="2400" dirty="0"/>
              <a:t>,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karyawan</a:t>
            </a:r>
            <a:r>
              <a:rPr lang="en-US" sz="2400" dirty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bertugas</a:t>
            </a:r>
            <a:r>
              <a:rPr lang="en-US" sz="2400" dirty="0" smtClean="0"/>
              <a:t> </a:t>
            </a:r>
            <a:r>
              <a:rPr lang="en-US" sz="2400" dirty="0"/>
              <a:t>di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selama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sepuluh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sepenuhnya</a:t>
            </a:r>
            <a:r>
              <a:rPr lang="en-US" sz="2400" dirty="0"/>
              <a:t> </a:t>
            </a:r>
            <a:r>
              <a:rPr lang="en-US" sz="2400" dirty="0" err="1"/>
              <a:t>puas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budaya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diminta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pindah</a:t>
            </a:r>
            <a:r>
              <a:rPr lang="en-US" sz="2400" dirty="0"/>
              <a:t> </a:t>
            </a:r>
            <a:r>
              <a:rPr lang="en-US" sz="2400" dirty="0" err="1"/>
              <a:t>promosi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yang </a:t>
            </a:r>
            <a:r>
              <a:rPr lang="en-US" sz="2400" dirty="0" err="1"/>
              <a:t>berbeda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tempat</a:t>
            </a:r>
            <a:r>
              <a:rPr lang="en-US" sz="2400" dirty="0"/>
              <a:t> yang </a:t>
            </a:r>
            <a:r>
              <a:rPr lang="en-US" sz="2400" dirty="0" err="1"/>
              <a:t>jauh</a:t>
            </a:r>
            <a:r>
              <a:rPr lang="en-US" sz="2400" dirty="0"/>
              <a:t>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461370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45719" cy="152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76200"/>
            <a:ext cx="9144000" cy="6781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Hammer </a:t>
            </a:r>
            <a:r>
              <a:rPr lang="en-US" sz="2400" dirty="0" err="1" smtClean="0"/>
              <a:t>dan</a:t>
            </a:r>
            <a:r>
              <a:rPr lang="en-US" sz="2400" dirty="0" smtClean="0"/>
              <a:t> Organ </a:t>
            </a:r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penyebab</a:t>
            </a:r>
            <a:r>
              <a:rPr lang="en-US" sz="2400" dirty="0" smtClean="0"/>
              <a:t> </a:t>
            </a:r>
            <a:r>
              <a:rPr lang="en-US" sz="2400" dirty="0" err="1" smtClean="0"/>
              <a:t>kecemasan</a:t>
            </a:r>
            <a:r>
              <a:rPr lang="en-US" sz="2400" dirty="0" smtClean="0"/>
              <a:t> di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.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“</a:t>
            </a:r>
            <a:r>
              <a:rPr lang="en-US" sz="2400" dirty="0" err="1" smtClean="0"/>
              <a:t>perubahan-</a:t>
            </a:r>
            <a:r>
              <a:rPr lang="en-US" sz="2400" dirty="0" err="1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kekuasaan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mengakibatakan</a:t>
            </a:r>
            <a:r>
              <a:rPr lang="en-US" sz="2400" dirty="0" smtClean="0"/>
              <a:t> orang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rentan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</a:t>
            </a:r>
            <a:r>
              <a:rPr lang="en-US" sz="2400" dirty="0" err="1" smtClean="0"/>
              <a:t>administratif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memengaruhi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. </a:t>
            </a:r>
            <a:r>
              <a:rPr lang="en-US" sz="2400" dirty="0" err="1" smtClean="0"/>
              <a:t>Perubahan-Perubahan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: </a:t>
            </a:r>
          </a:p>
          <a:p>
            <a:r>
              <a:rPr lang="en-US" sz="2400" dirty="0" smtClean="0"/>
              <a:t>(</a:t>
            </a:r>
            <a:r>
              <a:rPr lang="en-US" sz="2400" dirty="0"/>
              <a:t>a)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, yang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rencana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usang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(c) </a:t>
            </a:r>
            <a:r>
              <a:rPr lang="en-US" sz="2400" dirty="0" err="1"/>
              <a:t>Persaingan</a:t>
            </a:r>
            <a:r>
              <a:rPr lang="en-US" sz="2400" dirty="0"/>
              <a:t>, yang </a:t>
            </a:r>
            <a:r>
              <a:rPr lang="en-US" sz="2400" dirty="0" err="1"/>
              <a:t>menciptakan</a:t>
            </a:r>
            <a:r>
              <a:rPr lang="en-US" sz="2400" dirty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/>
              <a:t>orang </a:t>
            </a:r>
            <a:r>
              <a:rPr lang="en-US" sz="2400" dirty="0" err="1"/>
              <a:t>kehilangan</a:t>
            </a:r>
            <a:r>
              <a:rPr lang="en-US" sz="2400" dirty="0"/>
              <a:t> "</a:t>
            </a:r>
            <a:r>
              <a:rPr lang="en-US" sz="2400" dirty="0" err="1"/>
              <a:t>wajah</a:t>
            </a:r>
            <a:r>
              <a:rPr lang="en-US" sz="2400" dirty="0"/>
              <a:t>",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/>
              <a:t>status.</a:t>
            </a:r>
          </a:p>
          <a:p>
            <a:r>
              <a:rPr lang="en-US" sz="2400" dirty="0"/>
              <a:t>(c) </a:t>
            </a:r>
            <a:r>
              <a:rPr lang="en-US" sz="2400" dirty="0" err="1"/>
              <a:t>Ambiguitas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(</a:t>
            </a:r>
            <a:r>
              <a:rPr lang="en-US" sz="2400" dirty="0" err="1"/>
              <a:t>terutama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ditambah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tekanan</a:t>
            </a:r>
            <a:r>
              <a:rPr lang="en-US" sz="2400" dirty="0"/>
              <a:t>).</a:t>
            </a:r>
          </a:p>
          <a:p>
            <a:r>
              <a:rPr lang="en-US" sz="2400" dirty="0" smtClean="0"/>
              <a:t>(d) </a:t>
            </a:r>
            <a:r>
              <a:rPr lang="en-US" sz="2400" dirty="0" err="1"/>
              <a:t>Kurangnya</a:t>
            </a:r>
            <a:r>
              <a:rPr lang="en-US" sz="2400" dirty="0"/>
              <a:t> </a:t>
            </a:r>
            <a:r>
              <a:rPr lang="en-US" sz="2400" dirty="0" err="1"/>
              <a:t>umpan</a:t>
            </a:r>
            <a:r>
              <a:rPr lang="en-US" sz="2400" dirty="0"/>
              <a:t> </a:t>
            </a:r>
            <a:r>
              <a:rPr lang="en-US" sz="2400" dirty="0" err="1"/>
              <a:t>balik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, </a:t>
            </a:r>
            <a:r>
              <a:rPr lang="en-US" sz="2400" dirty="0" err="1" smtClean="0"/>
              <a:t>keridakstabilan</a:t>
            </a:r>
            <a:r>
              <a:rPr lang="en-US" sz="2400" dirty="0" smtClean="0"/>
              <a:t> </a:t>
            </a:r>
            <a:r>
              <a:rPr lang="en-US" sz="2400" dirty="0"/>
              <a:t>di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, </a:t>
            </a:r>
            <a:r>
              <a:rPr lang="en-US" sz="2400" dirty="0" err="1"/>
              <a:t>ketidakamanan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visibilitas</a:t>
            </a:r>
            <a:r>
              <a:rPr lang="en-US" sz="2400" dirty="0"/>
              <a:t> yang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kinerja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(</a:t>
            </a:r>
            <a:r>
              <a:rPr lang="en-US" sz="2400" dirty="0" err="1"/>
              <a:t>sukses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kegagalan</a:t>
            </a:r>
            <a:r>
              <a:rPr lang="en-US" sz="2400" dirty="0"/>
              <a:t>).</a:t>
            </a:r>
          </a:p>
          <a:p>
            <a:r>
              <a:rPr lang="en-US" sz="2400" dirty="0"/>
              <a:t>(e)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pribadi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, </a:t>
            </a:r>
            <a:r>
              <a:rPr lang="en-US" sz="2400" dirty="0" err="1"/>
              <a:t>masalah</a:t>
            </a:r>
            <a:r>
              <a:rPr lang="en-US" sz="2400" dirty="0"/>
              <a:t> di </a:t>
            </a:r>
            <a:r>
              <a:rPr lang="en-US" sz="2400" dirty="0" err="1"/>
              <a:t>rumah</a:t>
            </a:r>
            <a:r>
              <a:rPr lang="en-US" sz="2400" dirty="0"/>
              <a:t>,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pribadi</a:t>
            </a:r>
            <a:r>
              <a:rPr lang="en-US" sz="2400" dirty="0"/>
              <a:t> yang </a:t>
            </a:r>
            <a:r>
              <a:rPr lang="en-US" sz="2400" dirty="0" err="1"/>
              <a:t>terlalu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keterasingan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kolega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</a:t>
            </a:r>
            <a:r>
              <a:rPr lang="en-US" sz="2400" dirty="0" err="1"/>
              <a:t>teman</a:t>
            </a:r>
            <a:r>
              <a:rPr lang="en-US" sz="2400" dirty="0"/>
              <a:t> </a:t>
            </a:r>
            <a:r>
              <a:rPr lang="en-US" sz="2400" dirty="0" err="1"/>
              <a:t>sebaya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30461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9792" y="457200"/>
            <a:ext cx="45719" cy="22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76200"/>
            <a:ext cx="9144000" cy="67818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Stressors Intrinsic to Job</a:t>
            </a:r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dirty="0" err="1" smtClean="0"/>
              <a:t>Sifat</a:t>
            </a:r>
            <a:r>
              <a:rPr lang="en-US" sz="2400" dirty="0" smtClean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stres</a:t>
            </a:r>
            <a:r>
              <a:rPr lang="en-US" sz="2400" dirty="0"/>
              <a:t> yang </a:t>
            </a:r>
            <a:r>
              <a:rPr lang="en-US" sz="2400" dirty="0" err="1" smtClean="0"/>
              <a:t>dirasakannya</a:t>
            </a:r>
            <a:r>
              <a:rPr lang="en-US" sz="2400" dirty="0"/>
              <a:t>.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 smtClean="0"/>
              <a:t>masinis</a:t>
            </a:r>
            <a:r>
              <a:rPr lang="en-US" sz="2400" dirty="0" smtClean="0"/>
              <a:t> </a:t>
            </a:r>
            <a:r>
              <a:rPr lang="en-US" sz="2400" dirty="0" err="1" smtClean="0"/>
              <a:t>kereta</a:t>
            </a:r>
            <a:r>
              <a:rPr lang="en-US" sz="2400" dirty="0" smtClean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 smtClean="0"/>
              <a:t>stres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kontrol</a:t>
            </a:r>
            <a:r>
              <a:rPr lang="en-US" sz="2400" dirty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melekat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yang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penumpang</a:t>
            </a:r>
            <a:r>
              <a:rPr lang="en-US" sz="2400" dirty="0"/>
              <a:t> yang </a:t>
            </a:r>
            <a:r>
              <a:rPr lang="en-US" sz="2400" dirty="0" err="1"/>
              <a:t>bepergian</a:t>
            </a:r>
            <a:r>
              <a:rPr lang="en-US" sz="2400" dirty="0"/>
              <a:t> di </a:t>
            </a:r>
            <a:r>
              <a:rPr lang="en-US" sz="2400" dirty="0" err="1"/>
              <a:t>kereta</a:t>
            </a:r>
            <a:r>
              <a:rPr lang="en-US" sz="2400" dirty="0"/>
              <a:t> </a:t>
            </a:r>
            <a:r>
              <a:rPr lang="en-US" sz="2400" dirty="0" err="1" smtClean="0"/>
              <a:t>api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Masinis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kontrol</a:t>
            </a:r>
            <a:r>
              <a:rPr lang="en-US" sz="2400" dirty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keamanan</a:t>
            </a:r>
            <a:r>
              <a:rPr lang="en-US" sz="2400" dirty="0" smtClean="0"/>
              <a:t> </a:t>
            </a:r>
            <a:r>
              <a:rPr lang="en-US" sz="2400" dirty="0" err="1" smtClean="0"/>
              <a:t>pe</a:t>
            </a:r>
            <a:r>
              <a:rPr lang="en-US" sz="2400" dirty="0" err="1"/>
              <a:t>n</a:t>
            </a:r>
            <a:r>
              <a:rPr lang="en-US" sz="2400" dirty="0" err="1" smtClean="0"/>
              <a:t>umpang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stres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Pekerjaan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stres</a:t>
            </a:r>
            <a:r>
              <a:rPr lang="en-US" sz="2400" dirty="0" smtClean="0"/>
              <a:t>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di </a:t>
            </a:r>
            <a:r>
              <a:rPr lang="en-US" sz="2400" dirty="0" err="1"/>
              <a:t>mana</a:t>
            </a:r>
            <a:r>
              <a:rPr lang="en-US" sz="2400" dirty="0"/>
              <a:t> </a:t>
            </a:r>
            <a:r>
              <a:rPr lang="en-US" sz="2400" dirty="0" err="1"/>
              <a:t>karyawan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sedikit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kontrol</a:t>
            </a:r>
            <a:r>
              <a:rPr lang="en-US" sz="2400" dirty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pelaksaan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, </a:t>
            </a:r>
            <a:r>
              <a:rPr lang="en-US" sz="2400" dirty="0" err="1"/>
              <a:t>bekerja</a:t>
            </a:r>
            <a:r>
              <a:rPr lang="en-US" sz="2400" dirty="0"/>
              <a:t> di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kesulitan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Ada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 smtClean="0"/>
              <a:t>stres</a:t>
            </a:r>
            <a:r>
              <a:rPr lang="en-US" sz="2400" dirty="0" smtClean="0"/>
              <a:t>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layanan</a:t>
            </a:r>
            <a:r>
              <a:rPr lang="en-US" sz="2400" dirty="0"/>
              <a:t> </a:t>
            </a:r>
            <a:r>
              <a:rPr lang="en-US" sz="2400" dirty="0" err="1"/>
              <a:t>pertahanan</a:t>
            </a:r>
            <a:r>
              <a:rPr lang="en-US" sz="2400" dirty="0"/>
              <a:t>, </a:t>
            </a:r>
            <a:r>
              <a:rPr lang="en-US" sz="2400" dirty="0" err="1"/>
              <a:t>polisi</a:t>
            </a:r>
            <a:r>
              <a:rPr lang="en-US" sz="2400" dirty="0"/>
              <a:t>, </a:t>
            </a:r>
            <a:r>
              <a:rPr lang="en-US" sz="2400" dirty="0" err="1"/>
              <a:t>mandor</a:t>
            </a:r>
            <a:r>
              <a:rPr lang="en-US" sz="2400" dirty="0"/>
              <a:t>, </a:t>
            </a:r>
            <a:r>
              <a:rPr lang="en-US" sz="2400" dirty="0" err="1"/>
              <a:t>manajer</a:t>
            </a:r>
            <a:r>
              <a:rPr lang="en-US" sz="2400" dirty="0"/>
              <a:t>, </a:t>
            </a:r>
            <a:r>
              <a:rPr lang="en-US" sz="2400" dirty="0" err="1"/>
              <a:t>inspektur</a:t>
            </a:r>
            <a:r>
              <a:rPr lang="en-US" sz="2400" dirty="0"/>
              <a:t>, </a:t>
            </a:r>
            <a:r>
              <a:rPr lang="en-US" sz="2400" dirty="0" err="1"/>
              <a:t>dll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 </a:t>
            </a:r>
            <a:r>
              <a:rPr lang="en-US" sz="2400" dirty="0" err="1"/>
              <a:t>dengan</a:t>
            </a:r>
            <a:r>
              <a:rPr lang="en-US" sz="2400" dirty="0" smtClean="0"/>
              <a:t> </a:t>
            </a:r>
            <a:r>
              <a:rPr lang="en-US" sz="2400" dirty="0" err="1"/>
              <a:t>stres</a:t>
            </a:r>
            <a:r>
              <a:rPr lang="en-US" sz="2400" dirty="0"/>
              <a:t> </a:t>
            </a:r>
            <a:r>
              <a:rPr lang="en-US" sz="2400" dirty="0" err="1"/>
              <a:t>rendah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guru, </a:t>
            </a:r>
            <a:r>
              <a:rPr lang="en-US" sz="2400" dirty="0" err="1"/>
              <a:t>pekerja</a:t>
            </a:r>
            <a:r>
              <a:rPr lang="en-US" sz="2400" dirty="0"/>
              <a:t> </a:t>
            </a:r>
            <a:r>
              <a:rPr lang="en-US" sz="2400" dirty="0" err="1"/>
              <a:t>kerajinan</a:t>
            </a:r>
            <a:r>
              <a:rPr lang="en-US" sz="2400" dirty="0"/>
              <a:t>, </a:t>
            </a:r>
            <a:r>
              <a:rPr lang="en-US" sz="2400" dirty="0" err="1"/>
              <a:t>buruh</a:t>
            </a:r>
            <a:r>
              <a:rPr lang="en-US" sz="2400" dirty="0"/>
              <a:t> </a:t>
            </a:r>
            <a:r>
              <a:rPr lang="en-US" sz="2400" dirty="0" err="1"/>
              <a:t>tani</a:t>
            </a:r>
            <a:r>
              <a:rPr lang="en-US" sz="2400" dirty="0"/>
              <a:t>. </a:t>
            </a:r>
            <a:r>
              <a:rPr 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33458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19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400" dirty="0" err="1"/>
              <a:t>Studi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Karasek</a:t>
            </a:r>
            <a:r>
              <a:rPr lang="en-US" sz="2400" dirty="0"/>
              <a:t> </a:t>
            </a:r>
            <a:r>
              <a:rPr lang="en-US" sz="2400" dirty="0" err="1"/>
              <a:t>melaporkan</a:t>
            </a:r>
            <a:r>
              <a:rPr lang="en-US" sz="2400" dirty="0"/>
              <a:t> 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</a:t>
            </a:r>
            <a:r>
              <a:rPr lang="en-US" sz="2400" dirty="0" err="1"/>
              <a:t>jantung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yang </a:t>
            </a:r>
            <a:r>
              <a:rPr lang="en-US" sz="2400" dirty="0" err="1"/>
              <a:t>bekerja</a:t>
            </a:r>
            <a:r>
              <a:rPr lang="en-US" sz="2400" dirty="0"/>
              <a:t> di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tekanan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yang </a:t>
            </a:r>
            <a:r>
              <a:rPr lang="en-US" sz="2400" dirty="0" err="1"/>
              <a:t>tinggi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Dia</a:t>
            </a:r>
            <a:r>
              <a:rPr lang="en-US" sz="2400" dirty="0" smtClean="0"/>
              <a:t>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yang </a:t>
            </a:r>
            <a:r>
              <a:rPr lang="en-US" sz="2400" dirty="0" err="1"/>
              <a:t>mempengaruhi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: </a:t>
            </a:r>
            <a:r>
              <a:rPr lang="en-US" sz="2400" dirty="0"/>
              <a:t>“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permintaan</a:t>
            </a:r>
            <a:r>
              <a:rPr lang="en-US" sz="2400" dirty="0"/>
              <a:t> </a:t>
            </a:r>
            <a:r>
              <a:rPr lang="en-US" sz="2400" dirty="0" err="1"/>
              <a:t>psikologis</a:t>
            </a:r>
            <a:r>
              <a:rPr lang="en-US" sz="2400" dirty="0"/>
              <a:t>” </a:t>
            </a:r>
            <a:r>
              <a:rPr lang="en-US" sz="2400" dirty="0" err="1"/>
              <a:t>dan</a:t>
            </a:r>
            <a:r>
              <a:rPr lang="en-US" sz="2400" dirty="0"/>
              <a:t> “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kontrol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” </a:t>
            </a:r>
            <a:r>
              <a:rPr lang="en-US" sz="2400" dirty="0" err="1"/>
              <a:t>terhadap</a:t>
            </a:r>
            <a:r>
              <a:rPr lang="en-US" sz="2400" dirty="0"/>
              <a:t>  </a:t>
            </a:r>
            <a:r>
              <a:rPr lang="en-US" sz="2400" dirty="0" err="1"/>
              <a:t>pekerjaan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dikategorikan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r>
              <a:rPr lang="en-US" sz="2400" dirty="0" smtClean="0"/>
              <a:t>(</a:t>
            </a:r>
            <a:r>
              <a:rPr lang="en-US" sz="2400" dirty="0"/>
              <a:t>a) </a:t>
            </a:r>
            <a:r>
              <a:rPr lang="en-US" sz="2400" dirty="0" err="1"/>
              <a:t>Permintaan</a:t>
            </a:r>
            <a:r>
              <a:rPr lang="en-US" sz="2400" dirty="0"/>
              <a:t> </a:t>
            </a:r>
            <a:r>
              <a:rPr lang="en-US" sz="2400" dirty="0" err="1"/>
              <a:t>psikologis</a:t>
            </a:r>
            <a:r>
              <a:rPr lang="en-US" sz="2400" dirty="0"/>
              <a:t> </a:t>
            </a:r>
            <a:r>
              <a:rPr lang="en-US" sz="2400" dirty="0" err="1"/>
              <a:t>rendah</a:t>
            </a:r>
            <a:r>
              <a:rPr lang="en-US" sz="2400" dirty="0"/>
              <a:t> / </a:t>
            </a:r>
            <a:r>
              <a:rPr lang="en-US" sz="2400" dirty="0" err="1"/>
              <a:t>Kontrol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rendah</a:t>
            </a:r>
            <a:r>
              <a:rPr lang="en-US" sz="2400" dirty="0"/>
              <a:t>. </a:t>
            </a:r>
            <a:r>
              <a:rPr lang="en-US" sz="2400" dirty="0" err="1"/>
              <a:t>Misalnya</a:t>
            </a:r>
            <a:r>
              <a:rPr lang="en-US" sz="2400" dirty="0"/>
              <a:t>. </a:t>
            </a:r>
            <a:r>
              <a:rPr lang="en-US" sz="2400" dirty="0" err="1"/>
              <a:t>Penjaga</a:t>
            </a:r>
            <a:r>
              <a:rPr lang="en-US" sz="2400" dirty="0"/>
              <a:t>, </a:t>
            </a:r>
            <a:r>
              <a:rPr lang="en-US" sz="2400" dirty="0" err="1"/>
              <a:t>sopir</a:t>
            </a:r>
            <a:r>
              <a:rPr lang="en-US" sz="2400" dirty="0"/>
              <a:t> </a:t>
            </a:r>
            <a:r>
              <a:rPr lang="en-US" sz="2400" dirty="0" err="1"/>
              <a:t>truk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(b) </a:t>
            </a:r>
            <a:r>
              <a:rPr lang="en-US" sz="2400" dirty="0" err="1"/>
              <a:t>Permintaan</a:t>
            </a:r>
            <a:r>
              <a:rPr lang="en-US" sz="2400" dirty="0"/>
              <a:t> </a:t>
            </a:r>
            <a:r>
              <a:rPr lang="en-US" sz="2400" dirty="0" err="1"/>
              <a:t>psikologis</a:t>
            </a:r>
            <a:r>
              <a:rPr lang="en-US" sz="2400" dirty="0"/>
              <a:t> </a:t>
            </a:r>
            <a:r>
              <a:rPr lang="en-US" sz="2400" dirty="0" err="1"/>
              <a:t>rendah</a:t>
            </a:r>
            <a:r>
              <a:rPr lang="en-US" sz="2400" dirty="0"/>
              <a:t> / </a:t>
            </a:r>
            <a:r>
              <a:rPr lang="en-US" sz="2400" dirty="0" err="1"/>
              <a:t>Kontrol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. </a:t>
            </a:r>
            <a:r>
              <a:rPr lang="en-US" sz="2400" dirty="0" err="1"/>
              <a:t>Misalnya</a:t>
            </a:r>
            <a:r>
              <a:rPr lang="en-US" sz="2400" dirty="0"/>
              <a:t>. </a:t>
            </a:r>
            <a:r>
              <a:rPr lang="en-US" sz="2400" dirty="0" err="1"/>
              <a:t>Mekanik</a:t>
            </a:r>
            <a:r>
              <a:rPr lang="en-US" sz="2400" dirty="0"/>
              <a:t>, </a:t>
            </a:r>
            <a:r>
              <a:rPr lang="en-US" sz="2400" dirty="0" err="1"/>
              <a:t>petugas</a:t>
            </a:r>
            <a:r>
              <a:rPr lang="en-US" sz="2400" dirty="0"/>
              <a:t> </a:t>
            </a:r>
            <a:r>
              <a:rPr lang="en-US" sz="2400" dirty="0" err="1"/>
              <a:t>penjualan</a:t>
            </a:r>
            <a:r>
              <a:rPr lang="en-US" sz="2400" dirty="0"/>
              <a:t>.</a:t>
            </a:r>
          </a:p>
          <a:p>
            <a:r>
              <a:rPr lang="en-US" sz="2400" dirty="0"/>
              <a:t>(c) </a:t>
            </a:r>
            <a:r>
              <a:rPr lang="en-US" sz="2400" dirty="0" err="1"/>
              <a:t>Permintaan</a:t>
            </a:r>
            <a:r>
              <a:rPr lang="en-US" sz="2400" dirty="0"/>
              <a:t> </a:t>
            </a:r>
            <a:r>
              <a:rPr lang="en-US" sz="2400" dirty="0" err="1"/>
              <a:t>psikologis</a:t>
            </a:r>
            <a:r>
              <a:rPr lang="en-US" sz="2400" dirty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/>
              <a:t>/ </a:t>
            </a:r>
            <a:r>
              <a:rPr lang="en-US" sz="2400" dirty="0" err="1"/>
              <a:t>Kontrol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 smtClean="0"/>
              <a:t>tinggi</a:t>
            </a:r>
            <a:r>
              <a:rPr lang="en-US" sz="2400" dirty="0"/>
              <a:t>. </a:t>
            </a:r>
            <a:r>
              <a:rPr lang="en-US" sz="2400" dirty="0" err="1"/>
              <a:t>Misalnya</a:t>
            </a:r>
            <a:r>
              <a:rPr lang="en-US" sz="2400" dirty="0"/>
              <a:t>. </a:t>
            </a:r>
            <a:r>
              <a:rPr lang="en-US" sz="2400" dirty="0" err="1"/>
              <a:t>Palungan</a:t>
            </a:r>
            <a:r>
              <a:rPr lang="en-US" sz="2400" dirty="0"/>
              <a:t> </a:t>
            </a:r>
            <a:r>
              <a:rPr lang="en-US" sz="2400" dirty="0" err="1"/>
              <a:t>penjualan</a:t>
            </a:r>
            <a:r>
              <a:rPr lang="en-US" sz="2400" dirty="0"/>
              <a:t>, </a:t>
            </a:r>
            <a:r>
              <a:rPr lang="en-US" sz="2400" dirty="0" err="1"/>
              <a:t>petugas</a:t>
            </a:r>
            <a:r>
              <a:rPr lang="en-US" sz="2400" dirty="0"/>
              <a:t> bank. </a:t>
            </a:r>
            <a:endParaRPr lang="en-US" sz="2400" dirty="0" smtClean="0"/>
          </a:p>
          <a:p>
            <a:r>
              <a:rPr lang="en-US" sz="2400" dirty="0" smtClean="0"/>
              <a:t>(d) </a:t>
            </a:r>
            <a:r>
              <a:rPr lang="en-US" sz="2400" dirty="0" err="1"/>
              <a:t>Permintaan</a:t>
            </a:r>
            <a:r>
              <a:rPr lang="en-US" sz="2400" dirty="0"/>
              <a:t> </a:t>
            </a:r>
            <a:r>
              <a:rPr lang="en-US" sz="2400" dirty="0" err="1"/>
              <a:t>psikologis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 / </a:t>
            </a:r>
            <a:r>
              <a:rPr lang="en-US" sz="2400" dirty="0" err="1"/>
              <a:t>Kontrol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rendah</a:t>
            </a:r>
            <a:r>
              <a:rPr lang="en-US" sz="2400" dirty="0"/>
              <a:t>. </a:t>
            </a:r>
            <a:r>
              <a:rPr lang="en-US" sz="2400" dirty="0" err="1"/>
              <a:t>Misalnya</a:t>
            </a:r>
            <a:r>
              <a:rPr lang="en-US" sz="2400" dirty="0"/>
              <a:t>. </a:t>
            </a:r>
            <a:r>
              <a:rPr lang="en-US" sz="2400" dirty="0" err="1"/>
              <a:t>pelayan</a:t>
            </a:r>
            <a:r>
              <a:rPr lang="en-US" sz="2400" dirty="0"/>
              <a:t>, operator </a:t>
            </a:r>
            <a:r>
              <a:rPr lang="en-US" sz="2400" dirty="0" err="1" smtClean="0"/>
              <a:t>telepon</a:t>
            </a:r>
            <a:r>
              <a:rPr lang="en-US" sz="2400" dirty="0" smtClean="0"/>
              <a:t>, </a:t>
            </a:r>
            <a:r>
              <a:rPr lang="en-US" sz="2400" dirty="0" err="1" smtClean="0"/>
              <a:t>juru</a:t>
            </a:r>
            <a:r>
              <a:rPr lang="en-US" sz="2400" dirty="0" smtClean="0"/>
              <a:t> </a:t>
            </a:r>
            <a:r>
              <a:rPr lang="en-US" sz="2400" dirty="0" err="1" smtClean="0"/>
              <a:t>masak</a:t>
            </a:r>
            <a:r>
              <a:rPr lang="en-US" sz="2400" dirty="0" smtClean="0"/>
              <a:t> </a:t>
            </a:r>
            <a:r>
              <a:rPr lang="en-US" sz="2400" dirty="0" err="1"/>
              <a:t>dll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32970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19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US" sz="2400" b="1" dirty="0"/>
              <a:t>Role </a:t>
            </a:r>
            <a:r>
              <a:rPr lang="en-US" sz="2400" b="1" dirty="0" smtClean="0"/>
              <a:t>Ambiguity (</a:t>
            </a:r>
            <a:r>
              <a:rPr lang="en-US" sz="2400" b="1" dirty="0" err="1" smtClean="0"/>
              <a:t>kekabura</a:t>
            </a:r>
            <a:r>
              <a:rPr lang="en-US" sz="2400" dirty="0" err="1" smtClean="0"/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peran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 err="1"/>
              <a:t>Peran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didefinisikan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jelas</a:t>
            </a:r>
            <a:r>
              <a:rPr lang="en-US" sz="2400" dirty="0"/>
              <a:t>. </a:t>
            </a:r>
            <a:r>
              <a:rPr lang="en-US" sz="2400" dirty="0" err="1"/>
              <a:t>Menurut</a:t>
            </a:r>
            <a:r>
              <a:rPr lang="en-US" sz="2400" dirty="0"/>
              <a:t> Kahn * </a:t>
            </a:r>
            <a:r>
              <a:rPr lang="en-US" sz="2400" dirty="0" err="1"/>
              <a:t>peran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seperangkat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yang </a:t>
            </a:r>
            <a:r>
              <a:rPr lang="en-US" sz="2400" dirty="0" err="1"/>
              <a:t>terkait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posisi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di </a:t>
            </a:r>
            <a:r>
              <a:rPr lang="en-US" sz="2400" dirty="0" err="1"/>
              <a:t>masyarakat</a:t>
            </a:r>
            <a:r>
              <a:rPr lang="en-US" sz="2400" dirty="0"/>
              <a:t>.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jelas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orang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tugasnya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yang </a:t>
            </a:r>
            <a:r>
              <a:rPr lang="en-US" sz="2400" dirty="0" err="1"/>
              <a:t>diharapkan</a:t>
            </a:r>
            <a:r>
              <a:rPr lang="en-US" sz="2400" dirty="0"/>
              <a:t> orang lain.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b="1" dirty="0" err="1"/>
              <a:t>kekabura</a:t>
            </a:r>
            <a:r>
              <a:rPr lang="en-US" sz="2400" dirty="0" err="1"/>
              <a:t>n</a:t>
            </a:r>
            <a:r>
              <a:rPr lang="en-US" sz="2400" dirty="0"/>
              <a:t> </a:t>
            </a:r>
            <a:r>
              <a:rPr lang="en-US" sz="2400" dirty="0" err="1" smtClean="0"/>
              <a:t>peran</a:t>
            </a:r>
            <a:r>
              <a:rPr lang="en-US" sz="2400" dirty="0" smtClean="0"/>
              <a:t>, orang-orang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mengalami</a:t>
            </a:r>
            <a:r>
              <a:rPr lang="en-US" sz="2400" dirty="0"/>
              <a:t> </a:t>
            </a:r>
            <a:r>
              <a:rPr lang="en-US" sz="2400" dirty="0" err="1"/>
              <a:t>sejumlah</a:t>
            </a:r>
            <a:r>
              <a:rPr lang="en-US" sz="2400" dirty="0"/>
              <a:t> </a:t>
            </a:r>
            <a:r>
              <a:rPr lang="en-US" sz="2400" dirty="0" err="1"/>
              <a:t>stres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/>
              <a:t>umum</a:t>
            </a:r>
            <a:r>
              <a:rPr lang="en-US" sz="2400" dirty="0"/>
              <a:t>, </a:t>
            </a:r>
            <a:r>
              <a:rPr lang="en-US" sz="2400" dirty="0" err="1"/>
              <a:t>peran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 smtClean="0"/>
              <a:t>berkaitkan</a:t>
            </a:r>
            <a:r>
              <a:rPr lang="en-US" sz="2400" dirty="0" smtClean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 smtClean="0"/>
              <a:t>dipegangnya</a:t>
            </a:r>
            <a:r>
              <a:rPr lang="en-US" sz="2400" dirty="0" smtClean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 smtClean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ditetapkan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diuji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. 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memegang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 smtClean="0"/>
              <a:t>pengontrol</a:t>
            </a:r>
            <a:r>
              <a:rPr lang="en-US" sz="2400" dirty="0" smtClean="0"/>
              <a:t> </a:t>
            </a:r>
            <a:r>
              <a:rPr lang="en-US" sz="2400" dirty="0" err="1" smtClean="0"/>
              <a:t>stasiun</a:t>
            </a:r>
            <a:r>
              <a:rPr lang="en-US" sz="2400" dirty="0"/>
              <a:t>, </a:t>
            </a:r>
            <a:r>
              <a:rPr lang="en-US" sz="2400" dirty="0" err="1"/>
              <a:t>tugasnya</a:t>
            </a:r>
            <a:r>
              <a:rPr lang="en-US" sz="2400" dirty="0"/>
              <a:t> </a:t>
            </a:r>
            <a:r>
              <a:rPr lang="en-US" sz="2400" dirty="0" err="1"/>
              <a:t>jelas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/>
              <a:t>sedikit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 smtClean="0"/>
              <a:t>uambiguitas</a:t>
            </a:r>
            <a:r>
              <a:rPr lang="en-US" sz="2400" dirty="0" smtClean="0"/>
              <a:t>, </a:t>
            </a:r>
            <a:r>
              <a:rPr lang="en-US" sz="2400" dirty="0" err="1" smtClean="0"/>
              <a:t>terutama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/>
              <a:t>birokrasi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tradisional</a:t>
            </a:r>
            <a:r>
              <a:rPr lang="en-US" sz="2400" dirty="0"/>
              <a:t>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298431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19" cy="76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5715000"/>
          </a:xfrm>
        </p:spPr>
        <p:txBody>
          <a:bodyPr>
            <a:normAutofit/>
          </a:bodyPr>
          <a:lstStyle/>
          <a:p>
            <a:r>
              <a:rPr lang="en-US" sz="2400" dirty="0" err="1"/>
              <a:t>Ambiguitas</a:t>
            </a:r>
            <a:r>
              <a:rPr lang="en-US" sz="2400" dirty="0"/>
              <a:t> </a:t>
            </a:r>
            <a:r>
              <a:rPr lang="en-US" sz="2400" dirty="0" err="1"/>
              <a:t>peran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nasmpak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sifatnya</a:t>
            </a:r>
            <a:r>
              <a:rPr lang="en-US" sz="2400" dirty="0"/>
              <a:t> </a:t>
            </a:r>
            <a:r>
              <a:rPr lang="en-US" sz="2400" dirty="0" err="1" smtClean="0"/>
              <a:t>me</a:t>
            </a:r>
            <a:r>
              <a:rPr lang="en-US" sz="2400" dirty="0" err="1"/>
              <a:t>n</a:t>
            </a:r>
            <a:r>
              <a:rPr lang="en-US" sz="2400" dirty="0" err="1" smtClean="0"/>
              <a:t>galir</a:t>
            </a:r>
            <a:r>
              <a:rPr lang="en-US" sz="2400" dirty="0" smtClean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berubah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Ambiguitas</a:t>
            </a:r>
            <a:r>
              <a:rPr lang="en-US" sz="2400" dirty="0" smtClean="0"/>
              <a:t> </a:t>
            </a:r>
            <a:r>
              <a:rPr lang="en-US" sz="2400" dirty="0" err="1"/>
              <a:t>peran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kader</a:t>
            </a:r>
            <a:r>
              <a:rPr lang="en-US" sz="2400" dirty="0"/>
              <a:t> </a:t>
            </a:r>
            <a:r>
              <a:rPr lang="en-US" sz="2400" dirty="0" err="1"/>
              <a:t>manajerial</a:t>
            </a:r>
            <a:r>
              <a:rPr lang="en-US" sz="2400" dirty="0"/>
              <a:t> di </a:t>
            </a:r>
            <a:r>
              <a:rPr lang="en-US" sz="2400" dirty="0" err="1"/>
              <a:t>mana</a:t>
            </a:r>
            <a:r>
              <a:rPr lang="en-US" sz="2400" dirty="0"/>
              <a:t> </a:t>
            </a:r>
            <a:r>
              <a:rPr lang="en-US" sz="2400" dirty="0" err="1"/>
              <a:t>spesifikasi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peran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didefinisikan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jelas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sifat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Prinsip</a:t>
            </a:r>
            <a:r>
              <a:rPr lang="en-US" sz="2400" dirty="0" smtClean="0"/>
              <a:t> </a:t>
            </a:r>
            <a:r>
              <a:rPr lang="en-US" sz="2400" dirty="0" err="1"/>
              <a:t>kesatuan</a:t>
            </a:r>
            <a:r>
              <a:rPr lang="en-US" sz="2400" dirty="0"/>
              <a:t> </a:t>
            </a:r>
            <a:r>
              <a:rPr lang="en-US" sz="2400" dirty="0" err="1"/>
              <a:t>komando</a:t>
            </a:r>
            <a:r>
              <a:rPr lang="en-US" sz="2400" dirty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/>
              <a:t>diikuti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ketat</a:t>
            </a:r>
            <a:r>
              <a:rPr lang="en-US" sz="2400" dirty="0"/>
              <a:t> </a:t>
            </a:r>
            <a:r>
              <a:rPr lang="en-US" sz="2400" dirty="0" err="1" smtClean="0"/>
              <a:t>cenderu</a:t>
            </a:r>
            <a:r>
              <a:rPr lang="en-US" sz="2400" dirty="0" err="1"/>
              <a:t>n</a:t>
            </a:r>
            <a:r>
              <a:rPr lang="en-US" sz="2400" dirty="0" err="1" smtClean="0"/>
              <a:t>g</a:t>
            </a:r>
            <a:r>
              <a:rPr lang="en-US" sz="2400" dirty="0" smtClean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konflik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saluran</a:t>
            </a:r>
            <a:r>
              <a:rPr lang="en-US" sz="2400" dirty="0"/>
              <a:t> </a:t>
            </a:r>
            <a:r>
              <a:rPr lang="en-US" sz="2400" dirty="0" err="1"/>
              <a:t>pelaporan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French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Caplan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/>
              <a:t>studi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menyimpulkan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peran</a:t>
            </a:r>
            <a:r>
              <a:rPr lang="en-US" sz="2400" dirty="0"/>
              <a:t> </a:t>
            </a:r>
            <a:r>
              <a:rPr lang="en-US" sz="2400" dirty="0" err="1"/>
              <a:t>ambiguitas</a:t>
            </a:r>
            <a:r>
              <a:rPr lang="en-US" sz="2400" dirty="0"/>
              <a:t>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:</a:t>
            </a:r>
            <a:endParaRPr lang="en-US" sz="2400" dirty="0"/>
          </a:p>
          <a:p>
            <a:r>
              <a:rPr lang="en-US" sz="2400" dirty="0" smtClean="0"/>
              <a:t>(</a:t>
            </a:r>
            <a:r>
              <a:rPr lang="en-US" sz="2400" dirty="0"/>
              <a:t>1) </a:t>
            </a:r>
            <a:r>
              <a:rPr lang="en-US" sz="2400" dirty="0" err="1"/>
              <a:t>Ketegangan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ketidakpuasan</a:t>
            </a:r>
            <a:r>
              <a:rPr lang="en-US" sz="2400" dirty="0"/>
              <a:t> </a:t>
            </a:r>
            <a:r>
              <a:rPr lang="en-US" sz="2400" dirty="0" err="1"/>
              <a:t>psikologis</a:t>
            </a:r>
            <a:r>
              <a:rPr lang="en-US" sz="2400" dirty="0"/>
              <a:t>.</a:t>
            </a:r>
          </a:p>
          <a:p>
            <a:r>
              <a:rPr lang="en-US" sz="2400" dirty="0"/>
              <a:t>(2) </a:t>
            </a:r>
            <a:r>
              <a:rPr lang="en-US" sz="2400" dirty="0" err="1" smtClean="0"/>
              <a:t>Pemanfaatan</a:t>
            </a:r>
            <a:r>
              <a:rPr lang="en-US" sz="2400" dirty="0" smtClean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yag</a:t>
            </a:r>
            <a:r>
              <a:rPr lang="en-US" sz="2400" dirty="0" smtClean="0"/>
              <a:t> </a:t>
            </a:r>
            <a:r>
              <a:rPr lang="en-US" sz="2400" dirty="0" err="1" smtClean="0"/>
              <a:t>redah</a:t>
            </a:r>
            <a:r>
              <a:rPr lang="en-US" sz="2400" dirty="0" smtClean="0"/>
              <a:t> , </a:t>
            </a:r>
            <a:r>
              <a:rPr lang="en-US" sz="2400" dirty="0" err="1"/>
              <a:t>dan</a:t>
            </a:r>
            <a:endParaRPr lang="en-US" sz="2400" dirty="0"/>
          </a:p>
          <a:p>
            <a:r>
              <a:rPr lang="en-US" sz="2400" dirty="0"/>
              <a:t>(3) </a:t>
            </a:r>
            <a:r>
              <a:rPr lang="en-US" sz="2400" dirty="0" err="1" smtClean="0"/>
              <a:t>Perasaan</a:t>
            </a:r>
            <a:r>
              <a:rPr lang="en-US" sz="2400" dirty="0" smtClean="0"/>
              <a:t> </a:t>
            </a:r>
            <a:r>
              <a:rPr lang="en-US" sz="2400" dirty="0" err="1"/>
              <a:t>sia-sia</a:t>
            </a:r>
            <a:r>
              <a:rPr lang="en-US" sz="2400" dirty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mengatasi</a:t>
            </a:r>
            <a:r>
              <a:rPr lang="en-US" sz="2400" dirty="0" smtClean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27554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3958" y="-32854"/>
            <a:ext cx="72242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0"/>
            <a:ext cx="8458200" cy="5943600"/>
          </a:xfrm>
        </p:spPr>
        <p:txBody>
          <a:bodyPr>
            <a:normAutofit/>
          </a:bodyPr>
          <a:lstStyle/>
          <a:p>
            <a:r>
              <a:rPr lang="en-US" sz="2400" dirty="0" err="1"/>
              <a:t>Konflik</a:t>
            </a:r>
            <a:r>
              <a:rPr lang="en-US" sz="2400" dirty="0"/>
              <a:t> </a:t>
            </a:r>
            <a:r>
              <a:rPr lang="en-US" sz="2400" dirty="0" err="1"/>
              <a:t>Peran</a:t>
            </a:r>
            <a:endParaRPr lang="en-US" sz="2400" dirty="0"/>
          </a:p>
          <a:p>
            <a:r>
              <a:rPr lang="en-US" sz="2400" dirty="0" err="1"/>
              <a:t>Konflik</a:t>
            </a:r>
            <a:r>
              <a:rPr lang="en-US" sz="2400" dirty="0"/>
              <a:t> </a:t>
            </a:r>
            <a:r>
              <a:rPr lang="en-US" sz="2400" dirty="0" err="1"/>
              <a:t>peran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beragam</a:t>
            </a:r>
            <a:r>
              <a:rPr lang="en-US" sz="2400" dirty="0"/>
              <a:t> </a:t>
            </a:r>
            <a:r>
              <a:rPr lang="en-US" sz="2400" dirty="0" err="1"/>
              <a:t>harapan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lain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tuntutan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.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menangani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tekanan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. </a:t>
            </a:r>
            <a:r>
              <a:rPr lang="en-US" sz="2400" dirty="0" err="1"/>
              <a:t>Karyawan</a:t>
            </a:r>
            <a:r>
              <a:rPr lang="en-US" sz="2400" dirty="0"/>
              <a:t>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menuntut</a:t>
            </a:r>
            <a:r>
              <a:rPr lang="en-US" sz="2400" dirty="0"/>
              <a:t> </a:t>
            </a:r>
            <a:r>
              <a:rPr lang="en-US" sz="2400" dirty="0" err="1"/>
              <a:t>kenaikan</a:t>
            </a:r>
            <a:r>
              <a:rPr lang="en-US" sz="2400" dirty="0"/>
              <a:t> </a:t>
            </a:r>
            <a:r>
              <a:rPr lang="en-US" sz="2400" dirty="0" err="1"/>
              <a:t>gaji</a:t>
            </a:r>
            <a:r>
              <a:rPr lang="en-US" sz="2400" dirty="0"/>
              <a:t>, yang </a:t>
            </a:r>
            <a:r>
              <a:rPr lang="en-US" sz="2400" dirty="0" err="1"/>
              <a:t>palungan</a:t>
            </a:r>
            <a:r>
              <a:rPr lang="en-US" sz="2400" dirty="0"/>
              <a:t> </a:t>
            </a:r>
            <a:r>
              <a:rPr lang="en-US" sz="2400" dirty="0" err="1"/>
              <a:t>terasa</a:t>
            </a:r>
            <a:r>
              <a:rPr lang="en-US" sz="2400" dirty="0"/>
              <a:t> </a:t>
            </a:r>
            <a:r>
              <a:rPr lang="en-US" sz="2400" dirty="0" err="1"/>
              <a:t>asli</a:t>
            </a:r>
            <a:r>
              <a:rPr lang="en-US" sz="2400" dirty="0"/>
              <a:t>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dia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merekomendasikan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tekanan</a:t>
            </a:r>
            <a:r>
              <a:rPr lang="en-US" sz="2400" dirty="0"/>
              <a:t> yang </a:t>
            </a:r>
            <a:r>
              <a:rPr lang="en-US" sz="2400" dirty="0" err="1"/>
              <a:t>terakhir</a:t>
            </a:r>
            <a:r>
              <a:rPr lang="en-US" sz="2400" dirty="0"/>
              <a:t>. </a:t>
            </a:r>
            <a:r>
              <a:rPr lang="en-US" sz="2400" dirty="0" err="1"/>
              <a:t>Konflik</a:t>
            </a:r>
            <a:r>
              <a:rPr lang="en-US" sz="2400" dirty="0"/>
              <a:t> </a:t>
            </a:r>
            <a:r>
              <a:rPr lang="en-US" sz="2400" dirty="0" err="1"/>
              <a:t>peran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permintaan</a:t>
            </a:r>
            <a:r>
              <a:rPr lang="en-US" sz="2400" dirty="0"/>
              <a:t> </a:t>
            </a:r>
            <a:r>
              <a:rPr lang="en-US" sz="2400" dirty="0" err="1"/>
              <a:t>kontradiktif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bersamaan</a:t>
            </a:r>
            <a:r>
              <a:rPr lang="en-US" sz="2400" dirty="0"/>
              <a:t> </a:t>
            </a:r>
            <a:r>
              <a:rPr lang="en-US" sz="2400" dirty="0" err="1"/>
              <a:t>ditempatkan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karyawan</a:t>
            </a:r>
            <a:r>
              <a:rPr lang="en-US" sz="2400" dirty="0"/>
              <a:t>. </a:t>
            </a:r>
            <a:r>
              <a:rPr lang="en-US" sz="2400" dirty="0" err="1"/>
              <a:t>Konflik</a:t>
            </a:r>
            <a:r>
              <a:rPr lang="en-US" sz="2400" dirty="0"/>
              <a:t> </a:t>
            </a:r>
            <a:r>
              <a:rPr lang="en-US" sz="2400" dirty="0" err="1"/>
              <a:t>peran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memainkan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peran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bersamaan</a:t>
            </a:r>
            <a:r>
              <a:rPr lang="en-US" sz="2400" dirty="0"/>
              <a:t>.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manajer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mengizinkan</a:t>
            </a:r>
            <a:r>
              <a:rPr lang="en-US" sz="2400" dirty="0"/>
              <a:t> </a:t>
            </a:r>
            <a:r>
              <a:rPr lang="en-US" sz="2400" dirty="0" err="1"/>
              <a:t>istrinya</a:t>
            </a:r>
            <a:r>
              <a:rPr lang="en-US" sz="2400" dirty="0"/>
              <a:t> (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karyawan</a:t>
            </a:r>
            <a:r>
              <a:rPr lang="en-US" sz="2400" dirty="0"/>
              <a:t>) </a:t>
            </a:r>
            <a:r>
              <a:rPr lang="en-US" sz="2400" dirty="0" err="1"/>
              <a:t>pulang</a:t>
            </a:r>
            <a:r>
              <a:rPr lang="en-US" sz="2400" dirty="0"/>
              <a:t> </a:t>
            </a:r>
            <a:r>
              <a:rPr lang="en-US" sz="2400" dirty="0" err="1"/>
              <a:t>sebelum</a:t>
            </a:r>
            <a:r>
              <a:rPr lang="en-US" sz="2400" dirty="0"/>
              <a:t> </a:t>
            </a:r>
            <a:r>
              <a:rPr lang="en-US" sz="2400" dirty="0" err="1"/>
              <a:t>waktunya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ia</a:t>
            </a:r>
            <a:r>
              <a:rPr lang="en-US" sz="2400" dirty="0"/>
              <a:t>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menerima</a:t>
            </a:r>
            <a:r>
              <a:rPr lang="en-US" sz="2400" dirty="0"/>
              <a:t> </a:t>
            </a:r>
            <a:r>
              <a:rPr lang="en-US" sz="2400" dirty="0" err="1"/>
              <a:t>kualitas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rendah</a:t>
            </a:r>
            <a:r>
              <a:rPr lang="en-US" sz="2400" dirty="0"/>
              <a:t> di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sisi</a:t>
            </a:r>
            <a:r>
              <a:rPr lang="en-US" sz="2400" dirty="0"/>
              <a:t>,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mengabaikan</a:t>
            </a:r>
            <a:r>
              <a:rPr lang="en-US" sz="2400" dirty="0"/>
              <a:t> </a:t>
            </a:r>
            <a:r>
              <a:rPr lang="en-US" sz="2400" dirty="0" err="1"/>
              <a:t>kuantitas</a:t>
            </a:r>
            <a:r>
              <a:rPr lang="en-US" sz="2400" dirty="0"/>
              <a:t> di </a:t>
            </a:r>
            <a:r>
              <a:rPr lang="en-US" sz="2400" dirty="0" err="1"/>
              <a:t>sisi</a:t>
            </a:r>
            <a:r>
              <a:rPr lang="en-US" sz="2400" dirty="0"/>
              <a:t> lain. Ada </a:t>
            </a:r>
            <a:r>
              <a:rPr lang="en-US" sz="2400" dirty="0" err="1"/>
              <a:t>tekanan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konflik</a:t>
            </a:r>
            <a:r>
              <a:rPr lang="en-US" sz="2400" dirty="0"/>
              <a:t> </a:t>
            </a:r>
            <a:r>
              <a:rPr lang="en-US" sz="2400" dirty="0" err="1"/>
              <a:t>antar-peran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535768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19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76200"/>
            <a:ext cx="9144000" cy="6400800"/>
          </a:xfrm>
        </p:spPr>
        <p:txBody>
          <a:bodyPr>
            <a:normAutofit/>
          </a:bodyPr>
          <a:lstStyle/>
          <a:p>
            <a:r>
              <a:rPr lang="en-US" sz="2400" dirty="0"/>
              <a:t>Robert </a:t>
            </a:r>
            <a:r>
              <a:rPr lang="en-US" sz="2400" dirty="0" smtClean="0"/>
              <a:t>Kahn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rekan-rekannya</a:t>
            </a:r>
            <a:r>
              <a:rPr lang="en-US" sz="2400" dirty="0"/>
              <a:t> di University of Michigan </a:t>
            </a:r>
            <a:r>
              <a:rPr lang="en-US" sz="2400" dirty="0" err="1"/>
              <a:t>menyimpulkan</a:t>
            </a:r>
            <a:r>
              <a:rPr lang="en-US" sz="2400" dirty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peran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berlawanan</a:t>
            </a:r>
            <a:r>
              <a:rPr lang="en-US" sz="2400" dirty="0" smtClean="0"/>
              <a:t>   </a:t>
            </a:r>
            <a:r>
              <a:rPr lang="en-US" sz="2400" dirty="0" err="1" smtClean="0"/>
              <a:t>menimbulkan</a:t>
            </a:r>
            <a:r>
              <a:rPr lang="en-US" sz="2400" dirty="0" smtClean="0"/>
              <a:t> </a:t>
            </a:r>
            <a:r>
              <a:rPr lang="en-US" sz="2400" dirty="0" err="1"/>
              <a:t>tekanan</a:t>
            </a:r>
            <a:r>
              <a:rPr lang="en-US" sz="2400" dirty="0"/>
              <a:t> </a:t>
            </a:r>
            <a:r>
              <a:rPr lang="en-US" sz="2400" dirty="0" err="1"/>
              <a:t>peran</a:t>
            </a:r>
            <a:r>
              <a:rPr lang="en-US" sz="2400" dirty="0"/>
              <a:t> yang </a:t>
            </a:r>
            <a:r>
              <a:rPr lang="en-US" sz="2400" dirty="0" err="1" smtClean="0"/>
              <a:t>berlawanan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Konflik</a:t>
            </a:r>
            <a:r>
              <a:rPr lang="en-US" sz="2400" dirty="0" smtClean="0"/>
              <a:t> </a:t>
            </a:r>
            <a:r>
              <a:rPr lang="en-US" sz="2400" dirty="0" err="1" smtClean="0"/>
              <a:t>peran</a:t>
            </a:r>
            <a:r>
              <a:rPr lang="en-US" sz="2400" dirty="0" smtClean="0"/>
              <a:t> 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umumnya</a:t>
            </a:r>
            <a:r>
              <a:rPr lang="en-US" sz="2400" dirty="0" smtClean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efek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</a:p>
          <a:p>
            <a:r>
              <a:rPr lang="en-US" sz="2400" dirty="0" err="1" smtClean="0"/>
              <a:t>Konflik</a:t>
            </a:r>
            <a:r>
              <a:rPr lang="en-US" sz="2400" dirty="0" smtClean="0"/>
              <a:t> </a:t>
            </a:r>
            <a:r>
              <a:rPr lang="en-US" sz="2400" dirty="0"/>
              <a:t>internal yang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intensif</a:t>
            </a:r>
            <a:r>
              <a:rPr lang="en-US" sz="2400" dirty="0"/>
              <a:t>, </a:t>
            </a:r>
            <a:endParaRPr lang="en-US" sz="2400" dirty="0" smtClean="0"/>
          </a:p>
          <a:p>
            <a:r>
              <a:rPr lang="en-US" sz="2400" dirty="0" err="1" smtClean="0"/>
              <a:t>meningkatnya</a:t>
            </a:r>
            <a:r>
              <a:rPr lang="en-US" sz="2400" dirty="0" smtClean="0"/>
              <a:t> </a:t>
            </a:r>
            <a:r>
              <a:rPr lang="en-US" sz="2400" dirty="0" err="1"/>
              <a:t>ketegangan</a:t>
            </a:r>
            <a:r>
              <a:rPr lang="en-US" sz="2400" dirty="0"/>
              <a:t> yang </a:t>
            </a:r>
            <a:r>
              <a:rPr lang="en-US" sz="2400" dirty="0" err="1"/>
              <a:t>terkait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aspek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, </a:t>
            </a:r>
            <a:endParaRPr lang="en-US" sz="2400" dirty="0" smtClean="0"/>
          </a:p>
          <a:p>
            <a:r>
              <a:rPr lang="en-US" sz="2400" dirty="0" err="1" smtClean="0"/>
              <a:t>mengurangi</a:t>
            </a:r>
            <a:r>
              <a:rPr lang="en-US" sz="2400" dirty="0" smtClean="0"/>
              <a:t> </a:t>
            </a:r>
            <a:r>
              <a:rPr lang="en-US" sz="2400" dirty="0" err="1"/>
              <a:t>kepuasan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komponennya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err="1" smtClean="0"/>
              <a:t>menurunkan</a:t>
            </a:r>
            <a:r>
              <a:rPr lang="en-US" sz="2400" dirty="0" smtClean="0"/>
              <a:t> </a:t>
            </a:r>
            <a:r>
              <a:rPr lang="en-US" sz="2400" dirty="0" err="1"/>
              <a:t>kepercayaan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atasan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keseluruhan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Ketegangan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dialami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yang </a:t>
            </a:r>
            <a:r>
              <a:rPr lang="en-US" sz="2400" dirty="0" err="1"/>
              <a:t>berada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situasi</a:t>
            </a:r>
            <a:r>
              <a:rPr lang="en-US" sz="2400" dirty="0"/>
              <a:t> </a:t>
            </a:r>
            <a:r>
              <a:rPr lang="en-US" sz="2400" dirty="0" err="1"/>
              <a:t>konflik</a:t>
            </a:r>
            <a:r>
              <a:rPr lang="en-US" sz="2400" dirty="0"/>
              <a:t> </a:t>
            </a:r>
            <a:r>
              <a:rPr lang="en-US" sz="2400" dirty="0" err="1"/>
              <a:t>menyebabkan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respons</a:t>
            </a:r>
            <a:r>
              <a:rPr lang="en-US" sz="2400" dirty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 </a:t>
            </a:r>
            <a:r>
              <a:rPr lang="en-US" sz="2400" dirty="0" err="1" smtClean="0"/>
              <a:t>me</a:t>
            </a:r>
            <a:r>
              <a:rPr lang="en-US" sz="2400" dirty="0" err="1"/>
              <a:t>n</a:t>
            </a:r>
            <a:r>
              <a:rPr lang="en-US" sz="2400" dirty="0" err="1" smtClean="0"/>
              <a:t>arik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psikologis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3418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19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US" sz="3200" dirty="0"/>
              <a:t>Hans </a:t>
            </a:r>
            <a:r>
              <a:rPr lang="en-US" sz="3200" dirty="0" err="1" smtClean="0"/>
              <a:t>Selye</a:t>
            </a:r>
            <a:r>
              <a:rPr lang="en-US" sz="3200" dirty="0" smtClean="0"/>
              <a:t>, </a:t>
            </a:r>
            <a:r>
              <a:rPr lang="en-US" sz="3200" dirty="0" err="1"/>
              <a:t>seorang</a:t>
            </a:r>
            <a:r>
              <a:rPr lang="en-US" sz="3200" dirty="0"/>
              <a:t> </a:t>
            </a:r>
            <a:r>
              <a:rPr lang="en-US" sz="3200" dirty="0" err="1"/>
              <a:t>peneliti</a:t>
            </a:r>
            <a:r>
              <a:rPr lang="en-US" sz="3200" dirty="0"/>
              <a:t> </a:t>
            </a:r>
            <a:r>
              <a:rPr lang="en-US" sz="3200" dirty="0" err="1"/>
              <a:t>medis</a:t>
            </a:r>
            <a:r>
              <a:rPr lang="en-US" sz="3200" dirty="0"/>
              <a:t> </a:t>
            </a:r>
            <a:r>
              <a:rPr lang="en-US" sz="3200" dirty="0" err="1"/>
              <a:t>pertama</a:t>
            </a:r>
            <a:r>
              <a:rPr lang="en-US" sz="3200" dirty="0"/>
              <a:t> kali </a:t>
            </a:r>
            <a:r>
              <a:rPr lang="en-US" sz="3200" dirty="0" err="1"/>
              <a:t>menggunakan</a:t>
            </a:r>
            <a:r>
              <a:rPr lang="en-US" sz="3200" dirty="0"/>
              <a:t> </a:t>
            </a:r>
            <a:r>
              <a:rPr lang="en-US" sz="3200" dirty="0" err="1"/>
              <a:t>istilah</a:t>
            </a:r>
            <a:r>
              <a:rPr lang="en-US" sz="3200" dirty="0"/>
              <a:t> "</a:t>
            </a:r>
            <a:r>
              <a:rPr lang="en-US" sz="3200" dirty="0" err="1"/>
              <a:t>Stres</a:t>
            </a:r>
            <a:r>
              <a:rPr lang="en-US" sz="3200" dirty="0"/>
              <a:t>"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menggambarkan</a:t>
            </a:r>
            <a:r>
              <a:rPr lang="en-US" sz="3200" dirty="0"/>
              <a:t> </a:t>
            </a:r>
            <a:r>
              <a:rPr lang="en-US" sz="3200" dirty="0" err="1"/>
              <a:t>mekanisme</a:t>
            </a:r>
            <a:r>
              <a:rPr lang="en-US" sz="3200" dirty="0"/>
              <a:t> </a:t>
            </a:r>
            <a:r>
              <a:rPr lang="en-US" sz="3200" dirty="0" err="1" smtClean="0"/>
              <a:t>respons</a:t>
            </a:r>
            <a:r>
              <a:rPr lang="en-US" sz="3200" dirty="0" smtClean="0"/>
              <a:t> </a:t>
            </a:r>
            <a:r>
              <a:rPr lang="en-US" sz="3200" dirty="0" err="1" smtClean="0"/>
              <a:t>biologis</a:t>
            </a:r>
            <a:r>
              <a:rPr lang="en-US" sz="3200" dirty="0" smtClean="0"/>
              <a:t> </a:t>
            </a:r>
            <a:r>
              <a:rPr lang="en-US" sz="3200" dirty="0" err="1" smtClean="0"/>
              <a:t>tubuh</a:t>
            </a:r>
            <a:r>
              <a:rPr lang="en-US" sz="3200" dirty="0" smtClean="0"/>
              <a:t>. </a:t>
            </a:r>
          </a:p>
          <a:p>
            <a:r>
              <a:rPr lang="en-US" sz="3200" dirty="0" err="1" smtClean="0"/>
              <a:t>Dia</a:t>
            </a:r>
            <a:r>
              <a:rPr lang="en-US" sz="3200" dirty="0" smtClean="0"/>
              <a:t> </a:t>
            </a:r>
            <a:r>
              <a:rPr lang="en-US" sz="3200" dirty="0" err="1"/>
              <a:t>mendefinisikan</a:t>
            </a:r>
            <a:r>
              <a:rPr lang="en-US" sz="3200" dirty="0"/>
              <a:t> </a:t>
            </a:r>
            <a:r>
              <a:rPr lang="en-US" sz="3200" dirty="0" err="1"/>
              <a:t>stres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"</a:t>
            </a:r>
            <a:r>
              <a:rPr lang="en-US" sz="3200" dirty="0" err="1"/>
              <a:t>respons</a:t>
            </a:r>
            <a:r>
              <a:rPr lang="en-US" sz="3200" dirty="0"/>
              <a:t> </a:t>
            </a:r>
            <a:r>
              <a:rPr lang="en-US" sz="3200" dirty="0" err="1"/>
              <a:t>tubuh</a:t>
            </a:r>
            <a:r>
              <a:rPr lang="en-US" sz="3200" dirty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/>
              <a:t>spesifik</a:t>
            </a:r>
            <a:r>
              <a:rPr lang="en-US" sz="3200" dirty="0"/>
              <a:t> </a:t>
            </a:r>
            <a:r>
              <a:rPr lang="en-US" sz="3200" dirty="0" err="1"/>
              <a:t>terhadap</a:t>
            </a:r>
            <a:r>
              <a:rPr lang="en-US" sz="3200" dirty="0"/>
              <a:t> </a:t>
            </a:r>
            <a:r>
              <a:rPr lang="en-US" sz="3200" dirty="0" err="1" smtClean="0"/>
              <a:t>setiap</a:t>
            </a:r>
            <a:r>
              <a:rPr lang="en-US" sz="3200" dirty="0" smtClean="0"/>
              <a:t> </a:t>
            </a:r>
            <a:r>
              <a:rPr lang="en-US" sz="3200" dirty="0" err="1" smtClean="0"/>
              <a:t>permintaan</a:t>
            </a:r>
            <a:r>
              <a:rPr lang="en-US" sz="3200" dirty="0" smtClean="0"/>
              <a:t>". </a:t>
            </a:r>
          </a:p>
          <a:p>
            <a:r>
              <a:rPr lang="en-US" sz="3200" dirty="0" err="1" smtClean="0"/>
              <a:t>Ia</a:t>
            </a:r>
            <a:r>
              <a:rPr lang="en-US" sz="3200" dirty="0" smtClean="0"/>
              <a:t> </a:t>
            </a:r>
            <a:r>
              <a:rPr lang="en-US" sz="3200" dirty="0" err="1"/>
              <a:t>memandang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stres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bumbu</a:t>
            </a:r>
            <a:r>
              <a:rPr lang="en-US" sz="3200" dirty="0"/>
              <a:t> </a:t>
            </a:r>
            <a:r>
              <a:rPr lang="en-US" sz="3200" dirty="0" err="1"/>
              <a:t>kehidupan</a:t>
            </a:r>
            <a:r>
              <a:rPr lang="en-US" sz="3200" dirty="0"/>
              <a:t>,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adanya</a:t>
            </a:r>
            <a:r>
              <a:rPr lang="en-US" sz="3200" dirty="0"/>
              <a:t> </a:t>
            </a:r>
            <a:r>
              <a:rPr lang="en-US" sz="3200" dirty="0" err="1"/>
              <a:t>stres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kematian</a:t>
            </a:r>
            <a:r>
              <a:rPr lang="en-US" sz="3200" dirty="0"/>
              <a:t>. </a:t>
            </a:r>
            <a:endParaRPr lang="en-US" sz="3200" dirty="0" smtClean="0"/>
          </a:p>
          <a:p>
            <a:r>
              <a:rPr lang="en-US" sz="3200" dirty="0" err="1" smtClean="0"/>
              <a:t>Stres</a:t>
            </a:r>
            <a:r>
              <a:rPr lang="en-US" sz="3200" dirty="0" smtClean="0"/>
              <a:t> </a:t>
            </a:r>
            <a:r>
              <a:rPr lang="en-US" sz="3200" dirty="0" err="1"/>
              <a:t>biasanya</a:t>
            </a:r>
            <a:r>
              <a:rPr lang="en-US" sz="3200" dirty="0"/>
              <a:t> </a:t>
            </a:r>
            <a:r>
              <a:rPr lang="en-US" sz="3200" dirty="0" err="1"/>
              <a:t>dianggap</a:t>
            </a:r>
            <a:r>
              <a:rPr lang="en-US" sz="3200" dirty="0"/>
              <a:t> </a:t>
            </a:r>
            <a:r>
              <a:rPr lang="en-US" sz="3200" dirty="0" err="1"/>
              <a:t>negatif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disebabkan</a:t>
            </a:r>
            <a:r>
              <a:rPr lang="en-US" sz="3200" dirty="0"/>
              <a:t>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sesuatu</a:t>
            </a:r>
            <a:r>
              <a:rPr lang="en-US" sz="3200" dirty="0"/>
              <a:t> yang </a:t>
            </a:r>
            <a:r>
              <a:rPr lang="en-US" sz="3200" dirty="0" err="1"/>
              <a:t>buruk</a:t>
            </a:r>
            <a:r>
              <a:rPr lang="en-US" sz="3200" dirty="0"/>
              <a:t>. </a:t>
            </a:r>
            <a:r>
              <a:rPr lang="en-US" sz="3200" dirty="0" err="1"/>
              <a:t>Jadi</a:t>
            </a:r>
            <a:r>
              <a:rPr lang="en-US" sz="3200" dirty="0"/>
              <a:t> </a:t>
            </a:r>
            <a:r>
              <a:rPr lang="en-US" sz="3200" dirty="0" err="1"/>
              <a:t>stres</a:t>
            </a:r>
            <a:r>
              <a:rPr lang="en-US" sz="3200" dirty="0"/>
              <a:t> </a:t>
            </a:r>
            <a:r>
              <a:rPr lang="en-US" sz="3200" dirty="0" err="1"/>
              <a:t>mengacu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tekanan</a:t>
            </a:r>
            <a:r>
              <a:rPr lang="en-US" sz="3200" dirty="0"/>
              <a:t>. </a:t>
            </a:r>
            <a:endParaRPr lang="en-US" sz="3200" dirty="0" smtClean="0"/>
          </a:p>
          <a:p>
            <a:r>
              <a:rPr lang="en-US" sz="3200" dirty="0" err="1" smtClean="0"/>
              <a:t>Ivancevich</a:t>
            </a:r>
            <a:r>
              <a:rPr lang="en-US" sz="3200" dirty="0" smtClean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Matterson</a:t>
            </a:r>
            <a:r>
              <a:rPr lang="en-US" sz="3200" dirty="0"/>
              <a:t> </a:t>
            </a:r>
            <a:r>
              <a:rPr lang="en-US" sz="3200" dirty="0" err="1"/>
              <a:t>mendefinisikan</a:t>
            </a:r>
            <a:r>
              <a:rPr lang="en-US" sz="3200" dirty="0"/>
              <a:t> </a:t>
            </a:r>
            <a:r>
              <a:rPr lang="en-US" sz="3200" dirty="0" err="1"/>
              <a:t>stres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"</a:t>
            </a:r>
            <a:r>
              <a:rPr lang="en-US" sz="3200" dirty="0" err="1"/>
              <a:t>interaksi</a:t>
            </a:r>
            <a:r>
              <a:rPr lang="en-US" sz="3200" dirty="0"/>
              <a:t> </a:t>
            </a:r>
            <a:r>
              <a:rPr lang="en-US" sz="3200" dirty="0" err="1"/>
              <a:t>individu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lingkungan</a:t>
            </a:r>
            <a:r>
              <a:rPr lang="en-US" sz="3200" dirty="0"/>
              <a:t>"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6314043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b="1" dirty="0" smtClean="0"/>
              <a:t>BURNOUT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r>
              <a:rPr lang="en-US" sz="2800" dirty="0"/>
              <a:t>Burnout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jenis</a:t>
            </a:r>
            <a:r>
              <a:rPr lang="en-US" sz="2800" dirty="0"/>
              <a:t> </a:t>
            </a:r>
            <a:r>
              <a:rPr lang="en-US" sz="2800" dirty="0" err="1"/>
              <a:t>krisis</a:t>
            </a:r>
            <a:r>
              <a:rPr lang="en-US" sz="2800" dirty="0"/>
              <a:t> </a:t>
            </a:r>
            <a:r>
              <a:rPr lang="en-US" sz="2800" dirty="0" err="1"/>
              <a:t>eksistensial</a:t>
            </a:r>
            <a:r>
              <a:rPr lang="en-US" sz="2800" dirty="0"/>
              <a:t> di </a:t>
            </a:r>
            <a:r>
              <a:rPr lang="en-US" sz="2800" dirty="0" err="1"/>
              <a:t>mana</a:t>
            </a:r>
            <a:r>
              <a:rPr lang="en-US" sz="2800" dirty="0"/>
              <a:t> </a:t>
            </a:r>
            <a:r>
              <a:rPr lang="en-US" sz="2800" dirty="0" err="1"/>
              <a:t>pekerjaan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lagi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yang </a:t>
            </a:r>
            <a:r>
              <a:rPr lang="en-US" sz="2800" dirty="0" err="1"/>
              <a:t>berarti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Pekerja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mengalami</a:t>
            </a:r>
            <a:r>
              <a:rPr lang="en-US" sz="2800" dirty="0"/>
              <a:t> </a:t>
            </a:r>
            <a:r>
              <a:rPr lang="en-US" sz="2800" dirty="0" err="1"/>
              <a:t>kelelahan</a:t>
            </a:r>
            <a:r>
              <a:rPr lang="en-US" sz="2800" dirty="0"/>
              <a:t> </a:t>
            </a:r>
            <a:r>
              <a:rPr lang="en-US" sz="2800" dirty="0" err="1"/>
              <a:t>mungkin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lagi</a:t>
            </a:r>
            <a:r>
              <a:rPr lang="en-US" sz="2800" dirty="0"/>
              <a:t> </a:t>
            </a:r>
            <a:r>
              <a:rPr lang="en-US" sz="2800" dirty="0" err="1"/>
              <a:t>menganggap</a:t>
            </a:r>
            <a:r>
              <a:rPr lang="en-US" sz="2800" dirty="0"/>
              <a:t> </a:t>
            </a:r>
            <a:r>
              <a:rPr lang="en-US" sz="2800" dirty="0" err="1"/>
              <a:t>pekerjaannya</a:t>
            </a:r>
            <a:r>
              <a:rPr lang="en-US" sz="2800" dirty="0"/>
              <a:t> </a:t>
            </a:r>
            <a:r>
              <a:rPr lang="en-US" sz="2800" dirty="0" err="1"/>
              <a:t>bermakna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/>
              <a:t>merasa</a:t>
            </a:r>
            <a:r>
              <a:rPr lang="en-US" sz="2800" dirty="0"/>
              <a:t> </a:t>
            </a:r>
            <a:r>
              <a:rPr lang="en-US" sz="2800" dirty="0" err="1"/>
              <a:t>pekerjaan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membosankan</a:t>
            </a:r>
            <a:r>
              <a:rPr lang="en-US" sz="2800" dirty="0"/>
              <a:t>, </a:t>
            </a:r>
            <a:r>
              <a:rPr lang="en-US" sz="2800" dirty="0" err="1"/>
              <a:t>berlebihan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penting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/>
              <a:t>mengalami</a:t>
            </a:r>
            <a:r>
              <a:rPr lang="en-US" sz="2800" dirty="0"/>
              <a:t> </a:t>
            </a:r>
            <a:r>
              <a:rPr lang="en-US" sz="2800" dirty="0" err="1"/>
              <a:t>kelelahan</a:t>
            </a:r>
            <a:r>
              <a:rPr lang="en-US" sz="2800" dirty="0"/>
              <a:t> total yang </a:t>
            </a:r>
            <a:r>
              <a:rPr lang="en-US" sz="2800" dirty="0" err="1"/>
              <a:t>mungkin</a:t>
            </a:r>
            <a:r>
              <a:rPr lang="en-US" sz="2800" dirty="0"/>
              <a:t> </a:t>
            </a:r>
            <a:r>
              <a:rPr lang="en-US" sz="2800" dirty="0" err="1"/>
              <a:t>menunjukkan</a:t>
            </a:r>
            <a:r>
              <a:rPr lang="en-US" sz="2800" dirty="0"/>
              <a:t> </a:t>
            </a:r>
            <a:r>
              <a:rPr lang="en-US" sz="2800" dirty="0" err="1"/>
              <a:t>dirinya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kebosanan</a:t>
            </a:r>
            <a:r>
              <a:rPr lang="en-US" sz="2800" dirty="0"/>
              <a:t>, </a:t>
            </a:r>
            <a:r>
              <a:rPr lang="en-US" sz="2800" dirty="0" err="1"/>
              <a:t>depresi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rasa </a:t>
            </a:r>
            <a:r>
              <a:rPr lang="en-US" sz="2800" dirty="0" err="1"/>
              <a:t>keterasingan</a:t>
            </a:r>
            <a:r>
              <a:rPr lang="en-US" sz="2800" dirty="0"/>
              <a:t> yang </a:t>
            </a:r>
            <a:r>
              <a:rPr lang="en-US" sz="2800" dirty="0" err="1"/>
              <a:t>kuat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Perilaku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terkait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pekerjaan</a:t>
            </a:r>
            <a:r>
              <a:rPr lang="en-US" sz="2800" dirty="0"/>
              <a:t> </a:t>
            </a:r>
            <a:r>
              <a:rPr lang="en-US" sz="2800" dirty="0" err="1"/>
              <a:t>eksekutif</a:t>
            </a:r>
            <a:r>
              <a:rPr lang="en-US" sz="2800" dirty="0"/>
              <a:t> </a:t>
            </a:r>
            <a:r>
              <a:rPr lang="en-US" sz="2800" dirty="0" err="1"/>
              <a:t>menunjukkan</a:t>
            </a:r>
            <a:r>
              <a:rPr lang="en-US" sz="2800" dirty="0"/>
              <a:t> </a:t>
            </a:r>
            <a:r>
              <a:rPr lang="en-US" sz="2800" dirty="0" err="1"/>
              <a:t>sangat</a:t>
            </a:r>
            <a:r>
              <a:rPr lang="en-US" sz="2800" dirty="0"/>
              <a:t> </a:t>
            </a:r>
            <a:r>
              <a:rPr lang="en-US" sz="2800" dirty="0" err="1"/>
              <a:t>sedikit</a:t>
            </a:r>
            <a:r>
              <a:rPr lang="en-US" sz="2800" dirty="0"/>
              <a:t> </a:t>
            </a:r>
            <a:r>
              <a:rPr lang="en-US" sz="2800" dirty="0" err="1"/>
              <a:t>perhatian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kualitas</a:t>
            </a:r>
            <a:r>
              <a:rPr lang="en-US" sz="2800" dirty="0"/>
              <a:t>, </a:t>
            </a:r>
            <a:r>
              <a:rPr lang="en-US" sz="2800" dirty="0" err="1"/>
              <a:t>kreativitas</a:t>
            </a:r>
            <a:r>
              <a:rPr lang="en-US" sz="2800" dirty="0"/>
              <a:t>, </a:t>
            </a:r>
            <a:r>
              <a:rPr lang="en-US" sz="2800" dirty="0" err="1"/>
              <a:t>antusiasme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kontribusi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622986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19" cy="22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400" dirty="0" err="1"/>
              <a:t>Morely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Katherine (1982) </a:t>
            </a:r>
            <a:r>
              <a:rPr lang="en-US" sz="2400" dirty="0" err="1" smtClean="0"/>
              <a:t>mengidentifikasi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/>
              <a:t>eksekutif</a:t>
            </a:r>
            <a:r>
              <a:rPr lang="en-US" sz="2400" dirty="0"/>
              <a:t> </a:t>
            </a:r>
            <a:r>
              <a:rPr lang="en-US" sz="2400" dirty="0" smtClean="0"/>
              <a:t>yang Burnout : </a:t>
            </a:r>
          </a:p>
          <a:p>
            <a:r>
              <a:rPr lang="en-US" sz="2400" dirty="0" smtClean="0"/>
              <a:t>(</a:t>
            </a:r>
            <a:r>
              <a:rPr lang="en-US" sz="2400" dirty="0"/>
              <a:t>a) </a:t>
            </a:r>
            <a:r>
              <a:rPr lang="en-US" sz="2400" dirty="0" err="1"/>
              <a:t>Kecenderungan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menyeimbangkan</a:t>
            </a:r>
            <a:r>
              <a:rPr lang="en-US" sz="2400" dirty="0"/>
              <a:t> </a:t>
            </a:r>
            <a:r>
              <a:rPr lang="en-US" sz="2400" dirty="0" err="1" smtClean="0"/>
              <a:t>denga</a:t>
            </a:r>
            <a:r>
              <a:rPr lang="en-US" sz="2400" dirty="0" err="1"/>
              <a:t>n</a:t>
            </a:r>
            <a:r>
              <a:rPr lang="en-US" sz="2400" dirty="0" smtClean="0"/>
              <a:t> orang </a:t>
            </a:r>
            <a:r>
              <a:rPr lang="en-US" sz="2400" dirty="0"/>
              <a:t>lain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kelelahan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.</a:t>
            </a:r>
          </a:p>
          <a:p>
            <a:r>
              <a:rPr lang="en-US" sz="2400" dirty="0" smtClean="0"/>
              <a:t>(b) </a:t>
            </a:r>
            <a:r>
              <a:rPr lang="en-US" sz="2400" dirty="0" err="1" smtClean="0"/>
              <a:t>Mengeluh</a:t>
            </a:r>
            <a:r>
              <a:rPr lang="en-US" sz="2400" dirty="0" smtClean="0"/>
              <a:t> </a:t>
            </a:r>
            <a:r>
              <a:rPr lang="en-US" sz="2400" dirty="0" err="1"/>
              <a:t>pahit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aspek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yang di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lalu</a:t>
            </a:r>
            <a:r>
              <a:rPr lang="en-US" sz="2400" dirty="0"/>
              <a:t>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yang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 smtClean="0"/>
              <a:t>perhatiannya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 smtClean="0"/>
              <a:t>(c) </a:t>
            </a:r>
            <a:r>
              <a:rPr lang="en-US" sz="2400" dirty="0" err="1" smtClean="0"/>
              <a:t>Kehilangan</a:t>
            </a:r>
            <a:r>
              <a:rPr lang="en-US" sz="2400" dirty="0" smtClean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 smtClean="0"/>
              <a:t>sakit</a:t>
            </a:r>
            <a:r>
              <a:rPr lang="en-US" sz="2400" dirty="0" smtClean="0"/>
              <a:t> </a:t>
            </a:r>
            <a:r>
              <a:rPr lang="en-US" sz="2400" dirty="0" err="1" smtClean="0"/>
              <a:t>yag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jelas</a:t>
            </a:r>
            <a:r>
              <a:rPr lang="en-US" sz="2400" dirty="0" smtClean="0"/>
              <a:t> </a:t>
            </a:r>
            <a:r>
              <a:rPr lang="en-US" sz="2400" dirty="0" err="1" smtClean="0"/>
              <a:t>penyakitnya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err="1"/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maki</a:t>
            </a:r>
            <a:r>
              <a:rPr lang="en-US" sz="2400" dirty="0" err="1"/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parah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(d) </a:t>
            </a:r>
            <a:r>
              <a:rPr lang="en-US" sz="2400" dirty="0" err="1" smtClean="0"/>
              <a:t>Melamun</a:t>
            </a:r>
            <a:r>
              <a:rPr lang="en-US" sz="2400" dirty="0" smtClean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tidur</a:t>
            </a:r>
            <a:r>
              <a:rPr lang="en-US" sz="2400" dirty="0"/>
              <a:t> di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 smtClean="0"/>
              <a:t>. </a:t>
            </a:r>
            <a:endParaRPr lang="en-US" sz="2400" dirty="0"/>
          </a:p>
          <a:p>
            <a:r>
              <a:rPr lang="en-US" sz="2400" dirty="0"/>
              <a:t>(e) </a:t>
            </a:r>
            <a:r>
              <a:rPr lang="en-US" sz="2400" dirty="0" err="1"/>
              <a:t>Menjadi</a:t>
            </a:r>
            <a:r>
              <a:rPr lang="en-US" sz="2400" dirty="0"/>
              <a:t> yang </a:t>
            </a:r>
            <a:r>
              <a:rPr lang="en-US" sz="2400" dirty="0" err="1"/>
              <a:t>terakhir</a:t>
            </a:r>
            <a:r>
              <a:rPr lang="en-US" sz="2400" dirty="0"/>
              <a:t> </a:t>
            </a:r>
            <a:r>
              <a:rPr lang="en-US" sz="2400" dirty="0" err="1"/>
              <a:t>datang</a:t>
            </a:r>
            <a:r>
              <a:rPr lang="en-US" sz="2400" dirty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kator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pertama</a:t>
            </a:r>
            <a:r>
              <a:rPr lang="en-US" sz="2400" dirty="0"/>
              <a:t> </a:t>
            </a:r>
            <a:r>
              <a:rPr lang="en-US" sz="2400" dirty="0" err="1" smtClean="0"/>
              <a:t>pulag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(f) </a:t>
            </a:r>
            <a:r>
              <a:rPr lang="en-US" sz="2400" dirty="0" err="1"/>
              <a:t>Bertengkar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rekan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tampak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kooperatif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terisolasi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orang lain.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8649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19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en-US" sz="2400" dirty="0" err="1"/>
              <a:t>Penyebab</a:t>
            </a:r>
            <a:r>
              <a:rPr lang="en-US" sz="2400" dirty="0"/>
              <a:t> </a:t>
            </a:r>
            <a:r>
              <a:rPr lang="en-US" sz="2400" b="1" dirty="0" smtClean="0"/>
              <a:t>Burnout</a:t>
            </a:r>
          </a:p>
          <a:p>
            <a:r>
              <a:rPr lang="en-US" sz="2400" dirty="0" smtClean="0"/>
              <a:t>1</a:t>
            </a:r>
            <a:r>
              <a:rPr lang="en-US" sz="2400" dirty="0"/>
              <a:t>. </a:t>
            </a:r>
            <a:r>
              <a:rPr lang="en-US" sz="2400" dirty="0" err="1"/>
              <a:t>Estimasi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: </a:t>
            </a:r>
            <a:r>
              <a:rPr lang="en-US" sz="2400" dirty="0" err="1"/>
              <a:t>Terlalu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bekerja</a:t>
            </a:r>
            <a:r>
              <a:rPr lang="en-US" sz="2400" dirty="0"/>
              <a:t>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dianggap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penyebab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/>
              <a:t>kelelahan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Tapi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demikian</a:t>
            </a:r>
            <a:r>
              <a:rPr lang="en-US" sz="2400" dirty="0"/>
              <a:t>. Burnout </a:t>
            </a:r>
            <a:r>
              <a:rPr lang="en-US" sz="2400" dirty="0" err="1"/>
              <a:t>terjadi</a:t>
            </a:r>
            <a:r>
              <a:rPr lang="en-US" sz="2400" dirty="0"/>
              <a:t> di </a:t>
            </a:r>
            <a:r>
              <a:rPr lang="en-US" sz="2400" dirty="0" err="1"/>
              <a:t>lingkungan</a:t>
            </a:r>
            <a:r>
              <a:rPr lang="en-US" sz="2400" dirty="0"/>
              <a:t> yang </a:t>
            </a:r>
            <a:r>
              <a:rPr lang="en-US" sz="2400" dirty="0" err="1"/>
              <a:t>kacau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stabil</a:t>
            </a:r>
            <a:r>
              <a:rPr lang="en-US" sz="2400" dirty="0"/>
              <a:t>.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kebingungan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arahan</a:t>
            </a:r>
            <a:r>
              <a:rPr lang="en-US" sz="2400" dirty="0"/>
              <a:t> </a:t>
            </a:r>
            <a:r>
              <a:rPr lang="en-US" sz="2400" dirty="0" err="1"/>
              <a:t>manajerial</a:t>
            </a:r>
            <a:r>
              <a:rPr lang="en-US" sz="2400" dirty="0"/>
              <a:t> di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depan</a:t>
            </a:r>
            <a:r>
              <a:rPr lang="en-US" sz="2400" dirty="0"/>
              <a:t>. Burnout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krisis</a:t>
            </a:r>
            <a:r>
              <a:rPr lang="en-US" sz="2400" dirty="0"/>
              <a:t>. </a:t>
            </a:r>
            <a:r>
              <a:rPr lang="en-US" sz="2400" dirty="0" err="1"/>
              <a:t>Estimasi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yang </a:t>
            </a:r>
            <a:r>
              <a:rPr lang="en-US" sz="2400" dirty="0" err="1"/>
              <a:t>rendah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menyebabkan</a:t>
            </a:r>
            <a:r>
              <a:rPr lang="en-US" sz="2400" dirty="0"/>
              <a:t> </a:t>
            </a:r>
            <a:r>
              <a:rPr lang="en-US" sz="2400" dirty="0" err="1"/>
              <a:t>kelelahan</a:t>
            </a:r>
            <a:r>
              <a:rPr lang="en-US" sz="2400" dirty="0"/>
              <a:t>.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eksekutif</a:t>
            </a:r>
            <a:r>
              <a:rPr lang="en-US" sz="2400" dirty="0"/>
              <a:t> </a:t>
            </a:r>
            <a:r>
              <a:rPr lang="en-US" sz="2400" dirty="0" err="1"/>
              <a:t>merasa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tantangan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inovasi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bekerja</a:t>
            </a:r>
            <a:r>
              <a:rPr lang="en-US" sz="2400" dirty="0"/>
              <a:t>, </a:t>
            </a:r>
            <a:r>
              <a:rPr lang="en-US" sz="2400" dirty="0" err="1"/>
              <a:t>kelelahan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.</a:t>
            </a:r>
          </a:p>
          <a:p>
            <a:r>
              <a:rPr lang="en-US" sz="2400" dirty="0"/>
              <a:t>2. </a:t>
            </a:r>
            <a:r>
              <a:rPr lang="en-US" sz="2400" dirty="0" err="1"/>
              <a:t>Ketidakcocokan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: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/>
              <a:t>eksekutif</a:t>
            </a:r>
            <a:r>
              <a:rPr lang="en-US" sz="2400" dirty="0"/>
              <a:t> </a:t>
            </a:r>
            <a:r>
              <a:rPr lang="en-US" sz="2400" dirty="0" err="1" smtClean="0"/>
              <a:t>cenderu</a:t>
            </a:r>
            <a:r>
              <a:rPr lang="en-US" sz="2400" dirty="0" err="1"/>
              <a:t>n</a:t>
            </a:r>
            <a:r>
              <a:rPr lang="en-US" sz="2400" dirty="0" err="1" smtClean="0"/>
              <a:t>g</a:t>
            </a:r>
            <a:r>
              <a:rPr lang="en-US" sz="2400" dirty="0" smtClean="0"/>
              <a:t>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menerima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yang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penghargaan</a:t>
            </a:r>
            <a:r>
              <a:rPr lang="en-US" sz="2400" dirty="0"/>
              <a:t> </a:t>
            </a:r>
            <a:r>
              <a:rPr lang="en-US" sz="2400" dirty="0" err="1"/>
              <a:t>ekstrinsik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gaji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yang </a:t>
            </a:r>
            <a:r>
              <a:rPr lang="en-US" sz="2400" dirty="0" err="1"/>
              <a:t>tinggi</a:t>
            </a:r>
            <a:r>
              <a:rPr lang="en-US" sz="2400" dirty="0"/>
              <a:t>. </a:t>
            </a:r>
            <a:r>
              <a:rPr lang="en-US" sz="2400" dirty="0" err="1"/>
              <a:t>Faktor-faktor</a:t>
            </a:r>
            <a:r>
              <a:rPr lang="en-US" sz="2400" dirty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/>
              <a:t>umumnya</a:t>
            </a:r>
            <a:r>
              <a:rPr lang="en-US" sz="2400" dirty="0"/>
              <a:t> </a:t>
            </a:r>
            <a:r>
              <a:rPr lang="en-US" sz="2400" dirty="0" err="1"/>
              <a:t>gagal</a:t>
            </a:r>
            <a:r>
              <a:rPr lang="en-US" sz="2400" dirty="0"/>
              <a:t> </a:t>
            </a:r>
            <a:r>
              <a:rPr lang="en-US" sz="2400" dirty="0" err="1"/>
              <a:t>memotivasi</a:t>
            </a:r>
            <a:r>
              <a:rPr lang="en-US" sz="2400" dirty="0"/>
              <a:t> </a:t>
            </a:r>
            <a:r>
              <a:rPr lang="en-US" sz="2400" dirty="0" err="1"/>
              <a:t>eksekutif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lama.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memilih</a:t>
            </a:r>
            <a:r>
              <a:rPr lang="en-US" sz="2400" dirty="0"/>
              <a:t> </a:t>
            </a:r>
            <a:r>
              <a:rPr lang="en-US" sz="2400" dirty="0" err="1" smtClean="0"/>
              <a:t>pegharagaan</a:t>
            </a:r>
            <a:r>
              <a:rPr lang="en-US" sz="2400" dirty="0" smtClean="0"/>
              <a:t> </a:t>
            </a:r>
            <a:r>
              <a:rPr lang="en-US" sz="2400" dirty="0" err="1"/>
              <a:t>ekstrinsik</a:t>
            </a:r>
            <a:r>
              <a:rPr lang="en-US" sz="2400" dirty="0"/>
              <a:t> </a:t>
            </a:r>
            <a:r>
              <a:rPr lang="en-US" sz="2400" dirty="0" err="1"/>
              <a:t>daripada</a:t>
            </a:r>
            <a:r>
              <a:rPr lang="en-US" sz="2400" dirty="0"/>
              <a:t> </a:t>
            </a:r>
            <a:r>
              <a:rPr lang="en-US" sz="2400" dirty="0" err="1"/>
              <a:t>pegharagaan</a:t>
            </a:r>
            <a:r>
              <a:rPr lang="en-US" sz="2400" dirty="0" smtClean="0"/>
              <a:t> </a:t>
            </a:r>
            <a:r>
              <a:rPr lang="en-US" sz="2400" dirty="0" err="1"/>
              <a:t>intrinsik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ketidakbahagiaan</a:t>
            </a:r>
            <a:r>
              <a:rPr lang="en-US" sz="2400" dirty="0"/>
              <a:t>. </a:t>
            </a:r>
            <a:r>
              <a:rPr lang="en-US" sz="2400" dirty="0" err="1"/>
              <a:t>Ketidakcocokan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diamati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pribadi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otonomi</a:t>
            </a:r>
            <a:r>
              <a:rPr lang="en-US" sz="2400" dirty="0"/>
              <a:t> yang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di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. </a:t>
            </a:r>
            <a:r>
              <a:rPr lang="en-US" sz="2400" dirty="0" err="1"/>
              <a:t>Kurangnya</a:t>
            </a:r>
            <a:r>
              <a:rPr lang="en-US" sz="2400" dirty="0"/>
              <a:t> </a:t>
            </a:r>
            <a:r>
              <a:rPr lang="en-US" sz="2400" dirty="0" err="1"/>
              <a:t>kepuasan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umumnya</a:t>
            </a:r>
            <a:r>
              <a:rPr lang="en-US" sz="2400" dirty="0"/>
              <a:t> </a:t>
            </a:r>
            <a:r>
              <a:rPr lang="en-US" sz="2400" dirty="0" err="1"/>
              <a:t>menyebabkan</a:t>
            </a:r>
            <a:r>
              <a:rPr lang="en-US" sz="2400" dirty="0"/>
              <a:t> </a:t>
            </a:r>
            <a:r>
              <a:rPr lang="en-US" sz="2400" dirty="0" err="1" smtClean="0"/>
              <a:t>kelelahan</a:t>
            </a:r>
            <a:r>
              <a:rPr lang="en-US" sz="2400" dirty="0" smtClean="0"/>
              <a:t>.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8843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6200" cy="152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400" b="1" dirty="0" err="1"/>
              <a:t>Produktivitas</a:t>
            </a:r>
            <a:r>
              <a:rPr lang="en-US" sz="2400" b="1" dirty="0"/>
              <a:t> </a:t>
            </a:r>
            <a:r>
              <a:rPr lang="en-US" sz="2400" b="1" dirty="0" err="1"/>
              <a:t>Organisasi</a:t>
            </a:r>
            <a:endParaRPr lang="en-US" sz="2400" b="1" dirty="0"/>
          </a:p>
          <a:p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eksekutif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eksternal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kekurangan</a:t>
            </a:r>
            <a:r>
              <a:rPr lang="en-US" sz="2400" dirty="0"/>
              <a:t> </a:t>
            </a:r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baku</a:t>
            </a:r>
            <a:r>
              <a:rPr lang="en-US" sz="2400" dirty="0"/>
              <a:t>, </a:t>
            </a:r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, </a:t>
            </a:r>
            <a:r>
              <a:rPr lang="en-US" sz="2400" dirty="0" err="1"/>
              <a:t>permintaan</a:t>
            </a:r>
            <a:r>
              <a:rPr lang="en-US" sz="2400" dirty="0"/>
              <a:t> </a:t>
            </a:r>
            <a:r>
              <a:rPr lang="en-US" sz="2400" dirty="0" err="1"/>
              <a:t>pasar</a:t>
            </a:r>
            <a:r>
              <a:rPr lang="en-US" sz="2400" dirty="0"/>
              <a:t>, </a:t>
            </a:r>
            <a:r>
              <a:rPr lang="en-US" sz="2400" dirty="0" err="1"/>
              <a:t>dll</a:t>
            </a:r>
            <a:r>
              <a:rPr lang="en-US" sz="2400" dirty="0" smtClean="0"/>
              <a:t>.,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/>
              <a:t>mengalami</a:t>
            </a:r>
            <a:r>
              <a:rPr lang="en-US" sz="2400" dirty="0"/>
              <a:t> </a:t>
            </a:r>
            <a:r>
              <a:rPr lang="en-US" sz="2400" dirty="0" err="1"/>
              <a:t>kelelahan</a:t>
            </a:r>
            <a:r>
              <a:rPr lang="en-US" sz="2400" dirty="0"/>
              <a:t>.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/>
              <a:t>merasakan</a:t>
            </a:r>
            <a:r>
              <a:rPr lang="en-US" sz="2400" dirty="0"/>
              <a:t> </a:t>
            </a:r>
            <a:r>
              <a:rPr lang="en-US" sz="2400" dirty="0" err="1"/>
              <a:t>ketidakberdayaan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Burnout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diperhatikan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birokrasi</a:t>
            </a:r>
            <a:r>
              <a:rPr lang="en-US" sz="2400" dirty="0"/>
              <a:t> yang </a:t>
            </a:r>
            <a:r>
              <a:rPr lang="en-US" sz="2400" dirty="0" err="1"/>
              <a:t>ketat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sedikit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 smtClean="0"/>
              <a:t>mengembagka</a:t>
            </a:r>
            <a:r>
              <a:rPr lang="en-US" sz="2400" dirty="0" err="1"/>
              <a:t>n</a:t>
            </a:r>
            <a:r>
              <a:rPr lang="en-US" sz="2400" dirty="0" smtClean="0"/>
              <a:t> </a:t>
            </a:r>
            <a:r>
              <a:rPr lang="en-US" sz="2400" dirty="0" err="1"/>
              <a:t>keterampilan</a:t>
            </a:r>
            <a:r>
              <a:rPr lang="en-US" sz="2400" dirty="0"/>
              <a:t> </a:t>
            </a:r>
            <a:r>
              <a:rPr lang="en-US" sz="2400" dirty="0" err="1"/>
              <a:t>pribadi</a:t>
            </a:r>
            <a:r>
              <a:rPr lang="en-US" sz="2400" dirty="0"/>
              <a:t>, </a:t>
            </a:r>
            <a:r>
              <a:rPr lang="en-US" sz="2400" dirty="0" err="1"/>
              <a:t>inovasi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kreativitas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b="1" dirty="0" err="1"/>
              <a:t>Masalah</a:t>
            </a:r>
            <a:r>
              <a:rPr lang="en-US" sz="2400" b="1" dirty="0"/>
              <a:t> </a:t>
            </a:r>
            <a:r>
              <a:rPr lang="en-US" sz="2400" b="1" dirty="0" err="1"/>
              <a:t>pribadi</a:t>
            </a:r>
            <a:endParaRPr lang="en-US" sz="2400" b="1" dirty="0"/>
          </a:p>
          <a:p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pribadi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/>
              <a:t>pernikahan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bahagia</a:t>
            </a:r>
            <a:r>
              <a:rPr lang="en-US" sz="2400" dirty="0"/>
              <a:t>, </a:t>
            </a:r>
            <a:r>
              <a:rPr lang="en-US" sz="2400" dirty="0" err="1"/>
              <a:t>ketidakstabilan</a:t>
            </a:r>
            <a:r>
              <a:rPr lang="en-US" sz="2400" dirty="0"/>
              <a:t> </a:t>
            </a:r>
            <a:r>
              <a:rPr lang="en-US" sz="2400" dirty="0" err="1"/>
              <a:t>keuangan</a:t>
            </a:r>
            <a:r>
              <a:rPr lang="en-US" sz="2400" dirty="0"/>
              <a:t>,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anak-anak</a:t>
            </a:r>
            <a:r>
              <a:rPr lang="en-US" sz="2400" dirty="0"/>
              <a:t>, </a:t>
            </a:r>
            <a:r>
              <a:rPr lang="en-US" sz="2400" dirty="0" err="1"/>
              <a:t>keamanan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menyebabkan</a:t>
            </a:r>
            <a:r>
              <a:rPr lang="en-US" sz="2400" dirty="0"/>
              <a:t> </a:t>
            </a:r>
            <a:r>
              <a:rPr lang="en-US" sz="2400" dirty="0" err="1"/>
              <a:t>stres</a:t>
            </a:r>
            <a:r>
              <a:rPr lang="en-US" sz="2400" dirty="0"/>
              <a:t> yang </a:t>
            </a:r>
            <a:r>
              <a:rPr lang="en-US" sz="2400" dirty="0" err="1"/>
              <a:t>menyebabkan</a:t>
            </a:r>
            <a:r>
              <a:rPr lang="en-US" sz="2400" dirty="0"/>
              <a:t> </a:t>
            </a:r>
            <a:r>
              <a:rPr lang="en-US" sz="2400" dirty="0" err="1"/>
              <a:t>kelelahan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Orang-orang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kecenderungan</a:t>
            </a:r>
            <a:r>
              <a:rPr lang="en-US" sz="2400" dirty="0"/>
              <a:t> </a:t>
            </a:r>
            <a:r>
              <a:rPr lang="en-US" sz="2400" dirty="0" err="1" smtClean="0"/>
              <a:t>me</a:t>
            </a:r>
            <a:r>
              <a:rPr lang="en-US" sz="2400" dirty="0" err="1"/>
              <a:t>n</a:t>
            </a:r>
            <a:r>
              <a:rPr lang="en-US" sz="2400" dirty="0" err="1" smtClean="0"/>
              <a:t>jadi</a:t>
            </a:r>
            <a:r>
              <a:rPr lang="en-US" sz="2400" dirty="0" smtClean="0"/>
              <a:t>  </a:t>
            </a:r>
            <a:r>
              <a:rPr lang="en-US" sz="2400" dirty="0" err="1"/>
              <a:t>kelelahan</a:t>
            </a:r>
            <a:r>
              <a:rPr lang="en-US" sz="2400" dirty="0"/>
              <a:t>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terpengaruh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masalah-masalah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terkait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876362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28600" cy="152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800" dirty="0" err="1"/>
              <a:t>Pencegahan</a:t>
            </a:r>
            <a:r>
              <a:rPr lang="en-US" sz="2800" dirty="0"/>
              <a:t> </a:t>
            </a:r>
            <a:r>
              <a:rPr lang="en-US" sz="2800" dirty="0" err="1"/>
              <a:t>Keletihan</a:t>
            </a:r>
            <a:endParaRPr lang="en-US" sz="2800" dirty="0"/>
          </a:p>
          <a:p>
            <a:r>
              <a:rPr lang="en-US" sz="2800" dirty="0" err="1" smtClean="0"/>
              <a:t>Kelelahan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berasal</a:t>
            </a:r>
            <a:r>
              <a:rPr lang="en-US" sz="2800" dirty="0" smtClean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kebijakan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, </a:t>
            </a:r>
            <a:r>
              <a:rPr lang="en-US" sz="2800" dirty="0" err="1"/>
              <a:t>struktur</a:t>
            </a:r>
            <a:r>
              <a:rPr lang="en-US" sz="2800" dirty="0"/>
              <a:t>, </a:t>
            </a:r>
            <a:r>
              <a:rPr lang="en-US" sz="2800" dirty="0" err="1"/>
              <a:t>praktik</a:t>
            </a:r>
            <a:r>
              <a:rPr lang="en-US" sz="2800" dirty="0"/>
              <a:t>, </a:t>
            </a:r>
            <a:r>
              <a:rPr lang="en-US" sz="2800" dirty="0" err="1"/>
              <a:t>sifat</a:t>
            </a:r>
            <a:r>
              <a:rPr lang="en-US" sz="2800" dirty="0"/>
              <a:t> </a:t>
            </a:r>
            <a:r>
              <a:rPr lang="en-US" sz="2800" dirty="0" err="1"/>
              <a:t>pekerjaan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karakteristik</a:t>
            </a:r>
            <a:r>
              <a:rPr lang="en-US" sz="2800" dirty="0"/>
              <a:t> </a:t>
            </a:r>
            <a:r>
              <a:rPr lang="en-US" sz="2800" dirty="0" err="1"/>
              <a:t>pribadi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. </a:t>
            </a:r>
            <a:r>
              <a:rPr lang="en-US" sz="2800" dirty="0" err="1"/>
              <a:t>Kemungkinan</a:t>
            </a:r>
            <a:r>
              <a:rPr lang="en-US" sz="2800" dirty="0"/>
              <a:t> burnout </a:t>
            </a:r>
            <a:r>
              <a:rPr lang="en-US" sz="2800" dirty="0" err="1"/>
              <a:t>meningkat</a:t>
            </a:r>
            <a:r>
              <a:rPr lang="en-US" sz="2800" dirty="0"/>
              <a:t>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ketidaksesuaian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pekerjaan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Langkah-langkah</a:t>
            </a:r>
            <a:r>
              <a:rPr lang="en-US" sz="2800" dirty="0"/>
              <a:t> </a:t>
            </a:r>
            <a:r>
              <a:rPr lang="en-US" sz="2800" dirty="0" err="1" smtClean="0"/>
              <a:t>me</a:t>
            </a:r>
            <a:r>
              <a:rPr lang="en-US" sz="2800" dirty="0" err="1"/>
              <a:t>n</a:t>
            </a:r>
            <a:r>
              <a:rPr lang="en-US" sz="2800" dirty="0" err="1" smtClean="0"/>
              <a:t>gatasinya</a:t>
            </a:r>
            <a:r>
              <a:rPr lang="en-US" sz="2800" dirty="0" smtClean="0"/>
              <a:t> 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berupa</a:t>
            </a:r>
            <a:r>
              <a:rPr lang="en-US" sz="2800" dirty="0" smtClean="0"/>
              <a:t> </a:t>
            </a:r>
            <a:r>
              <a:rPr lang="en-US" sz="2800" dirty="0"/>
              <a:t>d</a:t>
            </a:r>
            <a:r>
              <a:rPr lang="en-US" sz="2800" dirty="0" smtClean="0"/>
              <a:t>iagnosis</a:t>
            </a:r>
            <a:r>
              <a:rPr lang="en-US" sz="2800" dirty="0"/>
              <a:t>, </a:t>
            </a:r>
            <a:r>
              <a:rPr lang="en-US" sz="2800" dirty="0" err="1"/>
              <a:t>pencegahan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pengobatan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65949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19" cy="30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0"/>
            <a:ext cx="9067800" cy="6858000"/>
          </a:xfrm>
        </p:spPr>
        <p:txBody>
          <a:bodyPr>
            <a:normAutofit/>
          </a:bodyPr>
          <a:lstStyle/>
          <a:p>
            <a:r>
              <a:rPr lang="en-US" sz="2400" dirty="0" err="1"/>
              <a:t>Diagnosa</a:t>
            </a:r>
            <a:endParaRPr lang="en-US" sz="2400" dirty="0"/>
          </a:p>
          <a:p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memastikan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bawahannya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mengalami</a:t>
            </a:r>
            <a:r>
              <a:rPr lang="en-US" sz="2400" dirty="0"/>
              <a:t> </a:t>
            </a:r>
            <a:r>
              <a:rPr lang="en-US" sz="2400" dirty="0" err="1"/>
              <a:t>kelelahan</a:t>
            </a:r>
            <a:r>
              <a:rPr lang="en-US" sz="2400" dirty="0"/>
              <a:t>.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diidentifikasi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peringatan</a:t>
            </a:r>
            <a:r>
              <a:rPr lang="en-US" sz="2400" dirty="0"/>
              <a:t> </a:t>
            </a:r>
            <a:r>
              <a:rPr lang="en-US" sz="2400" dirty="0" err="1"/>
              <a:t>dini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mengamati</a:t>
            </a:r>
            <a:r>
              <a:rPr lang="en-US" sz="2400" dirty="0"/>
              <a:t> </a:t>
            </a:r>
            <a:r>
              <a:rPr lang="en-US" sz="2400" dirty="0" err="1"/>
              <a:t>tanda-tanda</a:t>
            </a:r>
            <a:r>
              <a:rPr lang="en-US" sz="2400" dirty="0"/>
              <a:t> </a:t>
            </a:r>
            <a:r>
              <a:rPr lang="en-US" sz="2400" dirty="0" err="1"/>
              <a:t>klinis</a:t>
            </a:r>
            <a:r>
              <a:rPr lang="en-US" sz="2400" dirty="0"/>
              <a:t> yang </a:t>
            </a:r>
            <a:r>
              <a:rPr lang="en-US" sz="2400" dirty="0" err="1"/>
              <a:t>meliputi</a:t>
            </a:r>
            <a:r>
              <a:rPr lang="en-US" sz="2400" dirty="0"/>
              <a:t>:</a:t>
            </a:r>
          </a:p>
          <a:p>
            <a:r>
              <a:rPr lang="en-US" sz="2400" dirty="0" smtClean="0"/>
              <a:t>(</a:t>
            </a:r>
            <a:r>
              <a:rPr lang="en-US" sz="2400" dirty="0"/>
              <a:t>a) </a:t>
            </a:r>
            <a:r>
              <a:rPr lang="en-US" sz="2400" dirty="0" err="1"/>
              <a:t>Perasaan</a:t>
            </a:r>
            <a:r>
              <a:rPr lang="en-US" sz="2400" dirty="0"/>
              <a:t> </a:t>
            </a:r>
            <a:r>
              <a:rPr lang="en-US" sz="2400" dirty="0" err="1"/>
              <a:t>lesu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(b) </a:t>
            </a:r>
            <a:r>
              <a:rPr lang="en-US" sz="2400" dirty="0" err="1"/>
              <a:t>Kurangnya</a:t>
            </a:r>
            <a:r>
              <a:rPr lang="en-US" sz="2400" dirty="0"/>
              <a:t> </a:t>
            </a:r>
            <a:r>
              <a:rPr lang="en-US" sz="2400" dirty="0" err="1"/>
              <a:t>produktivitas</a:t>
            </a:r>
            <a:r>
              <a:rPr lang="en-US" sz="2400" dirty="0"/>
              <a:t>.</a:t>
            </a:r>
          </a:p>
          <a:p>
            <a:r>
              <a:rPr lang="en-US" sz="2400" dirty="0"/>
              <a:t>(c) </a:t>
            </a:r>
            <a:r>
              <a:rPr lang="en-US" sz="2400" dirty="0" err="1"/>
              <a:t>Kurangnya</a:t>
            </a:r>
            <a:r>
              <a:rPr lang="en-US" sz="2400" dirty="0"/>
              <a:t> </a:t>
            </a:r>
            <a:r>
              <a:rPr lang="en-US" sz="2400" dirty="0" err="1"/>
              <a:t>minat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perasaan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mengubah</a:t>
            </a:r>
            <a:r>
              <a:rPr lang="en-US" sz="2400" dirty="0"/>
              <a:t> </a:t>
            </a:r>
            <a:r>
              <a:rPr lang="en-US" sz="2400" dirty="0" err="1"/>
              <a:t>situasi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mempertimbangkan</a:t>
            </a:r>
            <a:r>
              <a:rPr lang="en-US" sz="2400" dirty="0"/>
              <a:t> </a:t>
            </a:r>
            <a:r>
              <a:rPr lang="en-US" sz="2400" dirty="0" err="1"/>
              <a:t>mobilitas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.</a:t>
            </a:r>
          </a:p>
          <a:p>
            <a:r>
              <a:rPr lang="en-US" sz="2400" dirty="0" smtClean="0"/>
              <a:t>(d) </a:t>
            </a:r>
            <a:r>
              <a:rPr lang="en-US" sz="2400" dirty="0" err="1"/>
              <a:t>Perasaan</a:t>
            </a:r>
            <a:r>
              <a:rPr lang="en-US" sz="2400" dirty="0"/>
              <a:t> </a:t>
            </a:r>
            <a:r>
              <a:rPr lang="en-US" sz="2400" dirty="0" err="1"/>
              <a:t>kesepian</a:t>
            </a:r>
            <a:r>
              <a:rPr lang="en-US" sz="2400" dirty="0"/>
              <a:t>, </a:t>
            </a:r>
            <a:r>
              <a:rPr lang="en-US" sz="2400" dirty="0" err="1"/>
              <a:t>isolasi</a:t>
            </a:r>
            <a:r>
              <a:rPr lang="en-US" sz="2400" dirty="0"/>
              <a:t> </a:t>
            </a:r>
            <a:r>
              <a:rPr lang="en-US" sz="2400" dirty="0" err="1"/>
              <a:t>paksa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ketidaknyamanan</a:t>
            </a:r>
            <a:r>
              <a:rPr lang="en-US" sz="2400" dirty="0"/>
              <a:t> </a:t>
            </a:r>
            <a:r>
              <a:rPr lang="en-US" sz="2400" dirty="0" err="1"/>
              <a:t>akut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(e) </a:t>
            </a:r>
            <a:r>
              <a:rPr lang="en-US" sz="2400" dirty="0" err="1"/>
              <a:t>Merasa</a:t>
            </a:r>
            <a:r>
              <a:rPr lang="en-US" sz="2400" dirty="0"/>
              <a:t> </a:t>
            </a:r>
            <a:r>
              <a:rPr lang="en-US" sz="2400" dirty="0" err="1" smtClean="0"/>
              <a:t>kura</a:t>
            </a:r>
            <a:r>
              <a:rPr lang="en-US" sz="2400" dirty="0" err="1"/>
              <a:t>n</a:t>
            </a:r>
            <a:r>
              <a:rPr lang="en-US" sz="2400" dirty="0" err="1" smtClean="0"/>
              <a:t>g</a:t>
            </a:r>
            <a:r>
              <a:rPr lang="en-US" sz="2400" dirty="0" smtClean="0"/>
              <a:t> </a:t>
            </a:r>
            <a:r>
              <a:rPr lang="en-US" sz="2400" dirty="0" err="1" smtClean="0"/>
              <a:t>terarah</a:t>
            </a:r>
            <a:r>
              <a:rPr lang="en-US" sz="2400" dirty="0" smtClean="0"/>
              <a:t> .</a:t>
            </a:r>
            <a:endParaRPr lang="en-US" sz="2400" dirty="0"/>
          </a:p>
          <a:p>
            <a:r>
              <a:rPr lang="en-US" sz="2400" dirty="0"/>
              <a:t>(f)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pribadi</a:t>
            </a:r>
            <a:r>
              <a:rPr lang="en-US" sz="2400" dirty="0"/>
              <a:t> yang </a:t>
            </a:r>
            <a:r>
              <a:rPr lang="en-US" sz="2400" dirty="0" err="1"/>
              <a:t>traumatis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kematian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keluarga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kecelakaan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641554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19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800" dirty="0" err="1"/>
              <a:t>Pencegahan</a:t>
            </a:r>
            <a:endParaRPr lang="en-US" sz="2800" dirty="0"/>
          </a:p>
          <a:p>
            <a:r>
              <a:rPr lang="en-US" sz="2800" dirty="0"/>
              <a:t>Morley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smtClean="0"/>
              <a:t>Katherine </a:t>
            </a:r>
            <a:r>
              <a:rPr lang="en-US" sz="2800" dirty="0" err="1"/>
              <a:t>menyarankan</a:t>
            </a:r>
            <a:r>
              <a:rPr lang="en-US" sz="2800" dirty="0"/>
              <a:t> </a:t>
            </a:r>
            <a:r>
              <a:rPr lang="en-US" sz="2800" dirty="0" err="1"/>
              <a:t>strategi</a:t>
            </a:r>
            <a:r>
              <a:rPr lang="en-US" sz="2800" dirty="0"/>
              <a:t> </a:t>
            </a:r>
            <a:r>
              <a:rPr lang="en-US" sz="2800" dirty="0" err="1"/>
              <a:t>pencegahan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pengobatan</a:t>
            </a:r>
            <a:r>
              <a:rPr lang="en-US" sz="2800" dirty="0"/>
              <a:t> </a:t>
            </a:r>
            <a:r>
              <a:rPr lang="en-US" sz="2800" dirty="0" err="1"/>
              <a:t>berikut</a:t>
            </a:r>
            <a:r>
              <a:rPr lang="en-US" sz="2800" dirty="0"/>
              <a:t>:</a:t>
            </a:r>
          </a:p>
          <a:p>
            <a:r>
              <a:rPr lang="en-US" sz="2800" dirty="0" smtClean="0"/>
              <a:t>(a) </a:t>
            </a:r>
            <a:r>
              <a:rPr lang="en-US" sz="2800" dirty="0" err="1"/>
              <a:t>Mencari</a:t>
            </a:r>
            <a:r>
              <a:rPr lang="en-US" sz="2800" dirty="0"/>
              <a:t> </a:t>
            </a:r>
            <a:r>
              <a:rPr lang="en-US" sz="2800" dirty="0" err="1"/>
              <a:t>kesesuaian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karakteristik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, </a:t>
            </a:r>
            <a:r>
              <a:rPr lang="en-US" sz="2800" dirty="0" err="1"/>
              <a:t>kompleksitas</a:t>
            </a:r>
            <a:r>
              <a:rPr lang="en-US" sz="2800" dirty="0"/>
              <a:t> </a:t>
            </a:r>
            <a:r>
              <a:rPr lang="en-US" sz="2800" dirty="0" err="1"/>
              <a:t>pekerjaan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jenis</a:t>
            </a:r>
            <a:r>
              <a:rPr lang="en-US" sz="2800" dirty="0"/>
              <a:t> </a:t>
            </a:r>
            <a:r>
              <a:rPr lang="en-US" sz="2800" dirty="0" err="1"/>
              <a:t>struktur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.</a:t>
            </a:r>
          </a:p>
          <a:p>
            <a:r>
              <a:rPr lang="en-US" sz="2800" dirty="0" smtClean="0"/>
              <a:t>(b) </a:t>
            </a:r>
            <a:r>
              <a:rPr lang="en-US" sz="2800" dirty="0" err="1"/>
              <a:t>Mengembangkan</a:t>
            </a:r>
            <a:r>
              <a:rPr lang="en-US" sz="2800" dirty="0"/>
              <a:t> program yang </a:t>
            </a:r>
            <a:r>
              <a:rPr lang="en-US" sz="2800" dirty="0" err="1"/>
              <a:t>membantu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 </a:t>
            </a:r>
            <a:r>
              <a:rPr lang="en-US" sz="2800" dirty="0" err="1"/>
              <a:t>mengatasi</a:t>
            </a:r>
            <a:r>
              <a:rPr lang="en-US" sz="2800" dirty="0"/>
              <a:t> </a:t>
            </a:r>
            <a:r>
              <a:rPr lang="en-US" sz="2800" dirty="0" err="1"/>
              <a:t>penyebab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 yang </a:t>
            </a:r>
            <a:r>
              <a:rPr lang="en-US" sz="2800" dirty="0" err="1" smtClean="0"/>
              <a:t>mengakibatkan</a:t>
            </a:r>
            <a:r>
              <a:rPr lang="en-US" sz="2800" dirty="0" smtClean="0"/>
              <a:t> </a:t>
            </a:r>
            <a:r>
              <a:rPr lang="en-US" sz="2800" dirty="0" err="1"/>
              <a:t>kelelahan</a:t>
            </a:r>
            <a:r>
              <a:rPr lang="en-US" sz="2800" dirty="0"/>
              <a:t>.</a:t>
            </a:r>
          </a:p>
          <a:p>
            <a:r>
              <a:rPr lang="en-US" sz="2800" dirty="0" smtClean="0"/>
              <a:t>(c) </a:t>
            </a:r>
            <a:r>
              <a:rPr lang="en-US" sz="2800" dirty="0" err="1" smtClean="0"/>
              <a:t>Melatih</a:t>
            </a:r>
            <a:r>
              <a:rPr lang="en-US" sz="2800" dirty="0" smtClean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mendukung</a:t>
            </a:r>
            <a:r>
              <a:rPr lang="en-US" sz="2800" dirty="0"/>
              <a:t> diagnosis </a:t>
            </a:r>
            <a:r>
              <a:rPr lang="en-US" sz="2800" dirty="0" err="1"/>
              <a:t>diri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strategi</a:t>
            </a:r>
            <a:r>
              <a:rPr lang="en-US" sz="2800" dirty="0"/>
              <a:t> </a:t>
            </a:r>
            <a:r>
              <a:rPr lang="en-US" sz="2800" dirty="0" err="1"/>
              <a:t>adaptasi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mengatasi</a:t>
            </a:r>
            <a:r>
              <a:rPr lang="en-US" sz="2800" dirty="0"/>
              <a:t> </a:t>
            </a:r>
            <a:r>
              <a:rPr lang="en-US" sz="2800" dirty="0" err="1"/>
              <a:t>gejala</a:t>
            </a:r>
            <a:r>
              <a:rPr lang="en-US" sz="2800" dirty="0"/>
              <a:t> </a:t>
            </a:r>
            <a:r>
              <a:rPr lang="en-US" sz="2800" dirty="0" err="1"/>
              <a:t>kelelahan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018980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19" cy="76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534400" cy="5715000"/>
          </a:xfrm>
        </p:spPr>
        <p:txBody>
          <a:bodyPr>
            <a:normAutofit/>
          </a:bodyPr>
          <a:lstStyle/>
          <a:p>
            <a:r>
              <a:rPr lang="en-US" sz="2800" dirty="0" err="1"/>
              <a:t>Pengobatan</a:t>
            </a:r>
            <a:endParaRPr lang="en-US" sz="2800" dirty="0"/>
          </a:p>
          <a:p>
            <a:r>
              <a:rPr lang="en-US" sz="2800" dirty="0"/>
              <a:t>(a) </a:t>
            </a:r>
            <a:r>
              <a:rPr lang="en-US" sz="2800" dirty="0" err="1"/>
              <a:t>Mengevaluasi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memahami</a:t>
            </a:r>
            <a:r>
              <a:rPr lang="en-US" sz="2800" dirty="0"/>
              <a:t> </a:t>
            </a:r>
            <a:r>
              <a:rPr lang="en-US" sz="2800" dirty="0" err="1"/>
              <a:t>penyebab</a:t>
            </a:r>
            <a:r>
              <a:rPr lang="en-US" sz="2800" dirty="0"/>
              <a:t> </a:t>
            </a:r>
            <a:r>
              <a:rPr lang="en-US" sz="2800" dirty="0" err="1"/>
              <a:t>kelelahan</a:t>
            </a:r>
            <a:r>
              <a:rPr lang="en-US" sz="2800" dirty="0"/>
              <a:t>.</a:t>
            </a:r>
          </a:p>
          <a:p>
            <a:r>
              <a:rPr lang="en-US" sz="2800" dirty="0" smtClean="0"/>
              <a:t>(b) </a:t>
            </a:r>
            <a:r>
              <a:rPr lang="en-US" sz="2800" dirty="0" err="1"/>
              <a:t>Tentukan</a:t>
            </a:r>
            <a:r>
              <a:rPr lang="en-US" sz="2800" dirty="0"/>
              <a:t> </a:t>
            </a:r>
            <a:r>
              <a:rPr lang="en-US" sz="2800" dirty="0" err="1"/>
              <a:t>perubahan</a:t>
            </a:r>
            <a:r>
              <a:rPr lang="en-US" sz="2800" dirty="0"/>
              <a:t> </a:t>
            </a:r>
            <a:r>
              <a:rPr lang="en-US" sz="2800" dirty="0" err="1" smtClean="0"/>
              <a:t>pribadi</a:t>
            </a:r>
            <a:r>
              <a:rPr lang="en-US" sz="2800" dirty="0" smtClean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kembali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pekerjaan</a:t>
            </a:r>
            <a:r>
              <a:rPr lang="en-US" sz="2800" dirty="0"/>
              <a:t> normal </a:t>
            </a:r>
            <a:r>
              <a:rPr lang="en-US" sz="2800" dirty="0" smtClean="0"/>
              <a:t>-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/>
              <a:t>terkait</a:t>
            </a:r>
            <a:r>
              <a:rPr lang="en-US" sz="2800" dirty="0"/>
              <a:t>.</a:t>
            </a:r>
          </a:p>
          <a:p>
            <a:r>
              <a:rPr lang="en-US" sz="2800" dirty="0"/>
              <a:t>(c) </a:t>
            </a:r>
            <a:r>
              <a:rPr lang="en-US" sz="2800" dirty="0" err="1"/>
              <a:t>Kembangkan</a:t>
            </a:r>
            <a:r>
              <a:rPr lang="en-US" sz="2800" dirty="0"/>
              <a:t> </a:t>
            </a:r>
            <a:r>
              <a:rPr lang="en-US" sz="2800" dirty="0" err="1"/>
              <a:t>kepekaan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tanda-tanda</a:t>
            </a:r>
            <a:r>
              <a:rPr lang="en-US" sz="2800" dirty="0"/>
              <a:t> burnout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mengatasi</a:t>
            </a:r>
            <a:r>
              <a:rPr lang="en-US" sz="2800" dirty="0"/>
              <a:t> </a:t>
            </a:r>
            <a:r>
              <a:rPr lang="en-US" sz="2800" dirty="0" err="1"/>
              <a:t>kemungkinan</a:t>
            </a:r>
            <a:r>
              <a:rPr lang="en-US" sz="2800" dirty="0"/>
              <a:t> yang </a:t>
            </a:r>
            <a:r>
              <a:rPr lang="en-US" sz="2800" dirty="0" err="1"/>
              <a:t>sama</a:t>
            </a:r>
            <a:r>
              <a:rPr lang="en-US" sz="2800" dirty="0"/>
              <a:t> di </a:t>
            </a:r>
            <a:r>
              <a:rPr lang="en-US" sz="2800" dirty="0" err="1"/>
              <a:t>masa</a:t>
            </a:r>
            <a:r>
              <a:rPr lang="en-US" sz="2800" dirty="0"/>
              <a:t> </a:t>
            </a:r>
            <a:r>
              <a:rPr lang="en-US" sz="2800" dirty="0" err="1"/>
              <a:t>depan</a:t>
            </a:r>
            <a:r>
              <a:rPr lang="en-US" sz="2800" dirty="0"/>
              <a:t>.</a:t>
            </a:r>
          </a:p>
          <a:p>
            <a:r>
              <a:rPr lang="en-US" sz="2800" dirty="0" smtClean="0"/>
              <a:t>(d) </a:t>
            </a:r>
            <a:r>
              <a:rPr lang="en-US" sz="2800" dirty="0" err="1"/>
              <a:t>Mengembangkan</a:t>
            </a:r>
            <a:r>
              <a:rPr lang="en-US" sz="2800" dirty="0"/>
              <a:t> </a:t>
            </a:r>
            <a:r>
              <a:rPr lang="en-US" sz="2800" dirty="0" err="1"/>
              <a:t>keterampilan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menangani</a:t>
            </a:r>
            <a:r>
              <a:rPr lang="en-US" sz="2800" dirty="0"/>
              <a:t> </a:t>
            </a:r>
            <a:r>
              <a:rPr lang="en-US" sz="2800" dirty="0" err="1"/>
              <a:t>perasaan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emosi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menghindari</a:t>
            </a:r>
            <a:r>
              <a:rPr lang="en-US" sz="2800" dirty="0"/>
              <a:t> </a:t>
            </a:r>
            <a:r>
              <a:rPr lang="en-US" sz="2800" dirty="0" err="1"/>
              <a:t>kelelahan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sesama</a:t>
            </a:r>
            <a:r>
              <a:rPr lang="en-US" sz="2800" dirty="0"/>
              <a:t> </a:t>
            </a:r>
            <a:r>
              <a:rPr lang="en-US" sz="2800" dirty="0" err="1"/>
              <a:t>karyawan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71133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52400" cy="152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US" sz="2800" b="1" dirty="0"/>
              <a:t>Role Overload / Under </a:t>
            </a:r>
            <a:r>
              <a:rPr lang="en-US" sz="2800" b="1" dirty="0" smtClean="0"/>
              <a:t>Load </a:t>
            </a:r>
            <a:endParaRPr lang="en-US" sz="2800" b="1" dirty="0"/>
          </a:p>
          <a:p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pegalaman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memilih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/>
              <a:t>mempromosikan</a:t>
            </a:r>
            <a:r>
              <a:rPr lang="en-US" sz="2800" dirty="0"/>
              <a:t> </a:t>
            </a:r>
            <a:r>
              <a:rPr lang="en-US" sz="2800" dirty="0" err="1"/>
              <a:t>karyawan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 smtClean="0"/>
              <a:t>melakuka</a:t>
            </a:r>
            <a:r>
              <a:rPr lang="en-US" sz="2800" dirty="0" err="1"/>
              <a:t>n</a:t>
            </a:r>
            <a:r>
              <a:rPr lang="en-US" sz="2800" dirty="0" smtClean="0"/>
              <a:t> </a:t>
            </a:r>
            <a:r>
              <a:rPr lang="en-US" sz="2800" dirty="0" err="1" smtClean="0"/>
              <a:t>pensiun</a:t>
            </a:r>
            <a:r>
              <a:rPr lang="en-US" sz="2800" dirty="0" smtClean="0"/>
              <a:t> </a:t>
            </a:r>
            <a:r>
              <a:rPr lang="en-US" sz="2800" dirty="0" err="1"/>
              <a:t>sukarela</a:t>
            </a:r>
            <a:r>
              <a:rPr lang="en-US" sz="2800" dirty="0"/>
              <a:t> </a:t>
            </a:r>
            <a:r>
              <a:rPr lang="en-US" sz="2800" dirty="0" smtClean="0"/>
              <a:t>(voluntary retirement-VRS). </a:t>
            </a:r>
            <a:r>
              <a:rPr lang="en-US" sz="2800" dirty="0" err="1" smtClean="0"/>
              <a:t>Selain</a:t>
            </a:r>
            <a:r>
              <a:rPr lang="en-US" sz="2800" dirty="0" smtClean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karyawan</a:t>
            </a:r>
            <a:r>
              <a:rPr lang="en-US" sz="2800" dirty="0"/>
              <a:t> </a:t>
            </a:r>
            <a:r>
              <a:rPr lang="en-US" sz="2800" dirty="0" smtClean="0"/>
              <a:t>di </a:t>
            </a:r>
            <a:r>
              <a:rPr lang="en-US" sz="2800" dirty="0"/>
              <a:t>PHK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mengurangi</a:t>
            </a:r>
            <a:r>
              <a:rPr lang="en-US" sz="2800" dirty="0"/>
              <a:t> </a:t>
            </a:r>
            <a:r>
              <a:rPr lang="en-US" sz="2800" dirty="0" err="1"/>
              <a:t>biaya</a:t>
            </a:r>
            <a:r>
              <a:rPr lang="en-US" sz="2800" dirty="0"/>
              <a:t> </a:t>
            </a:r>
            <a:r>
              <a:rPr lang="en-US" sz="2800" dirty="0" err="1"/>
              <a:t>produksi</a:t>
            </a:r>
            <a:r>
              <a:rPr lang="en-US" sz="2800" dirty="0"/>
              <a:t> agar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bersaing</a:t>
            </a:r>
            <a:r>
              <a:rPr lang="en-US" sz="2800" dirty="0"/>
              <a:t> di </a:t>
            </a:r>
            <a:r>
              <a:rPr lang="en-US" sz="2800" dirty="0" err="1"/>
              <a:t>pasar</a:t>
            </a:r>
            <a:r>
              <a:rPr lang="en-US" sz="2800" dirty="0"/>
              <a:t>. </a:t>
            </a:r>
            <a:r>
              <a:rPr lang="en-US" sz="2800" dirty="0" smtClean="0"/>
              <a:t>Hal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 </a:t>
            </a:r>
            <a:r>
              <a:rPr lang="en-US" sz="2800" dirty="0" err="1" smtClean="0"/>
              <a:t>menyebabkan</a:t>
            </a:r>
            <a:r>
              <a:rPr lang="en-US" sz="2800" dirty="0" smtClean="0"/>
              <a:t> </a:t>
            </a:r>
            <a:r>
              <a:rPr lang="en-US" sz="2800" dirty="0" err="1"/>
              <a:t>beban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yang </a:t>
            </a:r>
            <a:r>
              <a:rPr lang="en-US" sz="2800" dirty="0" err="1"/>
              <a:t>berlebihan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karyawan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/>
              <a:t>situasi</a:t>
            </a:r>
            <a:r>
              <a:rPr lang="en-US" sz="2800" dirty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/>
              <a:t>mereka</a:t>
            </a:r>
            <a:r>
              <a:rPr lang="en-US" sz="2800" dirty="0"/>
              <a:t> </a:t>
            </a:r>
            <a:r>
              <a:rPr lang="en-US" sz="2800" dirty="0" err="1"/>
              <a:t>merasa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kemampuan</a:t>
            </a:r>
            <a:r>
              <a:rPr lang="en-US" sz="2800" dirty="0"/>
              <a:t> yang </a:t>
            </a:r>
            <a:r>
              <a:rPr lang="en-US" sz="2800" dirty="0" err="1"/>
              <a:t>memadai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memenuhi</a:t>
            </a:r>
            <a:r>
              <a:rPr lang="en-US" sz="2800" dirty="0"/>
              <a:t> </a:t>
            </a:r>
            <a:r>
              <a:rPr lang="en-US" sz="2800" dirty="0" err="1"/>
              <a:t>persyaratan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Ketika</a:t>
            </a:r>
            <a:r>
              <a:rPr lang="en-US" sz="2800" dirty="0" smtClean="0"/>
              <a:t> </a:t>
            </a:r>
            <a:r>
              <a:rPr lang="en-US" sz="2800" dirty="0"/>
              <a:t>target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dipenuhi</a:t>
            </a:r>
            <a:r>
              <a:rPr lang="en-US" sz="2800" dirty="0"/>
              <a:t>, </a:t>
            </a:r>
            <a:r>
              <a:rPr lang="en-US" sz="2800" dirty="0" err="1"/>
              <a:t>karyawan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bekerja</a:t>
            </a:r>
            <a:r>
              <a:rPr lang="en-US" sz="2800" dirty="0"/>
              <a:t> </a:t>
            </a:r>
            <a:r>
              <a:rPr lang="en-US" sz="2800" dirty="0" err="1"/>
              <a:t>seiring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. </a:t>
            </a:r>
            <a:r>
              <a:rPr lang="en-US" sz="2800" dirty="0" err="1" smtClean="0"/>
              <a:t>Bahkan</a:t>
            </a:r>
            <a:r>
              <a:rPr lang="en-US" sz="2800" dirty="0" smtClean="0"/>
              <a:t> </a:t>
            </a:r>
            <a:r>
              <a:rPr lang="en-US" sz="2800" dirty="0" err="1" smtClean="0"/>
              <a:t>Kadang-kadang</a:t>
            </a:r>
            <a:r>
              <a:rPr lang="en-US" sz="2800" dirty="0" smtClean="0"/>
              <a:t> </a:t>
            </a:r>
            <a:r>
              <a:rPr lang="en-US" sz="2800" dirty="0" err="1"/>
              <a:t>mereka</a:t>
            </a:r>
            <a:r>
              <a:rPr lang="en-US" sz="2800" dirty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/>
              <a:t>menangani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pekerjaan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melayani</a:t>
            </a:r>
            <a:r>
              <a:rPr lang="en-US" sz="2800" dirty="0"/>
              <a:t> </a:t>
            </a:r>
            <a:r>
              <a:rPr lang="en-US" sz="2800" dirty="0" err="1"/>
              <a:t>pekerja</a:t>
            </a:r>
            <a:r>
              <a:rPr lang="en-US" sz="2800" dirty="0"/>
              <a:t> yang </a:t>
            </a:r>
            <a:r>
              <a:rPr lang="en-US" sz="2800" dirty="0" err="1"/>
              <a:t>absen</a:t>
            </a:r>
            <a:r>
              <a:rPr lang="en-US" sz="2800" dirty="0"/>
              <a:t>. </a:t>
            </a:r>
            <a:r>
              <a:rPr lang="en-US" sz="2800" dirty="0" err="1"/>
              <a:t>Kelebihan</a:t>
            </a:r>
            <a:r>
              <a:rPr lang="en-US" sz="2800" dirty="0"/>
              <a:t> </a:t>
            </a:r>
            <a:r>
              <a:rPr lang="en-US" sz="2800" dirty="0" err="1"/>
              <a:t>peran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ketika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terlalu</a:t>
            </a:r>
            <a:r>
              <a:rPr lang="en-US" sz="2800" dirty="0"/>
              <a:t>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pekerjaan</a:t>
            </a:r>
            <a:r>
              <a:rPr lang="en-US" sz="2800" dirty="0"/>
              <a:t>, </a:t>
            </a:r>
            <a:r>
              <a:rPr lang="en-US" sz="2800" dirty="0" err="1"/>
              <a:t>terlalu</a:t>
            </a:r>
            <a:r>
              <a:rPr lang="en-US" sz="2800" dirty="0"/>
              <a:t> </a:t>
            </a:r>
            <a:r>
              <a:rPr lang="en-US" sz="2800" dirty="0" err="1"/>
              <a:t>sedikit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kurang</a:t>
            </a:r>
            <a:r>
              <a:rPr lang="en-US" sz="2800" dirty="0"/>
              <a:t> </a:t>
            </a:r>
            <a:r>
              <a:rPr lang="en-US" sz="2800" dirty="0" err="1"/>
              <a:t>keterampilan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930485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76200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800" dirty="0" err="1"/>
              <a:t>Peran</a:t>
            </a:r>
            <a:r>
              <a:rPr lang="en-US" sz="2800" dirty="0"/>
              <a:t> yang </a:t>
            </a:r>
            <a:r>
              <a:rPr lang="en-US" sz="2800" dirty="0" err="1" smtClean="0"/>
              <a:t>kurang</a:t>
            </a:r>
            <a:r>
              <a:rPr lang="en-US" sz="2800" dirty="0" smtClean="0"/>
              <a:t> (</a:t>
            </a:r>
            <a:r>
              <a:rPr lang="en-US" sz="2800" dirty="0" err="1" smtClean="0"/>
              <a:t>u</a:t>
            </a:r>
            <a:r>
              <a:rPr lang="en-US" sz="2800" dirty="0" err="1"/>
              <a:t>n</a:t>
            </a:r>
            <a:r>
              <a:rPr lang="en-US" sz="2800" dirty="0" err="1" smtClean="0"/>
              <a:t>derload</a:t>
            </a:r>
            <a:r>
              <a:rPr lang="en-US" sz="2800" dirty="0" smtClean="0"/>
              <a:t>) 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fenomena</a:t>
            </a:r>
            <a:r>
              <a:rPr lang="en-US" sz="2800" dirty="0"/>
              <a:t> yang </a:t>
            </a:r>
            <a:r>
              <a:rPr lang="en-US" sz="2800" dirty="0" err="1"/>
              <a:t>berlawanan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peran</a:t>
            </a:r>
            <a:r>
              <a:rPr lang="en-US" sz="2800" dirty="0"/>
              <a:t> yang </a:t>
            </a:r>
            <a:r>
              <a:rPr lang="en-US" sz="2800" dirty="0" err="1" smtClean="0"/>
              <a:t>berlebihan</a:t>
            </a:r>
            <a:r>
              <a:rPr lang="en-US" sz="2800" dirty="0" smtClean="0"/>
              <a:t> (overload).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ketika</a:t>
            </a:r>
            <a:r>
              <a:rPr lang="en-US" sz="2800" dirty="0"/>
              <a:t> </a:t>
            </a:r>
            <a:r>
              <a:rPr lang="en-US" sz="2800" dirty="0" err="1"/>
              <a:t>keterampilan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kemampuan</a:t>
            </a:r>
            <a:r>
              <a:rPr lang="en-US" sz="2800" dirty="0"/>
              <a:t> </a:t>
            </a:r>
            <a:r>
              <a:rPr lang="en-US" sz="2800" dirty="0" err="1"/>
              <a:t>seseorang</a:t>
            </a:r>
            <a:r>
              <a:rPr lang="en-US" sz="2800" dirty="0"/>
              <a:t> </a:t>
            </a:r>
            <a:r>
              <a:rPr lang="en-US" sz="2800" dirty="0" err="1"/>
              <a:t>kurang</a:t>
            </a:r>
            <a:r>
              <a:rPr lang="en-US" sz="2800" dirty="0"/>
              <a:t> </a:t>
            </a:r>
            <a:r>
              <a:rPr lang="en-US" sz="2800" dirty="0" err="1"/>
              <a:t>dimanfaatkan</a:t>
            </a:r>
            <a:r>
              <a:rPr lang="en-US" sz="2800" dirty="0"/>
              <a:t>,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kekurangan</a:t>
            </a:r>
            <a:r>
              <a:rPr lang="en-US" sz="2800" dirty="0"/>
              <a:t> </a:t>
            </a:r>
            <a:r>
              <a:rPr lang="en-US" sz="2800" dirty="0" err="1"/>
              <a:t>variasi</a:t>
            </a:r>
            <a:r>
              <a:rPr lang="en-US" sz="2800" dirty="0"/>
              <a:t> </a:t>
            </a:r>
            <a:r>
              <a:rPr lang="en-US" sz="2800" dirty="0" err="1"/>
              <a:t>pekerjaan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isi</a:t>
            </a:r>
            <a:r>
              <a:rPr lang="en-US" sz="2800" dirty="0"/>
              <a:t> </a:t>
            </a:r>
            <a:r>
              <a:rPr lang="en-US" sz="2800" dirty="0" err="1"/>
              <a:t>pekerjaan</a:t>
            </a:r>
            <a:r>
              <a:rPr lang="en-US" sz="2800" dirty="0"/>
              <a:t> </a:t>
            </a:r>
            <a:r>
              <a:rPr lang="en-US" sz="2800" dirty="0" err="1"/>
              <a:t>sangat</a:t>
            </a:r>
            <a:r>
              <a:rPr lang="en-US" sz="2800" dirty="0"/>
              <a:t> </a:t>
            </a:r>
            <a:r>
              <a:rPr lang="en-US" sz="2800" dirty="0" err="1"/>
              <a:t>kecil</a:t>
            </a:r>
            <a:r>
              <a:rPr lang="en-US" sz="2800" dirty="0"/>
              <a:t> </a:t>
            </a:r>
            <a:r>
              <a:rPr lang="en-US" sz="2800" dirty="0" err="1"/>
              <a:t>sehingga</a:t>
            </a:r>
            <a:r>
              <a:rPr lang="en-US" sz="2800" dirty="0"/>
              <a:t> orang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merasa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potensinya</a:t>
            </a:r>
            <a:r>
              <a:rPr lang="en-US" sz="2800" dirty="0"/>
              <a:t> </a:t>
            </a:r>
            <a:r>
              <a:rPr lang="en-US" sz="2800" dirty="0" err="1"/>
              <a:t>belum</a:t>
            </a:r>
            <a:r>
              <a:rPr lang="en-US" sz="2800" dirty="0"/>
              <a:t> </a:t>
            </a:r>
            <a:r>
              <a:rPr lang="en-US" sz="2800" dirty="0" err="1"/>
              <a:t>dimanfaatkan</a:t>
            </a:r>
            <a:r>
              <a:rPr lang="en-US" sz="2800" dirty="0"/>
              <a:t> </a:t>
            </a:r>
            <a:r>
              <a:rPr lang="en-US" sz="2800" dirty="0" err="1"/>
              <a:t>sepenuhnya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Pekerja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menderita</a:t>
            </a:r>
            <a:r>
              <a:rPr lang="en-US" sz="2800" dirty="0"/>
              <a:t> </a:t>
            </a:r>
            <a:r>
              <a:rPr lang="en-US" sz="2800" dirty="0" err="1"/>
              <a:t>underload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mengalami</a:t>
            </a:r>
            <a:r>
              <a:rPr lang="en-US" sz="2800" dirty="0"/>
              <a:t> </a:t>
            </a:r>
            <a:r>
              <a:rPr lang="en-US" sz="2800" dirty="0" err="1"/>
              <a:t>kurangnya</a:t>
            </a:r>
            <a:r>
              <a:rPr lang="en-US" sz="2800" dirty="0"/>
              <a:t> </a:t>
            </a:r>
            <a:r>
              <a:rPr lang="en-US" sz="2800" dirty="0" err="1"/>
              <a:t>minat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pekerjaan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menyebabkan</a:t>
            </a:r>
            <a:r>
              <a:rPr lang="en-US" sz="2800" dirty="0"/>
              <a:t> </a:t>
            </a:r>
            <a:r>
              <a:rPr lang="en-US" sz="2800" dirty="0" err="1"/>
              <a:t>absensi</a:t>
            </a:r>
            <a:r>
              <a:rPr lang="en-US" sz="2800" dirty="0"/>
              <a:t> yang </a:t>
            </a:r>
            <a:r>
              <a:rPr lang="en-US" sz="2800" dirty="0" err="1"/>
              <a:t>berlebihan</a:t>
            </a:r>
            <a:r>
              <a:rPr lang="en-US" sz="2800" dirty="0"/>
              <a:t>.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akhirnya</a:t>
            </a:r>
            <a:r>
              <a:rPr lang="en-US" sz="2800" dirty="0"/>
              <a:t> </a:t>
            </a:r>
            <a:r>
              <a:rPr lang="en-US" sz="2800" dirty="0" err="1"/>
              <a:t>menghasilkan</a:t>
            </a:r>
            <a:r>
              <a:rPr lang="en-US" sz="2800" dirty="0"/>
              <a:t> </a:t>
            </a:r>
            <a:r>
              <a:rPr lang="en-US" sz="2800" dirty="0" err="1"/>
              <a:t>harga</a:t>
            </a:r>
            <a:r>
              <a:rPr lang="en-US" sz="2800" dirty="0"/>
              <a:t> </a:t>
            </a:r>
            <a:r>
              <a:rPr lang="en-US" sz="2800" dirty="0" err="1"/>
              <a:t>diri</a:t>
            </a:r>
            <a:r>
              <a:rPr lang="en-US" sz="2800" dirty="0"/>
              <a:t> yang </a:t>
            </a:r>
            <a:r>
              <a:rPr lang="en-US" sz="2800" dirty="0" err="1"/>
              <a:t>rendah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kurangnya</a:t>
            </a:r>
            <a:r>
              <a:rPr lang="en-US" sz="2800" dirty="0"/>
              <a:t> </a:t>
            </a:r>
            <a:r>
              <a:rPr lang="en-US" sz="2800" dirty="0" err="1"/>
              <a:t>kepuasan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6629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0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381000"/>
            <a:ext cx="9144000" cy="6477000"/>
          </a:xfrm>
        </p:spPr>
        <p:txBody>
          <a:bodyPr>
            <a:normAutofit/>
          </a:bodyPr>
          <a:lstStyle/>
          <a:p>
            <a:r>
              <a:rPr lang="en-US" sz="2800" dirty="0" err="1"/>
              <a:t>Menurut</a:t>
            </a:r>
            <a:r>
              <a:rPr lang="en-US" sz="2800" dirty="0"/>
              <a:t> </a:t>
            </a:r>
            <a:r>
              <a:rPr lang="en-US" sz="2800" dirty="0" err="1"/>
              <a:t>Beehr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smtClean="0"/>
              <a:t>Newman, </a:t>
            </a:r>
            <a:r>
              <a:rPr lang="en-US" sz="2800" dirty="0" err="1"/>
              <a:t>stres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kondisi</a:t>
            </a:r>
            <a:r>
              <a:rPr lang="en-US" sz="2800" dirty="0"/>
              <a:t> yang </a:t>
            </a:r>
            <a:r>
              <a:rPr lang="en-US" sz="2800" dirty="0" err="1"/>
              <a:t>timbul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interaksi</a:t>
            </a:r>
            <a:r>
              <a:rPr lang="en-US" sz="2800" dirty="0"/>
              <a:t> orang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pekerjaan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ditandai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perubahan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diri</a:t>
            </a:r>
            <a:r>
              <a:rPr lang="en-US" sz="2800" dirty="0"/>
              <a:t> orang yang </a:t>
            </a:r>
            <a:r>
              <a:rPr lang="en-US" sz="2800" dirty="0" err="1"/>
              <a:t>memaksa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menyimpang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normal </a:t>
            </a:r>
            <a:r>
              <a:rPr lang="en-US" sz="2800" dirty="0" err="1"/>
              <a:t>mereka</a:t>
            </a:r>
            <a:r>
              <a:rPr lang="en-US" sz="2800" dirty="0"/>
              <a:t>. . </a:t>
            </a:r>
            <a:r>
              <a:rPr lang="en-US" sz="2800" dirty="0" err="1"/>
              <a:t>Stres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kondisi</a:t>
            </a:r>
            <a:r>
              <a:rPr lang="en-US" sz="2800" dirty="0"/>
              <a:t> </a:t>
            </a:r>
            <a:r>
              <a:rPr lang="en-US" sz="2800" dirty="0" err="1"/>
              <a:t>dinamis</a:t>
            </a:r>
            <a:r>
              <a:rPr lang="en-US" sz="2800" dirty="0"/>
              <a:t> di </a:t>
            </a:r>
            <a:r>
              <a:rPr lang="en-US" sz="2800" dirty="0" err="1"/>
              <a:t>mana</a:t>
            </a:r>
            <a:r>
              <a:rPr lang="en-US" sz="2800" dirty="0"/>
              <a:t> </a:t>
            </a:r>
            <a:r>
              <a:rPr lang="en-US" sz="2800" dirty="0" err="1"/>
              <a:t>seseorang</a:t>
            </a:r>
            <a:r>
              <a:rPr lang="en-US" sz="2800" dirty="0"/>
              <a:t> </a:t>
            </a:r>
            <a:r>
              <a:rPr lang="en-US" sz="2800" dirty="0" err="1"/>
              <a:t>dihadapkan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kendala</a:t>
            </a:r>
            <a:r>
              <a:rPr lang="en-US" sz="2800" dirty="0"/>
              <a:t>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 smtClean="0"/>
              <a:t>menjala</a:t>
            </a:r>
            <a:r>
              <a:rPr lang="en-US" sz="2800" dirty="0" err="1"/>
              <a:t>n</a:t>
            </a:r>
            <a:r>
              <a:rPr lang="en-US" sz="2800" dirty="0" err="1" smtClean="0"/>
              <a:t>kan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fungsinya</a:t>
            </a:r>
            <a:r>
              <a:rPr lang="en-US" sz="2800" dirty="0" smtClean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Stres</a:t>
            </a:r>
            <a:r>
              <a:rPr lang="en-US" sz="2800" dirty="0" smtClean="0"/>
              <a:t> </a:t>
            </a:r>
            <a:r>
              <a:rPr lang="en-US" sz="2800" dirty="0" err="1"/>
              <a:t>menyebabkan</a:t>
            </a:r>
            <a:r>
              <a:rPr lang="en-US" sz="2800" dirty="0"/>
              <a:t> </a:t>
            </a:r>
            <a:r>
              <a:rPr lang="en-US" sz="2800" dirty="0" err="1"/>
              <a:t>ketidaknyamanan</a:t>
            </a:r>
            <a:r>
              <a:rPr lang="en-US" sz="2800" dirty="0"/>
              <a:t>, yang </a:t>
            </a:r>
            <a:r>
              <a:rPr lang="en-US" sz="2800" dirty="0" err="1"/>
              <a:t>mengarah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ketidakseimbangan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pola</a:t>
            </a:r>
            <a:r>
              <a:rPr lang="en-US" sz="2800" dirty="0"/>
              <a:t> </a:t>
            </a:r>
            <a:r>
              <a:rPr lang="en-US" sz="2800" dirty="0" err="1"/>
              <a:t>pikir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Stres</a:t>
            </a:r>
            <a:r>
              <a:rPr lang="en-US" sz="2800" dirty="0" smtClean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selalu</a:t>
            </a:r>
            <a:r>
              <a:rPr lang="en-US" sz="2800" dirty="0"/>
              <a:t> </a:t>
            </a:r>
            <a:r>
              <a:rPr lang="en-US" sz="2800" dirty="0" err="1"/>
              <a:t>bersifat</a:t>
            </a:r>
            <a:r>
              <a:rPr lang="en-US" sz="2800" dirty="0"/>
              <a:t> </a:t>
            </a:r>
            <a:r>
              <a:rPr lang="en-US" sz="2800" dirty="0" err="1" smtClean="0"/>
              <a:t>negatif</a:t>
            </a:r>
            <a:r>
              <a:rPr lang="en-US" sz="2800" dirty="0" smtClean="0"/>
              <a:t>,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/>
              <a:t>arti</a:t>
            </a:r>
            <a:r>
              <a:rPr lang="en-US" sz="2800" dirty="0"/>
              <a:t> yang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luas</a:t>
            </a:r>
            <a:r>
              <a:rPr lang="en-US" sz="2800" dirty="0"/>
              <a:t>,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mudah</a:t>
            </a:r>
            <a:r>
              <a:rPr lang="en-US" sz="2800" dirty="0" smtClean="0"/>
              <a:t> </a:t>
            </a:r>
            <a:r>
              <a:rPr lang="en-US" sz="2800" dirty="0" err="1" smtClean="0"/>
              <a:t>u</a:t>
            </a:r>
            <a:r>
              <a:rPr lang="en-US" sz="2800" dirty="0" err="1"/>
              <a:t>n</a:t>
            </a:r>
            <a:r>
              <a:rPr lang="en-US" sz="2800" dirty="0" err="1" smtClean="0"/>
              <a:t>tuk</a:t>
            </a:r>
            <a:r>
              <a:rPr lang="en-US" sz="2800" dirty="0" smtClean="0"/>
              <a:t> </a:t>
            </a:r>
            <a:r>
              <a:rPr lang="en-US" sz="2800" dirty="0" err="1" smtClean="0"/>
              <a:t>megatakan</a:t>
            </a:r>
            <a:r>
              <a:rPr lang="en-US" sz="2800" dirty="0" smtClean="0"/>
              <a:t>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stree</a:t>
            </a:r>
            <a:r>
              <a:rPr lang="en-US" sz="2800" dirty="0" smtClean="0"/>
              <a:t> </a:t>
            </a:r>
            <a:r>
              <a:rPr lang="en-US" sz="2800" dirty="0" err="1" smtClean="0"/>
              <a:t>menimbulkan</a:t>
            </a:r>
            <a:r>
              <a:rPr lang="en-US" sz="2800" dirty="0" smtClean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.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677712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19" cy="76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400" b="1" dirty="0" err="1"/>
              <a:t>Tanggung</a:t>
            </a:r>
            <a:r>
              <a:rPr lang="en-US" sz="2400" b="1" dirty="0"/>
              <a:t> </a:t>
            </a:r>
            <a:r>
              <a:rPr lang="en-US" sz="2400" b="1" dirty="0" err="1"/>
              <a:t>jawab</a:t>
            </a:r>
            <a:endParaRPr lang="en-US" sz="2400" b="1" dirty="0"/>
          </a:p>
          <a:p>
            <a:r>
              <a:rPr lang="en-US" sz="2400" dirty="0" err="1"/>
              <a:t>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stres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. Orang-orang yang </a:t>
            </a:r>
            <a:r>
              <a:rPr lang="en-US" sz="2400" dirty="0" err="1"/>
              <a:t>berada</a:t>
            </a:r>
            <a:r>
              <a:rPr lang="en-US" sz="2400" dirty="0"/>
              <a:t> di </a:t>
            </a:r>
            <a:r>
              <a:rPr lang="en-US" sz="2400" dirty="0" err="1"/>
              <a:t>departemen</a:t>
            </a:r>
            <a:r>
              <a:rPr lang="en-US" sz="2400" dirty="0"/>
              <a:t> </a:t>
            </a:r>
            <a:r>
              <a:rPr lang="en-US" sz="2400" dirty="0" err="1"/>
              <a:t>keuangan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mengisi</a:t>
            </a:r>
            <a:r>
              <a:rPr lang="en-US" sz="2400" dirty="0"/>
              <a:t> </a:t>
            </a:r>
            <a:r>
              <a:rPr lang="en-US" sz="2400" dirty="0" err="1"/>
              <a:t>akun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sebelum</a:t>
            </a:r>
            <a:r>
              <a:rPr lang="en-US" sz="2400" dirty="0"/>
              <a:t> </a:t>
            </a:r>
            <a:r>
              <a:rPr lang="en-US" sz="2400" dirty="0" err="1"/>
              <a:t>tanggal</a:t>
            </a:r>
            <a:r>
              <a:rPr lang="en-US" sz="2400" dirty="0"/>
              <a:t> yang </a:t>
            </a:r>
            <a:r>
              <a:rPr lang="en-US" sz="2400" dirty="0" err="1"/>
              <a:t>dijadwalkan</a:t>
            </a:r>
            <a:r>
              <a:rPr lang="en-US" sz="2400" dirty="0"/>
              <a:t>. </a:t>
            </a:r>
            <a:r>
              <a:rPr lang="en-US" sz="2400" dirty="0" err="1"/>
              <a:t>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 smtClean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beban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stres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dihitung</a:t>
            </a:r>
            <a:r>
              <a:rPr lang="en-US" sz="2400" dirty="0"/>
              <a:t> </a:t>
            </a:r>
            <a:r>
              <a:rPr lang="en-US" sz="2400" dirty="0" err="1"/>
              <a:t>sebelum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. </a:t>
            </a:r>
            <a:r>
              <a:rPr lang="en-US" sz="2400" dirty="0" err="1"/>
              <a:t>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/>
              <a:t>rasa </a:t>
            </a:r>
            <a:r>
              <a:rPr lang="en-US" sz="2400" dirty="0" err="1"/>
              <a:t>beban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Efisiensi</a:t>
            </a:r>
            <a:r>
              <a:rPr lang="en-US" sz="2400" dirty="0" smtClean="0"/>
              <a:t>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manajer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dipengaruhi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efisiensi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kualitas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yang </a:t>
            </a:r>
            <a:r>
              <a:rPr lang="en-US" sz="2400" dirty="0" err="1"/>
              <a:t>dihasilkan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bawahan</a:t>
            </a:r>
            <a:r>
              <a:rPr lang="en-US" sz="2400" dirty="0"/>
              <a:t>.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yang </a:t>
            </a:r>
            <a:r>
              <a:rPr lang="en-US" sz="2400" dirty="0" err="1"/>
              <a:t>salah</a:t>
            </a:r>
            <a:r>
              <a:rPr lang="en-US" sz="2400" dirty="0"/>
              <a:t>, </a:t>
            </a:r>
            <a:r>
              <a:rPr lang="en-US" sz="2400" dirty="0" err="1" smtClean="0"/>
              <a:t>pemimpin</a:t>
            </a:r>
            <a:r>
              <a:rPr lang="en-US" sz="2400" dirty="0" smtClean="0"/>
              <a:t> </a:t>
            </a:r>
            <a:r>
              <a:rPr lang="en-US" sz="2400" dirty="0" err="1" smtClean="0"/>
              <a:t>lah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bertanggung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. </a:t>
            </a:r>
            <a:r>
              <a:rPr lang="en-US" sz="2400" dirty="0" err="1"/>
              <a:t>Aspek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menyebabkan</a:t>
            </a:r>
            <a:r>
              <a:rPr lang="en-US" sz="2400" dirty="0"/>
              <a:t> </a:t>
            </a:r>
            <a:r>
              <a:rPr lang="en-US" sz="2400" dirty="0" err="1"/>
              <a:t>tekanan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 smtClean="0"/>
              <a:t>ma</a:t>
            </a:r>
            <a:r>
              <a:rPr lang="en-US" sz="2400" dirty="0" err="1"/>
              <a:t>n</a:t>
            </a:r>
            <a:r>
              <a:rPr lang="en-US" sz="2400" dirty="0" err="1" smtClean="0"/>
              <a:t>ajer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French and  </a:t>
            </a:r>
            <a:r>
              <a:rPr lang="en-US" sz="2400" dirty="0" err="1" smtClean="0"/>
              <a:t>Caplin</a:t>
            </a:r>
            <a:r>
              <a:rPr lang="en-US" sz="2400" dirty="0" smtClean="0"/>
              <a:t> </a:t>
            </a:r>
            <a:r>
              <a:rPr lang="en-US" sz="2400" dirty="0" err="1" smtClean="0"/>
              <a:t>meyatakan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: “</a:t>
            </a:r>
            <a:r>
              <a:rPr lang="en-US" sz="2400" dirty="0" err="1" smtClean="0"/>
              <a:t>musuh</a:t>
            </a:r>
            <a:r>
              <a:rPr lang="en-US" sz="2400" dirty="0" smtClean="0"/>
              <a:t> </a:t>
            </a:r>
            <a:r>
              <a:rPr lang="en-US" sz="2400" dirty="0" err="1" smtClean="0"/>
              <a:t>terbesar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seseorag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dirinya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 ”, </a:t>
            </a:r>
            <a:r>
              <a:rPr lang="en-US" sz="2400" dirty="0" err="1" smtClean="0"/>
              <a:t>bahwa</a:t>
            </a:r>
            <a:r>
              <a:rPr lang="en-US" sz="2400" dirty="0" smtClean="0"/>
              <a:t>  </a:t>
            </a:r>
            <a:r>
              <a:rPr lang="en-US" sz="2400" dirty="0" err="1" smtClean="0"/>
              <a:t>tanggung</a:t>
            </a:r>
            <a:r>
              <a:rPr lang="en-US" sz="2400" dirty="0" smtClean="0"/>
              <a:t> </a:t>
            </a:r>
            <a:r>
              <a:rPr lang="en-US" sz="2400" dirty="0" err="1"/>
              <a:t>jawab</a:t>
            </a:r>
            <a:r>
              <a:rPr lang="en-US" sz="2400" dirty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/>
              <a:t>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, </a:t>
            </a:r>
            <a:r>
              <a:rPr lang="en-US" sz="2400" dirty="0" err="1"/>
              <a:t>daripada</a:t>
            </a:r>
            <a:r>
              <a:rPr lang="en-US" sz="2400" dirty="0"/>
              <a:t> </a:t>
            </a:r>
            <a:r>
              <a:rPr lang="en-US" sz="2400" dirty="0" err="1"/>
              <a:t>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aspek-aspek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ya</a:t>
            </a:r>
            <a:r>
              <a:rPr lang="en-US" sz="2400" dirty="0"/>
              <a:t>n</a:t>
            </a:r>
            <a:r>
              <a:rPr lang="en-US" sz="2400" dirty="0" smtClean="0"/>
              <a:t>g </a:t>
            </a:r>
            <a:r>
              <a:rPr lang="en-US" sz="2400" dirty="0" err="1" smtClean="0"/>
              <a:t>sifatya</a:t>
            </a:r>
            <a:r>
              <a:rPr lang="en-US" sz="2400" dirty="0" smtClean="0"/>
              <a:t>  impersonal. </a:t>
            </a:r>
          </a:p>
          <a:p>
            <a:r>
              <a:rPr lang="en-US" sz="2400" dirty="0" err="1" smtClean="0"/>
              <a:t>Tanggung</a:t>
            </a:r>
            <a:r>
              <a:rPr lang="en-US" sz="2400" dirty="0" smtClean="0"/>
              <a:t> </a:t>
            </a:r>
            <a:r>
              <a:rPr lang="en-US" sz="2400" dirty="0" err="1"/>
              <a:t>jawab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 smtClean="0"/>
              <a:t>, </a:t>
            </a:r>
            <a:r>
              <a:rPr lang="en-US" sz="2400" dirty="0"/>
              <a:t>yang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tekanan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yang </a:t>
            </a:r>
            <a:r>
              <a:rPr lang="en-US" sz="2400" dirty="0" err="1" smtClean="0"/>
              <a:t>signifikan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364843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34400" cy="11430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MANAGEMENT OF STRESS</a:t>
            </a:r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762000"/>
            <a:ext cx="9144000" cy="5562600"/>
          </a:xfrm>
        </p:spPr>
        <p:txBody>
          <a:bodyPr>
            <a:normAutofit/>
          </a:bodyPr>
          <a:lstStyle/>
          <a:p>
            <a:r>
              <a:rPr lang="en-US" sz="2800" b="1" dirty="0" err="1">
                <a:solidFill>
                  <a:srgbClr val="CCFF33"/>
                </a:solidFill>
              </a:rPr>
              <a:t>Strategi</a:t>
            </a:r>
            <a:r>
              <a:rPr lang="en-US" sz="2800" b="1" dirty="0">
                <a:solidFill>
                  <a:srgbClr val="CCFF33"/>
                </a:solidFill>
              </a:rPr>
              <a:t> Tingkat </a:t>
            </a:r>
            <a:r>
              <a:rPr lang="en-US" sz="2800" b="1" dirty="0" err="1">
                <a:solidFill>
                  <a:srgbClr val="CCFF33"/>
                </a:solidFill>
              </a:rPr>
              <a:t>Individu</a:t>
            </a:r>
            <a:endParaRPr lang="en-US" sz="2800" b="1" dirty="0">
              <a:solidFill>
                <a:srgbClr val="CCFF33"/>
              </a:solidFill>
            </a:endParaRPr>
          </a:p>
          <a:p>
            <a:r>
              <a:rPr lang="en-US" sz="2800" dirty="0" err="1"/>
              <a:t>Diperlukan</a:t>
            </a:r>
            <a:r>
              <a:rPr lang="en-US" sz="2800" dirty="0"/>
              <a:t>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 minimum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merangsang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 agar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produktivitas</a:t>
            </a:r>
            <a:r>
              <a:rPr lang="en-US" sz="2800" dirty="0"/>
              <a:t> yang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. </a:t>
            </a:r>
            <a:r>
              <a:rPr lang="en-US" sz="2800" dirty="0" err="1"/>
              <a:t>Stres</a:t>
            </a:r>
            <a:r>
              <a:rPr lang="en-US" sz="2800" dirty="0"/>
              <a:t> yang </a:t>
            </a:r>
            <a:r>
              <a:rPr lang="en-US" sz="2800" dirty="0" err="1"/>
              <a:t>berlebihan</a:t>
            </a:r>
            <a:r>
              <a:rPr lang="en-US" sz="2800" dirty="0"/>
              <a:t> </a:t>
            </a:r>
            <a:r>
              <a:rPr lang="en-US" sz="2800" dirty="0" err="1"/>
              <a:t>berbahaya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.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/>
              <a:t>umum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mengembangkan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strategi</a:t>
            </a:r>
            <a:r>
              <a:rPr lang="en-US" sz="2800" dirty="0"/>
              <a:t> </a:t>
            </a:r>
            <a:r>
              <a:rPr lang="en-US" sz="2800" dirty="0" err="1"/>
              <a:t>pengurangan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Individu</a:t>
            </a:r>
            <a:r>
              <a:rPr lang="en-US" sz="2800" dirty="0" smtClean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mengambil</a:t>
            </a:r>
            <a:r>
              <a:rPr lang="en-US" sz="2800" dirty="0"/>
              <a:t> </a:t>
            </a:r>
            <a:r>
              <a:rPr lang="en-US" sz="2800" dirty="0" err="1"/>
              <a:t>langkah-langkah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mengurangi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tingkat</a:t>
            </a:r>
            <a:r>
              <a:rPr lang="en-US" sz="2800" dirty="0"/>
              <a:t>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diterima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Dipastikan</a:t>
            </a:r>
            <a:r>
              <a:rPr lang="en-US" sz="2800" dirty="0" smtClean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kapasitas</a:t>
            </a:r>
            <a:r>
              <a:rPr lang="en-US" sz="2800" dirty="0"/>
              <a:t> yang </a:t>
            </a:r>
            <a:r>
              <a:rPr lang="en-US" sz="2800" dirty="0" err="1"/>
              <a:t>berbeda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mengatasi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. </a:t>
            </a:r>
            <a:r>
              <a:rPr lang="en-US" sz="2800" dirty="0" smtClean="0"/>
              <a:t>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2073127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strategi</a:t>
            </a:r>
            <a:r>
              <a:rPr lang="en-US" sz="2800" dirty="0"/>
              <a:t> </a:t>
            </a:r>
            <a:r>
              <a:rPr lang="en-US" sz="2800" dirty="0" err="1"/>
              <a:t>pengurangan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 </a:t>
            </a:r>
            <a:r>
              <a:rPr lang="en-US" sz="2800" dirty="0" err="1" smtClean="0"/>
              <a:t>individu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685800"/>
            <a:ext cx="9144000" cy="5029200"/>
          </a:xfrm>
        </p:spPr>
        <p:txBody>
          <a:bodyPr>
            <a:noAutofit/>
          </a:bodyPr>
          <a:lstStyle/>
          <a:p>
            <a:r>
              <a:rPr lang="en-US" sz="2400" dirty="0"/>
              <a:t>1.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 smtClean="0"/>
              <a:t>tujua</a:t>
            </a:r>
            <a:r>
              <a:rPr lang="en-US" sz="2400" dirty="0" err="1"/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sediri</a:t>
            </a:r>
            <a:r>
              <a:rPr lang="en-US" sz="2400" dirty="0" smtClean="0"/>
              <a:t>: </a:t>
            </a:r>
            <a:r>
              <a:rPr lang="en-US" sz="2400" dirty="0" err="1"/>
              <a:t>Menyiapkan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proses </a:t>
            </a:r>
            <a:r>
              <a:rPr lang="en-US" sz="2400" dirty="0" err="1"/>
              <a:t>terus</a:t>
            </a:r>
            <a:r>
              <a:rPr lang="en-US" sz="2400" dirty="0"/>
              <a:t> </a:t>
            </a:r>
            <a:r>
              <a:rPr lang="en-US" sz="2400" dirty="0" err="1"/>
              <a:t>menerus</a:t>
            </a:r>
            <a:r>
              <a:rPr lang="en-US" sz="2400" dirty="0"/>
              <a:t> </a:t>
            </a:r>
            <a:r>
              <a:rPr lang="en-US" sz="2400" dirty="0" err="1"/>
              <a:t>sejak</a:t>
            </a:r>
            <a:r>
              <a:rPr lang="en-US" sz="2400" dirty="0"/>
              <a:t>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kanak-kanak</a:t>
            </a:r>
            <a:r>
              <a:rPr lang="en-US" sz="2400" dirty="0"/>
              <a:t> di </a:t>
            </a:r>
            <a:r>
              <a:rPr lang="en-US" sz="2400" dirty="0" err="1"/>
              <a:t>mana</a:t>
            </a:r>
            <a:r>
              <a:rPr lang="en-US" sz="2400" dirty="0"/>
              <a:t> orang </a:t>
            </a:r>
            <a:r>
              <a:rPr lang="en-US" sz="2400" dirty="0" err="1"/>
              <a:t>tua</a:t>
            </a:r>
            <a:r>
              <a:rPr lang="en-US" sz="2400" dirty="0"/>
              <a:t> </a:t>
            </a:r>
            <a:r>
              <a:rPr lang="en-US" sz="2400" dirty="0" err="1"/>
              <a:t>umumnya</a:t>
            </a:r>
            <a:r>
              <a:rPr lang="en-US" sz="2400" dirty="0"/>
              <a:t> </a:t>
            </a:r>
            <a:r>
              <a:rPr lang="en-US" sz="2400" dirty="0" smtClean="0"/>
              <a:t>me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 smtClean="0"/>
              <a:t>dapatka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orang </a:t>
            </a:r>
            <a:r>
              <a:rPr lang="en-US" sz="2400" dirty="0" err="1" smtClean="0"/>
              <a:t>tua</a:t>
            </a:r>
            <a:r>
              <a:rPr lang="en-US" sz="2400" dirty="0" smtClean="0"/>
              <a:t>, </a:t>
            </a:r>
            <a:r>
              <a:rPr lang="en-US" sz="2400" dirty="0" err="1"/>
              <a:t>lembaga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sejenisnya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bergabung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,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mempelajari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,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 smtClean="0"/>
              <a:t>dimaa</a:t>
            </a:r>
            <a:r>
              <a:rPr lang="en-US" sz="2400" dirty="0" smtClean="0"/>
              <a:t> </a:t>
            </a:r>
            <a:r>
              <a:rPr lang="en-US" sz="2400" dirty="0" err="1" smtClean="0"/>
              <a:t>Anga</a:t>
            </a:r>
            <a:r>
              <a:rPr lang="en-US" sz="2400" dirty="0" smtClean="0"/>
              <a:t> </a:t>
            </a:r>
            <a:r>
              <a:rPr lang="en-US" sz="2400" dirty="0" err="1" smtClean="0"/>
              <a:t>terlibat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prospek</a:t>
            </a:r>
            <a:r>
              <a:rPr lang="en-US" sz="2400" dirty="0"/>
              <a:t> </a:t>
            </a:r>
            <a:r>
              <a:rPr lang="en-US" sz="2400" dirty="0" err="1"/>
              <a:t>pertumbuhan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/>
              <a:t>orang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menetapkan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dirinya</a:t>
            </a:r>
            <a:r>
              <a:rPr lang="en-US" sz="2400" dirty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keterampilan</a:t>
            </a:r>
            <a:r>
              <a:rPr lang="en-US" sz="2400" dirty="0"/>
              <a:t> yang </a:t>
            </a:r>
            <a:r>
              <a:rPr lang="en-US" sz="2400" dirty="0" err="1"/>
              <a:t>dimiliki</a:t>
            </a:r>
            <a:r>
              <a:rPr lang="en-US" sz="2400" dirty="0"/>
              <a:t>. </a:t>
            </a:r>
            <a:r>
              <a:rPr lang="en-US" sz="2400" dirty="0" err="1" smtClean="0"/>
              <a:t>Seringkali</a:t>
            </a:r>
            <a:r>
              <a:rPr lang="en-US" sz="2400" dirty="0" smtClean="0"/>
              <a:t>,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/>
              <a:t>menetapkan</a:t>
            </a:r>
            <a:r>
              <a:rPr lang="en-US" sz="2400" dirty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terlalu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/>
              <a:t>dicapai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kurun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singkat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takut</a:t>
            </a:r>
            <a:r>
              <a:rPr lang="en-US" sz="2400" dirty="0" smtClean="0"/>
              <a:t> </a:t>
            </a:r>
            <a:r>
              <a:rPr lang="en-US" sz="2400" dirty="0" err="1"/>
              <a:t>gagal</a:t>
            </a:r>
            <a:r>
              <a:rPr lang="en-US" sz="2400" dirty="0"/>
              <a:t> </a:t>
            </a:r>
            <a:r>
              <a:rPr lang="en-US" sz="2400" dirty="0" err="1" smtClean="0"/>
              <a:t>me</a:t>
            </a:r>
            <a:r>
              <a:rPr lang="en-US" sz="2400" dirty="0" err="1"/>
              <a:t>n</a:t>
            </a:r>
            <a:r>
              <a:rPr lang="en-US" sz="2400" dirty="0" err="1" smtClean="0"/>
              <a:t>capai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err="1"/>
              <a:t>n</a:t>
            </a:r>
            <a:r>
              <a:rPr lang="en-US" sz="2400" dirty="0" err="1" smtClean="0"/>
              <a:t>ya</a:t>
            </a:r>
            <a:r>
              <a:rPr lang="en-US" sz="2400" dirty="0" smtClean="0"/>
              <a:t>. </a:t>
            </a:r>
            <a:r>
              <a:rPr lang="en-US" sz="2400" dirty="0" err="1"/>
              <a:t>Menetapkan</a:t>
            </a:r>
            <a:r>
              <a:rPr lang="en-US" sz="2400" dirty="0"/>
              <a:t> </a:t>
            </a:r>
            <a:r>
              <a:rPr lang="en-US" sz="2400" dirty="0" err="1"/>
              <a:t>standar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menganalisis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yang </a:t>
            </a:r>
            <a:r>
              <a:rPr lang="en-US" sz="2400" dirty="0" err="1"/>
              <a:t>tersedia</a:t>
            </a:r>
            <a:r>
              <a:rPr lang="en-US" sz="2400" dirty="0"/>
              <a:t> </a:t>
            </a:r>
            <a:r>
              <a:rPr lang="en-US" sz="2400" dirty="0" err="1"/>
              <a:t>mengarah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situasi</a:t>
            </a:r>
            <a:r>
              <a:rPr lang="en-US" sz="2400" dirty="0"/>
              <a:t> yang </a:t>
            </a:r>
            <a:r>
              <a:rPr lang="en-US" sz="2400" dirty="0" err="1"/>
              <a:t>penuh</a:t>
            </a:r>
            <a:r>
              <a:rPr lang="en-US" sz="2400" dirty="0"/>
              <a:t> </a:t>
            </a:r>
            <a:r>
              <a:rPr lang="en-US" sz="2400" dirty="0" err="1"/>
              <a:t>tekanan</a:t>
            </a:r>
            <a:r>
              <a:rPr lang="en-US" sz="2400" dirty="0"/>
              <a:t>. Orang-orang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mengubah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yang </a:t>
            </a:r>
            <a:r>
              <a:rPr lang="en-US" sz="2400" dirty="0" err="1" smtClean="0"/>
              <a:t>tersedia</a:t>
            </a:r>
            <a:r>
              <a:rPr lang="en-US" sz="2400" dirty="0" smtClean="0"/>
              <a:t>; '</a:t>
            </a:r>
            <a:r>
              <a:rPr lang="en-US" sz="2400" dirty="0" err="1" smtClean="0"/>
              <a:t>waktu</a:t>
            </a:r>
            <a:r>
              <a:rPr lang="en-US" sz="2400" dirty="0"/>
              <a:t>'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yang paling </a:t>
            </a:r>
            <a:r>
              <a:rPr lang="en-US" sz="2400" dirty="0" err="1"/>
              <a:t>penting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685795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19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z="2400" b="1" dirty="0"/>
              <a:t>2. </a:t>
            </a:r>
            <a:r>
              <a:rPr lang="en-US" sz="2400" b="1" dirty="0" err="1"/>
              <a:t>Rencanakan</a:t>
            </a:r>
            <a:r>
              <a:rPr lang="en-US" sz="2400" b="1" dirty="0"/>
              <a:t> </a:t>
            </a:r>
            <a:r>
              <a:rPr lang="en-US" sz="2400" b="1" dirty="0" err="1"/>
              <a:t>hidup</a:t>
            </a:r>
            <a:r>
              <a:rPr lang="en-US" sz="2400" b="1" dirty="0"/>
              <a:t> </a:t>
            </a:r>
            <a:r>
              <a:rPr lang="en-US" sz="2400" b="1" dirty="0" err="1"/>
              <a:t>Anda</a:t>
            </a:r>
            <a:r>
              <a:rPr lang="en-US" sz="2400" b="1" dirty="0"/>
              <a:t>: </a:t>
            </a:r>
            <a:r>
              <a:rPr lang="en-US" sz="2400" dirty="0" err="1"/>
              <a:t>Stres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berdampak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/>
              <a:t>pribadi</a:t>
            </a:r>
            <a:r>
              <a:rPr lang="en-US" sz="2400" dirty="0"/>
              <a:t> di </a:t>
            </a:r>
            <a:r>
              <a:rPr lang="en-US" sz="2400" dirty="0" err="1"/>
              <a:t>rumah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sebaliknya</a:t>
            </a:r>
            <a:r>
              <a:rPr lang="en-US" sz="2400" dirty="0"/>
              <a:t>.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merencanakan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aspek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/>
              <a:t>sebanyak</a:t>
            </a:r>
            <a:r>
              <a:rPr lang="en-US" sz="2400" dirty="0"/>
              <a:t> </a:t>
            </a:r>
            <a:r>
              <a:rPr lang="en-US" sz="2400" dirty="0" err="1"/>
              <a:t>mungkin</a:t>
            </a:r>
            <a:r>
              <a:rPr lang="en-US" sz="2400" dirty="0"/>
              <a:t>.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mencakup</a:t>
            </a:r>
            <a:r>
              <a:rPr lang="en-US" sz="2400" dirty="0"/>
              <a:t> </a:t>
            </a:r>
            <a:r>
              <a:rPr lang="en-US" sz="2400" dirty="0" err="1"/>
              <a:t>peningkatan</a:t>
            </a:r>
            <a:r>
              <a:rPr lang="en-US" sz="2400" dirty="0"/>
              <a:t> </a:t>
            </a:r>
            <a:r>
              <a:rPr lang="en-US" sz="2400" dirty="0" err="1"/>
              <a:t>kompetensi</a:t>
            </a:r>
            <a:r>
              <a:rPr lang="en-US" sz="2400" dirty="0"/>
              <a:t> </a:t>
            </a:r>
            <a:r>
              <a:rPr lang="en-US" sz="2400" dirty="0" err="1"/>
              <a:t>profesional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memperoleh</a:t>
            </a:r>
            <a:r>
              <a:rPr lang="en-US" sz="2400" dirty="0"/>
              <a:t> </a:t>
            </a:r>
            <a:r>
              <a:rPr lang="en-US" sz="2400" dirty="0" err="1"/>
              <a:t>kualifikasi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keterampilan</a:t>
            </a:r>
            <a:r>
              <a:rPr lang="en-US" sz="2400" dirty="0"/>
              <a:t> </a:t>
            </a:r>
            <a:r>
              <a:rPr lang="en-US" sz="2400" dirty="0" err="1"/>
              <a:t>tambahan</a:t>
            </a:r>
            <a:r>
              <a:rPr lang="en-US" sz="2400" dirty="0"/>
              <a:t>, </a:t>
            </a:r>
            <a:r>
              <a:rPr lang="en-US" sz="2400" dirty="0" err="1"/>
              <a:t>perencanaan</a:t>
            </a:r>
            <a:r>
              <a:rPr lang="en-US" sz="2400" dirty="0"/>
              <a:t> </a:t>
            </a:r>
            <a:r>
              <a:rPr lang="en-US" sz="2400" dirty="0" err="1"/>
              <a:t>keuangan</a:t>
            </a:r>
            <a:r>
              <a:rPr lang="en-US" sz="2400" dirty="0"/>
              <a:t> yang </a:t>
            </a:r>
            <a:r>
              <a:rPr lang="en-US" sz="2400" dirty="0" err="1"/>
              <a:t>baik</a:t>
            </a:r>
            <a:r>
              <a:rPr lang="en-US" sz="2400" dirty="0"/>
              <a:t>, </a:t>
            </a:r>
            <a:r>
              <a:rPr lang="en-US" sz="2400" dirty="0" err="1"/>
              <a:t>rumah</a:t>
            </a:r>
            <a:r>
              <a:rPr lang="en-US" sz="2400" dirty="0"/>
              <a:t>,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anak-anak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sebagainya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/>
              <a:t>darurat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dikembangkan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ketidakpastian</a:t>
            </a:r>
            <a:r>
              <a:rPr lang="en-US" sz="2400" dirty="0"/>
              <a:t>.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,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mental </a:t>
            </a:r>
            <a:r>
              <a:rPr lang="en-US" sz="2400" dirty="0" err="1"/>
              <a:t>siap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 smtClean="0"/>
              <a:t>kejadia</a:t>
            </a:r>
            <a:r>
              <a:rPr lang="en-US" sz="2400" dirty="0" err="1"/>
              <a:t>n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datang</a:t>
            </a:r>
            <a:r>
              <a:rPr lang="en-US" sz="2400" dirty="0"/>
              <a:t>. </a:t>
            </a:r>
            <a:r>
              <a:rPr lang="en-US" sz="2400" dirty="0" err="1"/>
              <a:t>Investasi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asuransi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anak-anak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bebas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'</a:t>
            </a:r>
            <a:r>
              <a:rPr lang="en-US" sz="2400" dirty="0" err="1"/>
              <a:t>stres</a:t>
            </a:r>
            <a:r>
              <a:rPr lang="en-US" sz="2400" dirty="0"/>
              <a:t>'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direncanakan</a:t>
            </a:r>
            <a:r>
              <a:rPr lang="en-US" sz="2400" dirty="0"/>
              <a:t> </a:t>
            </a:r>
            <a:r>
              <a:rPr lang="en-US" sz="2400" dirty="0" err="1"/>
              <a:t>sebelumnya</a:t>
            </a:r>
            <a:r>
              <a:rPr lang="en-US" sz="2400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23573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1968" y="0"/>
            <a:ext cx="45719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US" sz="2400" b="1" dirty="0"/>
              <a:t>3. </a:t>
            </a:r>
            <a:r>
              <a:rPr lang="en-US" sz="2400" b="1" dirty="0" err="1"/>
              <a:t>Dukungan</a:t>
            </a:r>
            <a:r>
              <a:rPr lang="en-US" sz="2400" b="1" dirty="0"/>
              <a:t> </a:t>
            </a:r>
            <a:r>
              <a:rPr lang="en-US" sz="2400" b="1" dirty="0" err="1"/>
              <a:t>Sosial</a:t>
            </a:r>
            <a:r>
              <a:rPr lang="en-US" sz="2400" b="1" dirty="0"/>
              <a:t>: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terisolasi</a:t>
            </a:r>
            <a:r>
              <a:rPr lang="en-US" sz="2400" dirty="0" smtClean="0"/>
              <a:t> </a:t>
            </a:r>
            <a:r>
              <a:rPr lang="en-US" sz="2400" dirty="0" err="1" smtClean="0"/>
              <a:t>bagaika</a:t>
            </a:r>
            <a:r>
              <a:rPr lang="en-US" sz="2400" dirty="0" err="1"/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berada</a:t>
            </a:r>
            <a:r>
              <a:rPr lang="en-US" sz="2400" dirty="0" smtClean="0"/>
              <a:t> di  </a:t>
            </a:r>
            <a:r>
              <a:rPr lang="en-US" sz="2400" dirty="0" err="1" smtClean="0"/>
              <a:t>pulau</a:t>
            </a:r>
            <a:r>
              <a:rPr lang="en-US" sz="2400" dirty="0" smtClean="0"/>
              <a:t> </a:t>
            </a:r>
            <a:r>
              <a:rPr lang="en-US" sz="2400" dirty="0"/>
              <a:t>di </a:t>
            </a:r>
            <a:r>
              <a:rPr lang="en-US" sz="2400" dirty="0" err="1" smtClean="0"/>
              <a:t>tengah</a:t>
            </a:r>
            <a:r>
              <a:rPr lang="en-US" sz="2400" dirty="0" smtClean="0"/>
              <a:t> </a:t>
            </a:r>
            <a:r>
              <a:rPr lang="en-US" sz="2400" dirty="0" err="1" smtClean="0"/>
              <a:t>lautan</a:t>
            </a:r>
            <a:r>
              <a:rPr lang="en-US" sz="2400" dirty="0" smtClean="0"/>
              <a:t> </a:t>
            </a:r>
            <a:r>
              <a:rPr lang="en-US" sz="2400" dirty="0" err="1"/>
              <a:t>luas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 smtClean="0"/>
              <a:t>terputus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 </a:t>
            </a:r>
            <a:r>
              <a:rPr lang="en-US" sz="2400" dirty="0" err="1" smtClean="0"/>
              <a:t>hubunga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keluarga</a:t>
            </a:r>
            <a:r>
              <a:rPr lang="en-US" sz="2400" dirty="0" smtClean="0"/>
              <a:t>, yang </a:t>
            </a:r>
            <a:r>
              <a:rPr lang="en-US" sz="2400" dirty="0" err="1" smtClean="0"/>
              <a:t>mengharuskan</a:t>
            </a:r>
            <a:r>
              <a:rPr lang="en-US" sz="2400" dirty="0" smtClean="0"/>
              <a:t> </a:t>
            </a:r>
            <a:r>
              <a:rPr lang="en-US" sz="2400" dirty="0" err="1" smtClean="0"/>
              <a:t>pidah</a:t>
            </a:r>
            <a:r>
              <a:rPr lang="en-US" sz="2400" dirty="0" smtClean="0"/>
              <a:t> </a:t>
            </a:r>
            <a:r>
              <a:rPr lang="en-US" sz="2400" dirty="0" err="1"/>
              <a:t>dari</a:t>
            </a:r>
            <a:r>
              <a:rPr lang="en-US" sz="2400" dirty="0"/>
              <a:t>  </a:t>
            </a:r>
            <a:r>
              <a:rPr lang="en-US" sz="2400" dirty="0" err="1"/>
              <a:t>rumah</a:t>
            </a:r>
            <a:r>
              <a:rPr lang="en-US" sz="2400" dirty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demikian</a:t>
            </a:r>
            <a:r>
              <a:rPr lang="en-US" sz="2400" dirty="0"/>
              <a:t> </a:t>
            </a:r>
            <a:r>
              <a:rPr lang="en-US" sz="2400" dirty="0" err="1"/>
              <a:t>kehilangan</a:t>
            </a:r>
            <a:r>
              <a:rPr lang="en-US" sz="2400" dirty="0"/>
              <a:t> </a:t>
            </a:r>
            <a:r>
              <a:rPr lang="en-US" sz="2400" dirty="0" err="1"/>
              <a:t>kontak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kawan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kerabat</a:t>
            </a:r>
            <a:r>
              <a:rPr lang="en-US" sz="2400" dirty="0"/>
              <a:t>. </a:t>
            </a:r>
          </a:p>
          <a:p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menjaga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yang </a:t>
            </a:r>
            <a:r>
              <a:rPr lang="en-US" sz="2400" dirty="0" err="1"/>
              <a:t>dekat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kerabat</a:t>
            </a:r>
            <a:r>
              <a:rPr lang="en-US" sz="2400" dirty="0"/>
              <a:t>. Di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dekat</a:t>
            </a:r>
            <a:r>
              <a:rPr lang="en-US" sz="2400" dirty="0"/>
              <a:t>, </a:t>
            </a:r>
            <a:r>
              <a:rPr lang="en-US" sz="2400" dirty="0" err="1"/>
              <a:t>kembangkan</a:t>
            </a:r>
            <a:r>
              <a:rPr lang="en-US" sz="2400" dirty="0"/>
              <a:t> </a:t>
            </a:r>
            <a:r>
              <a:rPr lang="en-US" sz="2400" dirty="0" err="1"/>
              <a:t>persahabatan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sesama</a:t>
            </a:r>
            <a:r>
              <a:rPr lang="en-US" sz="2400" dirty="0"/>
              <a:t> </a:t>
            </a:r>
            <a:r>
              <a:rPr lang="en-US" sz="2400" dirty="0" err="1"/>
              <a:t>pekerja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membantu</a:t>
            </a:r>
            <a:r>
              <a:rPr lang="en-US" sz="2400" dirty="0"/>
              <a:t> di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krisis</a:t>
            </a:r>
            <a:r>
              <a:rPr lang="en-US" sz="2400" dirty="0"/>
              <a:t>, </a:t>
            </a:r>
            <a:r>
              <a:rPr lang="en-US" sz="2400" dirty="0" err="1"/>
              <a:t>stres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ketegangan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Dukungan</a:t>
            </a:r>
            <a:r>
              <a:rPr lang="en-US" sz="2400" dirty="0" smtClean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mudah</a:t>
            </a:r>
            <a:r>
              <a:rPr lang="en-US" sz="2400" dirty="0"/>
              <a:t> </a:t>
            </a:r>
            <a:r>
              <a:rPr lang="en-US" sz="2400" dirty="0" err="1"/>
              <a:t>dibangun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mematuhi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, </a:t>
            </a:r>
            <a:r>
              <a:rPr lang="en-US" sz="2400" dirty="0" err="1"/>
              <a:t>norma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mengikuti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keagamaan</a:t>
            </a:r>
            <a:r>
              <a:rPr lang="en-US" sz="2400" dirty="0"/>
              <a:t> di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Hal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memungkinkan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mendapatkan</a:t>
            </a:r>
            <a:r>
              <a:rPr lang="en-US" sz="2400" dirty="0"/>
              <a:t> </a:t>
            </a:r>
            <a:r>
              <a:rPr lang="en-US" sz="2400" dirty="0" err="1"/>
              <a:t>kembali</a:t>
            </a:r>
            <a:r>
              <a:rPr lang="en-US" sz="2400" dirty="0"/>
              <a:t> </a:t>
            </a:r>
            <a:r>
              <a:rPr lang="en-US" sz="2400" dirty="0" err="1"/>
              <a:t>kepercayaan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/>
              <a:t>membangun</a:t>
            </a:r>
            <a:r>
              <a:rPr lang="en-US" sz="2400" dirty="0"/>
              <a:t> </a:t>
            </a:r>
            <a:r>
              <a:rPr lang="en-US" sz="2400" dirty="0" err="1"/>
              <a:t>harga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Orang-orang </a:t>
            </a:r>
            <a:r>
              <a:rPr lang="en-US" sz="2400" dirty="0" err="1" smtClean="0"/>
              <a:t>mulai</a:t>
            </a:r>
            <a:r>
              <a:rPr lang="en-US" sz="2400" dirty="0" smtClean="0"/>
              <a:t> </a:t>
            </a:r>
            <a:r>
              <a:rPr lang="en-US" sz="2400" dirty="0" err="1" smtClean="0"/>
              <a:t>mendekatkan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 </a:t>
            </a:r>
            <a:r>
              <a:rPr lang="en-US" sz="2400" dirty="0" err="1" smtClean="0"/>
              <a:t>ke</a:t>
            </a:r>
            <a:r>
              <a:rPr lang="en-US" sz="2400" dirty="0" smtClean="0"/>
              <a:t> TUHAN di </a:t>
            </a:r>
            <a:r>
              <a:rPr lang="en-US" sz="2400" dirty="0" err="1"/>
              <a:t>usia</a:t>
            </a:r>
            <a:r>
              <a:rPr lang="en-US" sz="2400" dirty="0"/>
              <a:t> </a:t>
            </a:r>
            <a:r>
              <a:rPr lang="en-US" sz="2400" dirty="0" err="1" smtClean="0"/>
              <a:t>tua</a:t>
            </a:r>
            <a:r>
              <a:rPr lang="en-US" sz="2400" dirty="0" smtClean="0"/>
              <a:t>, </a:t>
            </a:r>
            <a:r>
              <a:rPr lang="en-US" sz="2400" dirty="0" err="1" smtClean="0"/>
              <a:t>rumah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 </a:t>
            </a:r>
            <a:r>
              <a:rPr lang="en-US" sz="2400" dirty="0" err="1" smtClean="0"/>
              <a:t>tua</a:t>
            </a:r>
            <a:r>
              <a:rPr lang="en-US" sz="2400" dirty="0" smtClean="0"/>
              <a:t>, </a:t>
            </a:r>
            <a:r>
              <a:rPr lang="en-US" sz="2400" dirty="0" err="1" smtClean="0"/>
              <a:t>komuitas</a:t>
            </a:r>
            <a:r>
              <a:rPr lang="en-US" sz="2400" dirty="0" smtClean="0"/>
              <a:t> </a:t>
            </a:r>
            <a:r>
              <a:rPr lang="en-US" sz="2400" dirty="0" err="1" smtClean="0"/>
              <a:t>warga</a:t>
            </a:r>
            <a:r>
              <a:rPr lang="en-US" sz="2400" dirty="0"/>
              <a:t>, </a:t>
            </a:r>
            <a:r>
              <a:rPr lang="en-US" sz="2400" dirty="0" err="1" smtClean="0"/>
              <a:t>dll</a:t>
            </a:r>
            <a:r>
              <a:rPr lang="en-US" sz="2400" dirty="0" smtClean="0"/>
              <a:t>,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fenomena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stres</a:t>
            </a:r>
            <a:r>
              <a:rPr lang="en-US" sz="2400" dirty="0" smtClean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berkembangnya</a:t>
            </a:r>
            <a:r>
              <a:rPr lang="en-US" sz="2400" dirty="0"/>
              <a:t> </a:t>
            </a:r>
            <a:r>
              <a:rPr lang="en-US" sz="2400" dirty="0" err="1"/>
              <a:t>strategi</a:t>
            </a:r>
            <a:r>
              <a:rPr lang="en-US" sz="2400" dirty="0"/>
              <a:t> </a:t>
            </a:r>
            <a:r>
              <a:rPr lang="en-US" sz="2400" dirty="0" err="1"/>
              <a:t>penyelesaian</a:t>
            </a:r>
            <a:r>
              <a:rPr lang="en-US" sz="2400" dirty="0"/>
              <a:t> </a:t>
            </a:r>
            <a:r>
              <a:rPr lang="en-US" sz="2400" dirty="0" err="1"/>
              <a:t>stres</a:t>
            </a:r>
            <a:r>
              <a:rPr lang="en-US" sz="2400" dirty="0"/>
              <a:t>. </a:t>
            </a:r>
            <a:r>
              <a:rPr lang="en-US" sz="2400" dirty="0" err="1"/>
              <a:t>Praktek</a:t>
            </a:r>
            <a:r>
              <a:rPr lang="en-US" sz="2400" dirty="0"/>
              <a:t> </a:t>
            </a:r>
            <a:r>
              <a:rPr lang="en-US" sz="2400" dirty="0" err="1"/>
              <a:t>pengakuan</a:t>
            </a:r>
            <a:r>
              <a:rPr lang="en-US" sz="2400" dirty="0"/>
              <a:t> </a:t>
            </a:r>
            <a:r>
              <a:rPr lang="en-US" sz="2400" dirty="0" err="1"/>
              <a:t>dosa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seorang</a:t>
            </a:r>
            <a:r>
              <a:rPr lang="en-US" sz="2400" dirty="0"/>
              <a:t> imam </a:t>
            </a:r>
            <a:r>
              <a:rPr lang="en-US" sz="2400" dirty="0" err="1"/>
              <a:t>dalam</a:t>
            </a:r>
            <a:r>
              <a:rPr lang="en-US" sz="2400" dirty="0"/>
              <a:t> agama </a:t>
            </a:r>
            <a:r>
              <a:rPr lang="en-US" sz="2400" dirty="0" err="1"/>
              <a:t>Katolik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lain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menghilangkan</a:t>
            </a:r>
            <a:r>
              <a:rPr lang="en-US" sz="2400" dirty="0"/>
              <a:t> </a:t>
            </a:r>
            <a:r>
              <a:rPr lang="en-US" sz="2400" dirty="0" err="1"/>
              <a:t>stres</a:t>
            </a:r>
            <a:r>
              <a:rPr lang="en-US" sz="2400" dirty="0"/>
              <a:t> yang </a:t>
            </a:r>
            <a:r>
              <a:rPr lang="en-US" sz="2400" dirty="0" err="1"/>
              <a:t>disebabkan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 smtClean="0"/>
              <a:t>tindakannya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416382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19" cy="152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76200"/>
            <a:ext cx="9144000" cy="6781800"/>
          </a:xfrm>
        </p:spPr>
        <p:txBody>
          <a:bodyPr>
            <a:normAutofit/>
          </a:bodyPr>
          <a:lstStyle/>
          <a:p>
            <a:r>
              <a:rPr lang="en-US" sz="2400" dirty="0"/>
              <a:t>4. </a:t>
            </a:r>
            <a:r>
              <a:rPr lang="en-US" sz="2400" dirty="0" err="1"/>
              <a:t>Kebugaran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: </a:t>
            </a:r>
            <a:r>
              <a:rPr lang="en-US" sz="2400" dirty="0" err="1"/>
              <a:t>Tubuh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pikiran</a:t>
            </a:r>
            <a:r>
              <a:rPr lang="en-US" sz="2400" dirty="0"/>
              <a:t> yang </a:t>
            </a:r>
            <a:r>
              <a:rPr lang="en-US" sz="2400" dirty="0" err="1"/>
              <a:t>sehat</a:t>
            </a:r>
            <a:r>
              <a:rPr lang="en-US" sz="2400" dirty="0"/>
              <a:t> </a:t>
            </a:r>
            <a:r>
              <a:rPr lang="en-US" sz="2400" dirty="0" err="1"/>
              <a:t>tahan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stres</a:t>
            </a:r>
            <a:r>
              <a:rPr lang="en-US" sz="2400" dirty="0"/>
              <a:t>.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dibuktikan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meyakinkan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yang </a:t>
            </a:r>
            <a:r>
              <a:rPr lang="en-US" sz="2400" dirty="0" err="1"/>
              <a:t>berolahraga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demikian</a:t>
            </a:r>
            <a:r>
              <a:rPr lang="en-US" sz="2400" dirty="0"/>
              <a:t> </a:t>
            </a:r>
            <a:r>
              <a:rPr lang="en-US" sz="2400" dirty="0" err="1"/>
              <a:t>memperkuat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tahan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kardiovaskular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, </a:t>
            </a:r>
            <a:r>
              <a:rPr lang="en-US" sz="2400" dirty="0" err="1"/>
              <a:t>jauh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 </a:t>
            </a:r>
            <a:r>
              <a:rPr lang="en-US" sz="2400" dirty="0" err="1"/>
              <a:t>kemungkinannya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menderita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</a:t>
            </a:r>
            <a:r>
              <a:rPr lang="en-US" sz="2400" dirty="0" err="1"/>
              <a:t>terkait</a:t>
            </a:r>
            <a:r>
              <a:rPr lang="en-US" sz="2400" dirty="0"/>
              <a:t> </a:t>
            </a:r>
            <a:r>
              <a:rPr lang="en-US" sz="2400" dirty="0" err="1"/>
              <a:t>stres</a:t>
            </a:r>
            <a:r>
              <a:rPr lang="en-US" sz="2400" dirty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Latihan</a:t>
            </a:r>
            <a:r>
              <a:rPr lang="en-US" sz="2400" dirty="0" smtClean="0"/>
              <a:t> </a:t>
            </a:r>
            <a:r>
              <a:rPr lang="en-US" sz="2400" dirty="0" err="1"/>
              <a:t>fisik</a:t>
            </a:r>
            <a:r>
              <a:rPr lang="en-US" sz="2400" dirty="0"/>
              <a:t> </a:t>
            </a:r>
            <a:r>
              <a:rPr lang="en-US" sz="2400" dirty="0" err="1"/>
              <a:t>teratur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berjalan</a:t>
            </a:r>
            <a:r>
              <a:rPr lang="en-US" sz="2400" dirty="0"/>
              <a:t>, jogging, </a:t>
            </a:r>
            <a:r>
              <a:rPr lang="en-US" sz="2400" dirty="0" err="1"/>
              <a:t>senam</a:t>
            </a:r>
            <a:r>
              <a:rPr lang="en-US" sz="2400" dirty="0"/>
              <a:t> </a:t>
            </a:r>
            <a:r>
              <a:rPr lang="en-US" sz="2400" dirty="0" err="1"/>
              <a:t>ringan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orang </a:t>
            </a:r>
            <a:r>
              <a:rPr lang="en-US" sz="2400" dirty="0" err="1"/>
              <a:t>tetap</a:t>
            </a:r>
            <a:r>
              <a:rPr lang="en-US" sz="2400" dirty="0"/>
              <a:t> </a:t>
            </a:r>
            <a:r>
              <a:rPr lang="en-US" sz="2400" dirty="0" err="1"/>
              <a:t>bugar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mengembangkan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mempertahankan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stres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Tentara</a:t>
            </a:r>
            <a:r>
              <a:rPr lang="en-US" sz="2400" dirty="0" smtClean="0"/>
              <a:t> </a:t>
            </a:r>
            <a:r>
              <a:rPr lang="en-US" sz="2400" dirty="0" err="1"/>
              <a:t>jelas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tahan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stres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menjaga</a:t>
            </a:r>
            <a:r>
              <a:rPr lang="en-US" sz="2400" dirty="0"/>
              <a:t> </a:t>
            </a:r>
            <a:r>
              <a:rPr lang="en-US" sz="2400" dirty="0" err="1" smtClean="0"/>
              <a:t>diri</a:t>
            </a:r>
            <a:r>
              <a:rPr lang="en-US" sz="2400" dirty="0"/>
              <a:t> </a:t>
            </a:r>
            <a:r>
              <a:rPr lang="en-US" sz="2400" dirty="0" err="1"/>
              <a:t>sehat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.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mengembangkan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pikiran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menghadapi</a:t>
            </a:r>
            <a:r>
              <a:rPr lang="en-US" sz="2400" dirty="0"/>
              <a:t> </a:t>
            </a:r>
            <a:r>
              <a:rPr lang="en-US" sz="2400" dirty="0" err="1"/>
              <a:t>situasi</a:t>
            </a:r>
            <a:r>
              <a:rPr lang="en-US" sz="2400" dirty="0"/>
              <a:t> </a:t>
            </a:r>
            <a:r>
              <a:rPr lang="en-US" sz="2400" dirty="0" err="1"/>
              <a:t>terburuk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Diet </a:t>
            </a:r>
            <a:r>
              <a:rPr lang="en-US" sz="2400" dirty="0" err="1"/>
              <a:t>harian</a:t>
            </a:r>
            <a:r>
              <a:rPr lang="en-US" sz="2400" dirty="0"/>
              <a:t> yang </a:t>
            </a:r>
            <a:r>
              <a:rPr lang="en-US" sz="2400" dirty="0" err="1"/>
              <a:t>tepat</a:t>
            </a:r>
            <a:r>
              <a:rPr lang="en-US" sz="2400" dirty="0"/>
              <a:t> </a:t>
            </a:r>
            <a:r>
              <a:rPr lang="en-US" sz="2400" dirty="0" err="1"/>
              <a:t>membantu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menjaga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987077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19" cy="76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400" dirty="0"/>
              <a:t>5. Biofeedback: Biofeedback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membawa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tubuh</a:t>
            </a:r>
            <a:r>
              <a:rPr lang="en-US" sz="2400" dirty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ko</a:t>
            </a:r>
            <a:r>
              <a:rPr lang="en-US" sz="2400" dirty="0" err="1"/>
              <a:t>n</a:t>
            </a:r>
            <a:r>
              <a:rPr lang="en-US" sz="2400" dirty="0" err="1" smtClean="0"/>
              <a:t>trol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diingikan</a:t>
            </a:r>
            <a:r>
              <a:rPr lang="en-US" sz="2400" dirty="0" smtClean="0"/>
              <a:t>.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metodologi</a:t>
            </a:r>
            <a:r>
              <a:rPr lang="en-US" sz="2400" dirty="0"/>
              <a:t> yang </a:t>
            </a:r>
            <a:r>
              <a:rPr lang="en-US" sz="2400" dirty="0" err="1"/>
              <a:t>dirancang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menghilangkan</a:t>
            </a:r>
            <a:r>
              <a:rPr lang="en-US" sz="2400" dirty="0"/>
              <a:t> </a:t>
            </a:r>
            <a:r>
              <a:rPr lang="en-US" sz="2400" dirty="0" err="1"/>
              <a:t>respons</a:t>
            </a:r>
            <a:r>
              <a:rPr lang="en-US" sz="2400" dirty="0"/>
              <a:t> </a:t>
            </a:r>
            <a:r>
              <a:rPr lang="en-US" sz="2400" dirty="0" err="1"/>
              <a:t>tubuh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diinginkan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transformasi</a:t>
            </a:r>
            <a:r>
              <a:rPr lang="en-US" sz="2400" dirty="0"/>
              <a:t> </a:t>
            </a:r>
            <a:r>
              <a:rPr lang="en-US" sz="2400" dirty="0" err="1"/>
              <a:t>psikologis</a:t>
            </a:r>
            <a:r>
              <a:rPr lang="en-US" sz="2400" dirty="0"/>
              <a:t>. 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Penggunaan</a:t>
            </a:r>
            <a:r>
              <a:rPr lang="en-US" sz="2400" dirty="0" smtClean="0"/>
              <a:t> </a:t>
            </a:r>
            <a:r>
              <a:rPr lang="en-US" sz="2400" dirty="0" err="1"/>
              <a:t>perangkat</a:t>
            </a:r>
            <a:r>
              <a:rPr lang="en-US" sz="2400" dirty="0"/>
              <a:t> </a:t>
            </a:r>
            <a:r>
              <a:rPr lang="en-US" sz="2400" dirty="0" err="1"/>
              <a:t>elektronik</a:t>
            </a:r>
            <a:r>
              <a:rPr lang="en-US" sz="2400" dirty="0"/>
              <a:t> </a:t>
            </a:r>
            <a:r>
              <a:rPr lang="en-US" sz="2400" dirty="0" err="1"/>
              <a:t>canggih</a:t>
            </a:r>
            <a:r>
              <a:rPr lang="en-US" sz="2400" dirty="0"/>
              <a:t> </a:t>
            </a:r>
            <a:r>
              <a:rPr lang="en-US" sz="2400" dirty="0" err="1"/>
              <a:t>dirancang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mengukur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stres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/>
              <a:t>relaksasi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latihan</a:t>
            </a:r>
            <a:r>
              <a:rPr lang="en-US" sz="2400" dirty="0"/>
              <a:t> yoga </a:t>
            </a:r>
            <a:r>
              <a:rPr lang="en-US" sz="2400" dirty="0" err="1"/>
              <a:t>berikutnya</a:t>
            </a:r>
            <a:r>
              <a:rPr lang="en-US" sz="2400" dirty="0"/>
              <a:t>,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dibawa</a:t>
            </a:r>
            <a:r>
              <a:rPr lang="en-US" sz="2400" dirty="0"/>
              <a:t> </a:t>
            </a:r>
            <a:r>
              <a:rPr lang="en-US" sz="2400" dirty="0" err="1"/>
              <a:t>kembali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situasi</a:t>
            </a:r>
            <a:r>
              <a:rPr lang="en-US" sz="2400" dirty="0"/>
              <a:t> </a:t>
            </a:r>
            <a:r>
              <a:rPr lang="en-US" sz="2400" dirty="0" smtClean="0"/>
              <a:t>normal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menghilangkan</a:t>
            </a:r>
            <a:r>
              <a:rPr lang="en-US" sz="2400" dirty="0"/>
              <a:t> </a:t>
            </a:r>
            <a:r>
              <a:rPr lang="en-US" sz="2400" dirty="0" err="1"/>
              <a:t>stres</a:t>
            </a:r>
            <a:r>
              <a:rPr lang="en-US" sz="2400" dirty="0"/>
              <a:t>. </a:t>
            </a:r>
            <a:r>
              <a:rPr lang="en-US" sz="2400" dirty="0" err="1"/>
              <a:t>Latihan</a:t>
            </a:r>
            <a:r>
              <a:rPr lang="en-US" sz="2400" dirty="0"/>
              <a:t> </a:t>
            </a:r>
            <a:r>
              <a:rPr lang="en-US" sz="2400" dirty="0" err="1"/>
              <a:t>relaksasi</a:t>
            </a:r>
            <a:r>
              <a:rPr lang="en-US" sz="2400" dirty="0"/>
              <a:t> </a:t>
            </a:r>
            <a:r>
              <a:rPr lang="en-US" sz="2400" dirty="0" err="1"/>
              <a:t>bermanfaat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mengendalikan</a:t>
            </a:r>
            <a:r>
              <a:rPr lang="en-US" sz="2400" dirty="0"/>
              <a:t> </a:t>
            </a:r>
            <a:r>
              <a:rPr lang="en-US" sz="2400" dirty="0" err="1"/>
              <a:t>serangan</a:t>
            </a:r>
            <a:r>
              <a:rPr lang="en-US" sz="2400" dirty="0"/>
              <a:t> </a:t>
            </a:r>
            <a:r>
              <a:rPr lang="en-US" sz="2400" dirty="0" err="1"/>
              <a:t>jantung</a:t>
            </a:r>
            <a:r>
              <a:rPr lang="en-US" sz="2400" dirty="0"/>
              <a:t>, </a:t>
            </a:r>
            <a:r>
              <a:rPr lang="en-US" sz="2400" dirty="0" err="1" smtClean="0"/>
              <a:t>keasaman</a:t>
            </a:r>
            <a:r>
              <a:rPr lang="en-US" sz="2400" dirty="0" smtClean="0"/>
              <a:t> </a:t>
            </a:r>
            <a:r>
              <a:rPr lang="en-US" sz="2400" dirty="0" err="1" smtClean="0"/>
              <a:t>lambung</a:t>
            </a:r>
            <a:r>
              <a:rPr lang="en-US" sz="2400" dirty="0" smtClean="0"/>
              <a:t>, </a:t>
            </a:r>
            <a:r>
              <a:rPr lang="en-US" sz="2400" dirty="0" err="1"/>
              <a:t>pendarahan</a:t>
            </a:r>
            <a:r>
              <a:rPr lang="en-US" sz="2400" dirty="0"/>
              <a:t> </a:t>
            </a:r>
            <a:r>
              <a:rPr lang="en-US" sz="2400" dirty="0" err="1"/>
              <a:t>otak</a:t>
            </a:r>
            <a:r>
              <a:rPr lang="en-US" sz="2400" dirty="0"/>
              <a:t>, </a:t>
            </a:r>
            <a:r>
              <a:rPr lang="en-US" sz="2400" dirty="0" err="1"/>
              <a:t>tekanan</a:t>
            </a:r>
            <a:r>
              <a:rPr lang="en-US" sz="2400" dirty="0"/>
              <a:t> </a:t>
            </a:r>
            <a:r>
              <a:rPr lang="en-US" sz="2400" dirty="0" err="1"/>
              <a:t>darah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ketegangan</a:t>
            </a:r>
            <a:r>
              <a:rPr lang="en-US" sz="2400" dirty="0"/>
              <a:t> </a:t>
            </a:r>
            <a:r>
              <a:rPr lang="en-US" sz="2400" dirty="0" err="1"/>
              <a:t>otot</a:t>
            </a:r>
            <a:r>
              <a:rPr lang="en-US" sz="2400" dirty="0"/>
              <a:t>, </a:t>
            </a:r>
            <a:r>
              <a:rPr lang="en-US" sz="2400" dirty="0" err="1"/>
              <a:t>dll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disebabkan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stres</a:t>
            </a:r>
            <a:r>
              <a:rPr lang="en-US" sz="2400" dirty="0"/>
              <a:t> yang </a:t>
            </a:r>
            <a:r>
              <a:rPr lang="en-US" sz="2400" dirty="0" err="1"/>
              <a:t>tinggi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biasa</a:t>
            </a:r>
            <a:r>
              <a:rPr lang="en-US" sz="2400" dirty="0"/>
              <a:t> </a:t>
            </a:r>
            <a:r>
              <a:rPr lang="en-US" sz="2400" dirty="0" err="1"/>
              <a:t>dialami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. Biofeedback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mengontrol</a:t>
            </a:r>
            <a:r>
              <a:rPr lang="en-US" sz="2400" dirty="0"/>
              <a:t> </a:t>
            </a:r>
            <a:r>
              <a:rPr lang="en-US" sz="2400" dirty="0" err="1"/>
              <a:t>efek</a:t>
            </a:r>
            <a:r>
              <a:rPr lang="en-US" sz="2400" dirty="0"/>
              <a:t> </a:t>
            </a:r>
            <a:r>
              <a:rPr lang="en-US" sz="2400" dirty="0" err="1"/>
              <a:t>stres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sukarela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latihan</a:t>
            </a:r>
            <a:r>
              <a:rPr lang="en-US" sz="2400" dirty="0"/>
              <a:t> yang </a:t>
            </a:r>
            <a:r>
              <a:rPr lang="en-US" sz="2400" dirty="0" err="1"/>
              <a:t>tepat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119056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19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400800"/>
          </a:xfrm>
        </p:spPr>
        <p:txBody>
          <a:bodyPr>
            <a:normAutofit/>
          </a:bodyPr>
          <a:lstStyle/>
          <a:p>
            <a:r>
              <a:rPr lang="en-US" sz="2800" b="1" dirty="0"/>
              <a:t>6. Yoga: </a:t>
            </a:r>
            <a:r>
              <a:rPr lang="en-US" sz="2800" dirty="0"/>
              <a:t>Yoga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metodologi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mengintegrasikan</a:t>
            </a:r>
            <a:r>
              <a:rPr lang="en-US" sz="2800" dirty="0"/>
              <a:t> </a:t>
            </a:r>
            <a:r>
              <a:rPr lang="en-US" sz="2800" dirty="0" err="1"/>
              <a:t>tubuh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pikiran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mencapai</a:t>
            </a:r>
            <a:r>
              <a:rPr lang="en-US" sz="2800" dirty="0"/>
              <a:t>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keselarasan</a:t>
            </a:r>
            <a:r>
              <a:rPr lang="en-US" sz="2800" dirty="0"/>
              <a:t> yang </a:t>
            </a:r>
            <a:r>
              <a:rPr lang="en-US" sz="2800" dirty="0" err="1"/>
              <a:t>diperlukan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Tuhan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smtClean="0"/>
              <a:t>Hal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dicapai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latihan</a:t>
            </a:r>
            <a:r>
              <a:rPr lang="en-US" sz="2800" dirty="0"/>
              <a:t> </a:t>
            </a:r>
            <a:r>
              <a:rPr lang="en-US" sz="2800" dirty="0" err="1"/>
              <a:t>fisik</a:t>
            </a:r>
            <a:r>
              <a:rPr lang="en-US" sz="2800" dirty="0"/>
              <a:t> yang </a:t>
            </a:r>
            <a:r>
              <a:rPr lang="en-US" sz="2800" dirty="0" err="1"/>
              <a:t>disebut</a:t>
            </a:r>
            <a:r>
              <a:rPr lang="en-US" sz="2800" dirty="0"/>
              <a:t> </a:t>
            </a:r>
            <a:r>
              <a:rPr lang="en-US" sz="2800" dirty="0" err="1"/>
              <a:t>Asanas</a:t>
            </a:r>
            <a:r>
              <a:rPr lang="en-US" sz="2800" dirty="0"/>
              <a:t> yang </a:t>
            </a:r>
            <a:r>
              <a:rPr lang="en-US" sz="2800" dirty="0" err="1"/>
              <a:t>menstimulasi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tubuh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pernapasan</a:t>
            </a:r>
            <a:r>
              <a:rPr lang="en-US" sz="2800" dirty="0"/>
              <a:t>,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saraf</a:t>
            </a:r>
            <a:r>
              <a:rPr lang="en-US" sz="2800" dirty="0"/>
              <a:t>,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sirkulasi</a:t>
            </a:r>
            <a:r>
              <a:rPr lang="en-US" sz="2800" dirty="0"/>
              <a:t> </a:t>
            </a:r>
            <a:r>
              <a:rPr lang="en-US" sz="2800" dirty="0" err="1"/>
              <a:t>darah</a:t>
            </a:r>
            <a:r>
              <a:rPr lang="en-US" sz="2800" dirty="0"/>
              <a:t>, </a:t>
            </a:r>
            <a:r>
              <a:rPr lang="en-US" sz="2800" dirty="0" err="1"/>
              <a:t>dll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/>
              <a:t>membawa</a:t>
            </a:r>
            <a:r>
              <a:rPr lang="en-US" sz="2800" dirty="0"/>
              <a:t> </a:t>
            </a:r>
            <a:r>
              <a:rPr lang="en-US" sz="2800" dirty="0" err="1"/>
              <a:t>perubahan</a:t>
            </a:r>
            <a:r>
              <a:rPr lang="en-US" sz="2800" dirty="0"/>
              <a:t> yang </a:t>
            </a:r>
            <a:r>
              <a:rPr lang="en-US" sz="2800" dirty="0" err="1"/>
              <a:t>luar</a:t>
            </a:r>
            <a:r>
              <a:rPr lang="en-US" sz="2800" dirty="0"/>
              <a:t> </a:t>
            </a:r>
            <a:r>
              <a:rPr lang="en-US" sz="2800" dirty="0" err="1"/>
              <a:t>biasa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kapasitas</a:t>
            </a:r>
            <a:r>
              <a:rPr lang="en-US" sz="2800" dirty="0"/>
              <a:t> </a:t>
            </a:r>
            <a:r>
              <a:rPr lang="en-US" sz="2800" dirty="0" err="1"/>
              <a:t>fisik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kemampuan</a:t>
            </a:r>
            <a:r>
              <a:rPr lang="en-US" sz="2800" dirty="0"/>
              <a:t> mental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bertahan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situasi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ketegangan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smtClean="0"/>
              <a:t>Yoga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dianggap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proses </a:t>
            </a:r>
            <a:r>
              <a:rPr lang="en-US" sz="2800" dirty="0" err="1"/>
              <a:t>pencapaian</a:t>
            </a:r>
            <a:r>
              <a:rPr lang="en-US" sz="2800" dirty="0"/>
              <a:t> </a:t>
            </a:r>
            <a:r>
              <a:rPr lang="en-US" sz="2800" dirty="0" err="1"/>
              <a:t>kedamaian</a:t>
            </a:r>
            <a:r>
              <a:rPr lang="en-US" sz="2800" dirty="0"/>
              <a:t> </a:t>
            </a:r>
            <a:r>
              <a:rPr lang="en-US" sz="2800" dirty="0" err="1"/>
              <a:t>tertinggi</a:t>
            </a:r>
            <a:r>
              <a:rPr lang="en-US" sz="2800" dirty="0"/>
              <a:t>. </a:t>
            </a: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orang </a:t>
            </a:r>
            <a:r>
              <a:rPr lang="en-US" sz="2800" dirty="0" err="1"/>
              <a:t>awam</a:t>
            </a:r>
            <a:r>
              <a:rPr lang="en-US" sz="2800" dirty="0"/>
              <a:t>,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hanyalah</a:t>
            </a:r>
            <a:r>
              <a:rPr lang="en-US" sz="2800" dirty="0"/>
              <a:t> </a:t>
            </a:r>
            <a:r>
              <a:rPr lang="en-US" sz="2800" dirty="0" err="1"/>
              <a:t>latihan</a:t>
            </a:r>
            <a:r>
              <a:rPr lang="en-US" sz="2800" dirty="0"/>
              <a:t> </a:t>
            </a:r>
            <a:r>
              <a:rPr lang="en-US" sz="2800" dirty="0" err="1"/>
              <a:t>fisik</a:t>
            </a:r>
            <a:r>
              <a:rPr lang="en-US" sz="2800" dirty="0"/>
              <a:t> yang </a:t>
            </a:r>
            <a:r>
              <a:rPr lang="en-US" sz="2800" dirty="0" err="1"/>
              <a:t>ditujukan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tubuh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pikiran</a:t>
            </a:r>
            <a:r>
              <a:rPr lang="en-US" sz="2800" dirty="0"/>
              <a:t> yang </a:t>
            </a:r>
            <a:r>
              <a:rPr lang="en-US" sz="2800" dirty="0" err="1"/>
              <a:t>sehat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melawan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903493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19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7. </a:t>
            </a:r>
            <a:r>
              <a:rPr lang="en-US" sz="2400" dirty="0" err="1"/>
              <a:t>Meditasi</a:t>
            </a:r>
            <a:r>
              <a:rPr lang="en-US" sz="2400" dirty="0"/>
              <a:t>: </a:t>
            </a:r>
            <a:r>
              <a:rPr lang="en-US" sz="2400" dirty="0" err="1"/>
              <a:t>Sejarah</a:t>
            </a:r>
            <a:r>
              <a:rPr lang="en-US" sz="2400" dirty="0"/>
              <a:t> India </a:t>
            </a:r>
            <a:r>
              <a:rPr lang="en-US" sz="2400" dirty="0" err="1"/>
              <a:t>penuh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contoh-contoh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santo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keselamatan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meditasi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Si </a:t>
            </a:r>
            <a:r>
              <a:rPr lang="en-US" sz="2400" dirty="0" err="1" smtClean="0"/>
              <a:t>Gautam</a:t>
            </a:r>
            <a:r>
              <a:rPr lang="en-US" sz="2400" dirty="0" smtClean="0"/>
              <a:t> </a:t>
            </a:r>
            <a:r>
              <a:rPr lang="en-US" sz="2400" dirty="0" err="1"/>
              <a:t>Budha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'</a:t>
            </a:r>
            <a:r>
              <a:rPr lang="en-US" sz="2400" dirty="0" err="1"/>
              <a:t>nirwana</a:t>
            </a:r>
            <a:r>
              <a:rPr lang="en-US" sz="2400" dirty="0"/>
              <a:t>'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meditasi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Meditasi</a:t>
            </a:r>
            <a:r>
              <a:rPr lang="en-US" sz="2400" dirty="0" smtClean="0"/>
              <a:t> </a:t>
            </a:r>
            <a:r>
              <a:rPr lang="en-US" sz="2400" dirty="0" err="1" smtClean="0"/>
              <a:t>me</a:t>
            </a:r>
            <a:r>
              <a:rPr lang="en-US" sz="2400" dirty="0" err="1"/>
              <a:t>n</a:t>
            </a:r>
            <a:r>
              <a:rPr lang="en-US" sz="2400" dirty="0" err="1" smtClean="0"/>
              <a:t>cakup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</a:t>
            </a:r>
            <a:r>
              <a:rPr lang="en-US" sz="2400" dirty="0" smtClean="0"/>
              <a:t> </a:t>
            </a:r>
            <a:r>
              <a:rPr lang="en-US" sz="2400" dirty="0" err="1" smtClean="0"/>
              <a:t>duduk</a:t>
            </a:r>
            <a:r>
              <a:rPr lang="en-US" sz="2400" dirty="0" smtClean="0"/>
              <a:t> </a:t>
            </a:r>
            <a:r>
              <a:rPr lang="en-US" sz="2400" dirty="0"/>
              <a:t>di </a:t>
            </a:r>
            <a:r>
              <a:rPr lang="en-US" sz="2400" dirty="0" err="1"/>
              <a:t>tempat</a:t>
            </a:r>
            <a:r>
              <a:rPr lang="en-US" sz="2400" dirty="0"/>
              <a:t> yang </a:t>
            </a:r>
            <a:r>
              <a:rPr lang="en-US" sz="2400" dirty="0" err="1"/>
              <a:t>tenang</a:t>
            </a:r>
            <a:r>
              <a:rPr lang="en-US" sz="2400" dirty="0"/>
              <a:t>, </a:t>
            </a:r>
            <a:r>
              <a:rPr lang="en-US" sz="2400" dirty="0" err="1"/>
              <a:t>memejamkan</a:t>
            </a:r>
            <a:r>
              <a:rPr lang="en-US" sz="2400" dirty="0"/>
              <a:t> </a:t>
            </a:r>
            <a:r>
              <a:rPr lang="en-US" sz="2400" dirty="0" err="1"/>
              <a:t>mata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berkonsentrasi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simbol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mengucapkan</a:t>
            </a:r>
            <a:r>
              <a:rPr lang="en-US" sz="2400" dirty="0"/>
              <a:t> </a:t>
            </a:r>
            <a:r>
              <a:rPr lang="en-US" sz="2400" dirty="0" err="1"/>
              <a:t>dunia</a:t>
            </a:r>
            <a:r>
              <a:rPr lang="en-US" sz="2400" dirty="0"/>
              <a:t> </a:t>
            </a:r>
            <a:r>
              <a:rPr lang="en-US" sz="2400" dirty="0" err="1"/>
              <a:t>sederhana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'OM'.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ditujukan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konsentrasi</a:t>
            </a:r>
            <a:r>
              <a:rPr lang="en-US" sz="2400" dirty="0"/>
              <a:t> total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melupakan</a:t>
            </a:r>
            <a:r>
              <a:rPr lang="en-US" sz="2400" dirty="0"/>
              <a:t> </a:t>
            </a:r>
            <a:r>
              <a:rPr lang="en-US" sz="2400" dirty="0" err="1"/>
              <a:t>situasi</a:t>
            </a:r>
            <a:r>
              <a:rPr lang="en-US" sz="2400" dirty="0"/>
              <a:t> </a:t>
            </a:r>
            <a:r>
              <a:rPr lang="en-US" sz="2400" dirty="0" err="1"/>
              <a:t>rutin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Teknik</a:t>
            </a:r>
            <a:r>
              <a:rPr lang="en-US" sz="2400" dirty="0" smtClean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/>
              <a:t>latihan</a:t>
            </a:r>
            <a:r>
              <a:rPr lang="en-US" sz="2400" dirty="0"/>
              <a:t> </a:t>
            </a:r>
            <a:r>
              <a:rPr lang="en-US" sz="2400" dirty="0" err="1"/>
              <a:t>pernapasan</a:t>
            </a:r>
            <a:r>
              <a:rPr lang="en-US" sz="2400" dirty="0"/>
              <a:t> </a:t>
            </a:r>
            <a:r>
              <a:rPr lang="en-US" sz="2400" i="1" dirty="0" err="1"/>
              <a:t>syncranised</a:t>
            </a:r>
            <a:r>
              <a:rPr lang="en-US" sz="2400" i="1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bertujuan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memblokir</a:t>
            </a:r>
            <a:r>
              <a:rPr lang="en-US" sz="2400" dirty="0"/>
              <a:t> </a:t>
            </a:r>
            <a:r>
              <a:rPr lang="en-US" sz="2400" dirty="0" err="1"/>
              <a:t>pikiran</a:t>
            </a:r>
            <a:r>
              <a:rPr lang="en-US" sz="2400" dirty="0"/>
              <a:t> </a:t>
            </a:r>
            <a:r>
              <a:rPr lang="en-US" sz="2400" dirty="0" err="1"/>
              <a:t>asing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pikiran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Meditasi</a:t>
            </a:r>
            <a:r>
              <a:rPr lang="en-US" sz="2400" dirty="0" smtClean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kombinasi</a:t>
            </a:r>
            <a:r>
              <a:rPr lang="en-US" sz="2400" dirty="0"/>
              <a:t> </a:t>
            </a:r>
            <a:r>
              <a:rPr lang="en-US" sz="2400" dirty="0" err="1"/>
              <a:t>tubuh</a:t>
            </a:r>
            <a:r>
              <a:rPr lang="en-US" sz="2400" dirty="0"/>
              <a:t>, </a:t>
            </a:r>
            <a:r>
              <a:rPr lang="en-US" sz="2400" dirty="0" err="1"/>
              <a:t>konsentrasi</a:t>
            </a:r>
            <a:r>
              <a:rPr lang="en-US" sz="2400" dirty="0"/>
              <a:t> </a:t>
            </a:r>
            <a:r>
              <a:rPr lang="en-US" sz="2400" dirty="0" err="1"/>
              <a:t>pikiran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simbol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, </a:t>
            </a:r>
            <a:r>
              <a:rPr lang="en-US" sz="2400" dirty="0" err="1"/>
              <a:t>ucapan</a:t>
            </a:r>
            <a:r>
              <a:rPr lang="en-US" sz="2400" dirty="0"/>
              <a:t> kata-kata, </a:t>
            </a:r>
            <a:r>
              <a:rPr lang="en-US" sz="2400" dirty="0" err="1"/>
              <a:t>pengaturan</a:t>
            </a:r>
            <a:r>
              <a:rPr lang="en-US" sz="2400" dirty="0"/>
              <a:t> </a:t>
            </a:r>
            <a:r>
              <a:rPr lang="en-US" sz="2400" dirty="0" err="1"/>
              <a:t>pernapasan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konsentrasi</a:t>
            </a:r>
            <a:r>
              <a:rPr lang="en-US" sz="2400" dirty="0"/>
              <a:t> total </a:t>
            </a:r>
            <a:r>
              <a:rPr lang="en-US" sz="2400" dirty="0" err="1"/>
              <a:t>tubuh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pikiran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kekuatan</a:t>
            </a:r>
            <a:r>
              <a:rPr lang="en-US" sz="2400" dirty="0"/>
              <a:t> </a:t>
            </a:r>
            <a:r>
              <a:rPr lang="en-US" sz="2400" dirty="0" err="1"/>
              <a:t>pribadi</a:t>
            </a:r>
            <a:r>
              <a:rPr lang="en-US" sz="2400" dirty="0"/>
              <a:t> yang super </a:t>
            </a:r>
            <a:r>
              <a:rPr lang="en-US" sz="2400" dirty="0" err="1"/>
              <a:t>alami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tercapai</a:t>
            </a:r>
            <a:r>
              <a:rPr lang="en-US" sz="2400" dirty="0"/>
              <a:t>,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nyaman</a:t>
            </a:r>
            <a:r>
              <a:rPr lang="en-US" sz="2400" dirty="0"/>
              <a:t> </a:t>
            </a:r>
            <a:r>
              <a:rPr lang="en-US" sz="2400" dirty="0" err="1"/>
              <a:t>menangani</a:t>
            </a:r>
            <a:r>
              <a:rPr lang="en-US" sz="2400" dirty="0"/>
              <a:t> </a:t>
            </a:r>
            <a:r>
              <a:rPr lang="en-US" sz="2400" dirty="0" err="1"/>
              <a:t>situasi</a:t>
            </a:r>
            <a:r>
              <a:rPr lang="en-US" sz="2400" dirty="0"/>
              <a:t> yang </a:t>
            </a:r>
            <a:r>
              <a:rPr lang="en-US" sz="2400" dirty="0" err="1"/>
              <a:t>penuh</a:t>
            </a:r>
            <a:r>
              <a:rPr lang="en-US" sz="2400" dirty="0"/>
              <a:t> </a:t>
            </a:r>
            <a:r>
              <a:rPr lang="en-US" sz="2400" dirty="0" err="1"/>
              <a:t>tekanan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mudah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Meditasi</a:t>
            </a:r>
            <a:r>
              <a:rPr lang="en-US" sz="2400" dirty="0" smtClean="0"/>
              <a:t> </a:t>
            </a:r>
            <a:r>
              <a:rPr lang="en-US" sz="2400" dirty="0" err="1"/>
              <a:t>membawa</a:t>
            </a:r>
            <a:r>
              <a:rPr lang="en-US" sz="2400" dirty="0"/>
              <a:t> </a:t>
            </a:r>
            <a:r>
              <a:rPr lang="en-US" sz="2400" dirty="0" err="1"/>
              <a:t>kedamaian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pikiran</a:t>
            </a:r>
            <a:r>
              <a:rPr lang="en-US" sz="2400" dirty="0"/>
              <a:t>, </a:t>
            </a:r>
            <a:r>
              <a:rPr lang="en-US" sz="2400" dirty="0" err="1"/>
              <a:t>mengembangkan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toleransi</a:t>
            </a:r>
            <a:r>
              <a:rPr lang="en-US" sz="2400" dirty="0"/>
              <a:t>,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kepribadian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akhirnya</a:t>
            </a:r>
            <a:r>
              <a:rPr lang="en-US" sz="2400" dirty="0"/>
              <a:t> </a:t>
            </a:r>
            <a:r>
              <a:rPr lang="en-US" sz="2400" dirty="0" err="1"/>
              <a:t>mengarah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kesucian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662952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19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324600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8.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: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salah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mengurangi</a:t>
            </a:r>
            <a:r>
              <a:rPr lang="en-US" sz="2400" dirty="0"/>
              <a:t> </a:t>
            </a:r>
            <a:r>
              <a:rPr lang="en-US" sz="2400" dirty="0" err="1"/>
              <a:t>stres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Hidup</a:t>
            </a:r>
            <a:r>
              <a:rPr lang="en-US" sz="2400" dirty="0"/>
              <a:t> </a:t>
            </a:r>
            <a:r>
              <a:rPr lang="en-US" sz="2400" dirty="0" err="1" smtClean="0"/>
              <a:t>begitu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/>
              <a:t>cepat</a:t>
            </a:r>
            <a:r>
              <a:rPr lang="en-US" sz="2400" dirty="0"/>
              <a:t>. </a:t>
            </a:r>
            <a:r>
              <a:rPr lang="en-US" sz="2400" dirty="0" err="1"/>
              <a:t>Eksekutif</a:t>
            </a:r>
            <a:r>
              <a:rPr lang="en-US" sz="2400" dirty="0"/>
              <a:t> </a:t>
            </a:r>
            <a:r>
              <a:rPr lang="en-US" sz="2400" dirty="0" err="1"/>
              <a:t>turun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</a:t>
            </a:r>
            <a:r>
              <a:rPr lang="en-US" sz="2400" dirty="0" smtClean="0"/>
              <a:t> </a:t>
            </a:r>
            <a:r>
              <a:rPr lang="en-US" sz="2400" dirty="0" err="1"/>
              <a:t>biasa</a:t>
            </a:r>
            <a:r>
              <a:rPr lang="en-US" sz="2400" dirty="0"/>
              <a:t> </a:t>
            </a:r>
            <a:r>
              <a:rPr lang="en-US" sz="2400" dirty="0" err="1" smtClean="0"/>
              <a:t>didoro</a:t>
            </a:r>
            <a:r>
              <a:rPr lang="en-US" sz="2400" dirty="0" err="1"/>
              <a:t>n</a:t>
            </a:r>
            <a:r>
              <a:rPr lang="en-US" sz="2400" dirty="0" err="1" smtClean="0"/>
              <a:t>g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 </a:t>
            </a:r>
            <a:r>
              <a:rPr lang="en-US" sz="2400" dirty="0" err="1"/>
              <a:t>waktu</a:t>
            </a:r>
            <a:r>
              <a:rPr lang="en-US" sz="2400" dirty="0"/>
              <a:t>. </a:t>
            </a:r>
            <a:r>
              <a:rPr lang="en-US" sz="2400" dirty="0" err="1"/>
              <a:t>Setiap</a:t>
            </a:r>
            <a:r>
              <a:rPr lang="en-US" sz="2400" dirty="0"/>
              <a:t> orang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memainkan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peran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.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peran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rentang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merencanakan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memadai</a:t>
            </a:r>
            <a:r>
              <a:rPr lang="en-US" sz="2400" dirty="0"/>
              <a:t>.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acara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, </a:t>
            </a:r>
            <a:r>
              <a:rPr lang="en-US" sz="2400" dirty="0" err="1"/>
              <a:t>perkawinan</a:t>
            </a:r>
            <a:r>
              <a:rPr lang="en-US" sz="2400" dirty="0"/>
              <a:t> </a:t>
            </a:r>
            <a:r>
              <a:rPr lang="en-US" sz="2400" dirty="0" err="1"/>
              <a:t>dll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Dari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hari</a:t>
            </a:r>
            <a:r>
              <a:rPr lang="en-US" sz="2400" dirty="0"/>
              <a:t>, </a:t>
            </a:r>
            <a:r>
              <a:rPr lang="en-US" sz="2400" dirty="0" err="1" smtClean="0"/>
              <a:t>iterkait</a:t>
            </a:r>
            <a:r>
              <a:rPr lang="en-US" sz="2400" dirty="0" smtClean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perencanaan</a:t>
            </a:r>
            <a:r>
              <a:rPr lang="en-US" sz="2400" dirty="0"/>
              <a:t> </a:t>
            </a:r>
            <a:r>
              <a:rPr lang="en-US" sz="2400" dirty="0" err="1"/>
              <a:t>acara</a:t>
            </a:r>
            <a:r>
              <a:rPr lang="en-US" sz="2400" dirty="0"/>
              <a:t> </a:t>
            </a:r>
            <a:r>
              <a:rPr lang="en-US" sz="2400" dirty="0" err="1"/>
              <a:t>rutin</a:t>
            </a:r>
            <a:r>
              <a:rPr lang="en-US" sz="2400" dirty="0"/>
              <a:t> </a:t>
            </a:r>
            <a:r>
              <a:rPr lang="en-US" sz="2400" dirty="0" err="1"/>
              <a:t>sehari-hari</a:t>
            </a:r>
            <a:r>
              <a:rPr lang="en-US" sz="2400" dirty="0"/>
              <a:t>.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buku</a:t>
            </a:r>
            <a:r>
              <a:rPr lang="en-US" sz="2400" dirty="0"/>
              <a:t> </a:t>
            </a:r>
            <a:r>
              <a:rPr lang="en-US" sz="2400" dirty="0" err="1"/>
              <a:t>harian</a:t>
            </a:r>
            <a:r>
              <a:rPr lang="en-US" sz="2400" dirty="0"/>
              <a:t> di </a:t>
            </a:r>
            <a:r>
              <a:rPr lang="en-US" sz="2400" dirty="0" err="1"/>
              <a:t>mana</a:t>
            </a:r>
            <a:r>
              <a:rPr lang="en-US" sz="2400" dirty="0"/>
              <a:t> </a:t>
            </a:r>
            <a:r>
              <a:rPr lang="en-US" sz="2400" dirty="0" err="1"/>
              <a:t>jadwal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kemajuan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tercermin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, </a:t>
            </a:r>
            <a:r>
              <a:rPr lang="en-US" sz="2400" dirty="0" err="1"/>
              <a:t>prioritas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yang </a:t>
            </a:r>
            <a:r>
              <a:rPr lang="en-US" sz="2400" dirty="0" err="1"/>
              <a:t>relatif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mengikuti</a:t>
            </a:r>
            <a:r>
              <a:rPr lang="en-US" sz="2400" dirty="0"/>
              <a:t> </a:t>
            </a:r>
            <a:r>
              <a:rPr lang="en-US" sz="2400" dirty="0" err="1"/>
              <a:t>jadwal</a:t>
            </a:r>
            <a:r>
              <a:rPr lang="en-US" sz="2400" dirty="0"/>
              <a:t> </a:t>
            </a:r>
            <a:r>
              <a:rPr lang="en-US" sz="2400" dirty="0" err="1"/>
              <a:t>acara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 smtClean="0"/>
              <a:t>rencana</a:t>
            </a:r>
            <a:r>
              <a:rPr lang="en-US" sz="2400" dirty="0" smtClean="0"/>
              <a:t>.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memudahkan</a:t>
            </a:r>
            <a:r>
              <a:rPr lang="en-US" sz="2400" dirty="0"/>
              <a:t> </a:t>
            </a:r>
            <a:r>
              <a:rPr lang="en-US" sz="2400" dirty="0" err="1"/>
              <a:t>tekanan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jadwal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memfasilitasi</a:t>
            </a:r>
            <a:r>
              <a:rPr lang="en-US" sz="2400" dirty="0"/>
              <a:t> </a:t>
            </a:r>
            <a:r>
              <a:rPr lang="en-US" sz="2400" dirty="0" err="1"/>
              <a:t>mengelola</a:t>
            </a:r>
            <a:r>
              <a:rPr lang="en-US" sz="2400" dirty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pribadi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 </a:t>
            </a:r>
            <a:r>
              <a:rPr lang="en-US" sz="2400" dirty="0" err="1" smtClean="0"/>
              <a:t>pribadi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/>
              <a:t>menanamkan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kebiasaan</a:t>
            </a:r>
            <a:r>
              <a:rPr lang="en-US" sz="2400" dirty="0"/>
              <a:t> </a:t>
            </a:r>
            <a:r>
              <a:rPr lang="en-US" sz="2400" dirty="0" err="1"/>
              <a:t>ketepatan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rasa </a:t>
            </a:r>
            <a:r>
              <a:rPr lang="en-US" sz="2400" dirty="0" err="1"/>
              <a:t>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komitmen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8409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28600" cy="76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152400"/>
            <a:ext cx="9067800" cy="6705600"/>
          </a:xfrm>
        </p:spPr>
        <p:txBody>
          <a:bodyPr>
            <a:normAutofit/>
          </a:bodyPr>
          <a:lstStyle/>
          <a:p>
            <a:r>
              <a:rPr lang="en-US" sz="2800" dirty="0" err="1"/>
              <a:t>Stres</a:t>
            </a:r>
            <a:r>
              <a:rPr lang="en-US" sz="2800" dirty="0"/>
              <a:t>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sumber</a:t>
            </a:r>
            <a:r>
              <a:rPr lang="en-US" sz="2800" dirty="0"/>
              <a:t> </a:t>
            </a:r>
            <a:r>
              <a:rPr lang="en-US" sz="2800" dirty="0" err="1"/>
              <a:t>inspirasi</a:t>
            </a:r>
            <a:r>
              <a:rPr lang="en-US" sz="2800" dirty="0"/>
              <a:t>. </a:t>
            </a:r>
            <a:r>
              <a:rPr lang="en-US" sz="2800" dirty="0" err="1"/>
              <a:t>Ketika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tekanan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pekerjaan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pun </a:t>
            </a:r>
            <a:r>
              <a:rPr lang="en-US" sz="2800" dirty="0" err="1" smtClean="0"/>
              <a:t>itu</a:t>
            </a:r>
            <a:r>
              <a:rPr lang="en-US" sz="2800" dirty="0" smtClean="0"/>
              <a:t>, </a:t>
            </a:r>
            <a:r>
              <a:rPr lang="en-US" sz="2800" dirty="0" err="1"/>
              <a:t>mengarah</a:t>
            </a:r>
            <a:r>
              <a:rPr lang="en-US" sz="2800" dirty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/>
              <a:t>kinerja</a:t>
            </a:r>
            <a:r>
              <a:rPr lang="en-US" sz="2800" dirty="0"/>
              <a:t> yang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Ketika</a:t>
            </a:r>
            <a:r>
              <a:rPr lang="en-US" sz="2800" dirty="0" smtClean="0"/>
              <a:t> </a:t>
            </a:r>
            <a:r>
              <a:rPr lang="en-US" sz="2800" dirty="0" err="1"/>
              <a:t>stres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parah</a:t>
            </a:r>
            <a:r>
              <a:rPr lang="en-US" sz="2800" dirty="0"/>
              <a:t>,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mengurangi</a:t>
            </a:r>
            <a:r>
              <a:rPr lang="en-US" sz="2800" dirty="0"/>
              <a:t> </a:t>
            </a:r>
            <a:r>
              <a:rPr lang="en-US" sz="2800" dirty="0" err="1"/>
              <a:t>produktivitas</a:t>
            </a:r>
            <a:r>
              <a:rPr lang="en-US" sz="2800" dirty="0"/>
              <a:t> </a:t>
            </a:r>
            <a:r>
              <a:rPr lang="en-US" sz="2800" dirty="0" err="1"/>
              <a:t>karyawan</a:t>
            </a:r>
            <a:r>
              <a:rPr lang="en-US" sz="2800" dirty="0"/>
              <a:t>. </a:t>
            </a: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contoh</a:t>
            </a:r>
            <a:r>
              <a:rPr lang="en-US" sz="2800" dirty="0"/>
              <a:t> di </a:t>
            </a:r>
            <a:r>
              <a:rPr lang="en-US" sz="2800" dirty="0" err="1"/>
              <a:t>mana</a:t>
            </a:r>
            <a:r>
              <a:rPr lang="en-US" sz="2800" dirty="0"/>
              <a:t> orang </a:t>
            </a:r>
            <a:r>
              <a:rPr lang="en-US" sz="2800" dirty="0" err="1"/>
              <a:t>mungkin</a:t>
            </a:r>
            <a:r>
              <a:rPr lang="en-US" sz="2800" dirty="0"/>
              <a:t> </a:t>
            </a:r>
            <a:r>
              <a:rPr lang="en-US" sz="2800" dirty="0" err="1"/>
              <a:t>kebal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efek</a:t>
            </a:r>
            <a:r>
              <a:rPr lang="en-US" sz="2800" dirty="0"/>
              <a:t> </a:t>
            </a:r>
            <a:r>
              <a:rPr lang="en-US" sz="2800" dirty="0" err="1"/>
              <a:t>negatif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kinerja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smtClean="0"/>
              <a:t>Orang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tegang</a:t>
            </a:r>
            <a:r>
              <a:rPr lang="en-US" sz="2800" dirty="0"/>
              <a:t>. </a:t>
            </a:r>
            <a:r>
              <a:rPr lang="en-US" sz="2800" dirty="0" err="1"/>
              <a:t>Jenis</a:t>
            </a:r>
            <a:r>
              <a:rPr lang="en-US" sz="2800" dirty="0"/>
              <a:t> </a:t>
            </a:r>
            <a:r>
              <a:rPr lang="en-US" sz="2800" dirty="0" err="1"/>
              <a:t>kekebalan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dicapai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pengalaman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pelatihan</a:t>
            </a:r>
            <a:r>
              <a:rPr lang="en-US" sz="2800" dirty="0"/>
              <a:t> yang </a:t>
            </a:r>
            <a:r>
              <a:rPr lang="en-US" sz="2800" dirty="0" err="1"/>
              <a:t>konstan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smtClean="0"/>
              <a:t>John </a:t>
            </a:r>
            <a:r>
              <a:rPr lang="en-US" sz="2800" dirty="0"/>
              <a:t>M. </a:t>
            </a:r>
            <a:r>
              <a:rPr lang="en-US" sz="2800" dirty="0" err="1"/>
              <a:t>Ivancevich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Michael T. </a:t>
            </a:r>
            <a:r>
              <a:rPr lang="en-US" sz="2800" dirty="0" err="1"/>
              <a:t>Matterson</a:t>
            </a:r>
            <a:r>
              <a:rPr lang="en-US" sz="2800" dirty="0"/>
              <a:t>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mendefinisikan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“</a:t>
            </a:r>
            <a:r>
              <a:rPr lang="en-US" sz="2800" dirty="0" err="1"/>
              <a:t>respons</a:t>
            </a:r>
            <a:r>
              <a:rPr lang="en-US" sz="2800" dirty="0"/>
              <a:t> </a:t>
            </a:r>
            <a:r>
              <a:rPr lang="en-US" sz="2800" dirty="0" err="1" smtClean="0"/>
              <a:t>adoptif</a:t>
            </a:r>
            <a:r>
              <a:rPr lang="en-US" sz="2800" dirty="0" smtClean="0"/>
              <a:t>, </a:t>
            </a:r>
            <a:r>
              <a:rPr lang="en-US" sz="2800" dirty="0"/>
              <a:t>yang </a:t>
            </a:r>
            <a:r>
              <a:rPr lang="en-US" sz="2800" dirty="0" err="1"/>
              <a:t>dimediasi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karakteristik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/ </a:t>
            </a:r>
            <a:r>
              <a:rPr lang="en-US" sz="2800" dirty="0" err="1"/>
              <a:t>atau</a:t>
            </a:r>
            <a:r>
              <a:rPr lang="en-US" sz="2800" dirty="0"/>
              <a:t> proses </a:t>
            </a:r>
            <a:r>
              <a:rPr lang="en-US" sz="2800" dirty="0" err="1"/>
              <a:t>psikologis</a:t>
            </a:r>
            <a:r>
              <a:rPr lang="en-US" sz="2800" dirty="0"/>
              <a:t>, yang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konsekuensi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tindakan</a:t>
            </a:r>
            <a:r>
              <a:rPr lang="en-US" sz="2800" dirty="0"/>
              <a:t> </a:t>
            </a:r>
            <a:r>
              <a:rPr lang="en-US" sz="2800" dirty="0" err="1"/>
              <a:t>eksternal</a:t>
            </a:r>
            <a:r>
              <a:rPr lang="en-US" sz="2800" dirty="0"/>
              <a:t>, </a:t>
            </a:r>
            <a:r>
              <a:rPr lang="en-US" sz="2800" dirty="0" err="1"/>
              <a:t>situasi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peristiwa</a:t>
            </a:r>
            <a:r>
              <a:rPr lang="en-US" sz="2800" dirty="0"/>
              <a:t> yang </a:t>
            </a:r>
            <a:r>
              <a:rPr lang="en-US" sz="2800" dirty="0" err="1"/>
              <a:t>menempatkan</a:t>
            </a:r>
            <a:r>
              <a:rPr lang="en-US" sz="2800" dirty="0"/>
              <a:t> </a:t>
            </a:r>
            <a:r>
              <a:rPr lang="en-US" sz="2800" dirty="0" err="1"/>
              <a:t>tuntutan</a:t>
            </a:r>
            <a:r>
              <a:rPr lang="en-US" sz="2800" dirty="0"/>
              <a:t> </a:t>
            </a:r>
            <a:r>
              <a:rPr lang="en-US" sz="2800" dirty="0" err="1"/>
              <a:t>fisik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/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psikologis</a:t>
            </a:r>
            <a:r>
              <a:rPr lang="en-US" sz="2800" dirty="0"/>
              <a:t> </a:t>
            </a:r>
            <a:r>
              <a:rPr lang="en-US" sz="2800" dirty="0" err="1"/>
              <a:t>khusus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 smtClean="0"/>
              <a:t>seseorang</a:t>
            </a:r>
            <a:r>
              <a:rPr lang="en-US" sz="2800" dirty="0"/>
              <a:t>".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6366483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782"/>
            <a:ext cx="76200" cy="13161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5715000"/>
          </a:xfrm>
        </p:spPr>
        <p:txBody>
          <a:bodyPr>
            <a:normAutofit/>
          </a:bodyPr>
          <a:lstStyle/>
          <a:p>
            <a:r>
              <a:rPr lang="en-US" sz="2400" dirty="0"/>
              <a:t>9. </a:t>
            </a:r>
            <a:r>
              <a:rPr lang="en-US" sz="2400" dirty="0" err="1"/>
              <a:t>Jalani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 yang </a:t>
            </a:r>
            <a:r>
              <a:rPr lang="en-US" sz="2400" dirty="0" err="1"/>
              <a:t>sederhana</a:t>
            </a:r>
            <a:r>
              <a:rPr lang="en-US" sz="2400" dirty="0"/>
              <a:t>: </a:t>
            </a:r>
            <a:r>
              <a:rPr lang="en-US" sz="2400" dirty="0" err="1"/>
              <a:t>Dianjurkan</a:t>
            </a:r>
            <a:r>
              <a:rPr lang="en-US" sz="2400" dirty="0"/>
              <a:t> agar </a:t>
            </a:r>
            <a:r>
              <a:rPr lang="en-US" sz="2400" dirty="0" err="1"/>
              <a:t>setiap</a:t>
            </a:r>
            <a:r>
              <a:rPr lang="en-US" sz="2400" dirty="0"/>
              <a:t> orang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menjalani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/>
              <a:t>sederhana</a:t>
            </a:r>
            <a:r>
              <a:rPr lang="en-US" sz="2400" dirty="0"/>
              <a:t> yang </a:t>
            </a:r>
            <a:r>
              <a:rPr lang="en-US" sz="2400" dirty="0" err="1"/>
              <a:t>bebas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i="1" dirty="0" smtClean="0"/>
              <a:t>cumbrances (</a:t>
            </a:r>
            <a:r>
              <a:rPr lang="en-US" sz="2400" i="1" dirty="0" err="1" smtClean="0"/>
              <a:t>t</a:t>
            </a:r>
            <a:r>
              <a:rPr lang="en-US" sz="2400" dirty="0" err="1" smtClean="0"/>
              <a:t>erlalu</a:t>
            </a:r>
            <a:r>
              <a:rPr lang="en-US" sz="2400" dirty="0" smtClean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yang </a:t>
            </a:r>
            <a:r>
              <a:rPr lang="en-US" sz="2400" dirty="0" err="1"/>
              <a:t>ditangani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menguras</a:t>
            </a:r>
            <a:r>
              <a:rPr lang="en-US" sz="2400" dirty="0"/>
              <a:t> </a:t>
            </a:r>
            <a:r>
              <a:rPr lang="en-US" sz="2400" dirty="0" err="1"/>
              <a:t>energi</a:t>
            </a:r>
            <a:r>
              <a:rPr lang="en-US" sz="2400" dirty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). </a:t>
            </a:r>
          </a:p>
          <a:p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/>
              <a:t>seharusnya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memperumit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daripada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yang </a:t>
            </a:r>
            <a:r>
              <a:rPr lang="en-US" sz="2400" dirty="0" err="1"/>
              <a:t>sederhana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mudah</a:t>
            </a:r>
            <a:r>
              <a:rPr lang="en-US" sz="2400" dirty="0"/>
              <a:t>. </a:t>
            </a:r>
            <a:r>
              <a:rPr lang="en-US" sz="2400" dirty="0" err="1"/>
              <a:t>Jangan</a:t>
            </a:r>
            <a:r>
              <a:rPr lang="en-US" sz="2400" dirty="0"/>
              <a:t> </a:t>
            </a:r>
            <a:r>
              <a:rPr lang="en-US" sz="2400" dirty="0" err="1"/>
              <a:t>minta</a:t>
            </a:r>
            <a:r>
              <a:rPr lang="en-US" sz="2400" dirty="0"/>
              <a:t> </a:t>
            </a:r>
            <a:r>
              <a:rPr lang="en-US" sz="2400" dirty="0" err="1"/>
              <a:t>bawahan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menunggu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tindakan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pun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 smtClean="0"/>
              <a:t>diatasi</a:t>
            </a:r>
            <a:r>
              <a:rPr lang="en-US" sz="2400" dirty="0" smtClean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cepat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kehilangan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.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/>
              <a:t>pribadi</a:t>
            </a:r>
            <a:r>
              <a:rPr lang="en-US" sz="2400" dirty="0"/>
              <a:t> </a:t>
            </a:r>
            <a:r>
              <a:rPr lang="en-US" sz="2400" dirty="0" err="1" smtClean="0"/>
              <a:t>kesederhanaan</a:t>
            </a:r>
            <a:r>
              <a:rPr lang="en-US" sz="2400" dirty="0" smtClean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membantu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menyelesaikan</a:t>
            </a:r>
            <a:r>
              <a:rPr lang="en-US" sz="2400" dirty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.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mengurangi</a:t>
            </a:r>
            <a:r>
              <a:rPr lang="en-US" sz="2400" dirty="0"/>
              <a:t> </a:t>
            </a:r>
            <a:r>
              <a:rPr lang="en-US" sz="2400" dirty="0" err="1"/>
              <a:t>ketegangan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memfasilitasi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849459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45719" cy="152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 err="1"/>
              <a:t>Strategi</a:t>
            </a:r>
            <a:r>
              <a:rPr lang="en-US" sz="2400" b="1" dirty="0"/>
              <a:t> Tingkat </a:t>
            </a:r>
            <a:r>
              <a:rPr lang="en-US" sz="2400" b="1" dirty="0" err="1"/>
              <a:t>Organisasi</a:t>
            </a:r>
            <a:endParaRPr lang="en-US" sz="2400" b="1" dirty="0"/>
          </a:p>
          <a:p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memainkan</a:t>
            </a:r>
            <a:r>
              <a:rPr lang="en-US" sz="2400" dirty="0"/>
              <a:t> </a:t>
            </a:r>
            <a:r>
              <a:rPr lang="en-US" sz="2400" dirty="0" err="1"/>
              <a:t>peran</a:t>
            </a:r>
            <a:r>
              <a:rPr lang="en-US" sz="2400" dirty="0"/>
              <a:t> yang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memastikan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yang </a:t>
            </a:r>
            <a:r>
              <a:rPr lang="en-US" sz="2400" dirty="0" err="1"/>
              <a:t>damai</a:t>
            </a:r>
            <a:r>
              <a:rPr lang="en-US" sz="2400" dirty="0"/>
              <a:t> </a:t>
            </a:r>
            <a:r>
              <a:rPr lang="en-US" sz="2400" dirty="0" err="1"/>
              <a:t>bebas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tekanan</a:t>
            </a:r>
            <a:r>
              <a:rPr lang="en-US" sz="2400" dirty="0"/>
              <a:t>.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dasarnya</a:t>
            </a:r>
            <a:r>
              <a:rPr lang="en-US" sz="2400" dirty="0"/>
              <a:t> </a:t>
            </a:r>
            <a:r>
              <a:rPr lang="en-US" sz="2400" dirty="0" err="1"/>
              <a:t>stres</a:t>
            </a:r>
            <a:r>
              <a:rPr lang="en-US" sz="2400" dirty="0"/>
              <a:t> </a:t>
            </a:r>
            <a:r>
              <a:rPr lang="en-US" sz="2400" dirty="0" err="1"/>
              <a:t>berhubungan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kategori</a:t>
            </a:r>
            <a:r>
              <a:rPr lang="en-US" sz="2400" dirty="0"/>
              <a:t> </a:t>
            </a:r>
            <a:r>
              <a:rPr lang="en-US" sz="2400" dirty="0" err="1"/>
              <a:t>peristiwa</a:t>
            </a:r>
            <a:r>
              <a:rPr lang="en-US" sz="2400" dirty="0"/>
              <a:t>. </a:t>
            </a:r>
            <a:r>
              <a:rPr lang="en-US" sz="2400" dirty="0" err="1"/>
              <a:t>Pertama</a:t>
            </a:r>
            <a:r>
              <a:rPr lang="en-US" sz="2400" dirty="0"/>
              <a:t>,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terkait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pertumbuhan</a:t>
            </a:r>
            <a:r>
              <a:rPr lang="en-US" sz="2400" dirty="0"/>
              <a:t> </a:t>
            </a:r>
            <a:r>
              <a:rPr lang="en-US" sz="2400" dirty="0" err="1"/>
              <a:t>pribadi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Aspek-aspek</a:t>
            </a:r>
            <a:r>
              <a:rPr lang="en-US" sz="2400" dirty="0" smtClean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 smtClean="0"/>
              <a:t>diteliti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/>
              <a:t>dievaluasi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cermat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efektivitas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implementasinya</a:t>
            </a:r>
            <a:r>
              <a:rPr lang="en-US" sz="2400" dirty="0"/>
              <a:t>.</a:t>
            </a:r>
          </a:p>
          <a:p>
            <a:r>
              <a:rPr lang="en-US" sz="2400" dirty="0" smtClean="0"/>
              <a:t>(</a:t>
            </a:r>
            <a:r>
              <a:rPr lang="en-US" sz="2400" dirty="0"/>
              <a:t>a) </a:t>
            </a:r>
            <a:r>
              <a:rPr lang="en-US" sz="2400" dirty="0" err="1"/>
              <a:t>Sasaran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pencapaian</a:t>
            </a:r>
            <a:r>
              <a:rPr lang="en-US" sz="2400" dirty="0"/>
              <a:t>. </a:t>
            </a:r>
            <a:r>
              <a:rPr lang="en-US" sz="2400" dirty="0" err="1"/>
              <a:t>Terlalu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sasaran</a:t>
            </a:r>
            <a:r>
              <a:rPr lang="en-US" sz="2400" dirty="0"/>
              <a:t> yang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karyawan</a:t>
            </a:r>
            <a:r>
              <a:rPr lang="en-US" sz="2400" dirty="0"/>
              <a:t> </a:t>
            </a:r>
            <a:r>
              <a:rPr lang="en-US" sz="2400" dirty="0" err="1"/>
              <a:t>tertekan</a:t>
            </a:r>
            <a:r>
              <a:rPr lang="en-US" sz="2400" dirty="0"/>
              <a:t>,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menciptakan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sehat</a:t>
            </a:r>
            <a:r>
              <a:rPr lang="en-US" sz="2400" dirty="0"/>
              <a:t>.</a:t>
            </a:r>
          </a:p>
          <a:p>
            <a:r>
              <a:rPr lang="en-US" sz="2400" dirty="0"/>
              <a:t>(B)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didefinisikan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jelas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referensi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pelatihan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pengembangan</a:t>
            </a:r>
            <a:r>
              <a:rPr lang="en-US" sz="2400" dirty="0"/>
              <a:t>, </a:t>
            </a:r>
            <a:r>
              <a:rPr lang="en-US" sz="2400" dirty="0" err="1"/>
              <a:t>promosi</a:t>
            </a:r>
            <a:r>
              <a:rPr lang="en-US" sz="2400" dirty="0"/>
              <a:t>, </a:t>
            </a:r>
            <a:r>
              <a:rPr lang="en-US" sz="2400" dirty="0" err="1"/>
              <a:t>cuti</a:t>
            </a:r>
            <a:r>
              <a:rPr lang="en-US" sz="2400" dirty="0"/>
              <a:t>, </a:t>
            </a:r>
            <a:r>
              <a:rPr lang="en-US" sz="2400" dirty="0" err="1"/>
              <a:t>administrasi</a:t>
            </a:r>
            <a:r>
              <a:rPr lang="en-US" sz="2400" dirty="0"/>
              <a:t> </a:t>
            </a:r>
            <a:r>
              <a:rPr lang="en-US" sz="2400" dirty="0" err="1"/>
              <a:t>upah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gaji</a:t>
            </a:r>
            <a:r>
              <a:rPr lang="en-US" sz="2400" dirty="0"/>
              <a:t>, </a:t>
            </a:r>
            <a:r>
              <a:rPr lang="en-US" sz="2400" dirty="0" err="1"/>
              <a:t>disiplin</a:t>
            </a:r>
            <a:r>
              <a:rPr lang="en-US" sz="2400" dirty="0"/>
              <a:t>, </a:t>
            </a:r>
            <a:r>
              <a:rPr lang="en-US" sz="2400" dirty="0" err="1"/>
              <a:t>insentif</a:t>
            </a:r>
            <a:r>
              <a:rPr lang="en-US" sz="2400" dirty="0"/>
              <a:t>, </a:t>
            </a:r>
            <a:r>
              <a:rPr lang="en-US" sz="2400" dirty="0" err="1"/>
              <a:t>dll</a:t>
            </a:r>
            <a:r>
              <a:rPr lang="en-US" sz="2400" dirty="0"/>
              <a:t>.</a:t>
            </a:r>
          </a:p>
          <a:p>
            <a:r>
              <a:rPr lang="en-US" sz="2400" dirty="0"/>
              <a:t>(c) </a:t>
            </a:r>
            <a:r>
              <a:rPr lang="en-US" sz="2400" dirty="0" err="1"/>
              <a:t>Otoritas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didefinisikan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jelas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mengatur</a:t>
            </a:r>
            <a:r>
              <a:rPr lang="en-US" sz="2400" dirty="0"/>
              <a:t> </a:t>
            </a:r>
            <a:r>
              <a:rPr lang="en-US" sz="2400" dirty="0" err="1"/>
              <a:t>saluran</a:t>
            </a:r>
            <a:r>
              <a:rPr lang="en-US" sz="2400" dirty="0"/>
              <a:t> </a:t>
            </a:r>
            <a:r>
              <a:rPr lang="en-US" sz="2400" dirty="0" err="1"/>
              <a:t>pelaporan</a:t>
            </a:r>
            <a:r>
              <a:rPr lang="en-US" sz="2400" dirty="0"/>
              <a:t>. </a:t>
            </a:r>
            <a:r>
              <a:rPr lang="en-US" sz="2400" dirty="0" err="1"/>
              <a:t>Prinsip</a:t>
            </a:r>
            <a:r>
              <a:rPr lang="en-US" sz="2400" dirty="0"/>
              <a:t> </a:t>
            </a:r>
            <a:r>
              <a:rPr lang="en-US" sz="2400" dirty="0" err="1"/>
              <a:t>kesatuan</a:t>
            </a:r>
            <a:r>
              <a:rPr lang="en-US" sz="2400" dirty="0"/>
              <a:t> </a:t>
            </a:r>
            <a:r>
              <a:rPr lang="en-US" sz="2400" dirty="0" err="1"/>
              <a:t>perintah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dianut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(D)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, </a:t>
            </a:r>
            <a:r>
              <a:rPr lang="en-US" sz="2400" dirty="0" err="1"/>
              <a:t>mendesain</a:t>
            </a:r>
            <a:r>
              <a:rPr lang="en-US" sz="2400" dirty="0"/>
              <a:t> </a:t>
            </a:r>
            <a:r>
              <a:rPr lang="en-US" sz="2400" dirty="0" err="1"/>
              <a:t>ulang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komunikasi</a:t>
            </a:r>
            <a:r>
              <a:rPr lang="en-US" sz="2400" dirty="0"/>
              <a:t> </a:t>
            </a:r>
            <a:r>
              <a:rPr lang="en-US" sz="2400" dirty="0" err="1"/>
              <a:t>mengurangi</a:t>
            </a:r>
            <a:r>
              <a:rPr lang="en-US" sz="2400" dirty="0"/>
              <a:t> </a:t>
            </a:r>
            <a:r>
              <a:rPr lang="en-US" sz="2400" dirty="0" err="1"/>
              <a:t>stres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996528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45719" cy="76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76200"/>
            <a:ext cx="9144000" cy="5638800"/>
          </a:xfrm>
        </p:spPr>
        <p:txBody>
          <a:bodyPr>
            <a:normAutofit/>
          </a:bodyPr>
          <a:lstStyle/>
          <a:p>
            <a:r>
              <a:rPr lang="en-US" sz="2400" dirty="0"/>
              <a:t>(e)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,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produktivitas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.</a:t>
            </a:r>
          </a:p>
          <a:p>
            <a:r>
              <a:rPr lang="en-US" sz="2400" dirty="0"/>
              <a:t>(f)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proses yang </a:t>
            </a:r>
            <a:r>
              <a:rPr lang="en-US" sz="2400" dirty="0" err="1"/>
              <a:t>diperbarui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efisiensi</a:t>
            </a:r>
            <a:r>
              <a:rPr lang="en-US" sz="2400" dirty="0"/>
              <a:t>.</a:t>
            </a:r>
          </a:p>
          <a:p>
            <a:r>
              <a:rPr lang="en-US" sz="2400" dirty="0"/>
              <a:t>(g)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menciptakan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yang </a:t>
            </a:r>
            <a:r>
              <a:rPr lang="en-US" sz="2400" dirty="0" err="1"/>
              <a:t>sehat</a:t>
            </a:r>
            <a:r>
              <a:rPr lang="en-US" sz="2400" dirty="0"/>
              <a:t>.</a:t>
            </a:r>
          </a:p>
          <a:p>
            <a:r>
              <a:rPr lang="en-US" sz="2400" dirty="0"/>
              <a:t>(h) </a:t>
            </a:r>
            <a:r>
              <a:rPr lang="en-US" sz="2400" dirty="0" err="1"/>
              <a:t>Rencana</a:t>
            </a:r>
            <a:r>
              <a:rPr lang="en-US" sz="2400" dirty="0"/>
              <a:t> </a:t>
            </a:r>
            <a:r>
              <a:rPr lang="en-US" sz="2400" dirty="0" err="1"/>
              <a:t>karier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manajer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dikembangkan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diimplementasikan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 smtClean="0"/>
              <a:t>pesan</a:t>
            </a:r>
            <a:r>
              <a:rPr lang="en-US" sz="2400" dirty="0" smtClean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semangat</a:t>
            </a:r>
            <a:r>
              <a:rPr lang="en-US" sz="2400" dirty="0" smtClean="0"/>
              <a:t>.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/>
              <a:t>ada</a:t>
            </a:r>
            <a:r>
              <a:rPr lang="en-US" sz="2400" dirty="0"/>
              <a:t> yang </a:t>
            </a:r>
            <a:r>
              <a:rPr lang="en-US" sz="2400" dirty="0" err="1"/>
              <a:t>mengecilkan</a:t>
            </a:r>
            <a:r>
              <a:rPr lang="en-US" sz="2400" dirty="0"/>
              <a:t> </a:t>
            </a:r>
            <a:r>
              <a:rPr lang="en-US" sz="2400" dirty="0" err="1"/>
              <a:t>hati</a:t>
            </a:r>
            <a:r>
              <a:rPr lang="en-US" sz="2400" dirty="0"/>
              <a:t> </a:t>
            </a:r>
            <a:r>
              <a:rPr lang="en-US" sz="2400" dirty="0" err="1"/>
              <a:t>karyawan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program </a:t>
            </a:r>
            <a:r>
              <a:rPr lang="en-US" sz="2400" dirty="0" err="1"/>
              <a:t>pengembangan</a:t>
            </a:r>
            <a:r>
              <a:rPr lang="en-US" sz="2400" dirty="0"/>
              <a:t> yang </a:t>
            </a:r>
            <a:r>
              <a:rPr lang="en-US" sz="2400" dirty="0" err="1"/>
              <a:t>buruk</a:t>
            </a:r>
            <a:r>
              <a:rPr lang="en-US" sz="2400" dirty="0"/>
              <a:t>.</a:t>
            </a:r>
          </a:p>
          <a:p>
            <a:r>
              <a:rPr lang="en-US" sz="2400" dirty="0"/>
              <a:t>(i) </a:t>
            </a:r>
            <a:r>
              <a:rPr lang="en-US" sz="2400" dirty="0" err="1"/>
              <a:t>Karyawan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diberdayakan</a:t>
            </a:r>
            <a:r>
              <a:rPr lang="en-US" sz="2400" dirty="0"/>
              <a:t>.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diberi</a:t>
            </a:r>
            <a:r>
              <a:rPr lang="en-US" sz="2400" dirty="0"/>
              <a:t> </a:t>
            </a:r>
            <a:r>
              <a:rPr lang="en-US" sz="2400" dirty="0" err="1"/>
              <a:t>konseling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yang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nasihat</a:t>
            </a:r>
            <a:r>
              <a:rPr lang="en-US" sz="2400" dirty="0"/>
              <a:t>, </a:t>
            </a:r>
            <a:r>
              <a:rPr lang="en-US" sz="2400" dirty="0" err="1"/>
              <a:t>jaminan</a:t>
            </a:r>
            <a:r>
              <a:rPr lang="en-US" sz="2400" dirty="0"/>
              <a:t>, </a:t>
            </a:r>
            <a:r>
              <a:rPr lang="en-US" sz="2400" dirty="0" err="1"/>
              <a:t>komunikasi</a:t>
            </a:r>
            <a:r>
              <a:rPr lang="en-US" sz="2400" dirty="0"/>
              <a:t> yang </a:t>
            </a:r>
            <a:r>
              <a:rPr lang="en-US" sz="2400" dirty="0" err="1"/>
              <a:t>baik</a:t>
            </a:r>
            <a:r>
              <a:rPr lang="en-US" sz="2400" dirty="0"/>
              <a:t>, </a:t>
            </a:r>
            <a:r>
              <a:rPr lang="en-US" sz="2400" dirty="0" err="1"/>
              <a:t>pelepasan</a:t>
            </a:r>
            <a:r>
              <a:rPr lang="en-US" sz="2400" dirty="0"/>
              <a:t> </a:t>
            </a:r>
            <a:r>
              <a:rPr lang="en-US" sz="2400" dirty="0" err="1"/>
              <a:t>ketegangan</a:t>
            </a:r>
            <a:r>
              <a:rPr lang="en-US" sz="2400" dirty="0"/>
              <a:t> </a:t>
            </a:r>
            <a:r>
              <a:rPr lang="en-US" sz="2400" dirty="0" err="1"/>
              <a:t>emosional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pemikiran</a:t>
            </a:r>
            <a:r>
              <a:rPr lang="en-US" sz="2400" dirty="0"/>
              <a:t> yang </a:t>
            </a:r>
            <a:r>
              <a:rPr lang="en-US" sz="2400" dirty="0" err="1"/>
              <a:t>jernih</a:t>
            </a:r>
            <a:r>
              <a:rPr lang="en-US" sz="2400" dirty="0"/>
              <a:t>. </a:t>
            </a:r>
            <a:r>
              <a:rPr lang="en-US" sz="2400" dirty="0" err="1"/>
              <a:t>Orientasi</a:t>
            </a:r>
            <a:r>
              <a:rPr lang="en-US" sz="2400" dirty="0"/>
              <a:t> </a:t>
            </a:r>
            <a:r>
              <a:rPr lang="en-US" sz="2400" dirty="0" err="1"/>
              <a:t>ulang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menjaga</a:t>
            </a:r>
            <a:r>
              <a:rPr lang="en-US" sz="2400" dirty="0"/>
              <a:t> </a:t>
            </a:r>
            <a:r>
              <a:rPr lang="en-US" sz="2400" dirty="0" err="1"/>
              <a:t>karyawan</a:t>
            </a:r>
            <a:r>
              <a:rPr lang="en-US" sz="2400" dirty="0"/>
              <a:t> </a:t>
            </a:r>
            <a:r>
              <a:rPr lang="en-US" sz="2400" dirty="0" err="1"/>
              <a:t>bebas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stres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produktivitas</a:t>
            </a:r>
            <a:r>
              <a:rPr lang="en-US" sz="2400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07652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b="1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533400"/>
            <a:ext cx="9144000" cy="6324600"/>
          </a:xfrm>
        </p:spPr>
        <p:txBody>
          <a:bodyPr>
            <a:noAutofit/>
          </a:bodyPr>
          <a:lstStyle/>
          <a:p>
            <a:r>
              <a:rPr lang="en-US" sz="2400" dirty="0" err="1"/>
              <a:t>Stres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respons</a:t>
            </a:r>
            <a:r>
              <a:rPr lang="en-US" sz="2400" dirty="0"/>
              <a:t> non </a:t>
            </a:r>
            <a:r>
              <a:rPr lang="en-US" sz="2400" dirty="0" err="1"/>
              <a:t>spesifik</a:t>
            </a:r>
            <a:r>
              <a:rPr lang="en-US" sz="2400" dirty="0"/>
              <a:t> </a:t>
            </a:r>
            <a:r>
              <a:rPr lang="en-US" sz="2400" dirty="0" err="1"/>
              <a:t>tubuh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permintaan</a:t>
            </a:r>
            <a:r>
              <a:rPr lang="en-US" sz="2400" dirty="0" smtClean="0"/>
              <a:t> </a:t>
            </a:r>
            <a:r>
              <a:rPr lang="en-US" sz="2400" dirty="0" err="1"/>
              <a:t>apa</a:t>
            </a:r>
            <a:r>
              <a:rPr lang="en-US" sz="2400" dirty="0"/>
              <a:t> pun. </a:t>
            </a:r>
            <a:r>
              <a:rPr lang="en-US" sz="2400" dirty="0" err="1"/>
              <a:t>Karyawan</a:t>
            </a:r>
            <a:r>
              <a:rPr lang="en-US" sz="2400" dirty="0"/>
              <a:t> </a:t>
            </a:r>
            <a:r>
              <a:rPr lang="en-US" sz="2400" dirty="0" err="1"/>
              <a:t>mengalami</a:t>
            </a:r>
            <a:r>
              <a:rPr lang="en-US" sz="2400" dirty="0"/>
              <a:t> </a:t>
            </a:r>
            <a:r>
              <a:rPr lang="en-US" sz="2400" dirty="0" err="1"/>
              <a:t>stres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iklim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Stres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berlebihan</a:t>
            </a:r>
            <a:r>
              <a:rPr lang="en-US" sz="2400" dirty="0"/>
              <a:t> </a:t>
            </a:r>
            <a:r>
              <a:rPr lang="en-US" sz="2400" dirty="0" err="1"/>
              <a:t>menyebabkan</a:t>
            </a:r>
            <a:r>
              <a:rPr lang="en-US" sz="2400" dirty="0"/>
              <a:t> </a:t>
            </a:r>
            <a:r>
              <a:rPr lang="en-US" sz="2400" dirty="0" err="1"/>
              <a:t>gangguan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mental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eksternal</a:t>
            </a:r>
            <a:r>
              <a:rPr lang="en-US" sz="2400" dirty="0"/>
              <a:t> yang </a:t>
            </a:r>
            <a:r>
              <a:rPr lang="en-US" sz="2400" dirty="0" err="1"/>
              <a:t>bertanggung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/>
              <a:t>stres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 smtClean="0"/>
              <a:t>regulasi</a:t>
            </a:r>
            <a:r>
              <a:rPr lang="en-US" sz="2400" dirty="0" smtClean="0"/>
              <a:t> </a:t>
            </a:r>
            <a:r>
              <a:rPr lang="en-US" sz="2400" dirty="0" err="1"/>
              <a:t>sosial</a:t>
            </a:r>
            <a:r>
              <a:rPr lang="en-US" sz="2400" dirty="0"/>
              <a:t>, </a:t>
            </a:r>
            <a:r>
              <a:rPr lang="en-US" sz="2400" dirty="0" err="1"/>
              <a:t>etika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, </a:t>
            </a:r>
            <a:r>
              <a:rPr lang="en-US" sz="2400" dirty="0" err="1"/>
              <a:t>gaya</a:t>
            </a:r>
            <a:r>
              <a:rPr lang="en-US" sz="2400" dirty="0"/>
              <a:t> </a:t>
            </a:r>
            <a:r>
              <a:rPr lang="en-US" sz="2400" dirty="0" err="1"/>
              <a:t>kepemimpinan</a:t>
            </a:r>
            <a:r>
              <a:rPr lang="en-US" sz="2400" dirty="0"/>
              <a:t>, </a:t>
            </a:r>
            <a:r>
              <a:rPr lang="en-US" sz="2400" dirty="0" err="1"/>
              <a:t>ketersediaan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, </a:t>
            </a:r>
            <a:r>
              <a:rPr lang="en-US" sz="2400" dirty="0" err="1"/>
              <a:t>beban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, </a:t>
            </a:r>
            <a:r>
              <a:rPr lang="en-US" sz="2400" dirty="0" err="1"/>
              <a:t>teknologi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Faktor</a:t>
            </a:r>
            <a:r>
              <a:rPr lang="en-US" sz="2400" dirty="0" smtClean="0"/>
              <a:t> </a:t>
            </a:r>
            <a:r>
              <a:rPr lang="en-US" sz="2400" dirty="0"/>
              <a:t>internal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psikologis</a:t>
            </a:r>
            <a:r>
              <a:rPr lang="en-US" sz="2400" dirty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/>
              <a:t>emosi</a:t>
            </a:r>
            <a:r>
              <a:rPr lang="en-US" sz="2400" dirty="0"/>
              <a:t>, </a:t>
            </a:r>
            <a:r>
              <a:rPr lang="en-US" sz="2400" dirty="0" err="1"/>
              <a:t>keadaan</a:t>
            </a:r>
            <a:r>
              <a:rPr lang="en-US" sz="2400" dirty="0"/>
              <a:t> ego, </a:t>
            </a:r>
            <a:r>
              <a:rPr lang="en-US" sz="2400" dirty="0" err="1"/>
              <a:t>sikap</a:t>
            </a:r>
            <a:r>
              <a:rPr lang="en-US" sz="2400" dirty="0"/>
              <a:t>, </a:t>
            </a:r>
            <a:r>
              <a:rPr lang="en-US" sz="2400" dirty="0" err="1"/>
              <a:t>persepsi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motivasi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Faktor</a:t>
            </a:r>
            <a:r>
              <a:rPr lang="en-US" sz="2400" dirty="0" smtClean="0"/>
              <a:t> </a:t>
            </a:r>
            <a:r>
              <a:rPr lang="en-US" sz="2400" dirty="0" err="1" smtClean="0"/>
              <a:t>ekster</a:t>
            </a:r>
            <a:r>
              <a:rPr lang="en-US" sz="2400" dirty="0" err="1"/>
              <a:t>n</a:t>
            </a:r>
            <a:r>
              <a:rPr lang="en-US" sz="2400" dirty="0" err="1" smtClean="0"/>
              <a:t>al</a:t>
            </a:r>
            <a:r>
              <a:rPr lang="en-US" sz="2400" dirty="0" smtClean="0"/>
              <a:t> da </a:t>
            </a:r>
            <a:r>
              <a:rPr lang="en-US" sz="2400" dirty="0" err="1" smtClean="0"/>
              <a:t>i</a:t>
            </a:r>
            <a:r>
              <a:rPr lang="en-US" sz="2400" dirty="0" err="1"/>
              <a:t>n</a:t>
            </a:r>
            <a:r>
              <a:rPr lang="en-US" sz="2400" dirty="0" err="1" smtClean="0"/>
              <a:t>teral</a:t>
            </a:r>
            <a:r>
              <a:rPr lang="en-US" sz="2400" dirty="0" smtClean="0"/>
              <a:t> </a:t>
            </a:r>
            <a:r>
              <a:rPr lang="en-US" sz="2400" dirty="0" err="1"/>
              <a:t>menyebabkan</a:t>
            </a:r>
            <a:r>
              <a:rPr lang="en-US" sz="2400" dirty="0"/>
              <a:t> </a:t>
            </a:r>
            <a:r>
              <a:rPr lang="en-US" sz="2400" dirty="0" err="1"/>
              <a:t>ketidakseimbangan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ketidakseimbangan</a:t>
            </a:r>
            <a:r>
              <a:rPr lang="en-US" sz="2400" dirty="0"/>
              <a:t> </a:t>
            </a:r>
            <a:r>
              <a:rPr lang="en-US" sz="2400" dirty="0" smtClean="0"/>
              <a:t>n </a:t>
            </a:r>
            <a:r>
              <a:rPr lang="en-US" sz="2400" dirty="0" err="1"/>
              <a:t>menyebabkan</a:t>
            </a:r>
            <a:r>
              <a:rPr lang="en-US" sz="2400" dirty="0"/>
              <a:t> </a:t>
            </a:r>
            <a:r>
              <a:rPr lang="en-US" sz="2400" dirty="0" err="1"/>
              <a:t>stres</a:t>
            </a:r>
            <a:r>
              <a:rPr lang="en-US" sz="2400" dirty="0"/>
              <a:t>. 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522859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19" cy="30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/>
              <a:t>Hans </a:t>
            </a:r>
            <a:r>
              <a:rPr lang="en-US" sz="2800" dirty="0" err="1"/>
              <a:t>Selve</a:t>
            </a:r>
            <a:r>
              <a:rPr lang="en-US" sz="2800" dirty="0"/>
              <a:t> </a:t>
            </a:r>
            <a:r>
              <a:rPr lang="en-US" sz="2800" dirty="0" err="1" smtClean="0"/>
              <a:t>merujuk</a:t>
            </a:r>
            <a:r>
              <a:rPr lang="en-US" sz="2800" dirty="0" smtClean="0"/>
              <a:t> </a:t>
            </a:r>
            <a:r>
              <a:rPr lang="en-US" sz="2800" dirty="0"/>
              <a:t>general adaptation syndrome (GAS)  </a:t>
            </a:r>
            <a:r>
              <a:rPr lang="en-US" sz="2800" dirty="0" err="1" smtClean="0"/>
              <a:t>u</a:t>
            </a:r>
            <a:r>
              <a:rPr lang="en-US" sz="2800" dirty="0" err="1"/>
              <a:t>n</a:t>
            </a:r>
            <a:r>
              <a:rPr lang="en-US" sz="2800" dirty="0" err="1" smtClean="0"/>
              <a:t>tuk</a:t>
            </a:r>
            <a:r>
              <a:rPr lang="en-US" sz="2800" dirty="0" smtClean="0"/>
              <a:t> </a:t>
            </a:r>
            <a:r>
              <a:rPr lang="en-US" sz="2800" dirty="0" err="1"/>
              <a:t>mejelasjka</a:t>
            </a:r>
            <a:r>
              <a:rPr lang="en-US" sz="2800" dirty="0"/>
              <a:t> </a:t>
            </a:r>
            <a:r>
              <a:rPr lang="en-US" sz="2800" dirty="0" err="1"/>
              <a:t>tiga</a:t>
            </a:r>
            <a:r>
              <a:rPr lang="en-US" sz="2800" dirty="0"/>
              <a:t> </a:t>
            </a:r>
            <a:r>
              <a:rPr lang="en-US" sz="2800" dirty="0" err="1"/>
              <a:t>tahap</a:t>
            </a:r>
            <a:r>
              <a:rPr lang="en-US" sz="2800" dirty="0"/>
              <a:t> </a:t>
            </a:r>
            <a:r>
              <a:rPr lang="en-US" sz="2800" dirty="0" err="1" smtClean="0"/>
              <a:t>stres</a:t>
            </a:r>
            <a:r>
              <a:rPr lang="en-US" sz="2800" dirty="0" smtClean="0"/>
              <a:t>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tahap</a:t>
            </a:r>
            <a:r>
              <a:rPr lang="en-US" sz="2800" dirty="0"/>
              <a:t> alarm, </a:t>
            </a:r>
            <a:r>
              <a:rPr lang="en-US" sz="2800" dirty="0" err="1"/>
              <a:t>tahap</a:t>
            </a:r>
            <a:r>
              <a:rPr lang="en-US" sz="2800" dirty="0"/>
              <a:t> </a:t>
            </a:r>
            <a:r>
              <a:rPr lang="en-US" sz="2800" dirty="0" err="1"/>
              <a:t>resistensi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kelelahan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Ivancevich</a:t>
            </a:r>
            <a:r>
              <a:rPr lang="en-US" sz="2800" dirty="0" smtClean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Matterson</a:t>
            </a:r>
            <a:r>
              <a:rPr lang="en-US" sz="2800" dirty="0"/>
              <a:t> </a:t>
            </a:r>
            <a:r>
              <a:rPr lang="en-US" sz="2800" dirty="0" err="1" smtClean="0"/>
              <a:t>mengidentifikasi</a:t>
            </a:r>
            <a:r>
              <a:rPr lang="en-US" sz="2800" dirty="0" smtClean="0"/>
              <a:t> </a:t>
            </a:r>
            <a:r>
              <a:rPr lang="en-US" sz="2800" dirty="0" err="1"/>
              <a:t>faktor-faktor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, </a:t>
            </a:r>
            <a:r>
              <a:rPr lang="en-US" sz="2800" dirty="0" err="1"/>
              <a:t>ekonomi</a:t>
            </a:r>
            <a:r>
              <a:rPr lang="en-US" sz="2800" dirty="0"/>
              <a:t>, </a:t>
            </a:r>
            <a:r>
              <a:rPr lang="en-US" sz="2800" dirty="0" err="1"/>
              <a:t>keuangan</a:t>
            </a:r>
            <a:r>
              <a:rPr lang="en-US" sz="2800" dirty="0"/>
              <a:t>, </a:t>
            </a:r>
            <a:r>
              <a:rPr lang="en-US" sz="2800" dirty="0" err="1"/>
              <a:t>budaya</a:t>
            </a:r>
            <a:r>
              <a:rPr lang="en-US" sz="2800" dirty="0"/>
              <a:t>, </a:t>
            </a:r>
            <a:r>
              <a:rPr lang="en-US" sz="2800" dirty="0" err="1"/>
              <a:t>keluarga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teknologi</a:t>
            </a:r>
            <a:r>
              <a:rPr lang="en-US" sz="2800" dirty="0"/>
              <a:t> yang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dampak</a:t>
            </a:r>
            <a:r>
              <a:rPr lang="en-US" sz="2800" dirty="0"/>
              <a:t> </a:t>
            </a:r>
            <a:r>
              <a:rPr lang="en-US" sz="2800" dirty="0" err="1"/>
              <a:t>luar</a:t>
            </a:r>
            <a:r>
              <a:rPr lang="en-US" sz="2800" dirty="0"/>
              <a:t> </a:t>
            </a:r>
            <a:r>
              <a:rPr lang="en-US" sz="2800" dirty="0" err="1"/>
              <a:t>biasa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mental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/>
              <a:t>karyawan</a:t>
            </a:r>
            <a:r>
              <a:rPr lang="en-US" sz="2800" dirty="0"/>
              <a:t>.</a:t>
            </a:r>
          </a:p>
          <a:p>
            <a:r>
              <a:rPr lang="en-US" sz="2800" dirty="0" err="1" smtClean="0"/>
              <a:t>Stres</a:t>
            </a:r>
            <a:r>
              <a:rPr lang="en-US" sz="2800" dirty="0" smtClean="0"/>
              <a:t> </a:t>
            </a:r>
            <a:r>
              <a:rPr lang="en-US" sz="2800" dirty="0" err="1"/>
              <a:t>menyebabkan</a:t>
            </a:r>
            <a:r>
              <a:rPr lang="en-US" sz="2800" dirty="0"/>
              <a:t> </a:t>
            </a:r>
            <a:r>
              <a:rPr lang="en-US" sz="2800" dirty="0" err="1"/>
              <a:t>frustrasi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kecemasan</a:t>
            </a:r>
            <a:r>
              <a:rPr lang="en-US" sz="2800" dirty="0"/>
              <a:t>. </a:t>
            </a:r>
            <a:r>
              <a:rPr lang="en-US" sz="2800" dirty="0" err="1"/>
              <a:t>Stres</a:t>
            </a:r>
            <a:r>
              <a:rPr lang="en-US" sz="2800" dirty="0"/>
              <a:t> </a:t>
            </a:r>
            <a:r>
              <a:rPr lang="en-US" sz="2800" dirty="0" err="1"/>
              <a:t>terkait</a:t>
            </a:r>
            <a:r>
              <a:rPr lang="en-US" sz="2800" dirty="0"/>
              <a:t> </a:t>
            </a:r>
            <a:r>
              <a:rPr lang="en-US" sz="2800" dirty="0" err="1"/>
              <a:t>pekerjaan</a:t>
            </a:r>
            <a:r>
              <a:rPr lang="en-US" sz="2800" dirty="0"/>
              <a:t> </a:t>
            </a:r>
            <a:r>
              <a:rPr lang="en-US" sz="2800" dirty="0" err="1"/>
              <a:t>mencakup</a:t>
            </a:r>
            <a:r>
              <a:rPr lang="en-US" sz="2800" dirty="0"/>
              <a:t> </a:t>
            </a:r>
            <a:r>
              <a:rPr lang="en-US" sz="2800" dirty="0" err="1"/>
              <a:t>ambiguitas</a:t>
            </a:r>
            <a:r>
              <a:rPr lang="en-US" sz="2800" dirty="0"/>
              <a:t> </a:t>
            </a:r>
            <a:r>
              <a:rPr lang="en-US" sz="2800" dirty="0" err="1"/>
              <a:t>peran</a:t>
            </a:r>
            <a:r>
              <a:rPr lang="en-US" sz="2800" dirty="0"/>
              <a:t>, </a:t>
            </a:r>
            <a:r>
              <a:rPr lang="en-US" sz="2800" dirty="0" err="1"/>
              <a:t>konflik</a:t>
            </a:r>
            <a:r>
              <a:rPr lang="en-US" sz="2800" dirty="0"/>
              <a:t> </a:t>
            </a:r>
            <a:r>
              <a:rPr lang="en-US" sz="2800" dirty="0" err="1"/>
              <a:t>peran</a:t>
            </a:r>
            <a:r>
              <a:rPr lang="en-US" sz="2800" dirty="0"/>
              <a:t>, burnout, </a:t>
            </a:r>
            <a:r>
              <a:rPr lang="en-US" sz="2800" dirty="0" err="1"/>
              <a:t>dan</a:t>
            </a:r>
            <a:r>
              <a:rPr lang="en-US" sz="2800" dirty="0"/>
              <a:t> overload / </a:t>
            </a:r>
            <a:r>
              <a:rPr lang="en-US" sz="2800" dirty="0" err="1" smtClean="0"/>
              <a:t>underload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Penting</a:t>
            </a:r>
            <a:r>
              <a:rPr lang="en-US" sz="2800" dirty="0" smtClean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mengurangi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efisiensi</a:t>
            </a:r>
            <a:r>
              <a:rPr lang="en-US" sz="2800" dirty="0"/>
              <a:t> </a:t>
            </a:r>
            <a:r>
              <a:rPr lang="en-US" sz="2800" dirty="0" err="1"/>
              <a:t>karyawan</a:t>
            </a:r>
            <a:r>
              <a:rPr lang="en-US" sz="2800" dirty="0"/>
              <a:t> </a:t>
            </a:r>
            <a:r>
              <a:rPr lang="en-US" sz="2800" dirty="0" err="1"/>
              <a:t>ditingkatkan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Stres</a:t>
            </a:r>
            <a:r>
              <a:rPr lang="en-US" sz="2800" dirty="0" smtClean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dikelola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mencapai</a:t>
            </a:r>
            <a:r>
              <a:rPr lang="en-US" sz="2800" dirty="0"/>
              <a:t> </a:t>
            </a:r>
            <a:r>
              <a:rPr lang="en-US" sz="2800" dirty="0" err="1"/>
              <a:t>kebugaran</a:t>
            </a:r>
            <a:r>
              <a:rPr lang="en-US" sz="2800" dirty="0"/>
              <a:t> </a:t>
            </a:r>
            <a:r>
              <a:rPr lang="en-US" sz="2800" dirty="0" err="1"/>
              <a:t>fisik</a:t>
            </a:r>
            <a:r>
              <a:rPr lang="en-US" sz="2800" dirty="0"/>
              <a:t>, biofeedback, yoga, </a:t>
            </a:r>
            <a:r>
              <a:rPr lang="en-US" sz="2800" dirty="0" err="1"/>
              <a:t>meditasi</a:t>
            </a:r>
            <a:r>
              <a:rPr lang="en-US" sz="2800" dirty="0"/>
              <a:t>, </a:t>
            </a:r>
            <a:r>
              <a:rPr lang="en-US" sz="2800" dirty="0" err="1"/>
              <a:t>manajemen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menjalani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yang </a:t>
            </a:r>
            <a:r>
              <a:rPr lang="en-US" sz="2800" dirty="0" err="1"/>
              <a:t>sederhana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Organisasi</a:t>
            </a:r>
            <a:r>
              <a:rPr lang="en-US" sz="2800" dirty="0" smtClean="0"/>
              <a:t> </a:t>
            </a:r>
            <a:r>
              <a:rPr lang="en-US" sz="2800" dirty="0" err="1"/>
              <a:t>memainkan</a:t>
            </a:r>
            <a:r>
              <a:rPr lang="en-US" sz="2800" dirty="0"/>
              <a:t> </a:t>
            </a:r>
            <a:r>
              <a:rPr lang="en-US" sz="2800" dirty="0" err="1"/>
              <a:t>peran</a:t>
            </a:r>
            <a:r>
              <a:rPr lang="en-US" sz="2800" dirty="0"/>
              <a:t> </a:t>
            </a:r>
            <a:r>
              <a:rPr lang="en-US" sz="2800" dirty="0" err="1"/>
              <a:t>penting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memerangi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. </a:t>
            </a:r>
            <a:r>
              <a:rPr lang="en-US" sz="2800" dirty="0" err="1"/>
              <a:t>Faktor-faktor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lain </a:t>
            </a:r>
            <a:r>
              <a:rPr lang="en-US" sz="2800" dirty="0" err="1" smtClean="0"/>
              <a:t>penetapan</a:t>
            </a:r>
            <a:r>
              <a:rPr lang="en-US" sz="2800" dirty="0" smtClean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yang </a:t>
            </a:r>
            <a:r>
              <a:rPr lang="en-US" sz="2800" dirty="0" err="1"/>
              <a:t>realistis</a:t>
            </a:r>
            <a:r>
              <a:rPr lang="en-US" sz="2800" dirty="0"/>
              <a:t>, </a:t>
            </a:r>
            <a:r>
              <a:rPr lang="en-US" sz="2800" dirty="0" err="1"/>
              <a:t>kebijakan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yang </a:t>
            </a:r>
            <a:r>
              <a:rPr lang="en-US" sz="2800" dirty="0" err="1"/>
              <a:t>jelas</a:t>
            </a:r>
            <a:r>
              <a:rPr lang="en-US" sz="2800" dirty="0"/>
              <a:t>, </a:t>
            </a:r>
            <a:r>
              <a:rPr lang="en-US" sz="2800" dirty="0" err="1"/>
              <a:t>restrukturisasi</a:t>
            </a:r>
            <a:r>
              <a:rPr lang="en-US" sz="2800" dirty="0"/>
              <a:t> </a:t>
            </a:r>
            <a:r>
              <a:rPr lang="en-US" sz="2800" dirty="0" err="1"/>
              <a:t>struktur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/>
              <a:t>dibutuhkan</a:t>
            </a:r>
            <a:r>
              <a:rPr lang="en-US" sz="2800" dirty="0"/>
              <a:t>, </a:t>
            </a:r>
            <a:r>
              <a:rPr lang="en-US" sz="2800" dirty="0" err="1"/>
              <a:t>pembaruan</a:t>
            </a:r>
            <a:r>
              <a:rPr lang="en-US" sz="2800" dirty="0"/>
              <a:t> </a:t>
            </a:r>
            <a:r>
              <a:rPr lang="en-US" sz="2800" dirty="0" err="1"/>
              <a:t>kebijakan</a:t>
            </a:r>
            <a:r>
              <a:rPr lang="en-US" sz="2800" dirty="0"/>
              <a:t> </a:t>
            </a:r>
            <a:r>
              <a:rPr lang="en-US" sz="2800" dirty="0" err="1"/>
              <a:t>perusahaan</a:t>
            </a:r>
            <a:r>
              <a:rPr lang="en-US" sz="2800" dirty="0"/>
              <a:t>, </a:t>
            </a:r>
            <a:r>
              <a:rPr lang="en-US" sz="2800" dirty="0" err="1"/>
              <a:t>lingkungan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yang </a:t>
            </a:r>
            <a:r>
              <a:rPr lang="en-US" sz="2800" dirty="0" err="1"/>
              <a:t>sehat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pemberdayaan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045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28600" cy="22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067800" cy="67818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Jelas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 </a:t>
            </a:r>
            <a:r>
              <a:rPr lang="en-US" sz="2400" dirty="0" err="1" smtClean="0"/>
              <a:t>stres</a:t>
            </a:r>
            <a:r>
              <a:rPr lang="en-US" sz="2400" dirty="0" smtClean="0"/>
              <a:t> </a:t>
            </a:r>
            <a:r>
              <a:rPr lang="en-US" sz="2400" dirty="0" err="1"/>
              <a:t>disebabkan</a:t>
            </a:r>
            <a:r>
              <a:rPr lang="en-US" sz="2400" dirty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eksternal</a:t>
            </a:r>
            <a:r>
              <a:rPr lang="en-US" sz="2400" dirty="0"/>
              <a:t>, </a:t>
            </a:r>
            <a:r>
              <a:rPr lang="en-US" sz="2400" dirty="0" err="1"/>
              <a:t>situasi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peristiwa</a:t>
            </a:r>
            <a:r>
              <a:rPr lang="en-US" sz="2400" dirty="0"/>
              <a:t>.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dampak</a:t>
            </a:r>
            <a:r>
              <a:rPr lang="en-US" sz="2400" dirty="0"/>
              <a:t> </a:t>
            </a:r>
            <a:r>
              <a:rPr lang="en-US" sz="2400" dirty="0" err="1"/>
              <a:t>buruk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karakteristik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proses </a:t>
            </a:r>
            <a:r>
              <a:rPr lang="en-US" sz="2400" dirty="0" err="1"/>
              <a:t>psikologis</a:t>
            </a:r>
            <a:r>
              <a:rPr lang="en-US" sz="2400" dirty="0"/>
              <a:t>.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bersama-sama</a:t>
            </a:r>
            <a:r>
              <a:rPr lang="en-US" sz="2400" dirty="0"/>
              <a:t> </a:t>
            </a:r>
            <a:r>
              <a:rPr lang="en-US" sz="2400" dirty="0" err="1"/>
              <a:t>menempatkan</a:t>
            </a:r>
            <a:r>
              <a:rPr lang="en-US" sz="2400" dirty="0"/>
              <a:t> </a:t>
            </a:r>
            <a:r>
              <a:rPr lang="en-US" sz="2400" dirty="0" err="1"/>
              <a:t>beban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tuntutan</a:t>
            </a:r>
            <a:r>
              <a:rPr lang="en-US" sz="2400" dirty="0"/>
              <a:t> </a:t>
            </a:r>
            <a:r>
              <a:rPr lang="en-US" sz="2400" dirty="0" err="1"/>
              <a:t>tambahan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, </a:t>
            </a:r>
            <a:r>
              <a:rPr lang="en-US" sz="2400" dirty="0" err="1"/>
              <a:t>karenanya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stres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>
                <a:solidFill>
                  <a:srgbClr val="77D4F5"/>
                </a:solidFill>
              </a:rPr>
              <a:t>Faktor</a:t>
            </a:r>
            <a:r>
              <a:rPr lang="en-US" sz="2400" dirty="0" smtClean="0">
                <a:solidFill>
                  <a:srgbClr val="77D4F5"/>
                </a:solidFill>
              </a:rPr>
              <a:t> </a:t>
            </a:r>
            <a:r>
              <a:rPr lang="en-US" sz="2400" dirty="0" err="1">
                <a:solidFill>
                  <a:srgbClr val="77D4F5"/>
                </a:solidFill>
              </a:rPr>
              <a:t>eksternal</a:t>
            </a:r>
            <a:r>
              <a:rPr lang="en-US" sz="2400" dirty="0">
                <a:solidFill>
                  <a:srgbClr val="77D4F5"/>
                </a:solidFill>
              </a:rPr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/>
              <a:t>sosial</a:t>
            </a:r>
            <a:r>
              <a:rPr lang="en-US" sz="2400" dirty="0"/>
              <a:t>, </a:t>
            </a:r>
            <a:r>
              <a:rPr lang="en-US" sz="2400" dirty="0" err="1"/>
              <a:t>etika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, </a:t>
            </a:r>
            <a:r>
              <a:rPr lang="en-US" sz="2400" dirty="0" err="1"/>
              <a:t>gaya</a:t>
            </a:r>
            <a:r>
              <a:rPr lang="en-US" sz="2400" dirty="0"/>
              <a:t> </a:t>
            </a:r>
            <a:r>
              <a:rPr lang="en-US" sz="2400" dirty="0" err="1"/>
              <a:t>kepemimpinan</a:t>
            </a:r>
            <a:r>
              <a:rPr lang="en-US" sz="2400" dirty="0"/>
              <a:t>, </a:t>
            </a:r>
            <a:r>
              <a:rPr lang="en-US" sz="2400" dirty="0" err="1"/>
              <a:t>ketersediaan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, </a:t>
            </a:r>
            <a:r>
              <a:rPr lang="en-US" sz="2400" dirty="0" err="1"/>
              <a:t>beban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,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>
                <a:solidFill>
                  <a:srgbClr val="77D4F5"/>
                </a:solidFill>
              </a:rPr>
              <a:t>Faktor</a:t>
            </a:r>
            <a:r>
              <a:rPr lang="en-US" sz="2400" dirty="0" smtClean="0">
                <a:solidFill>
                  <a:srgbClr val="77D4F5"/>
                </a:solidFill>
              </a:rPr>
              <a:t> </a:t>
            </a:r>
            <a:r>
              <a:rPr lang="en-US" sz="2400" dirty="0">
                <a:solidFill>
                  <a:srgbClr val="77D4F5"/>
                </a:solidFill>
              </a:rPr>
              <a:t>internal </a:t>
            </a:r>
            <a:r>
              <a:rPr lang="en-US" sz="2400" dirty="0" err="1" smtClean="0">
                <a:solidFill>
                  <a:srgbClr val="77D4F5"/>
                </a:solidFill>
              </a:rPr>
              <a:t>berkeaa</a:t>
            </a:r>
            <a:r>
              <a:rPr lang="en-US" sz="2400" dirty="0" err="1" smtClean="0"/>
              <a:t>n</a:t>
            </a:r>
            <a:r>
              <a:rPr lang="en-US" sz="2400" dirty="0" smtClean="0">
                <a:solidFill>
                  <a:srgbClr val="77D4F5"/>
                </a:solidFill>
              </a:rPr>
              <a:t> </a:t>
            </a:r>
            <a:r>
              <a:rPr lang="en-US" sz="2400" dirty="0" err="1" smtClean="0"/>
              <a:t>psikologis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/>
              <a:t>emosi</a:t>
            </a:r>
            <a:r>
              <a:rPr lang="en-US" sz="2400" dirty="0"/>
              <a:t>, </a:t>
            </a:r>
            <a:r>
              <a:rPr lang="en-US" sz="2400" dirty="0" err="1"/>
              <a:t>keadaan</a:t>
            </a:r>
            <a:r>
              <a:rPr lang="en-US" sz="2400" dirty="0"/>
              <a:t> ego, </a:t>
            </a:r>
            <a:r>
              <a:rPr lang="en-US" sz="2400" dirty="0" err="1"/>
              <a:t>sikap</a:t>
            </a:r>
            <a:r>
              <a:rPr lang="en-US" sz="2400" dirty="0"/>
              <a:t>, </a:t>
            </a:r>
            <a:r>
              <a:rPr lang="en-US" sz="2400" dirty="0" err="1"/>
              <a:t>persepsi</a:t>
            </a:r>
            <a:r>
              <a:rPr lang="en-US" sz="2400" dirty="0"/>
              <a:t>,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motivasi</a:t>
            </a:r>
            <a:r>
              <a:rPr lang="en-US" sz="2400" dirty="0"/>
              <a:t>,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demografi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/>
              <a:t>karyawan</a:t>
            </a:r>
            <a:r>
              <a:rPr lang="en-US" sz="2400" dirty="0"/>
              <a:t> </a:t>
            </a:r>
            <a:r>
              <a:rPr lang="en-US" sz="2400" dirty="0" err="1"/>
              <a:t>merasa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faktor-faktor</a:t>
            </a:r>
            <a:r>
              <a:rPr lang="en-US" sz="2400" dirty="0"/>
              <a:t> </a:t>
            </a:r>
            <a:r>
              <a:rPr lang="en-US" sz="2400" dirty="0" err="1"/>
              <a:t>eksternal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konsekuensi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efek</a:t>
            </a:r>
            <a:r>
              <a:rPr lang="en-US" sz="2400" dirty="0"/>
              <a:t> yang </a:t>
            </a:r>
            <a:r>
              <a:rPr lang="en-US" sz="2400" dirty="0" err="1"/>
              <a:t>menarik</a:t>
            </a:r>
            <a:r>
              <a:rPr lang="en-US" sz="2400" dirty="0"/>
              <a:t>, </a:t>
            </a:r>
            <a:r>
              <a:rPr lang="en-US" sz="2400" dirty="0" err="1"/>
              <a:t>stres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terbentuk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benak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Keinginan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tinggi</a:t>
            </a:r>
            <a:r>
              <a:rPr lang="en-US" sz="2400" dirty="0"/>
              <a:t>, </a:t>
            </a:r>
            <a:r>
              <a:rPr lang="en-US" sz="2400" dirty="0" err="1"/>
              <a:t>ketidakpastian</a:t>
            </a:r>
            <a:r>
              <a:rPr lang="en-US" sz="2400" dirty="0"/>
              <a:t>,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pemeriksaan</a:t>
            </a:r>
            <a:r>
              <a:rPr lang="en-US" sz="2400" dirty="0"/>
              <a:t> </a:t>
            </a:r>
            <a:r>
              <a:rPr lang="en-US" sz="2400" dirty="0" err="1"/>
              <a:t>promosi</a:t>
            </a:r>
            <a:r>
              <a:rPr lang="en-US" sz="2400" dirty="0"/>
              <a:t>, </a:t>
            </a:r>
            <a:r>
              <a:rPr lang="en-US" sz="2400" dirty="0" err="1"/>
              <a:t>ambisi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direalisasi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menyebabkan</a:t>
            </a:r>
            <a:r>
              <a:rPr lang="en-US" sz="2400" dirty="0"/>
              <a:t> </a:t>
            </a:r>
            <a:r>
              <a:rPr lang="en-US" sz="2400" dirty="0" err="1"/>
              <a:t>stres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802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52400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781800"/>
          </a:xfrm>
        </p:spPr>
        <p:txBody>
          <a:bodyPr>
            <a:normAutofit/>
          </a:bodyPr>
          <a:lstStyle/>
          <a:p>
            <a:r>
              <a:rPr lang="en-US" sz="2800" dirty="0" err="1"/>
              <a:t>Stres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kecemasan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ketegangan</a:t>
            </a:r>
            <a:r>
              <a:rPr lang="en-US" sz="2800" dirty="0"/>
              <a:t> </a:t>
            </a:r>
            <a:r>
              <a:rPr lang="en-US" sz="2800" dirty="0" err="1"/>
              <a:t>saraf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yag</a:t>
            </a:r>
            <a:r>
              <a:rPr lang="en-US" sz="2800" dirty="0" smtClean="0"/>
              <a:t> </a:t>
            </a:r>
            <a:r>
              <a:rPr lang="en-US" sz="2800" dirty="0" err="1" smtClean="0"/>
              <a:t>sifat</a:t>
            </a:r>
            <a:r>
              <a:rPr lang="en-US" sz="2800" dirty="0" err="1"/>
              <a:t>n</a:t>
            </a:r>
            <a:r>
              <a:rPr lang="en-US" sz="2800" dirty="0" err="1" smtClean="0"/>
              <a:t>ya</a:t>
            </a:r>
            <a:r>
              <a:rPr lang="en-US" sz="2800" dirty="0" smtClean="0"/>
              <a:t> </a:t>
            </a:r>
            <a:r>
              <a:rPr lang="en-US" sz="2800" dirty="0" err="1" smtClean="0"/>
              <a:t>merusak</a:t>
            </a:r>
            <a:r>
              <a:rPr lang="en-US" sz="2800" dirty="0"/>
              <a:t>. </a:t>
            </a:r>
            <a:r>
              <a:rPr lang="en-US" sz="2800" dirty="0" err="1"/>
              <a:t>Mereka</a:t>
            </a:r>
            <a:r>
              <a:rPr lang="en-US" sz="2800" dirty="0"/>
              <a:t> </a:t>
            </a:r>
            <a:r>
              <a:rPr lang="en-US" sz="2800" dirty="0" err="1"/>
              <a:t>muncul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 smtClean="0"/>
              <a:t>ciri</a:t>
            </a:r>
            <a:r>
              <a:rPr lang="en-US" sz="2800" dirty="0" smtClean="0"/>
              <a:t> </a:t>
            </a:r>
            <a:r>
              <a:rPr lang="en-US" sz="2800" dirty="0" err="1" smtClean="0"/>
              <a:t>teratur</a:t>
            </a:r>
            <a:r>
              <a:rPr lang="en-US" sz="2800" dirty="0" smtClean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kasus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dampak</a:t>
            </a:r>
            <a:r>
              <a:rPr lang="en-US" sz="2800" dirty="0"/>
              <a:t> </a:t>
            </a:r>
            <a:r>
              <a:rPr lang="en-US" sz="2800" dirty="0" err="1"/>
              <a:t>jangka</a:t>
            </a:r>
            <a:r>
              <a:rPr lang="en-US" sz="2800" dirty="0"/>
              <a:t> </a:t>
            </a:r>
            <a:r>
              <a:rPr lang="en-US" sz="2800" dirty="0" err="1"/>
              <a:t>panjang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kapasitas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karyawan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smtClean="0"/>
              <a:t>Mishra </a:t>
            </a:r>
            <a:r>
              <a:rPr lang="en-US" sz="2800" dirty="0"/>
              <a:t>(2003) </a:t>
            </a:r>
            <a:r>
              <a:rPr lang="en-US" sz="2800" dirty="0" err="1" smtClean="0"/>
              <a:t>menjelaskan</a:t>
            </a:r>
            <a:r>
              <a:rPr lang="en-US" sz="2800" dirty="0" smtClean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kecemasan</a:t>
            </a:r>
            <a:r>
              <a:rPr lang="en-US" sz="2800" dirty="0"/>
              <a:t> </a:t>
            </a:r>
            <a:r>
              <a:rPr lang="en-US" sz="2800" dirty="0" err="1" smtClean="0"/>
              <a:t>murni</a:t>
            </a:r>
            <a:r>
              <a:rPr lang="en-US" sz="2800" dirty="0" smtClean="0"/>
              <a:t> </a:t>
            </a:r>
            <a:r>
              <a:rPr lang="en-US" sz="2800" dirty="0" err="1"/>
              <a:t>psikologis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mungkin</a:t>
            </a:r>
            <a:r>
              <a:rPr lang="en-US" sz="2800" dirty="0"/>
              <a:t> </a:t>
            </a:r>
            <a:r>
              <a:rPr lang="en-US" sz="2800" dirty="0" err="1" smtClean="0"/>
              <a:t>menimbulkan</a:t>
            </a:r>
            <a:r>
              <a:rPr lang="en-US" sz="2800" dirty="0" smtClean="0"/>
              <a:t> </a:t>
            </a:r>
            <a:r>
              <a:rPr lang="en-US" sz="2800" dirty="0" err="1"/>
              <a:t>dampak</a:t>
            </a:r>
            <a:r>
              <a:rPr lang="en-US" sz="2800" dirty="0"/>
              <a:t> </a:t>
            </a:r>
            <a:r>
              <a:rPr lang="en-US" sz="2800" dirty="0" err="1"/>
              <a:t>fisik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pun. </a:t>
            </a:r>
            <a:r>
              <a:rPr lang="en-US" sz="2800" dirty="0" err="1"/>
              <a:t>Demikian</a:t>
            </a:r>
            <a:r>
              <a:rPr lang="en-US" sz="2800" dirty="0"/>
              <a:t> pula,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dampak</a:t>
            </a:r>
            <a:r>
              <a:rPr lang="en-US" sz="2800" dirty="0"/>
              <a:t> </a:t>
            </a:r>
            <a:r>
              <a:rPr lang="en-US" sz="2800" dirty="0" err="1"/>
              <a:t>fisik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 </a:t>
            </a:r>
            <a:r>
              <a:rPr lang="en-US" sz="2800" dirty="0" err="1"/>
              <a:t>kecuali</a:t>
            </a:r>
            <a:r>
              <a:rPr lang="en-US" sz="2800" dirty="0"/>
              <a:t> </a:t>
            </a:r>
            <a:r>
              <a:rPr lang="en-US" sz="2800" dirty="0" err="1"/>
              <a:t>dirasakan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pikiran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hati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Dampak</a:t>
            </a:r>
            <a:r>
              <a:rPr lang="en-US" sz="2800" dirty="0" smtClean="0"/>
              <a:t> </a:t>
            </a:r>
            <a:r>
              <a:rPr lang="en-US" sz="2800" dirty="0" err="1"/>
              <a:t>psikologis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fisik</a:t>
            </a:r>
            <a:r>
              <a:rPr lang="en-US" sz="2800" dirty="0"/>
              <a:t> </a:t>
            </a:r>
            <a:r>
              <a:rPr lang="en-US" sz="2800" dirty="0" err="1"/>
              <a:t>terlihat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. </a:t>
            </a:r>
            <a:r>
              <a:rPr lang="en-US" sz="2800" dirty="0" err="1"/>
              <a:t>Kecemasan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penyebab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 </a:t>
            </a: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 smtClean="0"/>
              <a:t>kecemasa</a:t>
            </a:r>
            <a:r>
              <a:rPr lang="en-US" sz="2800" dirty="0" err="1"/>
              <a:t>n</a:t>
            </a:r>
            <a:r>
              <a:rPr lang="en-US" sz="2800" dirty="0" smtClean="0"/>
              <a:t> </a:t>
            </a:r>
            <a:r>
              <a:rPr lang="en-US" sz="2800" dirty="0" err="1" smtClean="0"/>
              <a:t>buka</a:t>
            </a:r>
            <a:r>
              <a:rPr lang="en-US" sz="2800" dirty="0" err="1"/>
              <a:t>n</a:t>
            </a:r>
            <a:r>
              <a:rPr lang="en-US" sz="2800" dirty="0" smtClean="0"/>
              <a:t> </a:t>
            </a:r>
            <a:r>
              <a:rPr lang="en-US" sz="2800" dirty="0" err="1" smtClean="0"/>
              <a:t>stres</a:t>
            </a:r>
            <a:r>
              <a:rPr lang="en-US" sz="2800" dirty="0" smtClean="0"/>
              <a:t>. </a:t>
            </a:r>
          </a:p>
          <a:p>
            <a:r>
              <a:rPr lang="en-US" sz="2800" dirty="0" err="1" smtClean="0"/>
              <a:t>Gejala</a:t>
            </a:r>
            <a:r>
              <a:rPr lang="en-US" sz="2800" dirty="0" smtClean="0"/>
              <a:t> </a:t>
            </a:r>
            <a:r>
              <a:rPr lang="en-US" sz="2800" dirty="0" err="1"/>
              <a:t>stres</a:t>
            </a:r>
            <a:r>
              <a:rPr lang="en-US" sz="2800" dirty="0"/>
              <a:t> </a:t>
            </a:r>
            <a:r>
              <a:rPr lang="en-US" sz="2800" dirty="0" err="1" smtClean="0"/>
              <a:t>dijelaska</a:t>
            </a:r>
            <a:r>
              <a:rPr lang="en-US" sz="2800" dirty="0" err="1"/>
              <a:t>n</a:t>
            </a:r>
            <a:r>
              <a:rPr lang="en-US" sz="2800" dirty="0" smtClean="0"/>
              <a:t> 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Gambar</a:t>
            </a:r>
            <a:r>
              <a:rPr lang="en-US" sz="2800" dirty="0"/>
              <a:t> 12.1 di </a:t>
            </a:r>
            <a:r>
              <a:rPr lang="en-US" sz="2800" dirty="0" err="1"/>
              <a:t>bawah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071150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19" cy="152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3527214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1449</TotalTime>
  <Words>6558</Words>
  <Application>Microsoft Office PowerPoint</Application>
  <PresentationFormat>On-screen Show (4:3)</PresentationFormat>
  <Paragraphs>280</Paragraphs>
  <Slides>64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Horizon</vt:lpstr>
      <vt:lpstr>ManaJemen Stress</vt:lpstr>
      <vt:lpstr>PEDAHULUA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Symptoms of Stress</vt:lpstr>
      <vt:lpstr>PowerPoint Presentation</vt:lpstr>
      <vt:lpstr>General Adaptation Syndrome</vt:lpstr>
      <vt:lpstr>PowerPoint Presentation</vt:lpstr>
      <vt:lpstr>PowerPoint Presentation</vt:lpstr>
      <vt:lpstr>SOURCES OF JOB STRESS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BURNOUT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MANAGEMENT OF STRESS </vt:lpstr>
      <vt:lpstr>Beberapa strategi pengurangan stres individu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V77U</dc:creator>
  <cp:lastModifiedBy>V77U</cp:lastModifiedBy>
  <cp:revision>90</cp:revision>
  <dcterms:created xsi:type="dcterms:W3CDTF">2006-08-16T00:00:00Z</dcterms:created>
  <dcterms:modified xsi:type="dcterms:W3CDTF">2021-11-26T01:23:21Z</dcterms:modified>
</cp:coreProperties>
</file>