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2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8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5" r:id="rId38"/>
    <p:sldId id="296" r:id="rId39"/>
    <p:sldId id="297" r:id="rId40"/>
    <p:sldId id="294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1" r:id="rId54"/>
    <p:sldId id="312" r:id="rId55"/>
    <p:sldId id="310" r:id="rId56"/>
    <p:sldId id="313" r:id="rId57"/>
    <p:sldId id="315" r:id="rId58"/>
    <p:sldId id="314" r:id="rId59"/>
    <p:sldId id="316" r:id="rId60"/>
    <p:sldId id="317" r:id="rId61"/>
    <p:sldId id="320" r:id="rId62"/>
    <p:sldId id="319" r:id="rId63"/>
    <p:sldId id="321" r:id="rId64"/>
    <p:sldId id="322" r:id="rId65"/>
    <p:sldId id="323" r:id="rId66"/>
    <p:sldId id="324" r:id="rId67"/>
    <p:sldId id="325" r:id="rId68"/>
    <p:sldId id="326" r:id="rId69"/>
    <p:sldId id="328" r:id="rId70"/>
    <p:sldId id="327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3F8"/>
    <a:srgbClr val="FFFFCC"/>
    <a:srgbClr val="CDEFE0"/>
    <a:srgbClr val="CC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8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8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4B60C-0E13-482B-891A-4900A5A724F8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620A6-6AAE-4F35-BF13-3D6A833602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620A6-6AAE-4F35-BF13-3D6A8336026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97FA61-375C-4A4A-90D0-39B5E0051006}" type="slidenum">
              <a:rPr lang="en-US" sz="1200" smtClean="0"/>
              <a:t>28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35D194-D0E4-4715-AF7A-71FDA5CFFCFF}" type="slidenum">
              <a:rPr lang="en-US" sz="1200" smtClean="0"/>
              <a:t>29</a:t>
            </a:fld>
            <a:endParaRPr 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09E2FC-17F3-4682-87B1-5C9894BEADEA}" type="slidenum">
              <a:rPr lang="en-US" sz="1200" smtClean="0"/>
              <a:t>30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52F9D47-B908-49B6-8EB8-FEB8E332E021}" type="slidenum">
              <a:rPr lang="en-US" sz="1200" smtClean="0"/>
              <a:t>31</a:t>
            </a:fld>
            <a:endParaRPr 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This in-class exercise not only gives students practice with the model, it also helps them understand the next topic:  the IS curve.  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834F75-6ECD-4A43-AAE9-F77D2DD8C864}" type="slidenum">
              <a:rPr lang="en-US" sz="1200" smtClean="0"/>
              <a:t>33</a:t>
            </a:fld>
            <a:endParaRPr lang="en-US" sz="1200"/>
          </a:p>
        </p:txBody>
      </p:sp>
      <p:sp>
        <p:nvSpPr>
          <p:cNvPr id="993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933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A158670-24EE-492A-B571-1930EFEDE1D2}" type="slidenum">
              <a:rPr lang="en-US" sz="1200" smtClean="0"/>
              <a:t>36</a:t>
            </a:fld>
            <a:endParaRPr lang="en-US" sz="1200"/>
          </a:p>
        </p:txBody>
      </p:sp>
      <p:sp>
        <p:nvSpPr>
          <p:cNvPr id="1013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8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DC5CE2-7883-481C-9D55-6B6BFD067ADB}" type="slidenum">
              <a:rPr lang="en-US" sz="1200" smtClean="0"/>
              <a:t>37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The IS curve can also be derived from the (hopefully now familiar) loanable funds model from chapter 3.  </a:t>
            </a:r>
          </a:p>
          <a:p>
            <a:pPr eaLnBrk="1" hangingPunct="1"/>
            <a:r>
              <a:rPr lang="en-US"/>
              <a:t>A decrease in income from Y1 to Y2 causes a fall in national saving.  </a:t>
            </a:r>
            <a:br>
              <a:rPr lang="en-US"/>
            </a:br>
            <a:r>
              <a:rPr lang="en-US"/>
              <a:t>(Recall, S = Y-C-G)</a:t>
            </a:r>
          </a:p>
          <a:p>
            <a:pPr eaLnBrk="1" hangingPunct="1"/>
            <a:r>
              <a:rPr lang="en-US"/>
              <a:t>The fall in saving causes a reduction in the supply of loanable funds.  The interest rate must rise to restore equilibrium to the loanable funds market. 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Now we can see where the IS curve gets its name:</a:t>
            </a:r>
          </a:p>
          <a:p>
            <a:pPr eaLnBrk="1" hangingPunct="1"/>
            <a:r>
              <a:rPr lang="en-US"/>
              <a:t>When the loanable funds market is in equilibrium, investment = saving.  The IS curve shows all combinations of r and Y such that investment (I) equals saving (S).  Hence, “IS curve.”  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774BE9-B16C-4526-860A-ADEDB3461AAB}" type="slidenum">
              <a:rPr lang="en-US" sz="1200" smtClean="0"/>
              <a:t>45</a:t>
            </a:fld>
            <a:endParaRPr lang="en-US" sz="1200"/>
          </a:p>
        </p:txBody>
      </p:sp>
      <p:sp>
        <p:nvSpPr>
          <p:cNvPr id="1054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547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7AA5EA-C381-4022-8050-18FADEE507AC}" type="slidenum">
              <a:rPr lang="en-US" sz="1200" smtClean="0"/>
              <a:t>47</a:t>
            </a:fld>
            <a:endParaRPr 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We are assuming a fixed supply of real money balances because </a:t>
            </a:r>
          </a:p>
          <a:p>
            <a:pPr eaLnBrk="1" hangingPunct="1"/>
            <a:r>
              <a:rPr lang="en-US"/>
              <a:t>P is fixed by assumption (short-run), and M is an exogenous policy variable.  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9D28E6-4A6F-4DE1-9D8A-5C7C7B50FBC1}" type="slidenum">
              <a:rPr lang="en-US" sz="1200" smtClean="0"/>
              <a:t>48</a:t>
            </a:fld>
            <a:endParaRPr 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As we learned in chapter 4, the nominal interest rate is the opportunity cost of holding money (instead of bonds).  </a:t>
            </a:r>
          </a:p>
          <a:p>
            <a:pPr eaLnBrk="1" hangingPunct="1"/>
            <a:r>
              <a:rPr lang="en-US"/>
              <a:t>Here, we are assuming the price level is fixed, so </a:t>
            </a:r>
            <a:r>
              <a:rPr lang="en-US">
                <a:sym typeface="Symbol" panose="05050102010706020507" pitchFamily="18" charset="2"/>
              </a:rPr>
              <a:t> = 0 and </a:t>
            </a:r>
            <a:r>
              <a:rPr lang="en-US" b="1" i="1">
                <a:sym typeface="Symbol" panose="05050102010706020507" pitchFamily="18" charset="2"/>
              </a:rPr>
              <a:t>r</a:t>
            </a:r>
            <a:r>
              <a:rPr lang="en-US">
                <a:sym typeface="Symbol" panose="05050102010706020507" pitchFamily="18" charset="2"/>
              </a:rPr>
              <a:t> = </a:t>
            </a:r>
            <a:r>
              <a:rPr lang="en-US" b="1" i="1">
                <a:sym typeface="Symbol" panose="05050102010706020507" pitchFamily="18" charset="2"/>
              </a:rPr>
              <a:t>i</a:t>
            </a:r>
            <a:r>
              <a:rPr lang="en-US">
                <a:sym typeface="Symbol" panose="05050102010706020507" pitchFamily="18" charset="2"/>
              </a:rPr>
              <a:t>.  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6FB936-430D-4291-BE55-EE113A15AF96}" type="slidenum">
              <a:rPr lang="en-US" sz="1200" smtClean="0"/>
              <a:t>14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Explain why the vertical distance of the shift in the E curve equals </a:t>
            </a:r>
            <a:r>
              <a:rPr lang="en-US">
                <a:sym typeface="Symbol" panose="05050102010706020507" pitchFamily="18" charset="2"/>
              </a:rPr>
              <a:t>G:  </a:t>
            </a:r>
          </a:p>
          <a:p>
            <a:pPr eaLnBrk="1" hangingPunct="1"/>
            <a:r>
              <a:rPr lang="en-US">
                <a:sym typeface="Symbol" panose="05050102010706020507" pitchFamily="18" charset="2"/>
              </a:rPr>
              <a:t>At any value of Y, an increase in G by the amount G causes an increase in E by the same amount.  </a:t>
            </a:r>
          </a:p>
          <a:p>
            <a:pPr eaLnBrk="1" hangingPunct="1"/>
            <a:endParaRPr lang="en-US">
              <a:sym typeface="Symbol" panose="05050102010706020507" pitchFamily="18" charset="2"/>
            </a:endParaRPr>
          </a:p>
          <a:p>
            <a:pPr eaLnBrk="1" hangingPunct="1"/>
            <a:r>
              <a:rPr lang="en-US">
                <a:sym typeface="Symbol" panose="05050102010706020507" pitchFamily="18" charset="2"/>
              </a:rPr>
              <a:t>At Y</a:t>
            </a:r>
            <a:r>
              <a:rPr lang="en-US" baseline="-25000">
                <a:sym typeface="Symbol" panose="05050102010706020507" pitchFamily="18" charset="2"/>
              </a:rPr>
              <a:t>1</a:t>
            </a:r>
            <a:r>
              <a:rPr lang="en-US">
                <a:sym typeface="Symbol" panose="05050102010706020507" pitchFamily="18" charset="2"/>
              </a:rPr>
              <a:t>, there is now an unplanned depletion of inventories, because people are buying more than firms are producing (E &gt; Y).  </a:t>
            </a:r>
          </a:p>
          <a:p>
            <a:pPr eaLnBrk="1" hangingPunct="1"/>
            <a:endParaRPr lang="en-US">
              <a:sym typeface="Symbol" panose="05050102010706020507" pitchFamily="18" charset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C35BB3-DF0A-4E77-A4B4-E3941D2CC783}" type="slidenum">
              <a:rPr lang="en-US" sz="1200" smtClean="0"/>
              <a:t>49</a:t>
            </a:fld>
            <a:endParaRPr 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FD0F9F-87A0-4DB7-A6CF-4055F8486410}" type="slidenum">
              <a:rPr lang="en-US" sz="1200" smtClean="0"/>
              <a:t>54</a:t>
            </a:fld>
            <a:endParaRPr lang="en-US" sz="1200"/>
          </a:p>
        </p:txBody>
      </p:sp>
      <p:sp>
        <p:nvSpPr>
          <p:cNvPr id="1116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162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2E4176-7E29-4231-832A-4624414B5B9A}" type="slidenum">
              <a:rPr lang="en-US" sz="1200" smtClean="0"/>
              <a:t>57</a:t>
            </a:fld>
            <a:endParaRPr lang="en-US" sz="1200"/>
          </a:p>
        </p:txBody>
      </p:sp>
      <p:sp>
        <p:nvSpPr>
          <p:cNvPr id="1136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366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F21955-4FD7-4D90-85D1-1192F41D77AE}" type="slidenum">
              <a:rPr lang="en-US" sz="1200" smtClean="0"/>
              <a:t>62</a:t>
            </a:fld>
            <a:endParaRPr 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0BE4ED-F7A7-4581-B83F-A6A122D77D1D}" type="slidenum">
              <a:rPr lang="en-US" sz="1200" smtClean="0"/>
              <a:t>64</a:t>
            </a:fld>
            <a:endParaRPr 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685800"/>
            <a:ext cx="4064000" cy="3048000"/>
          </a:xfrm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886200"/>
            <a:ext cx="5029200" cy="4572000"/>
          </a:xfrm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046420-6546-4297-9B3A-113DD52516BA}" type="slidenum">
              <a:rPr lang="en-US" sz="1200" smtClean="0"/>
              <a:t>65</a:t>
            </a:fld>
            <a:endParaRPr 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685800"/>
            <a:ext cx="4064000" cy="3048000"/>
          </a:xfrm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886200"/>
            <a:ext cx="5029200" cy="4572000"/>
          </a:xfrm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FC8DA4-84F7-4D47-8D4D-5D1DF93FC552}" type="slidenum">
              <a:rPr lang="en-US" sz="1200" smtClean="0"/>
              <a:t>15</a:t>
            </a:fld>
            <a:endParaRPr 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E12B11-E3E8-43DF-A411-5C676B3877D7}" type="slidenum">
              <a:rPr lang="en-US" sz="1200" smtClean="0"/>
              <a:t>16</a:t>
            </a:fld>
            <a:endParaRPr 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0917E2-0BB6-4C17-90C8-9345ACFCF7D7}" type="slidenum">
              <a:rPr lang="en-US" sz="1200" smtClean="0"/>
              <a:t>17</a:t>
            </a:fld>
            <a:endParaRPr lang="en-US" sz="1200"/>
          </a:p>
        </p:txBody>
      </p:sp>
      <p:sp>
        <p:nvSpPr>
          <p:cNvPr id="901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011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6B4A03-F760-4F3F-978D-A8A5274B41DB}" type="slidenum">
              <a:rPr lang="en-US" sz="1200" smtClean="0"/>
              <a:t>18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Times New Roman" panose="02020603050405020304" pitchFamily="18" charset="0"/>
              </a:rPr>
              <a:t>The textbook defines the multiplier as the increase in income resulting from a $1 increase in </a:t>
            </a:r>
            <a:r>
              <a:rPr lang="en-US" b="1" i="1">
                <a:latin typeface="Times New Roman" panose="02020603050405020304" pitchFamily="18" charset="0"/>
              </a:rPr>
              <a:t>G</a:t>
            </a:r>
            <a:r>
              <a:rPr lang="en-US">
                <a:latin typeface="Times New Roman" panose="02020603050405020304" pitchFamily="18" charset="0"/>
              </a:rPr>
              <a:t>.  However, </a:t>
            </a:r>
            <a:r>
              <a:rPr lang="en-US" b="1" i="1">
                <a:latin typeface="Times New Roman" panose="02020603050405020304" pitchFamily="18" charset="0"/>
              </a:rPr>
              <a:t>G</a:t>
            </a:r>
            <a:r>
              <a:rPr lang="en-US">
                <a:latin typeface="Times New Roman" panose="02020603050405020304" pitchFamily="18" charset="0"/>
              </a:rPr>
              <a:t> is a real variable (as is </a:t>
            </a:r>
            <a:r>
              <a:rPr lang="en-US" b="1" i="1">
                <a:latin typeface="Times New Roman" panose="02020603050405020304" pitchFamily="18" charset="0"/>
              </a:rPr>
              <a:t>Y </a:t>
            </a:r>
            <a:r>
              <a:rPr lang="en-US">
                <a:latin typeface="Times New Roman" panose="02020603050405020304" pitchFamily="18" charset="0"/>
              </a:rPr>
              <a:t>).  So, if you wish to be more precise, then you might consider defining the multiplier as “the increase in income resulting from a one-unit increase in </a:t>
            </a:r>
            <a:r>
              <a:rPr lang="en-US" b="1" i="1">
                <a:latin typeface="Times New Roman" panose="02020603050405020304" pitchFamily="18" charset="0"/>
              </a:rPr>
              <a:t>G</a:t>
            </a:r>
            <a:r>
              <a:rPr lang="en-US">
                <a:latin typeface="Times New Roman" panose="02020603050405020304" pitchFamily="18" charset="0"/>
              </a:rPr>
              <a:t>.”  </a:t>
            </a:r>
          </a:p>
          <a:p>
            <a:pPr eaLnBrk="1" hangingPunct="1"/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98410C-951F-407E-8394-3F7F08CE0477}" type="slidenum">
              <a:rPr lang="en-US" sz="1200" smtClean="0"/>
              <a:t>19</a:t>
            </a:fld>
            <a:endParaRPr lang="en-US" sz="1200"/>
          </a:p>
        </p:txBody>
      </p:sp>
      <p:sp>
        <p:nvSpPr>
          <p:cNvPr id="921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6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Times New Roman" panose="02020603050405020304" pitchFamily="18" charset="0"/>
              </a:rPr>
              <a:t>Students are better able to understand this if given a more concrete example.  For instance,</a:t>
            </a:r>
          </a:p>
          <a:p>
            <a:pPr eaLnBrk="1" hangingPunct="1"/>
            <a:r>
              <a:rPr lang="en-US">
                <a:latin typeface="Times New Roman" panose="02020603050405020304" pitchFamily="18" charset="0"/>
              </a:rPr>
              <a:t>Suppose the government spends an additional $100 million on defense.  </a:t>
            </a:r>
            <a:br>
              <a:rPr lang="en-US">
                <a:latin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</a:rPr>
              <a:t>Then, the revenues of defense firms increase by $100 million, all of which becomes income to somebody:  some of it is paid to the workers and engineers and managers, the rest is profit paid as dividends to shareholders.  Hence, income rises $100 million (</a:t>
            </a:r>
            <a:r>
              <a:rPr lang="en-US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b="1" i="1">
                <a:latin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>
                <a:latin typeface="Times New Roman" panose="02020603050405020304" pitchFamily="18" charset="0"/>
              </a:rPr>
              <a:t> = $100 million = </a:t>
            </a:r>
            <a:r>
              <a:rPr lang="en-US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b="1" i="1">
                <a:latin typeface="Times New Roman" panose="02020603050405020304" pitchFamily="18" charset="0"/>
                <a:sym typeface="Symbol" panose="05050102010706020507" pitchFamily="18" charset="2"/>
              </a:rPr>
              <a:t>G </a:t>
            </a:r>
            <a:r>
              <a:rPr lang="en-US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>
                <a:latin typeface="Times New Roman" panose="02020603050405020304" pitchFamily="18" charset="0"/>
              </a:rPr>
              <a:t>.  </a:t>
            </a:r>
            <a:br>
              <a:rPr lang="en-US">
                <a:latin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</a:rPr>
              <a:t>The people whose income just rose by $100 million are also consumers, </a:t>
            </a:r>
            <a:br>
              <a:rPr lang="en-US">
                <a:latin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</a:rPr>
              <a:t>and they will spend the fraction MPC of this extra income.  </a:t>
            </a:r>
            <a:br>
              <a:rPr lang="en-US">
                <a:latin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</a:rPr>
              <a:t>Suppose MPC = 0.8, so </a:t>
            </a:r>
            <a:r>
              <a:rPr lang="en-US" b="1" i="1">
                <a:latin typeface="Times New Roman" panose="02020603050405020304" pitchFamily="18" charset="0"/>
              </a:rPr>
              <a:t>C</a:t>
            </a:r>
            <a:r>
              <a:rPr lang="en-US">
                <a:latin typeface="Times New Roman" panose="02020603050405020304" pitchFamily="18" charset="0"/>
              </a:rPr>
              <a:t>  rises by $80 million.  </a:t>
            </a:r>
            <a:br>
              <a:rPr lang="en-US">
                <a:latin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</a:rPr>
              <a:t>To be concrete, suppose they buy $80 million worth of Chevy Trailblazers.  Then, General Motors sees its revenues increase by $80 million, all of which becomes income to somebody - either GM’s workers, or its shareholders  </a:t>
            </a:r>
            <a:br>
              <a:rPr lang="en-US">
                <a:latin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</a:rPr>
              <a:t> (</a:t>
            </a:r>
            <a:r>
              <a:rPr lang="en-US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b="1" i="1">
                <a:latin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>
                <a:latin typeface="Times New Roman" panose="02020603050405020304" pitchFamily="18" charset="0"/>
              </a:rPr>
              <a:t> = $80 million).  And what do these folks do with this extra income?  They spend the fraction MPC (0.8) of it, causing </a:t>
            </a:r>
            <a:r>
              <a:rPr lang="en-US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b="1" i="1">
                <a:latin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>
                <a:latin typeface="Times New Roman" panose="02020603050405020304" pitchFamily="18" charset="0"/>
              </a:rPr>
              <a:t> = $64 million (8/10 of $80 million).  Suppose they spend all $64 million on Hershey’s chocolate bars, the ones with the bits of mint cookie inside.  Then, Hershey Foods Corporation experiences a revenue increase of $64 million, which becomes income to somebody or other. (</a:t>
            </a:r>
            <a:r>
              <a:rPr lang="en-US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b="1" i="1">
                <a:latin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>
                <a:latin typeface="Times New Roman" panose="02020603050405020304" pitchFamily="18" charset="0"/>
              </a:rPr>
              <a:t> = $64 million).   So far, the total impact on income is $100 million + $80 million + $64 million, which is much bigger than the government’s initial increase in spending.  But this process continues, and the final impact on </a:t>
            </a:r>
            <a:r>
              <a:rPr lang="en-US" b="1" i="1">
                <a:latin typeface="Times New Roman" panose="02020603050405020304" pitchFamily="18" charset="0"/>
              </a:rPr>
              <a:t>Y</a:t>
            </a:r>
            <a:r>
              <a:rPr lang="en-US">
                <a:latin typeface="Times New Roman" panose="02020603050405020304" pitchFamily="18" charset="0"/>
              </a:rPr>
              <a:t>  is $500 million (because the multiplier is 5). 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BA7F98-C331-4008-BDCB-B6FF1A5A360C}" type="slidenum">
              <a:rPr lang="en-US" sz="1200" smtClean="0"/>
              <a:t>26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Experiment:  An increase in taxes  (note:  the book does a </a:t>
            </a:r>
            <a:r>
              <a:rPr lang="en-US" u="sng"/>
              <a:t>decrease</a:t>
            </a:r>
            <a:r>
              <a:rPr lang="en-US"/>
              <a:t> in taxes)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Suppose taxes are increased by </a:t>
            </a:r>
            <a:r>
              <a:rPr lang="en-US">
                <a:sym typeface="Symbol" panose="05050102010706020507" pitchFamily="18" charset="2"/>
              </a:rPr>
              <a:t>T.  Because I and G are exogenous, they do not change.  However, C depends on (YT).  So, at the initial value of Y, a tax increase of T causes disposable income to fall by T, which causes consumption to fall by  MPC  T.   Because consumption </a:t>
            </a:r>
            <a:r>
              <a:rPr lang="en-US" u="sng">
                <a:sym typeface="Symbol" panose="05050102010706020507" pitchFamily="18" charset="2"/>
              </a:rPr>
              <a:t>falls</a:t>
            </a:r>
            <a:r>
              <a:rPr lang="en-US">
                <a:sym typeface="Symbol" panose="05050102010706020507" pitchFamily="18" charset="2"/>
              </a:rPr>
              <a:t>, the change in C is </a:t>
            </a:r>
            <a:r>
              <a:rPr lang="en-US" u="sng">
                <a:sym typeface="Symbol" panose="05050102010706020507" pitchFamily="18" charset="2"/>
              </a:rPr>
              <a:t>negative</a:t>
            </a:r>
            <a:r>
              <a:rPr lang="en-US">
                <a:sym typeface="Symbol" panose="05050102010706020507" pitchFamily="18" charset="2"/>
              </a:rPr>
              <a:t>:  C =  MPC  T</a:t>
            </a:r>
          </a:p>
          <a:p>
            <a:pPr eaLnBrk="1" hangingPunct="1"/>
            <a:endParaRPr lang="en-US">
              <a:sym typeface="Symbol" panose="05050102010706020507" pitchFamily="18" charset="2"/>
            </a:endParaRPr>
          </a:p>
          <a:p>
            <a:pPr eaLnBrk="1" hangingPunct="1"/>
            <a:r>
              <a:rPr lang="en-US">
                <a:sym typeface="Symbol" panose="05050102010706020507" pitchFamily="18" charset="2"/>
              </a:rPr>
              <a:t>C is part of planned expenditure.  The fall in C causes the E line to shift down by the size of the initial drop in C.  </a:t>
            </a:r>
          </a:p>
          <a:p>
            <a:pPr eaLnBrk="1" hangingPunct="1"/>
            <a:endParaRPr lang="en-US">
              <a:sym typeface="Symbol" panose="05050102010706020507" pitchFamily="18" charset="2"/>
            </a:endParaRPr>
          </a:p>
          <a:p>
            <a:pPr eaLnBrk="1" hangingPunct="1"/>
            <a:r>
              <a:rPr lang="en-US">
                <a:sym typeface="Symbol" panose="05050102010706020507" pitchFamily="18" charset="2"/>
              </a:rPr>
              <a:t>At the initial value of output, there is now unplanned inventory investment:  Sales have fallen below output, so the unsold output adds to inventory.  </a:t>
            </a:r>
          </a:p>
          <a:p>
            <a:pPr eaLnBrk="1" hangingPunct="1"/>
            <a:endParaRPr lang="en-US">
              <a:sym typeface="Symbol" panose="05050102010706020507" pitchFamily="18" charset="2"/>
            </a:endParaRPr>
          </a:p>
          <a:p>
            <a:pPr eaLnBrk="1" hangingPunct="1"/>
            <a:r>
              <a:rPr lang="en-US">
                <a:sym typeface="Symbol" panose="05050102010706020507" pitchFamily="18" charset="2"/>
              </a:rPr>
              <a:t>In this situation, firms will reduce production, causing total output, income, and expenditure to fall.  </a:t>
            </a:r>
          </a:p>
          <a:p>
            <a:pPr eaLnBrk="1" hangingPunct="1"/>
            <a:endParaRPr lang="en-US">
              <a:sym typeface="Symbol" panose="05050102010706020507" pitchFamily="18" charset="2"/>
            </a:endParaRPr>
          </a:p>
          <a:p>
            <a:pPr eaLnBrk="1" hangingPunct="1"/>
            <a:r>
              <a:rPr lang="en-US">
                <a:sym typeface="Symbol" panose="05050102010706020507" pitchFamily="18" charset="2"/>
              </a:rPr>
              <a:t>The new equilibrium is at Y</a:t>
            </a:r>
            <a:r>
              <a:rPr lang="en-US" baseline="-25000">
                <a:sym typeface="Symbol" panose="05050102010706020507" pitchFamily="18" charset="2"/>
              </a:rPr>
              <a:t>2</a:t>
            </a:r>
            <a:r>
              <a:rPr lang="en-US">
                <a:sym typeface="Symbol" panose="05050102010706020507" pitchFamily="18" charset="2"/>
              </a:rPr>
              <a:t>, where planned expenditure once again equals actual expenditure/output, and unplanned inventory investment is again equal to zero. 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A0AA49-5128-4FB9-86B3-749D0E72B4AE}" type="slidenum">
              <a:rPr lang="en-US" sz="1200" smtClean="0"/>
              <a:t>27</a:t>
            </a:fld>
            <a:endParaRPr 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7510-2221-4D23-B507-912DC1AF65A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001B-34C3-4E46-9932-FF3B72D1D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7510-2221-4D23-B507-912DC1AF65A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001B-34C3-4E46-9932-FF3B72D1D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7510-2221-4D23-B507-912DC1AF65A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001B-34C3-4E46-9932-FF3B72D1D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7510-2221-4D23-B507-912DC1AF65A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001B-34C3-4E46-9932-FF3B72D1D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7510-2221-4D23-B507-912DC1AF65A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001B-34C3-4E46-9932-FF3B72D1D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7510-2221-4D23-B507-912DC1AF65A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001B-34C3-4E46-9932-FF3B72D1D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7510-2221-4D23-B507-912DC1AF65A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001B-34C3-4E46-9932-FF3B72D1D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7510-2221-4D23-B507-912DC1AF65A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001B-34C3-4E46-9932-FF3B72D1D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7510-2221-4D23-B507-912DC1AF65A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001B-34C3-4E46-9932-FF3B72D1D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7510-2221-4D23-B507-912DC1AF65A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001B-34C3-4E46-9932-FF3B72D1D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7510-2221-4D23-B507-912DC1AF65A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001B-34C3-4E46-9932-FF3B72D1D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C7510-2221-4D23-B507-912DC1AF65A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1001B-34C3-4E46-9932-FF3B72D1D0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9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2.png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11" Type="http://schemas.openxmlformats.org/officeDocument/2006/relationships/image" Target="../media/image44.png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16.png"/><Relationship Id="rId10" Type="http://schemas.openxmlformats.org/officeDocument/2006/relationships/image" Target="../media/image43.png"/><Relationship Id="rId4" Type="http://schemas.openxmlformats.org/officeDocument/2006/relationships/image" Target="../media/image39.wmf"/><Relationship Id="rId9" Type="http://schemas.openxmlformats.org/officeDocument/2006/relationships/image" Target="../media/image42.png"/><Relationship Id="rId1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51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27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76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79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80.wmf"/><Relationship Id="rId10" Type="http://schemas.openxmlformats.org/officeDocument/2006/relationships/image" Target="../media/image82.png"/><Relationship Id="rId4" Type="http://schemas.openxmlformats.org/officeDocument/2006/relationships/oleObject" Target="../embeddings/oleObject34.bin"/><Relationship Id="rId9" Type="http://schemas.openxmlformats.org/officeDocument/2006/relationships/image" Target="../media/image8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7.png"/><Relationship Id="rId4" Type="http://schemas.openxmlformats.org/officeDocument/2006/relationships/image" Target="../media/image86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3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0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7315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3626"/>
            <a:ext cx="2362200" cy="281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3700" y="559486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Yunastiti Purwaningsih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51244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The Adjustment to Equilibrium in the Keynesian Cross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5715000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2667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2074" y="358139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6314" y="4685859"/>
            <a:ext cx="488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/>
              <a:t>Yeq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30" y="4685859"/>
            <a:ext cx="1668270" cy="80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>
            <a:off x="7080321" y="5410199"/>
            <a:ext cx="304800" cy="533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22592" y="6096000"/>
            <a:ext cx="640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/>
              <a:t>Yeq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51244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The Adjustment to Equilibrium in the Keynesian Cross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5715000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2074" y="358139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3036" y="1223794"/>
            <a:ext cx="2819400" cy="2245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Pada Y2&lt;Yeq: PE2&gt;Y2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perusahaan menjual inventori  inventori ↓  perusahaan menambah pengerjaan   produksi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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Y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 sampai menuju Yeq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6314" y="4685859"/>
            <a:ext cx="488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/>
              <a:t>Yeq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3036" y="3565173"/>
            <a:ext cx="2819400" cy="30008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d-ID" sz="2100" dirty="0">
                <a:cs typeface="Times New Roman" panose="02020603050405020304" pitchFamily="18" charset="0"/>
              </a:rPr>
              <a:t>Pada Y1&gt;Yeq: PE1&lt;Y2 </a:t>
            </a:r>
            <a:r>
              <a:rPr lang="id-ID" sz="2100" dirty="0">
                <a:cs typeface="Times New Roman" panose="02020603050405020304" pitchFamily="18" charset="0"/>
                <a:sym typeface="Wingdings" panose="05000000000000000000" pitchFamily="2" charset="2"/>
              </a:rPr>
              <a:t> perusahaan menjual lebih sedikit dibanding yang produksi  inventori  </a:t>
            </a:r>
            <a:r>
              <a:rPr lang="id-ID" sz="2100" dirty="0">
                <a:cs typeface="Times New Roman" panose="02020603050405020304" pitchFamily="18" charset="0"/>
                <a:sym typeface="Symbol" panose="05050102010706020507"/>
              </a:rPr>
              <a:t> </a:t>
            </a:r>
            <a:r>
              <a:rPr lang="id-ID" sz="2100" dirty="0">
                <a:cs typeface="Times New Roman" panose="02020603050405020304" pitchFamily="18" charset="0"/>
                <a:sym typeface="Wingdings" panose="05000000000000000000" pitchFamily="2" charset="2"/>
              </a:rPr>
              <a:t> perusahaan mengurangi pengerjaan   produksi </a:t>
            </a:r>
            <a:r>
              <a:rPr lang="id-ID" sz="2100" dirty="0">
                <a:cs typeface="Times New Roman" panose="02020603050405020304"/>
                <a:sym typeface="Wingdings" panose="05000000000000000000" pitchFamily="2" charset="2"/>
              </a:rPr>
              <a:t>↓</a:t>
            </a:r>
            <a:r>
              <a:rPr lang="id-ID" sz="2100" dirty="0">
                <a:cs typeface="Times New Roman" panose="02020603050405020304" pitchFamily="18" charset="0"/>
                <a:sym typeface="Wingdings" panose="05000000000000000000" pitchFamily="2" charset="2"/>
              </a:rPr>
              <a:t>  Y </a:t>
            </a:r>
            <a:r>
              <a:rPr lang="id-ID" sz="2100" dirty="0">
                <a:cs typeface="Times New Roman" panose="02020603050405020304"/>
                <a:sym typeface="Wingdings" panose="05000000000000000000" pitchFamily="2" charset="2"/>
              </a:rPr>
              <a:t>↓</a:t>
            </a:r>
            <a:r>
              <a:rPr lang="id-ID" sz="2100" dirty="0">
                <a:cs typeface="Times New Roman" panose="02020603050405020304" pitchFamily="18" charset="0"/>
                <a:sym typeface="Symbol" panose="05050102010706020507"/>
              </a:rPr>
              <a:t> sampai menuju Yeq</a:t>
            </a:r>
            <a:endParaRPr lang="id-ID" sz="21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48600" cy="52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93318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An Increase in Government Purchases in the Keynesian  Cross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5105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3200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3318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An Increase in Government Purchases in the Keynesian  Cross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5105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5761830" y="1544061"/>
            <a:ext cx="2848769" cy="1016000"/>
          </a:xfrm>
          <a:prstGeom prst="rect">
            <a:avLst/>
          </a:prstGeom>
          <a:solidFill>
            <a:srgbClr val="E0F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/>
              <a:t>P</a:t>
            </a:r>
            <a:r>
              <a:rPr lang="id-ID" sz="2000" dirty="0"/>
              <a:t>E</a:t>
            </a:r>
            <a:r>
              <a:rPr lang="en-US" sz="2000" dirty="0"/>
              <a:t>1</a:t>
            </a:r>
            <a:r>
              <a:rPr lang="id-ID" sz="2000" dirty="0"/>
              <a:t>= C + I + </a:t>
            </a:r>
            <a:r>
              <a:rPr lang="id-ID" sz="2000" b="1" dirty="0">
                <a:solidFill>
                  <a:srgbClr val="0070C0"/>
                </a:solidFill>
              </a:rPr>
              <a:t>G1</a:t>
            </a:r>
            <a:r>
              <a:rPr lang="id-ID" sz="2000" dirty="0"/>
              <a:t> </a:t>
            </a:r>
            <a:r>
              <a:rPr lang="id-ID" sz="2000" dirty="0">
                <a:sym typeface="Wingdings" panose="05000000000000000000" pitchFamily="2" charset="2"/>
              </a:rPr>
              <a:t> </a:t>
            </a:r>
            <a:r>
              <a:rPr lang="en-US" sz="2000" dirty="0">
                <a:sym typeface="Wingdings" panose="05000000000000000000" pitchFamily="2" charset="2"/>
              </a:rPr>
              <a:t>P</a:t>
            </a:r>
            <a:r>
              <a:rPr lang="id-ID" sz="2000" dirty="0">
                <a:sym typeface="Wingdings" panose="05000000000000000000" pitchFamily="2" charset="2"/>
              </a:rPr>
              <a:t>E = Y</a:t>
            </a:r>
            <a:r>
              <a:rPr lang="id-ID" sz="2000" dirty="0"/>
              <a:t> </a:t>
            </a:r>
            <a:r>
              <a:rPr lang="id-ID" sz="2000" dirty="0">
                <a:sym typeface="Wingdings" panose="05000000000000000000" pitchFamily="2" charset="2"/>
              </a:rPr>
              <a:t> titik 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A</a:t>
            </a:r>
            <a:r>
              <a:rPr lang="id-ID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 (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PE1 = </a:t>
            </a:r>
            <a:r>
              <a:rPr lang="id-ID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Y1)</a:t>
            </a:r>
            <a:endParaRPr lang="id-ID" sz="2000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755481" y="2886082"/>
            <a:ext cx="2855118" cy="430887"/>
          </a:xfrm>
          <a:prstGeom prst="rect">
            <a:avLst/>
          </a:prstGeom>
          <a:solidFill>
            <a:srgbClr val="FFD5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d-ID" sz="2200" dirty="0"/>
              <a:t>G </a:t>
            </a:r>
            <a:r>
              <a:rPr lang="id-ID" sz="2200" dirty="0">
                <a:latin typeface="Calibri" panose="020F0502020204030204" charset="0"/>
              </a:rPr>
              <a:t>↑ dari G1 ke G2</a:t>
            </a:r>
            <a:endParaRPr lang="id-ID" sz="2200" dirty="0"/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721999" y="3657600"/>
            <a:ext cx="2888600" cy="132343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cs typeface="Times New Roman" panose="02020603050405020304" pitchFamily="18" charset="0"/>
              </a:rPr>
              <a:t>G</a:t>
            </a:r>
            <a:r>
              <a:rPr lang="id-ID" sz="2000" dirty="0">
                <a:cs typeface="Times New Roman" panose="02020603050405020304" pitchFamily="18" charset="0"/>
              </a:rPr>
              <a:t> ↑ </a:t>
            </a:r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 P</a:t>
            </a:r>
            <a:r>
              <a:rPr lang="id-ID" sz="2000" dirty="0">
                <a:cs typeface="Times New Roman" panose="02020603050405020304" pitchFamily="18" charset="0"/>
              </a:rPr>
              <a:t>E ↑ dari </a:t>
            </a:r>
            <a:r>
              <a:rPr lang="en-US" sz="2000" dirty="0">
                <a:cs typeface="Times New Roman" panose="02020603050405020304" pitchFamily="18" charset="0"/>
              </a:rPr>
              <a:t>P</a:t>
            </a:r>
            <a:r>
              <a:rPr lang="id-ID" sz="2000" dirty="0">
                <a:cs typeface="Times New Roman" panose="02020603050405020304" pitchFamily="18" charset="0"/>
              </a:rPr>
              <a:t>E</a:t>
            </a:r>
            <a:r>
              <a:rPr lang="en-US" sz="2000" dirty="0">
                <a:cs typeface="Times New Roman" panose="02020603050405020304" pitchFamily="18" charset="0"/>
              </a:rPr>
              <a:t>1</a:t>
            </a:r>
            <a:r>
              <a:rPr lang="id-ID" sz="2000" dirty="0">
                <a:cs typeface="Times New Roman" panose="02020603050405020304" pitchFamily="18" charset="0"/>
              </a:rPr>
              <a:t> = C + I + </a:t>
            </a:r>
            <a:r>
              <a:rPr lang="id-ID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G1</a:t>
            </a:r>
            <a:r>
              <a:rPr lang="id-ID" sz="2000" dirty="0">
                <a:cs typeface="Times New Roman" panose="02020603050405020304" pitchFamily="18" charset="0"/>
              </a:rPr>
              <a:t> </a:t>
            </a:r>
            <a:r>
              <a:rPr lang="id-ID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 ke </a:t>
            </a:r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id-ID" sz="2000" dirty="0">
                <a:cs typeface="Times New Roman" panose="02020603050405020304" pitchFamily="18" charset="0"/>
              </a:rPr>
              <a:t>E</a:t>
            </a:r>
            <a:r>
              <a:rPr lang="en-US" sz="2000" dirty="0">
                <a:cs typeface="Times New Roman" panose="02020603050405020304" pitchFamily="18" charset="0"/>
              </a:rPr>
              <a:t>2</a:t>
            </a:r>
            <a:r>
              <a:rPr lang="id-ID" sz="2000" dirty="0">
                <a:cs typeface="Times New Roman" panose="02020603050405020304" pitchFamily="18" charset="0"/>
              </a:rPr>
              <a:t> = C + I + </a:t>
            </a:r>
            <a:r>
              <a:rPr lang="id-ID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G2</a:t>
            </a:r>
            <a:r>
              <a:rPr lang="id-ID" sz="2000" dirty="0">
                <a:cs typeface="Times New Roman" panose="02020603050405020304" pitchFamily="18" charset="0"/>
              </a:rPr>
              <a:t> </a:t>
            </a:r>
            <a:r>
              <a:rPr lang="id-ID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id-ID" sz="2000" dirty="0"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id-ID" sz="2000" dirty="0">
                <a:cs typeface="Times New Roman" panose="02020603050405020304" pitchFamily="18" charset="0"/>
                <a:sym typeface="Wingdings" panose="05000000000000000000" pitchFamily="2" charset="2"/>
              </a:rPr>
              <a:t> = Y</a:t>
            </a:r>
            <a:r>
              <a:rPr lang="id-ID" sz="2000" dirty="0">
                <a:cs typeface="Times New Roman" panose="02020603050405020304" pitchFamily="18" charset="0"/>
              </a:rPr>
              <a:t> </a:t>
            </a:r>
            <a:r>
              <a:rPr lang="id-ID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 titik </a:t>
            </a:r>
            <a:r>
              <a:rPr lang="id-ID" sz="20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id-ID" sz="2000" b="1" dirty="0">
                <a:solidFill>
                  <a:srgbClr val="0070C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 (</a:t>
            </a: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id-ID" sz="20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E2 = Y2</a:t>
            </a:r>
            <a:r>
              <a:rPr lang="id-ID" sz="2000" b="1" dirty="0">
                <a:solidFill>
                  <a:srgbClr val="0070C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id-ID" sz="2000" dirty="0"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8036" y="294611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PE1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9482" y="237539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PE2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721999" y="5334000"/>
            <a:ext cx="2888600" cy="708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d-ID" sz="2000" dirty="0">
                <a:cs typeface="Times New Roman" panose="02020603050405020304" pitchFamily="18" charset="0"/>
              </a:rPr>
              <a:t>G ↑ </a:t>
            </a:r>
            <a:r>
              <a:rPr lang="id-ID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 Y </a:t>
            </a:r>
            <a:r>
              <a:rPr lang="id-ID" sz="2000" dirty="0">
                <a:cs typeface="Times New Roman" panose="02020603050405020304" pitchFamily="18" charset="0"/>
              </a:rPr>
              <a:t>↑ dari Y1 ke Y2 </a:t>
            </a:r>
            <a:r>
              <a:rPr lang="id-ID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 ∆Y = Y1 Y2</a:t>
            </a:r>
            <a:endParaRPr lang="id-ID" sz="2000" dirty="0"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48600" cy="52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91234" y="0"/>
            <a:ext cx="8534400" cy="83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/>
              <a:t>An increase in government purchases</a:t>
            </a:r>
          </a:p>
        </p:txBody>
      </p:sp>
      <p:grpSp>
        <p:nvGrpSpPr>
          <p:cNvPr id="16388" name="Group 43"/>
          <p:cNvGrpSpPr/>
          <p:nvPr/>
        </p:nvGrpSpPr>
        <p:grpSpPr bwMode="auto">
          <a:xfrm>
            <a:off x="3276600" y="1219200"/>
            <a:ext cx="4724400" cy="4114800"/>
            <a:chOff x="2064" y="768"/>
            <a:chExt cx="2976" cy="2592"/>
          </a:xfrm>
        </p:grpSpPr>
        <p:grpSp>
          <p:nvGrpSpPr>
            <p:cNvPr id="16427" name="Group 3"/>
            <p:cNvGrpSpPr/>
            <p:nvPr/>
          </p:nvGrpSpPr>
          <p:grpSpPr bwMode="auto">
            <a:xfrm>
              <a:off x="2256" y="1020"/>
              <a:ext cx="2496" cy="2112"/>
              <a:chOff x="2640" y="1056"/>
              <a:chExt cx="2496" cy="2112"/>
            </a:xfrm>
          </p:grpSpPr>
          <p:sp>
            <p:nvSpPr>
              <p:cNvPr id="16430" name="Line 4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Line 5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4704" y="307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>
                  <a:latin typeface="Tahoma" panose="020B0604030504040204" pitchFamily="34" charset="0"/>
                </a:rPr>
                <a:t>Y</a:t>
              </a:r>
              <a:r>
                <a:rPr lang="en-US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2064" y="768"/>
              <a:ext cx="38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tabLst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"/>
                </a:spcBef>
              </a:pPr>
              <a:r>
                <a:rPr lang="en-US" sz="2200" b="1" i="1" dirty="0">
                  <a:latin typeface="Tahoma" panose="020B0604030504040204" pitchFamily="34" charset="0"/>
                </a:rPr>
                <a:t>PE</a:t>
              </a:r>
              <a:endParaRPr lang="en-US" sz="2200" dirty="0">
                <a:latin typeface="Arial" panose="020B0604020202020204" pitchFamily="34" charset="0"/>
              </a:endParaRPr>
            </a:p>
          </p:txBody>
        </p:sp>
      </p:grp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3581400" y="1717675"/>
            <a:ext cx="3257550" cy="3254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 rot="-2751904">
            <a:off x="6172972" y="1370277"/>
            <a:ext cx="113712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i="1" dirty="0">
                <a:latin typeface="Tahoma" panose="020B0604030504040204" pitchFamily="34" charset="0"/>
              </a:rPr>
              <a:t>PE</a:t>
            </a:r>
            <a:r>
              <a:rPr lang="en-US" sz="2200" dirty="0">
                <a:latin typeface="Tahoma" panose="020B0604030504040204" pitchFamily="34" charset="0"/>
              </a:rPr>
              <a:t> =</a:t>
            </a:r>
            <a:r>
              <a:rPr lang="en-US" sz="2200" b="1" i="1" dirty="0">
                <a:latin typeface="Tahoma" panose="020B0604030504040204" pitchFamily="34" charset="0"/>
              </a:rPr>
              <a:t>Y</a:t>
            </a:r>
            <a:r>
              <a:rPr lang="en-US" sz="2200" dirty="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16420" name="Group 36"/>
          <p:cNvGrpSpPr/>
          <p:nvPr/>
        </p:nvGrpSpPr>
        <p:grpSpPr bwMode="auto">
          <a:xfrm>
            <a:off x="3581400" y="2381250"/>
            <a:ext cx="5562600" cy="1600200"/>
            <a:chOff x="2256" y="1500"/>
            <a:chExt cx="3504" cy="1008"/>
          </a:xfrm>
        </p:grpSpPr>
        <p:sp>
          <p:nvSpPr>
            <p:cNvPr id="16425" name="Text Box 10"/>
            <p:cNvSpPr txBox="1">
              <a:spLocks noChangeArrowheads="1"/>
            </p:cNvSpPr>
            <p:nvPr/>
          </p:nvSpPr>
          <p:spPr bwMode="auto">
            <a:xfrm>
              <a:off x="4320" y="1500"/>
              <a:ext cx="14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 dirty="0">
                  <a:latin typeface="Tahoma" panose="020B0604030504040204" pitchFamily="34" charset="0"/>
                </a:rPr>
                <a:t>PE1=C +I +</a:t>
              </a:r>
              <a:r>
                <a:rPr lang="en-US" sz="2000" b="1" i="1" dirty="0">
                  <a:solidFill>
                    <a:srgbClr val="0070C0"/>
                  </a:solidFill>
                  <a:latin typeface="Tahoma" panose="020B0604030504040204" pitchFamily="34" charset="0"/>
                </a:rPr>
                <a:t>G</a:t>
              </a:r>
              <a:r>
                <a:rPr lang="en-US" sz="2000" b="1" i="1" baseline="-25000" dirty="0">
                  <a:solidFill>
                    <a:srgbClr val="0070C0"/>
                  </a:solidFill>
                  <a:latin typeface="Tahoma" panose="020B0604030504040204" pitchFamily="34" charset="0"/>
                </a:rPr>
                <a:t>1</a:t>
              </a:r>
              <a:endParaRPr lang="en-US" sz="2000" b="1" i="1" baseline="-25000" dirty="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26" name="Line 11"/>
            <p:cNvSpPr>
              <a:spLocks noChangeShapeType="1"/>
            </p:cNvSpPr>
            <p:nvPr/>
          </p:nvSpPr>
          <p:spPr bwMode="auto">
            <a:xfrm flipV="1">
              <a:off x="2256" y="1740"/>
              <a:ext cx="2256" cy="768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5105400" y="344805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b="1" dirty="0"/>
              <a:t> </a:t>
            </a:r>
          </a:p>
        </p:txBody>
      </p:sp>
      <p:grpSp>
        <p:nvGrpSpPr>
          <p:cNvPr id="16428" name="Group 44"/>
          <p:cNvGrpSpPr/>
          <p:nvPr/>
        </p:nvGrpSpPr>
        <p:grpSpPr bwMode="auto">
          <a:xfrm>
            <a:off x="3429000" y="4972048"/>
            <a:ext cx="1676400" cy="887955"/>
            <a:chOff x="2160" y="3119"/>
            <a:chExt cx="1066" cy="581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2160" y="3408"/>
              <a:ext cx="816" cy="2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9144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 i="1" dirty="0">
                  <a:latin typeface="Tahoma" panose="020B0604030504040204" pitchFamily="34" charset="0"/>
                </a:rPr>
                <a:t>PE</a:t>
              </a:r>
              <a:r>
                <a:rPr lang="en-US" sz="2000" baseline="-25000" dirty="0">
                  <a:latin typeface="Tahoma" panose="020B0604030504040204" pitchFamily="34" charset="0"/>
                </a:rPr>
                <a:t>1</a:t>
              </a:r>
              <a:r>
                <a:rPr lang="en-US" sz="2000" dirty="0">
                  <a:latin typeface="Tahoma" panose="020B0604030504040204" pitchFamily="34" charset="0"/>
                </a:rPr>
                <a:t> = </a:t>
              </a:r>
              <a:r>
                <a:rPr lang="en-US" sz="2000" b="1" i="1" dirty="0">
                  <a:latin typeface="Tahoma" panose="020B0604030504040204" pitchFamily="34" charset="0"/>
                </a:rPr>
                <a:t>Y</a:t>
              </a:r>
              <a:r>
                <a:rPr lang="en-US" sz="2000" baseline="-25000" dirty="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16424" name="Line 16"/>
            <p:cNvSpPr>
              <a:spLocks noChangeShapeType="1"/>
            </p:cNvSpPr>
            <p:nvPr/>
          </p:nvSpPr>
          <p:spPr bwMode="auto">
            <a:xfrm flipV="1">
              <a:off x="2985" y="3119"/>
              <a:ext cx="241" cy="4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91440"/>
            <a:lstStyle/>
            <a:p>
              <a:endParaRPr lang="en-US"/>
            </a:p>
          </p:txBody>
        </p:sp>
      </p:grpSp>
      <p:grpSp>
        <p:nvGrpSpPr>
          <p:cNvPr id="16421" name="Group 37"/>
          <p:cNvGrpSpPr/>
          <p:nvPr/>
        </p:nvGrpSpPr>
        <p:grpSpPr bwMode="auto">
          <a:xfrm>
            <a:off x="3600450" y="1800225"/>
            <a:ext cx="5314950" cy="1589088"/>
            <a:chOff x="2268" y="1134"/>
            <a:chExt cx="3348" cy="1001"/>
          </a:xfrm>
        </p:grpSpPr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4320" y="1134"/>
              <a:ext cx="1296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 dirty="0">
                  <a:latin typeface="Tahoma" panose="020B0604030504040204" pitchFamily="34" charset="0"/>
                </a:rPr>
                <a:t>PE2</a:t>
              </a:r>
              <a:r>
                <a:rPr lang="en-US" sz="2000" dirty="0">
                  <a:latin typeface="Tahoma" panose="020B0604030504040204" pitchFamily="34" charset="0"/>
                </a:rPr>
                <a:t>=</a:t>
              </a:r>
              <a:r>
                <a:rPr lang="en-US" sz="2000" b="1" i="1" dirty="0">
                  <a:latin typeface="Tahoma" panose="020B0604030504040204" pitchFamily="34" charset="0"/>
                </a:rPr>
                <a:t>C </a:t>
              </a:r>
              <a:r>
                <a:rPr lang="en-US" sz="2000" dirty="0">
                  <a:latin typeface="Tahoma" panose="020B0604030504040204" pitchFamily="34" charset="0"/>
                </a:rPr>
                <a:t>+</a:t>
              </a:r>
              <a:r>
                <a:rPr lang="en-US" sz="2000" b="1" i="1" dirty="0">
                  <a:latin typeface="Tahoma" panose="020B0604030504040204" pitchFamily="34" charset="0"/>
                </a:rPr>
                <a:t>I </a:t>
              </a:r>
              <a:r>
                <a:rPr lang="en-US" sz="2000" dirty="0">
                  <a:latin typeface="Tahoma" panose="020B0604030504040204" pitchFamily="34" charset="0"/>
                </a:rPr>
                <a:t>+</a:t>
              </a:r>
              <a:r>
                <a:rPr lang="en-US" sz="2000" b="1" i="1" dirty="0">
                  <a:solidFill>
                    <a:srgbClr val="CC0000"/>
                  </a:solidFill>
                  <a:latin typeface="Tahoma" panose="020B0604030504040204" pitchFamily="34" charset="0"/>
                </a:rPr>
                <a:t>G</a:t>
              </a:r>
              <a:r>
                <a:rPr lang="en-US" sz="2000" b="1" i="1" baseline="-25000" dirty="0">
                  <a:solidFill>
                    <a:srgbClr val="CC0000"/>
                  </a:solidFill>
                  <a:latin typeface="Tahoma" panose="020B0604030504040204" pitchFamily="34" charset="0"/>
                </a:rPr>
                <a:t>2</a:t>
              </a:r>
              <a:endParaRPr lang="en-US" sz="2000" baseline="-25000" dirty="0">
                <a:solidFill>
                  <a:srgbClr val="CC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22" name="Line 20"/>
            <p:cNvSpPr>
              <a:spLocks noChangeShapeType="1"/>
            </p:cNvSpPr>
            <p:nvPr/>
          </p:nvSpPr>
          <p:spPr bwMode="auto">
            <a:xfrm flipV="1">
              <a:off x="2268" y="1374"/>
              <a:ext cx="2255" cy="76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5970588" y="2593975"/>
            <a:ext cx="3175" cy="23510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29" name="Group 45"/>
          <p:cNvGrpSpPr/>
          <p:nvPr/>
        </p:nvGrpSpPr>
        <p:grpSpPr bwMode="auto">
          <a:xfrm>
            <a:off x="5967413" y="4970462"/>
            <a:ext cx="1684337" cy="929840"/>
            <a:chOff x="3739" y="3131"/>
            <a:chExt cx="1061" cy="631"/>
          </a:xfrm>
        </p:grpSpPr>
        <p:sp>
          <p:nvSpPr>
            <p:cNvPr id="16419" name="Text Box 18"/>
            <p:cNvSpPr txBox="1">
              <a:spLocks noChangeArrowheads="1"/>
            </p:cNvSpPr>
            <p:nvPr/>
          </p:nvSpPr>
          <p:spPr bwMode="auto">
            <a:xfrm>
              <a:off x="3984" y="3459"/>
              <a:ext cx="816" cy="303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9144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 i="1" dirty="0">
                  <a:latin typeface="Tahoma" panose="020B0604030504040204" pitchFamily="34" charset="0"/>
                </a:rPr>
                <a:t>PE</a:t>
              </a:r>
              <a:r>
                <a:rPr lang="en-US" sz="2000" baseline="-25000" dirty="0">
                  <a:latin typeface="Tahoma" panose="020B0604030504040204" pitchFamily="34" charset="0"/>
                </a:rPr>
                <a:t>2</a:t>
              </a:r>
              <a:r>
                <a:rPr lang="en-US" sz="2000" dirty="0">
                  <a:latin typeface="Tahoma" panose="020B0604030504040204" pitchFamily="34" charset="0"/>
                </a:rPr>
                <a:t> = </a:t>
              </a:r>
              <a:r>
                <a:rPr lang="en-US" sz="2000" b="1" i="1" dirty="0">
                  <a:latin typeface="Tahoma" panose="020B0604030504040204" pitchFamily="34" charset="0"/>
                </a:rPr>
                <a:t>Y</a:t>
              </a:r>
              <a:r>
                <a:rPr lang="en-US" sz="2000" baseline="-25000" dirty="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 flipH="1" flipV="1">
              <a:off x="3739" y="3131"/>
              <a:ext cx="245" cy="4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12" name="Line 28"/>
          <p:cNvSpPr>
            <a:spLocks noChangeShapeType="1"/>
          </p:cNvSpPr>
          <p:nvPr/>
        </p:nvSpPr>
        <p:spPr bwMode="auto">
          <a:xfrm flipV="1">
            <a:off x="5235575" y="4972050"/>
            <a:ext cx="73025" cy="0"/>
          </a:xfrm>
          <a:prstGeom prst="line">
            <a:avLst/>
          </a:prstGeom>
          <a:noFill/>
          <a:ln w="15875">
            <a:solidFill>
              <a:srgbClr val="990000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23" name="Group 39"/>
          <p:cNvGrpSpPr/>
          <p:nvPr/>
        </p:nvGrpSpPr>
        <p:grpSpPr bwMode="auto">
          <a:xfrm>
            <a:off x="5105400" y="5010150"/>
            <a:ext cx="849313" cy="787400"/>
            <a:chOff x="3240" y="3296"/>
            <a:chExt cx="499" cy="496"/>
          </a:xfrm>
        </p:grpSpPr>
        <p:sp>
          <p:nvSpPr>
            <p:cNvPr id="16417" name="Text Box 24"/>
            <p:cNvSpPr txBox="1">
              <a:spLocks noChangeArrowheads="1"/>
            </p:cNvSpPr>
            <p:nvPr/>
          </p:nvSpPr>
          <p:spPr bwMode="auto">
            <a:xfrm>
              <a:off x="3264" y="3504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latin typeface="Tahoma" panose="020B0604030504040204" pitchFamily="34" charset="0"/>
                  <a:sym typeface="Symbol" panose="05050102010706020507" pitchFamily="18" charset="2"/>
                </a:rPr>
                <a:t></a:t>
              </a:r>
              <a:r>
                <a:rPr lang="en-US" b="1" i="1">
                  <a:latin typeface="Tahoma" panose="020B0604030504040204" pitchFamily="34" charset="0"/>
                  <a:sym typeface="Symbol" panose="05050102010706020507" pitchFamily="18" charset="2"/>
                </a:rPr>
                <a:t>Y</a:t>
              </a:r>
              <a:endParaRPr lang="en-US" b="1" i="1">
                <a:latin typeface="Tahoma" panose="020B0604030504040204" pitchFamily="34" charset="0"/>
              </a:endParaRPr>
            </a:p>
          </p:txBody>
        </p:sp>
        <p:sp>
          <p:nvSpPr>
            <p:cNvPr id="16418" name="AutoShape 31"/>
            <p:cNvSpPr/>
            <p:nvPr/>
          </p:nvSpPr>
          <p:spPr bwMode="auto">
            <a:xfrm rot="-5407097">
              <a:off x="3379" y="3157"/>
              <a:ext cx="222" cy="499"/>
            </a:xfrm>
            <a:prstGeom prst="leftBrace">
              <a:avLst>
                <a:gd name="adj1" fmla="val 43238"/>
                <a:gd name="adj2" fmla="val 48968"/>
              </a:avLst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16437" name="Group 53"/>
          <p:cNvGrpSpPr/>
          <p:nvPr/>
        </p:nvGrpSpPr>
        <p:grpSpPr bwMode="auto">
          <a:xfrm>
            <a:off x="412750" y="1733550"/>
            <a:ext cx="4648200" cy="1720850"/>
            <a:chOff x="240" y="1056"/>
            <a:chExt cx="2931" cy="1112"/>
          </a:xfrm>
        </p:grpSpPr>
        <p:sp>
          <p:nvSpPr>
            <p:cNvPr id="16414" name="AutoShape 32"/>
            <p:cNvSpPr/>
            <p:nvPr/>
          </p:nvSpPr>
          <p:spPr bwMode="auto">
            <a:xfrm>
              <a:off x="3005" y="1810"/>
              <a:ext cx="166" cy="358"/>
            </a:xfrm>
            <a:prstGeom prst="leftBrace">
              <a:avLst>
                <a:gd name="adj1" fmla="val 44950"/>
                <a:gd name="adj2" fmla="val 47917"/>
              </a:avLst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15" name="Text Box 15"/>
            <p:cNvSpPr txBox="1">
              <a:spLocks noChangeArrowheads="1"/>
            </p:cNvSpPr>
            <p:nvPr/>
          </p:nvSpPr>
          <p:spPr bwMode="auto">
            <a:xfrm>
              <a:off x="240" y="1056"/>
              <a:ext cx="1392" cy="977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50000"/>
                </a:spcBef>
              </a:pPr>
              <a:r>
                <a:rPr lang="en-US" sz="2200">
                  <a:latin typeface="Arial" panose="020B0604020202020204" pitchFamily="34" charset="0"/>
                </a:rPr>
                <a:t>At </a:t>
              </a:r>
              <a:r>
                <a:rPr lang="en-US" sz="2200" b="1" i="1">
                  <a:latin typeface="Tahoma" panose="020B0604030504040204" pitchFamily="34" charset="0"/>
                </a:rPr>
                <a:t>Y</a:t>
              </a:r>
              <a:r>
                <a:rPr lang="en-US" sz="2200" baseline="-25000">
                  <a:latin typeface="Tahoma" panose="020B0604030504040204" pitchFamily="34" charset="0"/>
                </a:rPr>
                <a:t>1</a:t>
              </a:r>
              <a:r>
                <a:rPr lang="en-US" sz="2200">
                  <a:latin typeface="Arial" panose="020B0604020202020204" pitchFamily="34" charset="0"/>
                </a:rPr>
                <a:t>, </a:t>
              </a:r>
              <a:br>
                <a:rPr lang="en-US" sz="2200">
                  <a:latin typeface="Arial" panose="020B0604020202020204" pitchFamily="34" charset="0"/>
                </a:rPr>
              </a:br>
              <a:r>
                <a:rPr lang="en-US" sz="2200">
                  <a:latin typeface="Arial" panose="020B0604020202020204" pitchFamily="34" charset="0"/>
                </a:rPr>
                <a:t>there is now an unplanned drop in inventory…</a:t>
              </a:r>
            </a:p>
          </p:txBody>
        </p:sp>
        <p:sp>
          <p:nvSpPr>
            <p:cNvPr id="16416" name="Line 34"/>
            <p:cNvSpPr>
              <a:spLocks noChangeShapeType="1"/>
            </p:cNvSpPr>
            <p:nvPr/>
          </p:nvSpPr>
          <p:spPr bwMode="auto">
            <a:xfrm>
              <a:off x="1632" y="1392"/>
              <a:ext cx="1337" cy="5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33" name="Line 49"/>
          <p:cNvSpPr>
            <a:spLocks noChangeShapeType="1"/>
          </p:cNvSpPr>
          <p:nvPr/>
        </p:nvSpPr>
        <p:spPr bwMode="auto">
          <a:xfrm flipV="1">
            <a:off x="5416550" y="4972050"/>
            <a:ext cx="82550" cy="0"/>
          </a:xfrm>
          <a:prstGeom prst="line">
            <a:avLst/>
          </a:prstGeom>
          <a:noFill/>
          <a:ln w="15875">
            <a:solidFill>
              <a:srgbClr val="990000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4" name="Line 50"/>
          <p:cNvSpPr>
            <a:spLocks noChangeShapeType="1"/>
          </p:cNvSpPr>
          <p:nvPr/>
        </p:nvSpPr>
        <p:spPr bwMode="auto">
          <a:xfrm flipV="1">
            <a:off x="5621338" y="4972050"/>
            <a:ext cx="73025" cy="0"/>
          </a:xfrm>
          <a:prstGeom prst="line">
            <a:avLst/>
          </a:prstGeom>
          <a:noFill/>
          <a:ln w="15875">
            <a:solidFill>
              <a:srgbClr val="990000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5" name="Line 51"/>
          <p:cNvSpPr>
            <a:spLocks noChangeShapeType="1"/>
          </p:cNvSpPr>
          <p:nvPr/>
        </p:nvSpPr>
        <p:spPr bwMode="auto">
          <a:xfrm flipV="1">
            <a:off x="5799138" y="4972050"/>
            <a:ext cx="80962" cy="0"/>
          </a:xfrm>
          <a:prstGeom prst="line">
            <a:avLst/>
          </a:prstGeom>
          <a:noFill/>
          <a:ln w="15875">
            <a:solidFill>
              <a:srgbClr val="990000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457200" y="4079875"/>
            <a:ext cx="2209800" cy="186372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</a:pPr>
            <a:r>
              <a:rPr lang="en-US" sz="2200">
                <a:latin typeface="Arial" panose="020B0604020202020204" pitchFamily="34" charset="0"/>
              </a:rPr>
              <a:t>…so firms increase output, and income rises toward a new equilibrium</a:t>
            </a:r>
          </a:p>
        </p:txBody>
      </p:sp>
      <p:grpSp>
        <p:nvGrpSpPr>
          <p:cNvPr id="16445" name="Group 61"/>
          <p:cNvGrpSpPr/>
          <p:nvPr/>
        </p:nvGrpSpPr>
        <p:grpSpPr bwMode="auto">
          <a:xfrm>
            <a:off x="4089400" y="2408238"/>
            <a:ext cx="2433638" cy="1373187"/>
            <a:chOff x="2576" y="1517"/>
            <a:chExt cx="1533" cy="865"/>
          </a:xfrm>
        </p:grpSpPr>
        <p:sp>
          <p:nvSpPr>
            <p:cNvPr id="16410" name="Line 33"/>
            <p:cNvSpPr>
              <a:spLocks noChangeShapeType="1"/>
            </p:cNvSpPr>
            <p:nvPr/>
          </p:nvSpPr>
          <p:spPr bwMode="auto">
            <a:xfrm>
              <a:off x="3216" y="1824"/>
              <a:ext cx="2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11" name="Group 60"/>
            <p:cNvGrpSpPr/>
            <p:nvPr/>
          </p:nvGrpSpPr>
          <p:grpSpPr bwMode="auto">
            <a:xfrm>
              <a:off x="2576" y="1517"/>
              <a:ext cx="1533" cy="865"/>
              <a:chOff x="2576" y="1517"/>
              <a:chExt cx="1533" cy="865"/>
            </a:xfrm>
          </p:grpSpPr>
          <p:sp>
            <p:nvSpPr>
              <p:cNvPr id="9" name="Line 54"/>
              <p:cNvSpPr>
                <a:spLocks noChangeShapeType="1"/>
              </p:cNvSpPr>
              <p:nvPr/>
            </p:nvSpPr>
            <p:spPr bwMode="auto">
              <a:xfrm flipV="1">
                <a:off x="2576" y="2031"/>
                <a:ext cx="0" cy="3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Line 56"/>
              <p:cNvSpPr>
                <a:spLocks noChangeShapeType="1"/>
              </p:cNvSpPr>
              <p:nvPr/>
            </p:nvSpPr>
            <p:spPr bwMode="auto">
              <a:xfrm flipV="1">
                <a:off x="4109" y="1517"/>
                <a:ext cx="0" cy="3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442" name="Group 58"/>
          <p:cNvGrpSpPr/>
          <p:nvPr/>
        </p:nvGrpSpPr>
        <p:grpSpPr bwMode="auto">
          <a:xfrm>
            <a:off x="2730500" y="3390900"/>
            <a:ext cx="806450" cy="596900"/>
            <a:chOff x="1720" y="2136"/>
            <a:chExt cx="508" cy="376"/>
          </a:xfrm>
        </p:grpSpPr>
        <p:sp>
          <p:nvSpPr>
            <p:cNvPr id="16408" name="Text Box 23"/>
            <p:cNvSpPr txBox="1">
              <a:spLocks noChangeArrowheads="1"/>
            </p:cNvSpPr>
            <p:nvPr/>
          </p:nvSpPr>
          <p:spPr bwMode="auto">
            <a:xfrm>
              <a:off x="1720" y="2179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ahoma" panose="020B0604030504040204" pitchFamily="34" charset="0"/>
                  <a:sym typeface="Symbol" panose="05050102010706020507" pitchFamily="18" charset="2"/>
                </a:rPr>
                <a:t></a:t>
              </a:r>
              <a:r>
                <a:rPr lang="en-US" b="1" i="1" dirty="0">
                  <a:latin typeface="Tahoma" panose="020B0604030504040204" pitchFamily="34" charset="0"/>
                  <a:sym typeface="Symbol" panose="05050102010706020507" pitchFamily="18" charset="2"/>
                </a:rPr>
                <a:t>G</a:t>
              </a:r>
              <a:endParaRPr lang="en-US" b="1" i="1" dirty="0">
                <a:latin typeface="Tahoma" panose="020B0604030504040204" pitchFamily="34" charset="0"/>
              </a:endParaRPr>
            </a:p>
          </p:txBody>
        </p:sp>
        <p:sp>
          <p:nvSpPr>
            <p:cNvPr id="16409" name="AutoShape 57"/>
            <p:cNvSpPr/>
            <p:nvPr/>
          </p:nvSpPr>
          <p:spPr bwMode="auto">
            <a:xfrm>
              <a:off x="2092" y="2136"/>
              <a:ext cx="136" cy="376"/>
            </a:xfrm>
            <a:prstGeom prst="leftBrace">
              <a:avLst>
                <a:gd name="adj1" fmla="val 23039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3525" y="1052513"/>
            <a:ext cx="2601913" cy="461962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d-ID" sz="2400" b="1" dirty="0">
                <a:solidFill>
                  <a:srgbClr val="0070C0"/>
                </a:solidFill>
              </a:rPr>
              <a:t>G ↑ dari G1 ke G2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6676" y="2227024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28889" y="3376842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1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3" grpId="0" autoUpdateAnimBg="0"/>
      <p:bldP spid="16396" grpId="0" animBg="1"/>
      <p:bldP spid="16405" grpId="0" animBg="1"/>
      <p:bldP spid="16412" grpId="0" animBg="1"/>
      <p:bldP spid="16433" grpId="0" animBg="1"/>
      <p:bldP spid="16434" grpId="0" animBg="1"/>
      <p:bldP spid="16435" grpId="0" animBg="1"/>
      <p:bldP spid="1643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636"/>
            <a:ext cx="9144000" cy="7778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</a:rPr>
              <a:t>Solving for </a:t>
            </a:r>
            <a:r>
              <a:rPr lang="en-US" sz="3200" b="1" dirty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200" b="1" i="1" dirty="0">
                <a:solidFill>
                  <a:srgbClr val="FF0000"/>
                </a:solidFill>
                <a:sym typeface="Symbol" panose="05050102010706020507" pitchFamily="18" charset="2"/>
              </a:rPr>
              <a:t>Y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1066800" y="2971800"/>
          <a:ext cx="30956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Equation" r:id="rId4" imgW="1358265" imgH="203200" progId="Equation.DSMT4">
                  <p:embed/>
                </p:oleObj>
              </mc:Choice>
              <mc:Fallback>
                <p:oleObj name="Equation" r:id="rId4" imgW="1358265" imgH="203200" progId="Equation.DSMT4">
                  <p:embed/>
                  <p:pic>
                    <p:nvPicPr>
                      <p:cNvPr id="0" name="Picture 83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71800"/>
                        <a:ext cx="30956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066800" y="3733800"/>
          <a:ext cx="36147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Equation" r:id="rId6" imgW="1586865" imgH="203200" progId="Equation.DSMT4">
                  <p:embed/>
                </p:oleObj>
              </mc:Choice>
              <mc:Fallback>
                <p:oleObj name="Equation" r:id="rId6" imgW="1586865" imgH="203200" progId="Equation.DSMT4">
                  <p:embed/>
                  <p:pic>
                    <p:nvPicPr>
                      <p:cNvPr id="0" name="Picture 83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733800"/>
                        <a:ext cx="361473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1803400" y="5029200"/>
          <a:ext cx="31226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Equation" r:id="rId8" imgW="1371600" imgH="203200" progId="Equation.DSMT4">
                  <p:embed/>
                </p:oleObj>
              </mc:Choice>
              <mc:Fallback>
                <p:oleObj name="Equation" r:id="rId8" imgW="1371600" imgH="203200" progId="Equation.DSMT4">
                  <p:embed/>
                  <p:pic>
                    <p:nvPicPr>
                      <p:cNvPr id="0" name="Picture 83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5029200"/>
                        <a:ext cx="312261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1828800" y="4343400"/>
          <a:ext cx="26035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" name="Equation" r:id="rId10" imgW="1143000" imgH="203200" progId="Equation.DSMT4">
                  <p:embed/>
                </p:oleObj>
              </mc:Choice>
              <mc:Fallback>
                <p:oleObj name="Equation" r:id="rId10" imgW="1143000" imgH="203200" progId="Equation.DSMT4">
                  <p:embed/>
                  <p:pic>
                    <p:nvPicPr>
                      <p:cNvPr id="0" name="Picture 8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343400"/>
                        <a:ext cx="26035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953000" y="2895600"/>
            <a:ext cx="3429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latin typeface="Tahoma" panose="020B0604030504040204" pitchFamily="34" charset="0"/>
              </a:rPr>
              <a:t>equilibrium condition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957763" y="3657600"/>
            <a:ext cx="3429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latin typeface="Tahoma" panose="020B0604030504040204" pitchFamily="34" charset="0"/>
              </a:rPr>
              <a:t>in changes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319713" y="5029200"/>
            <a:ext cx="3581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latin typeface="Tahoma" panose="020B0604030504040204" pitchFamily="34" charset="0"/>
              </a:rPr>
              <a:t>because </a:t>
            </a:r>
            <a:r>
              <a:rPr lang="en-US" sz="2500" b="1">
                <a:latin typeface="Tahoma" panose="020B0604030504040204" pitchFamily="34" charset="0"/>
                <a:sym typeface="Symbol" panose="05050102010706020507" pitchFamily="18" charset="2"/>
              </a:rPr>
              <a:t></a:t>
            </a:r>
            <a:r>
              <a:rPr lang="en-US" sz="2500" b="1" i="1">
                <a:latin typeface="Tahoma" panose="020B0604030504040204" pitchFamily="34" charset="0"/>
                <a:sym typeface="Symbol" panose="05050102010706020507" pitchFamily="18" charset="2"/>
              </a:rPr>
              <a:t>C </a:t>
            </a:r>
            <a:r>
              <a:rPr lang="en-US" sz="2500">
                <a:latin typeface="Tahoma" panose="020B0604030504040204" pitchFamily="34" charset="0"/>
                <a:sym typeface="Symbol" panose="05050102010706020507" pitchFamily="18" charset="2"/>
              </a:rPr>
              <a:t>= MPC </a:t>
            </a:r>
            <a:r>
              <a:rPr lang="en-US" sz="2500" b="1">
                <a:latin typeface="Tahoma" panose="020B0604030504040204" pitchFamily="34" charset="0"/>
                <a:sym typeface="Symbol" panose="05050102010706020507" pitchFamily="18" charset="2"/>
              </a:rPr>
              <a:t></a:t>
            </a:r>
            <a:r>
              <a:rPr lang="en-US" sz="2500" b="1" i="1">
                <a:latin typeface="Tahoma" panose="020B0604030504040204" pitchFamily="34" charset="0"/>
                <a:sym typeface="Symbol" panose="05050102010706020507" pitchFamily="18" charset="2"/>
              </a:rPr>
              <a:t>Y </a:t>
            </a:r>
          </a:p>
        </p:txBody>
      </p:sp>
      <p:sp>
        <p:nvSpPr>
          <p:cNvPr id="19468" name="Rectangle 2"/>
          <p:cNvSpPr txBox="1">
            <a:spLocks noChangeArrowheads="1"/>
          </p:cNvSpPr>
          <p:nvPr/>
        </p:nvSpPr>
        <p:spPr bwMode="auto">
          <a:xfrm>
            <a:off x="1012825" y="1728788"/>
            <a:ext cx="73644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>
                <a:latin typeface="Calibri" panose="020F0502020204030204" charset="0"/>
              </a:rPr>
              <a:t>∆G </a:t>
            </a:r>
            <a:r>
              <a:rPr lang="en-US" sz="3200">
                <a:latin typeface="Calibri" panose="020F0502020204030204" charset="0"/>
                <a:sym typeface="Wingdings" panose="05000000000000000000" pitchFamily="2" charset="2"/>
              </a:rPr>
              <a:t> </a:t>
            </a:r>
            <a:r>
              <a:rPr lang="en-US" sz="3200">
                <a:latin typeface="Calibri" panose="020F0502020204030204" charset="0"/>
              </a:rPr>
              <a:t>∆Y</a:t>
            </a:r>
            <a:r>
              <a:rPr lang="en-US" sz="3200">
                <a:latin typeface="Calibri" panose="020F0502020204030204" charset="0"/>
                <a:sym typeface="Wingdings" panose="05000000000000000000" pitchFamily="2" charset="2"/>
              </a:rPr>
              <a:t>   </a:t>
            </a:r>
            <a:r>
              <a:rPr lang="en-US" sz="3200">
                <a:latin typeface="Calibri" panose="020F0502020204030204" charset="0"/>
              </a:rPr>
              <a:t>∆C </a:t>
            </a:r>
            <a:r>
              <a:rPr lang="en-US" sz="3200">
                <a:latin typeface="Calibri" panose="020F0502020204030204" charset="0"/>
                <a:sym typeface="Wingdings" panose="05000000000000000000" pitchFamily="2" charset="2"/>
              </a:rPr>
              <a:t> </a:t>
            </a:r>
            <a:r>
              <a:rPr lang="en-US" sz="3200">
                <a:latin typeface="Calibri" panose="020F0502020204030204" charset="0"/>
              </a:rPr>
              <a:t>∆Y </a:t>
            </a: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525" y="1052513"/>
            <a:ext cx="2601913" cy="4619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d-ID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 ↑ dari G1 ke G2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037138" y="4302125"/>
            <a:ext cx="38719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sz="2000">
                <a:latin typeface="Tahoma" panose="020B0604030504040204" pitchFamily="34" charset="0"/>
              </a:rPr>
              <a:t>because </a:t>
            </a:r>
            <a:r>
              <a:rPr lang="id-ID" sz="2000" b="1" i="1">
                <a:latin typeface="Tahoma" panose="020B0604030504040204" pitchFamily="34" charset="0"/>
              </a:rPr>
              <a:t>I</a:t>
            </a:r>
            <a:r>
              <a:rPr lang="id-ID" sz="2000">
                <a:latin typeface="Tahoma" panose="020B0604030504040204" pitchFamily="34" charset="0"/>
              </a:rPr>
              <a:t>  exogenous (I tetap)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utoUpdateAnimBg="0"/>
      <p:bldP spid="30731" grpId="0" autoUpdateAnimBg="0"/>
      <p:bldP spid="30733" grpId="0" autoUpdateAnimBg="0"/>
      <p:bldP spid="2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1143000" y="1295400"/>
          <a:ext cx="30956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4" name="Equation" r:id="rId4" imgW="1358265" imgH="203200" progId="Equation.DSMT4">
                  <p:embed/>
                </p:oleObj>
              </mc:Choice>
              <mc:Fallback>
                <p:oleObj name="Equation" r:id="rId4" imgW="1358265" imgH="203200" progId="Equation.DSMT4">
                  <p:embed/>
                  <p:pic>
                    <p:nvPicPr>
                      <p:cNvPr id="0" name="Picture 9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95400"/>
                        <a:ext cx="30956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019175" y="1976438"/>
          <a:ext cx="36147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5" name="Equation" r:id="rId6" imgW="1586865" imgH="203200" progId="Equation.DSMT4">
                  <p:embed/>
                </p:oleObj>
              </mc:Choice>
              <mc:Fallback>
                <p:oleObj name="Equation" r:id="rId6" imgW="1586865" imgH="203200" progId="Equation.DSMT4">
                  <p:embed/>
                  <p:pic>
                    <p:nvPicPr>
                      <p:cNvPr id="0" name="Picture 9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1976438"/>
                        <a:ext cx="3614738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1677988" y="3195638"/>
          <a:ext cx="31226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6" name="Equation" r:id="rId8" imgW="1371600" imgH="203200" progId="Equation.DSMT4">
                  <p:embed/>
                </p:oleObj>
              </mc:Choice>
              <mc:Fallback>
                <p:oleObj name="Equation" r:id="rId8" imgW="1371600" imgH="203200" progId="Equation.DSMT4">
                  <p:embed/>
                  <p:pic>
                    <p:nvPicPr>
                      <p:cNvPr id="0" name="Picture 9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3195638"/>
                        <a:ext cx="3122612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1663700" y="2586038"/>
          <a:ext cx="26035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7" name="Equation" r:id="rId10" imgW="1143000" imgH="203200" progId="Equation.DSMT4">
                  <p:embed/>
                </p:oleObj>
              </mc:Choice>
              <mc:Fallback>
                <p:oleObj name="Equation" r:id="rId10" imgW="1143000" imgH="203200" progId="Equation.DSMT4">
                  <p:embed/>
                  <p:pic>
                    <p:nvPicPr>
                      <p:cNvPr id="0" name="Picture 9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2586038"/>
                        <a:ext cx="26035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1143000" y="5376863"/>
          <a:ext cx="33210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8" name="Equation" r:id="rId12" imgW="1459865" imgH="215900" progId="Equation.DSMT4">
                  <p:embed/>
                </p:oleObj>
              </mc:Choice>
              <mc:Fallback>
                <p:oleObj name="Equation" r:id="rId12" imgW="1459865" imgH="215900" progId="Equation.DSMT4">
                  <p:embed/>
                  <p:pic>
                    <p:nvPicPr>
                      <p:cNvPr id="0" name="Picture 9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76863"/>
                        <a:ext cx="33210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5108575" y="4749800"/>
          <a:ext cx="35782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9" name="Equation" r:id="rId14" imgW="1574800" imgH="457200" progId="Equation.DSMT4">
                  <p:embed/>
                </p:oleObj>
              </mc:Choice>
              <mc:Fallback>
                <p:oleObj name="Equation" r:id="rId14" imgW="1574800" imgH="457200" progId="Equation.DSMT4">
                  <p:embed/>
                  <p:pic>
                    <p:nvPicPr>
                      <p:cNvPr id="0" name="Picture 9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575" y="4749800"/>
                        <a:ext cx="3578225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953000" y="1219200"/>
            <a:ext cx="3429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latin typeface="Tahoma" panose="020B0604030504040204" pitchFamily="34" charset="0"/>
              </a:rPr>
              <a:t>equilibrium condition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029200" y="1889125"/>
            <a:ext cx="3429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latin typeface="Tahoma" panose="020B0604030504040204" pitchFamily="34" charset="0"/>
              </a:rPr>
              <a:t>in changes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4967288" y="2490788"/>
            <a:ext cx="38719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sz="2000">
                <a:latin typeface="Tahoma" panose="020B0604030504040204" pitchFamily="34" charset="0"/>
              </a:rPr>
              <a:t>because </a:t>
            </a:r>
            <a:r>
              <a:rPr lang="id-ID" sz="2000" b="1" i="1">
                <a:latin typeface="Tahoma" panose="020B0604030504040204" pitchFamily="34" charset="0"/>
              </a:rPr>
              <a:t>I</a:t>
            </a:r>
            <a:r>
              <a:rPr lang="id-ID" sz="2000">
                <a:latin typeface="Tahoma" panose="020B0604030504040204" pitchFamily="34" charset="0"/>
              </a:rPr>
              <a:t>  exogenous (I tetap)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029200" y="3184525"/>
            <a:ext cx="3581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latin typeface="Tahoma" panose="020B0604030504040204" pitchFamily="34" charset="0"/>
              </a:rPr>
              <a:t>because </a:t>
            </a:r>
            <a:r>
              <a:rPr lang="en-US" sz="2500" b="1">
                <a:latin typeface="Tahoma" panose="020B0604030504040204" pitchFamily="34" charset="0"/>
                <a:sym typeface="Symbol" panose="05050102010706020507" pitchFamily="18" charset="2"/>
              </a:rPr>
              <a:t></a:t>
            </a:r>
            <a:r>
              <a:rPr lang="en-US" sz="2500" b="1" i="1">
                <a:latin typeface="Tahoma" panose="020B0604030504040204" pitchFamily="34" charset="0"/>
                <a:sym typeface="Symbol" panose="05050102010706020507" pitchFamily="18" charset="2"/>
              </a:rPr>
              <a:t>C </a:t>
            </a:r>
            <a:r>
              <a:rPr lang="en-US" sz="2500">
                <a:latin typeface="Tahoma" panose="020B0604030504040204" pitchFamily="34" charset="0"/>
                <a:sym typeface="Symbol" panose="05050102010706020507" pitchFamily="18" charset="2"/>
              </a:rPr>
              <a:t>= MPC </a:t>
            </a:r>
            <a:r>
              <a:rPr lang="en-US" sz="2500" b="1">
                <a:latin typeface="Tahoma" panose="020B0604030504040204" pitchFamily="34" charset="0"/>
                <a:sym typeface="Symbol" panose="05050102010706020507" pitchFamily="18" charset="2"/>
              </a:rPr>
              <a:t></a:t>
            </a:r>
            <a:r>
              <a:rPr lang="en-US" sz="2500" b="1" i="1">
                <a:latin typeface="Tahoma" panose="020B0604030504040204" pitchFamily="34" charset="0"/>
                <a:sym typeface="Symbol" panose="05050102010706020507" pitchFamily="18" charset="2"/>
              </a:rPr>
              <a:t>Y </a:t>
            </a:r>
          </a:p>
        </p:txBody>
      </p:sp>
      <p:grpSp>
        <p:nvGrpSpPr>
          <p:cNvPr id="30738" name="Group 18"/>
          <p:cNvGrpSpPr/>
          <p:nvPr/>
        </p:nvGrpSpPr>
        <p:grpSpPr bwMode="auto">
          <a:xfrm>
            <a:off x="4953000" y="4038600"/>
            <a:ext cx="3886200" cy="2057400"/>
            <a:chOff x="3120" y="2544"/>
            <a:chExt cx="2448" cy="1296"/>
          </a:xfrm>
        </p:grpSpPr>
        <p:sp>
          <p:nvSpPr>
            <p:cNvPr id="20497" name="Text Box 16"/>
            <p:cNvSpPr txBox="1">
              <a:spLocks noChangeArrowheads="1"/>
            </p:cNvSpPr>
            <p:nvPr/>
          </p:nvSpPr>
          <p:spPr bwMode="auto">
            <a:xfrm>
              <a:off x="3312" y="2582"/>
              <a:ext cx="201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>
                  <a:latin typeface="Tahoma" panose="020B0604030504040204" pitchFamily="34" charset="0"/>
                  <a:sym typeface="Symbol" panose="05050102010706020507" pitchFamily="18" charset="2"/>
                </a:rPr>
                <a:t>Finally, solve for </a:t>
              </a:r>
              <a:r>
                <a:rPr lang="en-US" sz="2500" b="1">
                  <a:latin typeface="Tahoma" panose="020B0604030504040204" pitchFamily="34" charset="0"/>
                  <a:sym typeface="Symbol" panose="05050102010706020507" pitchFamily="18" charset="2"/>
                </a:rPr>
                <a:t></a:t>
              </a:r>
              <a:r>
                <a:rPr lang="en-US" sz="2500" b="1" i="1">
                  <a:latin typeface="Tahoma" panose="020B0604030504040204" pitchFamily="34" charset="0"/>
                  <a:sym typeface="Symbol" panose="05050102010706020507" pitchFamily="18" charset="2"/>
                </a:rPr>
                <a:t>Y</a:t>
              </a:r>
              <a:r>
                <a:rPr lang="en-US" sz="2500">
                  <a:latin typeface="Tahoma" panose="020B0604030504040204" pitchFamily="34" charset="0"/>
                  <a:sym typeface="Symbol" panose="05050102010706020507" pitchFamily="18" charset="2"/>
                </a:rPr>
                <a:t> :</a:t>
              </a:r>
            </a:p>
          </p:txBody>
        </p:sp>
        <p:sp>
          <p:nvSpPr>
            <p:cNvPr id="20498" name="Rectangle 17"/>
            <p:cNvSpPr>
              <a:spLocks noChangeArrowheads="1"/>
            </p:cNvSpPr>
            <p:nvPr/>
          </p:nvSpPr>
          <p:spPr bwMode="auto">
            <a:xfrm>
              <a:off x="3120" y="2544"/>
              <a:ext cx="2448" cy="1296"/>
            </a:xfrm>
            <a:prstGeom prst="rect">
              <a:avLst/>
            </a:prstGeom>
            <a:noFill/>
            <a:ln w="57150" cmpd="dbl">
              <a:solidFill>
                <a:srgbClr val="CC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0496" name="TextBox 1"/>
          <p:cNvSpPr txBox="1">
            <a:spLocks noChangeArrowheads="1"/>
          </p:cNvSpPr>
          <p:nvPr/>
        </p:nvSpPr>
        <p:spPr bwMode="auto">
          <a:xfrm>
            <a:off x="1066800" y="4310063"/>
            <a:ext cx="3355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>
                <a:latin typeface="Calibri" panose="020F0502020204030204" charset="0"/>
              </a:rPr>
              <a:t>∆Y – (MPC x ∆Y) = ∆G </a:t>
            </a:r>
            <a:endParaRPr lang="en-US" sz="280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636"/>
            <a:ext cx="9144000" cy="7778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</a:rPr>
              <a:t>Solving for </a:t>
            </a:r>
            <a:r>
              <a:rPr lang="en-US" sz="3200" b="1" dirty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200" b="1" i="1" dirty="0">
                <a:solidFill>
                  <a:srgbClr val="FF0000"/>
                </a:solidFill>
                <a:sym typeface="Symbol" panose="05050102010706020507" pitchFamily="18" charset="2"/>
              </a:rPr>
              <a:t>Y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utoUpdateAnimBg="0"/>
      <p:bldP spid="30731" grpId="0" autoUpdateAnimBg="0"/>
      <p:bldP spid="30732" grpId="0" autoUpdateAnimBg="0"/>
      <p:bldP spid="3073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B0F0"/>
                </a:solidFill>
              </a:rPr>
              <a:t>The government purchases multiplier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3657600" cy="60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dirty="0"/>
              <a:t>Example:  MPC = 0.8 </a:t>
            </a:r>
          </a:p>
        </p:txBody>
      </p:sp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1219200" y="2030413"/>
          <a:ext cx="6154738" cy="200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Equation" r:id="rId4" imgW="2654300" imgH="863600" progId="Equation.DSMT4">
                  <p:embed/>
                </p:oleObj>
              </mc:Choice>
              <mc:Fallback>
                <p:oleObj name="Equation" r:id="rId4" imgW="2654300" imgH="863600" progId="Equation.DSMT4">
                  <p:embed/>
                  <p:pic>
                    <p:nvPicPr>
                      <p:cNvPr id="0" name="Picture 10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30413"/>
                        <a:ext cx="6154738" cy="200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1066800" y="4495800"/>
            <a:ext cx="7391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40000"/>
              </a:spcBef>
              <a:buSzPct val="110000"/>
              <a:buFont typeface="Wingdings" panose="05000000000000000000" pitchFamily="2" charset="2"/>
              <a:buNone/>
            </a:pPr>
            <a:r>
              <a:rPr lang="en-US" sz="2800" dirty="0">
                <a:latin typeface="Tahoma" panose="020B0604030504040204" pitchFamily="34" charset="0"/>
              </a:rPr>
              <a:t>The increase in </a:t>
            </a:r>
            <a:r>
              <a:rPr lang="en-US" sz="2800" b="1" i="1" dirty="0">
                <a:latin typeface="Tahoma" panose="020B0604030504040204" pitchFamily="34" charset="0"/>
              </a:rPr>
              <a:t>G </a:t>
            </a:r>
            <a:r>
              <a:rPr lang="en-US" sz="2800" dirty="0">
                <a:latin typeface="Tahoma" panose="020B0604030504040204" pitchFamily="34" charset="0"/>
              </a:rPr>
              <a:t> causes income to increase by 5 times as much!... </a:t>
            </a:r>
            <a:r>
              <a:rPr lang="id-ID" sz="2800" dirty="0">
                <a:solidFill>
                  <a:srgbClr val="FF0000"/>
                </a:solidFill>
                <a:latin typeface="Tahoma" panose="020B0604030504040204" pitchFamily="34" charset="0"/>
              </a:rPr>
              <a:t>G </a:t>
            </a:r>
            <a:r>
              <a:rPr lang="id-ID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↑ </a:t>
            </a:r>
            <a:r>
              <a:rPr lang="id-ID" sz="2800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Y ↑ 5 kalinya</a:t>
            </a:r>
            <a:endParaRPr lang="id-ID" sz="28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914400" y="4114800"/>
            <a:ext cx="548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40000"/>
              </a:spcBef>
              <a:buSzPct val="110000"/>
              <a:buFont typeface="Wingdings" panose="05000000000000000000" pitchFamily="2" charset="2"/>
              <a:buNone/>
            </a:pPr>
            <a:r>
              <a:rPr lang="en-US" sz="2800">
                <a:latin typeface="Tahoma" panose="020B0604030504040204" pitchFamily="34" charset="0"/>
              </a:rPr>
              <a:t>In the example with MPC = 0.8, </a:t>
            </a: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772400" cy="1600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sz="2800"/>
              <a:t>Definition:   the increase in income resulting from a $1 increase in </a:t>
            </a:r>
            <a:r>
              <a:rPr lang="en-US" sz="2800" b="1" i="1"/>
              <a:t>G</a:t>
            </a:r>
            <a:r>
              <a:rPr lang="en-US" sz="2800"/>
              <a:t>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sz="2800"/>
              <a:t>In this model, the </a:t>
            </a:r>
            <a:r>
              <a:rPr lang="en-US" sz="2800" b="1" i="1"/>
              <a:t>G</a:t>
            </a:r>
            <a:r>
              <a:rPr lang="en-US" sz="2800"/>
              <a:t>  multiplier equals</a:t>
            </a:r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3382963" y="2819400"/>
          <a:ext cx="278923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Equation" r:id="rId4" imgW="1193800" imgH="431800" progId="Equation.DSMT4">
                  <p:embed/>
                </p:oleObj>
              </mc:Choice>
              <mc:Fallback>
                <p:oleObj name="Equation" r:id="rId4" imgW="1193800" imgH="431800" progId="Equation.DSMT4">
                  <p:embed/>
                  <p:pic>
                    <p:nvPicPr>
                      <p:cNvPr id="0" name="Picture 113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2819400"/>
                        <a:ext cx="2789237" cy="1009650"/>
                      </a:xfrm>
                      <a:prstGeom prst="rect">
                        <a:avLst/>
                      </a:prstGeom>
                      <a:solidFill>
                        <a:srgbClr val="DDF3E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3417888" y="4800600"/>
          <a:ext cx="344011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Equation" r:id="rId6" imgW="1473200" imgH="431800" progId="Equation.DSMT4">
                  <p:embed/>
                </p:oleObj>
              </mc:Choice>
              <mc:Fallback>
                <p:oleObj name="Equation" r:id="rId6" imgW="1473200" imgH="431800" progId="Equation.DSMT4">
                  <p:embed/>
                  <p:pic>
                    <p:nvPicPr>
                      <p:cNvPr id="0" name="Picture 11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8" y="4800600"/>
                        <a:ext cx="3440112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B0F0"/>
                </a:solidFill>
              </a:rPr>
              <a:t>The government purchases multiplier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utoUpdateAnimBg="0"/>
      <p:bldP spid="44040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/>
              <a:t>Why the multiplier is greater than 1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1601470" algn="l"/>
              </a:tabLst>
            </a:pPr>
            <a:r>
              <a:rPr lang="en-US" sz="2800"/>
              <a:t>Initially, the increase in </a:t>
            </a:r>
            <a:r>
              <a:rPr lang="en-US" sz="2800" b="1" i="1"/>
              <a:t>G</a:t>
            </a:r>
            <a:r>
              <a:rPr lang="en-US" sz="2800"/>
              <a:t>  causes an equal increase in </a:t>
            </a:r>
            <a:r>
              <a:rPr lang="en-US" sz="2800" b="1" i="1"/>
              <a:t>Y</a:t>
            </a:r>
            <a:r>
              <a:rPr lang="en-US" sz="2800" i="1"/>
              <a:t>:</a:t>
            </a:r>
            <a:r>
              <a:rPr lang="en-US" sz="2800" b="1" i="1"/>
              <a:t>      </a:t>
            </a:r>
            <a:r>
              <a:rPr lang="en-US" sz="2800" b="1">
                <a:sym typeface="Symbol" panose="05050102010706020507" pitchFamily="18" charset="2"/>
              </a:rPr>
              <a:t></a:t>
            </a:r>
            <a:r>
              <a:rPr lang="en-US" sz="2800" b="1" i="1"/>
              <a:t>Y</a:t>
            </a:r>
            <a:r>
              <a:rPr lang="en-US" sz="2800"/>
              <a:t> = </a:t>
            </a:r>
            <a:r>
              <a:rPr lang="en-US" sz="2800" b="1">
                <a:sym typeface="Symbol" panose="05050102010706020507" pitchFamily="18" charset="2"/>
              </a:rPr>
              <a:t></a:t>
            </a:r>
            <a:r>
              <a:rPr lang="en-US" sz="2800" b="1" i="1">
                <a:sym typeface="Symbol" panose="05050102010706020507" pitchFamily="18" charset="2"/>
              </a:rPr>
              <a:t>G</a:t>
            </a:r>
            <a:r>
              <a:rPr lang="en-US" sz="2800">
                <a:sym typeface="Symbol" panose="05050102010706020507" pitchFamily="18" charset="2"/>
              </a:rPr>
              <a:t>.</a:t>
            </a:r>
            <a:endParaRPr lang="en-US" sz="2800"/>
          </a:p>
          <a:p>
            <a:pPr eaLnBrk="1" hangingPunct="1">
              <a:tabLst>
                <a:tab pos="1601470" algn="l"/>
              </a:tabLst>
            </a:pPr>
            <a:r>
              <a:rPr lang="en-US" sz="2800"/>
              <a:t>But </a:t>
            </a:r>
            <a:r>
              <a:rPr lang="en-US" sz="2800">
                <a:sym typeface="Symbol" panose="05050102010706020507" pitchFamily="18" charset="2"/>
              </a:rPr>
              <a:t></a:t>
            </a:r>
            <a:r>
              <a:rPr lang="en-US" sz="2800" b="1" i="1"/>
              <a:t>Y</a:t>
            </a:r>
            <a:r>
              <a:rPr lang="en-US" sz="2800">
                <a:sym typeface="Symbol" panose="05050102010706020507" pitchFamily="18" charset="2"/>
              </a:rPr>
              <a:t>  	 </a:t>
            </a:r>
            <a:r>
              <a:rPr lang="en-US" sz="2800" b="1" i="1">
                <a:sym typeface="Symbol" panose="05050102010706020507" pitchFamily="18" charset="2"/>
              </a:rPr>
              <a:t>C</a:t>
            </a:r>
            <a:endParaRPr lang="en-US" sz="2800" b="1" i="1"/>
          </a:p>
          <a:p>
            <a:pPr eaLnBrk="1" hangingPunct="1">
              <a:buFont typeface="Wingdings" panose="05000000000000000000" pitchFamily="2" charset="2"/>
              <a:buNone/>
              <a:tabLst>
                <a:tab pos="1601470" algn="l"/>
              </a:tabLst>
            </a:pPr>
            <a:r>
              <a:rPr lang="en-US" sz="2800">
                <a:sym typeface="Symbol" panose="05050102010706020507" pitchFamily="18" charset="2"/>
              </a:rPr>
              <a:t>		 further</a:t>
            </a:r>
            <a:r>
              <a:rPr lang="en-US" sz="2800"/>
              <a:t> </a:t>
            </a:r>
            <a:r>
              <a:rPr lang="en-US" sz="2800">
                <a:sym typeface="Symbol" panose="05050102010706020507" pitchFamily="18" charset="2"/>
              </a:rPr>
              <a:t></a:t>
            </a:r>
            <a:r>
              <a:rPr lang="en-US" sz="2800" b="1" i="1"/>
              <a:t>Y</a:t>
            </a:r>
            <a:r>
              <a:rPr lang="en-US" sz="2800">
                <a:sym typeface="Symbol" panose="05050102010706020507" pitchFamily="18" charset="2"/>
              </a:rPr>
              <a:t> </a:t>
            </a:r>
            <a:endParaRPr lang="en-US" sz="2800"/>
          </a:p>
          <a:p>
            <a:pPr eaLnBrk="1" hangingPunct="1">
              <a:buFont typeface="Wingdings" panose="05000000000000000000" pitchFamily="2" charset="2"/>
              <a:buNone/>
              <a:tabLst>
                <a:tab pos="1601470" algn="l"/>
              </a:tabLst>
            </a:pPr>
            <a:r>
              <a:rPr lang="en-US" sz="2800">
                <a:sym typeface="Symbol" panose="05050102010706020507" pitchFamily="18" charset="2"/>
              </a:rPr>
              <a:t>		 further</a:t>
            </a:r>
            <a:r>
              <a:rPr lang="en-US" sz="2800"/>
              <a:t> </a:t>
            </a:r>
            <a:r>
              <a:rPr lang="en-US" sz="2800">
                <a:sym typeface="Symbol" panose="05050102010706020507" pitchFamily="18" charset="2"/>
              </a:rPr>
              <a:t></a:t>
            </a:r>
            <a:r>
              <a:rPr lang="en-US" sz="2800" b="1" i="1"/>
              <a:t>C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1601470" algn="l"/>
              </a:tabLst>
            </a:pPr>
            <a:r>
              <a:rPr lang="en-US" sz="2800">
                <a:sym typeface="Symbol" panose="05050102010706020507" pitchFamily="18" charset="2"/>
              </a:rPr>
              <a:t>		 further</a:t>
            </a:r>
            <a:r>
              <a:rPr lang="en-US" sz="2800"/>
              <a:t> </a:t>
            </a:r>
            <a:r>
              <a:rPr lang="en-US" sz="2800">
                <a:sym typeface="Symbol" panose="05050102010706020507" pitchFamily="18" charset="2"/>
              </a:rPr>
              <a:t></a:t>
            </a:r>
            <a:r>
              <a:rPr lang="en-US" sz="2800" b="1" i="1"/>
              <a:t>Y</a:t>
            </a:r>
            <a:endParaRPr lang="en-US" sz="2800"/>
          </a:p>
          <a:p>
            <a:pPr eaLnBrk="1" hangingPunct="1">
              <a:tabLst>
                <a:tab pos="1601470" algn="l"/>
              </a:tabLst>
            </a:pPr>
            <a:r>
              <a:rPr lang="en-US" sz="2800"/>
              <a:t>So the final impact on income is much bigger than the initial </a:t>
            </a:r>
            <a:r>
              <a:rPr lang="en-US" sz="2800" b="1">
                <a:sym typeface="Symbol" panose="05050102010706020507" pitchFamily="18" charset="2"/>
              </a:rPr>
              <a:t></a:t>
            </a:r>
            <a:r>
              <a:rPr lang="en-US" sz="2800" b="1" i="1">
                <a:sym typeface="Symbol" panose="05050102010706020507" pitchFamily="18" charset="2"/>
              </a:rPr>
              <a:t>G</a:t>
            </a:r>
            <a:r>
              <a:rPr lang="en-US" sz="2800">
                <a:sym typeface="Symbol" panose="05050102010706020507" pitchFamily="18" charset="2"/>
              </a:rPr>
              <a:t>.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2" y="152400"/>
            <a:ext cx="838459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295400"/>
            <a:ext cx="7620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153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6934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636"/>
            <a:ext cx="9144000" cy="7778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</a:rPr>
              <a:t>Solving for </a:t>
            </a:r>
            <a:r>
              <a:rPr lang="en-US" sz="3200" b="1" dirty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200" b="1" i="1" dirty="0">
                <a:solidFill>
                  <a:srgbClr val="FF0000"/>
                </a:solidFill>
                <a:sym typeface="Symbol" panose="05050102010706020507" pitchFamily="18" charset="2"/>
              </a:rPr>
              <a:t>Y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934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6705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232400"/>
            <a:ext cx="31242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636"/>
            <a:ext cx="9144000" cy="7778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</a:rPr>
              <a:t>Solving for </a:t>
            </a:r>
            <a:r>
              <a:rPr lang="en-US" sz="3200" b="1" dirty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200" b="1" i="1" dirty="0">
                <a:solidFill>
                  <a:srgbClr val="FF0000"/>
                </a:solidFill>
                <a:sym typeface="Symbol" panose="05050102010706020507" pitchFamily="18" charset="2"/>
              </a:rPr>
              <a:t>Y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6705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590800"/>
            <a:ext cx="312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81708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636"/>
            <a:ext cx="9144000" cy="7778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</a:rPr>
              <a:t>Solving for </a:t>
            </a:r>
            <a:r>
              <a:rPr lang="en-US" sz="3200" b="1" dirty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200" b="1" i="1" dirty="0">
                <a:solidFill>
                  <a:srgbClr val="FF0000"/>
                </a:solidFill>
                <a:sym typeface="Symbol" panose="05050102010706020507" pitchFamily="18" charset="2"/>
              </a:rPr>
              <a:t>Y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6429375" y="2354263"/>
          <a:ext cx="17541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" name="Equation" r:id="rId3" imgW="977265" imgH="215900" progId="Equation.DSMT4">
                  <p:embed/>
                </p:oleObj>
              </mc:Choice>
              <mc:Fallback>
                <p:oleObj name="Equation" r:id="rId3" imgW="977265" imgH="215900" progId="Equation.DSMT4">
                  <p:embed/>
                  <p:pic>
                    <p:nvPicPr>
                      <p:cNvPr id="0" name="Picture 124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2354263"/>
                        <a:ext cx="1754188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6429375" y="2898775"/>
          <a:ext cx="19843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0" name="Equation" r:id="rId5" imgW="1104900" imgH="241300" progId="Equation.DSMT4">
                  <p:embed/>
                </p:oleObj>
              </mc:Choice>
              <mc:Fallback>
                <p:oleObj name="Equation" r:id="rId5" imgW="1104900" imgH="241300" progId="Equation.DSMT4">
                  <p:embed/>
                  <p:pic>
                    <p:nvPicPr>
                      <p:cNvPr id="0" name="Picture 124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2898775"/>
                        <a:ext cx="198437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6505575" y="3468688"/>
          <a:ext cx="8001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1" name="Equation" r:id="rId7" imgW="444500" imgH="203200" progId="Equation.DSMT4">
                  <p:embed/>
                </p:oleObj>
              </mc:Choice>
              <mc:Fallback>
                <p:oleObj name="Equation" r:id="rId7" imgW="444500" imgH="203200" progId="Equation.DSMT4">
                  <p:embed/>
                  <p:pic>
                    <p:nvPicPr>
                      <p:cNvPr id="0" name="Picture 124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575" y="3468688"/>
                        <a:ext cx="80010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6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50963"/>
            <a:ext cx="351948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Box 7"/>
          <p:cNvSpPr txBox="1">
            <a:spLocks noChangeArrowheads="1"/>
          </p:cNvSpPr>
          <p:nvPr/>
        </p:nvSpPr>
        <p:spPr bwMode="auto">
          <a:xfrm>
            <a:off x="469900" y="2092325"/>
            <a:ext cx="381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dirty="0"/>
              <a:t>I = 160 ; G = 40 ;  T = 20</a:t>
            </a:r>
          </a:p>
        </p:txBody>
      </p:sp>
      <p:pic>
        <p:nvPicPr>
          <p:cNvPr id="27658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257675"/>
            <a:ext cx="49403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863850"/>
            <a:ext cx="50657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6629400" cy="52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890"/>
            <a:ext cx="266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92" y="4038600"/>
            <a:ext cx="33956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86337"/>
            <a:ext cx="374765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10189" y="5943600"/>
          <a:ext cx="1676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2" name="Equation" r:id="rId16" imgW="1193800" imgH="431800" progId="Equation.DSMT4">
                  <p:embed/>
                </p:oleObj>
              </mc:Choice>
              <mc:Fallback>
                <p:oleObj name="Equation" r:id="rId16" imgW="1193800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189" y="5943600"/>
                        <a:ext cx="1676400" cy="628650"/>
                      </a:xfrm>
                      <a:prstGeom prst="rect">
                        <a:avLst/>
                      </a:prstGeom>
                      <a:solidFill>
                        <a:srgbClr val="DDF3EA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48600" cy="52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6517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Fiscal Policy and the Multiplier: Taxes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749403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 Decrease in Taxes in the Keynesian Cross</a:t>
            </a:r>
            <a:endParaRPr lang="en-US" sz="2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1447800"/>
            <a:ext cx="523701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849" y="1450398"/>
            <a:ext cx="2993351" cy="197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6517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Fiscal Policy and the Multiplier: Taxes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749403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 Decrease in Taxes in the Keynesian Cross</a:t>
            </a:r>
            <a:endParaRPr lang="en-US" sz="2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1447800"/>
            <a:ext cx="523701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5943600" y="1471613"/>
            <a:ext cx="2498725" cy="1016000"/>
          </a:xfrm>
          <a:prstGeom prst="rect">
            <a:avLst/>
          </a:prstGeom>
          <a:solidFill>
            <a:srgbClr val="E0F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/>
              <a:t>P</a:t>
            </a:r>
            <a:r>
              <a:rPr lang="id-ID" sz="2000" dirty="0"/>
              <a:t>E</a:t>
            </a:r>
            <a:r>
              <a:rPr lang="en-US" sz="2000" dirty="0"/>
              <a:t>1</a:t>
            </a:r>
            <a:r>
              <a:rPr lang="id-ID" sz="2000" dirty="0"/>
              <a:t> = C </a:t>
            </a:r>
            <a:r>
              <a:rPr lang="en-US" sz="2000" dirty="0"/>
              <a:t>(Y-</a:t>
            </a:r>
            <a:r>
              <a:rPr lang="en-US" sz="2000" b="1" dirty="0">
                <a:solidFill>
                  <a:srgbClr val="0070C0"/>
                </a:solidFill>
              </a:rPr>
              <a:t>T1</a:t>
            </a:r>
            <a:r>
              <a:rPr lang="en-US" sz="2000" dirty="0"/>
              <a:t>) </a:t>
            </a:r>
            <a:r>
              <a:rPr lang="id-ID" sz="2000" dirty="0"/>
              <a:t>+ I  + G </a:t>
            </a:r>
            <a:r>
              <a:rPr lang="id-ID" sz="2000" dirty="0">
                <a:sym typeface="Wingdings" panose="05000000000000000000" pitchFamily="2" charset="2"/>
              </a:rPr>
              <a:t> </a:t>
            </a:r>
            <a:r>
              <a:rPr lang="en-US" sz="2000" dirty="0">
                <a:sym typeface="Wingdings" panose="05000000000000000000" pitchFamily="2" charset="2"/>
              </a:rPr>
              <a:t>P</a:t>
            </a:r>
            <a:r>
              <a:rPr lang="id-ID" sz="2000" dirty="0">
                <a:sym typeface="Wingdings" panose="05000000000000000000" pitchFamily="2" charset="2"/>
              </a:rPr>
              <a:t>E</a:t>
            </a:r>
            <a:r>
              <a:rPr lang="en-US" sz="2000" dirty="0">
                <a:sym typeface="Wingdings" panose="05000000000000000000" pitchFamily="2" charset="2"/>
              </a:rPr>
              <a:t>1</a:t>
            </a:r>
            <a:r>
              <a:rPr lang="id-ID" sz="2000" dirty="0">
                <a:sym typeface="Wingdings" panose="05000000000000000000" pitchFamily="2" charset="2"/>
              </a:rPr>
              <a:t> = Y</a:t>
            </a:r>
            <a:r>
              <a:rPr lang="id-ID" sz="2000" dirty="0"/>
              <a:t> </a:t>
            </a:r>
            <a:r>
              <a:rPr lang="id-ID" sz="2000" dirty="0">
                <a:sym typeface="Wingdings" panose="05000000000000000000" pitchFamily="2" charset="2"/>
              </a:rPr>
              <a:t> titik 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A</a:t>
            </a:r>
            <a:r>
              <a:rPr lang="id-ID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 (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PE1 = </a:t>
            </a:r>
            <a:r>
              <a:rPr lang="id-ID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Y1)</a:t>
            </a:r>
            <a:endParaRPr lang="id-ID" sz="2000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943600" y="2667000"/>
            <a:ext cx="2343150" cy="461963"/>
          </a:xfrm>
          <a:prstGeom prst="rect">
            <a:avLst/>
          </a:prstGeom>
          <a:solidFill>
            <a:srgbClr val="FFD5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>
                <a:latin typeface="+mn-lt"/>
              </a:rPr>
              <a:t>T</a:t>
            </a:r>
            <a:r>
              <a:rPr lang="id-ID" dirty="0">
                <a:latin typeface="+mn-lt"/>
              </a:rPr>
              <a:t> </a:t>
            </a:r>
            <a:r>
              <a:rPr lang="id-ID" dirty="0">
                <a:latin typeface="+mn-lt"/>
                <a:cs typeface="Times New Roman" panose="02020603050405020304" pitchFamily="18" charset="0"/>
              </a:rPr>
              <a:t>↓</a:t>
            </a:r>
            <a:r>
              <a:rPr lang="id-ID" dirty="0">
                <a:latin typeface="+mn-lt"/>
              </a:rPr>
              <a:t> dari </a:t>
            </a:r>
            <a:r>
              <a:rPr lang="en-US" dirty="0">
                <a:latin typeface="+mn-lt"/>
              </a:rPr>
              <a:t>T</a:t>
            </a:r>
            <a:r>
              <a:rPr lang="id-ID" dirty="0">
                <a:latin typeface="+mn-lt"/>
              </a:rPr>
              <a:t>1 ke </a:t>
            </a:r>
            <a:r>
              <a:rPr lang="en-US" dirty="0">
                <a:latin typeface="+mn-lt"/>
              </a:rPr>
              <a:t>T</a:t>
            </a:r>
            <a:r>
              <a:rPr lang="id-ID" dirty="0">
                <a:latin typeface="+mn-lt"/>
              </a:rPr>
              <a:t>2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893593" y="3384550"/>
            <a:ext cx="2598738" cy="16922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>
                <a:cs typeface="Times New Roman" panose="02020603050405020304" pitchFamily="18" charset="0"/>
              </a:rPr>
              <a:t>T</a:t>
            </a:r>
            <a:r>
              <a:rPr lang="id-ID" sz="2000" dirty="0">
                <a:cs typeface="Times New Roman" panose="02020603050405020304" pitchFamily="18" charset="0"/>
              </a:rPr>
              <a:t> ↓ </a:t>
            </a:r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 P</a:t>
            </a:r>
            <a:r>
              <a:rPr lang="id-ID" sz="2000" dirty="0">
                <a:cs typeface="Times New Roman" panose="02020603050405020304" pitchFamily="18" charset="0"/>
              </a:rPr>
              <a:t>E ↑ dari </a:t>
            </a:r>
            <a:r>
              <a:rPr lang="en-US" sz="2000" dirty="0">
                <a:cs typeface="Times New Roman" panose="02020603050405020304" pitchFamily="18" charset="0"/>
              </a:rPr>
              <a:t>P</a:t>
            </a:r>
            <a:r>
              <a:rPr lang="id-ID" sz="2000" dirty="0">
                <a:cs typeface="Times New Roman" panose="02020603050405020304" pitchFamily="18" charset="0"/>
              </a:rPr>
              <a:t>E</a:t>
            </a:r>
            <a:r>
              <a:rPr lang="en-US" sz="2000" dirty="0">
                <a:cs typeface="Times New Roman" panose="02020603050405020304" pitchFamily="18" charset="0"/>
              </a:rPr>
              <a:t>1</a:t>
            </a:r>
            <a:r>
              <a:rPr lang="id-ID" sz="2000" dirty="0">
                <a:cs typeface="Times New Roman" panose="02020603050405020304" pitchFamily="18" charset="0"/>
              </a:rPr>
              <a:t> = C </a:t>
            </a:r>
            <a:r>
              <a:rPr lang="en-US" sz="2000" dirty="0">
                <a:cs typeface="Times New Roman" panose="02020603050405020304" pitchFamily="18" charset="0"/>
              </a:rPr>
              <a:t>(Y-</a:t>
            </a: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T1</a:t>
            </a:r>
            <a:r>
              <a:rPr lang="en-US" sz="2000" dirty="0">
                <a:cs typeface="Times New Roman" panose="02020603050405020304" pitchFamily="18" charset="0"/>
              </a:rPr>
              <a:t>) </a:t>
            </a:r>
            <a:r>
              <a:rPr lang="id-ID" sz="2000" dirty="0">
                <a:cs typeface="Times New Roman" panose="02020603050405020304" pitchFamily="18" charset="0"/>
              </a:rPr>
              <a:t>+ I + G </a:t>
            </a:r>
            <a:r>
              <a:rPr lang="id-ID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 ke </a:t>
            </a:r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id-ID" sz="2000" dirty="0">
                <a:cs typeface="Times New Roman" panose="02020603050405020304" pitchFamily="18" charset="0"/>
              </a:rPr>
              <a:t>E</a:t>
            </a:r>
            <a:r>
              <a:rPr lang="en-US" sz="2000" dirty="0">
                <a:cs typeface="Times New Roman" panose="02020603050405020304" pitchFamily="18" charset="0"/>
              </a:rPr>
              <a:t>2</a:t>
            </a:r>
            <a:r>
              <a:rPr lang="id-ID" sz="2000" dirty="0">
                <a:cs typeface="Times New Roman" panose="02020603050405020304" pitchFamily="18" charset="0"/>
              </a:rPr>
              <a:t> = C </a:t>
            </a:r>
            <a:r>
              <a:rPr lang="en-US" sz="2000" dirty="0">
                <a:cs typeface="Times New Roman" panose="02020603050405020304" pitchFamily="18" charset="0"/>
              </a:rPr>
              <a:t>(Y-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T2</a:t>
            </a:r>
            <a:r>
              <a:rPr lang="en-US" sz="2000" dirty="0">
                <a:cs typeface="Times New Roman" panose="02020603050405020304" pitchFamily="18" charset="0"/>
              </a:rPr>
              <a:t>) </a:t>
            </a:r>
            <a:r>
              <a:rPr lang="id-ID" sz="2000" dirty="0">
                <a:cs typeface="Times New Roman" panose="02020603050405020304" pitchFamily="18" charset="0"/>
              </a:rPr>
              <a:t>+ I + 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id-ID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id-ID" sz="2000" dirty="0"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id-ID" sz="2000" dirty="0">
                <a:cs typeface="Times New Roman" panose="02020603050405020304" pitchFamily="18" charset="0"/>
                <a:sym typeface="Wingdings" panose="05000000000000000000" pitchFamily="2" charset="2"/>
              </a:rPr>
              <a:t> = Y</a:t>
            </a:r>
            <a:r>
              <a:rPr lang="id-ID" sz="2000" dirty="0">
                <a:cs typeface="Times New Roman" panose="02020603050405020304" pitchFamily="18" charset="0"/>
              </a:rPr>
              <a:t> </a:t>
            </a:r>
            <a:r>
              <a:rPr lang="id-ID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 titik </a:t>
            </a:r>
            <a:r>
              <a:rPr lang="id-ID" sz="20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id-ID" sz="2000" b="1" dirty="0">
                <a:solidFill>
                  <a:srgbClr val="0070C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id-ID" sz="20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id-ID" sz="20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E2 = Y2)</a:t>
            </a:r>
            <a:endParaRPr lang="id-ID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943600" y="5299075"/>
            <a:ext cx="2466975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2200" dirty="0">
                <a:latin typeface="+mn-lt"/>
                <a:cs typeface="Times New Roman" panose="02020603050405020304" pitchFamily="18" charset="0"/>
              </a:rPr>
              <a:t>T</a:t>
            </a:r>
            <a:r>
              <a:rPr lang="id-ID" sz="2200" dirty="0">
                <a:latin typeface="+mn-lt"/>
                <a:cs typeface="Times New Roman" panose="02020603050405020304" pitchFamily="18" charset="0"/>
              </a:rPr>
              <a:t> ↓ </a:t>
            </a:r>
            <a:r>
              <a:rPr lang="id-ID" sz="2200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 Y </a:t>
            </a:r>
            <a:r>
              <a:rPr lang="id-ID" sz="2200" dirty="0">
                <a:latin typeface="+mn-lt"/>
                <a:cs typeface="Times New Roman" panose="02020603050405020304" pitchFamily="18" charset="0"/>
              </a:rPr>
              <a:t>↑ dari Y1 ke Y2 </a:t>
            </a:r>
            <a:r>
              <a:rPr lang="id-ID" sz="2200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 ∆Y = Y1 Y2</a:t>
            </a:r>
            <a:endParaRPr lang="id-ID" sz="2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1336" y="2528649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4822" y="181808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PE2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0"/>
            <a:ext cx="8534400" cy="83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00B050"/>
                </a:solidFill>
              </a:rPr>
              <a:t>An increase in taxes</a:t>
            </a:r>
          </a:p>
        </p:txBody>
      </p:sp>
      <p:grpSp>
        <p:nvGrpSpPr>
          <p:cNvPr id="28676" name="Group 3"/>
          <p:cNvGrpSpPr/>
          <p:nvPr/>
        </p:nvGrpSpPr>
        <p:grpSpPr bwMode="auto">
          <a:xfrm>
            <a:off x="3276600" y="1219200"/>
            <a:ext cx="4724400" cy="4114800"/>
            <a:chOff x="2064" y="768"/>
            <a:chExt cx="2976" cy="2592"/>
          </a:xfrm>
        </p:grpSpPr>
        <p:grpSp>
          <p:nvGrpSpPr>
            <p:cNvPr id="28712" name="Group 4"/>
            <p:cNvGrpSpPr/>
            <p:nvPr/>
          </p:nvGrpSpPr>
          <p:grpSpPr bwMode="auto">
            <a:xfrm>
              <a:off x="2256" y="1020"/>
              <a:ext cx="2496" cy="2112"/>
              <a:chOff x="2640" y="1056"/>
              <a:chExt cx="2496" cy="2112"/>
            </a:xfrm>
          </p:grpSpPr>
          <p:sp>
            <p:nvSpPr>
              <p:cNvPr id="28715" name="Line 5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6" name="Line 6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13" name="Text Box 7"/>
            <p:cNvSpPr txBox="1">
              <a:spLocks noChangeArrowheads="1"/>
            </p:cNvSpPr>
            <p:nvPr/>
          </p:nvSpPr>
          <p:spPr bwMode="auto">
            <a:xfrm>
              <a:off x="4704" y="307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>
                  <a:latin typeface="Tahoma" panose="020B0604030504040204" pitchFamily="34" charset="0"/>
                </a:rPr>
                <a:t>Y</a:t>
              </a:r>
              <a:r>
                <a:rPr lang="en-US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8714" name="Text Box 8"/>
            <p:cNvSpPr txBox="1">
              <a:spLocks noChangeArrowheads="1"/>
            </p:cNvSpPr>
            <p:nvPr/>
          </p:nvSpPr>
          <p:spPr bwMode="auto">
            <a:xfrm>
              <a:off x="2064" y="768"/>
              <a:ext cx="3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tabLst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"/>
                </a:spcBef>
              </a:pPr>
              <a:r>
                <a:rPr lang="en-US" sz="2000" b="1" i="1" dirty="0">
                  <a:latin typeface="Tahoma" panose="020B0604030504040204" pitchFamily="34" charset="0"/>
                </a:rPr>
                <a:t>PE</a:t>
              </a:r>
              <a:endParaRPr lang="en-US"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4825" name="Group 9"/>
          <p:cNvGrpSpPr/>
          <p:nvPr/>
        </p:nvGrpSpPr>
        <p:grpSpPr bwMode="auto">
          <a:xfrm>
            <a:off x="3571875" y="1141413"/>
            <a:ext cx="3309938" cy="3830638"/>
            <a:chOff x="2256" y="719"/>
            <a:chExt cx="2085" cy="2413"/>
          </a:xfrm>
        </p:grpSpPr>
        <p:sp>
          <p:nvSpPr>
            <p:cNvPr id="28710" name="Line 10"/>
            <p:cNvSpPr>
              <a:spLocks noChangeShapeType="1"/>
            </p:cNvSpPr>
            <p:nvPr/>
          </p:nvSpPr>
          <p:spPr bwMode="auto">
            <a:xfrm flipV="1">
              <a:off x="2256" y="1088"/>
              <a:ext cx="2050" cy="20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Text Box 11"/>
            <p:cNvSpPr txBox="1">
              <a:spLocks noChangeArrowheads="1"/>
            </p:cNvSpPr>
            <p:nvPr/>
          </p:nvSpPr>
          <p:spPr bwMode="auto">
            <a:xfrm rot="18848096">
              <a:off x="3903" y="905"/>
              <a:ext cx="62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 dirty="0">
                  <a:latin typeface="Tahoma" panose="020B0604030504040204" pitchFamily="34" charset="0"/>
                </a:rPr>
                <a:t>PE</a:t>
              </a:r>
              <a:r>
                <a:rPr lang="en-US" sz="2000" dirty="0">
                  <a:latin typeface="Tahoma" panose="020B0604030504040204" pitchFamily="34" charset="0"/>
                </a:rPr>
                <a:t> =</a:t>
              </a:r>
              <a:r>
                <a:rPr lang="en-US" sz="2000" b="1" i="1" dirty="0">
                  <a:latin typeface="Tahoma" panose="020B0604030504040204" pitchFamily="34" charset="0"/>
                </a:rPr>
                <a:t>Y</a:t>
              </a:r>
              <a:r>
                <a:rPr lang="en-US" sz="2000" dirty="0">
                  <a:latin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4861" name="Group 45"/>
          <p:cNvGrpSpPr/>
          <p:nvPr/>
        </p:nvGrpSpPr>
        <p:grpSpPr bwMode="auto">
          <a:xfrm>
            <a:off x="3581400" y="2381250"/>
            <a:ext cx="5334000" cy="1600200"/>
            <a:chOff x="2256" y="1500"/>
            <a:chExt cx="3360" cy="1008"/>
          </a:xfrm>
        </p:grpSpPr>
        <p:sp>
          <p:nvSpPr>
            <p:cNvPr id="28708" name="Text Box 13"/>
            <p:cNvSpPr txBox="1">
              <a:spLocks noChangeArrowheads="1"/>
            </p:cNvSpPr>
            <p:nvPr/>
          </p:nvSpPr>
          <p:spPr bwMode="auto">
            <a:xfrm>
              <a:off x="4320" y="1500"/>
              <a:ext cx="12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 dirty="0">
                  <a:latin typeface="Tahoma" panose="020B0604030504040204" pitchFamily="34" charset="0"/>
                </a:rPr>
                <a:t>PE2 </a:t>
              </a:r>
              <a:r>
                <a:rPr lang="en-US" sz="2000" dirty="0">
                  <a:latin typeface="Tahoma" panose="020B0604030504040204" pitchFamily="34" charset="0"/>
                </a:rPr>
                <a:t>=</a:t>
              </a:r>
              <a:r>
                <a:rPr lang="en-US" sz="2000" b="1" i="1" dirty="0">
                  <a:solidFill>
                    <a:srgbClr val="CC0000"/>
                  </a:solidFill>
                  <a:latin typeface="Tahoma" panose="020B0604030504040204" pitchFamily="34" charset="0"/>
                </a:rPr>
                <a:t>C</a:t>
              </a:r>
              <a:r>
                <a:rPr lang="en-US" sz="2000" b="1" i="1" baseline="-25000" dirty="0">
                  <a:solidFill>
                    <a:srgbClr val="CC0000"/>
                  </a:solidFill>
                  <a:latin typeface="Tahoma" panose="020B0604030504040204" pitchFamily="34" charset="0"/>
                </a:rPr>
                <a:t>2</a:t>
              </a:r>
              <a:r>
                <a:rPr lang="en-US" sz="2000" b="1" i="1" dirty="0">
                  <a:latin typeface="Tahoma" panose="020B0604030504040204" pitchFamily="34" charset="0"/>
                </a:rPr>
                <a:t> </a:t>
              </a:r>
              <a:r>
                <a:rPr lang="en-US" sz="2000" dirty="0">
                  <a:latin typeface="Tahoma" panose="020B0604030504040204" pitchFamily="34" charset="0"/>
                </a:rPr>
                <a:t>+</a:t>
              </a:r>
              <a:r>
                <a:rPr lang="en-US" sz="2000" b="1" i="1" dirty="0">
                  <a:latin typeface="Tahoma" panose="020B0604030504040204" pitchFamily="34" charset="0"/>
                </a:rPr>
                <a:t>I </a:t>
              </a:r>
              <a:r>
                <a:rPr lang="en-US" sz="2000" dirty="0">
                  <a:latin typeface="Tahoma" panose="020B0604030504040204" pitchFamily="34" charset="0"/>
                </a:rPr>
                <a:t>+</a:t>
              </a:r>
              <a:r>
                <a:rPr lang="en-US" sz="2000" b="1" i="1" dirty="0">
                  <a:latin typeface="Tahoma" panose="020B0604030504040204" pitchFamily="34" charset="0"/>
                </a:rPr>
                <a:t>G</a:t>
              </a:r>
            </a:p>
          </p:txBody>
        </p:sp>
        <p:sp>
          <p:nvSpPr>
            <p:cNvPr id="28709" name="Line 14"/>
            <p:cNvSpPr>
              <a:spLocks noChangeShapeType="1"/>
            </p:cNvSpPr>
            <p:nvPr/>
          </p:nvSpPr>
          <p:spPr bwMode="auto">
            <a:xfrm flipV="1">
              <a:off x="2256" y="1740"/>
              <a:ext cx="2256" cy="76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5105400" y="344805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32" name="Group 16"/>
          <p:cNvGrpSpPr/>
          <p:nvPr/>
        </p:nvGrpSpPr>
        <p:grpSpPr bwMode="auto">
          <a:xfrm>
            <a:off x="3429000" y="4972048"/>
            <a:ext cx="1676400" cy="887955"/>
            <a:chOff x="2160" y="3119"/>
            <a:chExt cx="1066" cy="581"/>
          </a:xfrm>
        </p:grpSpPr>
        <p:sp>
          <p:nvSpPr>
            <p:cNvPr id="28706" name="Text Box 17"/>
            <p:cNvSpPr txBox="1">
              <a:spLocks noChangeArrowheads="1"/>
            </p:cNvSpPr>
            <p:nvPr/>
          </p:nvSpPr>
          <p:spPr bwMode="auto">
            <a:xfrm>
              <a:off x="2160" y="3408"/>
              <a:ext cx="816" cy="2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9144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 i="1" dirty="0">
                  <a:latin typeface="Tahoma" panose="020B0604030504040204" pitchFamily="34" charset="0"/>
                </a:rPr>
                <a:t>PE</a:t>
              </a:r>
              <a:r>
                <a:rPr lang="en-US" sz="2000" baseline="-25000" dirty="0">
                  <a:latin typeface="Tahoma" panose="020B0604030504040204" pitchFamily="34" charset="0"/>
                </a:rPr>
                <a:t>2</a:t>
              </a:r>
              <a:r>
                <a:rPr lang="en-US" sz="2000" dirty="0">
                  <a:latin typeface="Tahoma" panose="020B0604030504040204" pitchFamily="34" charset="0"/>
                </a:rPr>
                <a:t> = </a:t>
              </a:r>
              <a:r>
                <a:rPr lang="en-US" sz="2000" b="1" i="1" dirty="0">
                  <a:latin typeface="Tahoma" panose="020B0604030504040204" pitchFamily="34" charset="0"/>
                </a:rPr>
                <a:t>Y</a:t>
              </a:r>
              <a:r>
                <a:rPr lang="en-US" sz="2000" baseline="-25000" dirty="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28707" name="Line 18"/>
            <p:cNvSpPr>
              <a:spLocks noChangeShapeType="1"/>
            </p:cNvSpPr>
            <p:nvPr/>
          </p:nvSpPr>
          <p:spPr bwMode="auto">
            <a:xfrm flipV="1">
              <a:off x="2985" y="3119"/>
              <a:ext cx="241" cy="4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91440"/>
            <a:lstStyle/>
            <a:p>
              <a:endParaRPr lang="en-US"/>
            </a:p>
          </p:txBody>
        </p:sp>
      </p:grpSp>
      <p:grpSp>
        <p:nvGrpSpPr>
          <p:cNvPr id="34858" name="Group 42"/>
          <p:cNvGrpSpPr/>
          <p:nvPr/>
        </p:nvGrpSpPr>
        <p:grpSpPr bwMode="auto">
          <a:xfrm>
            <a:off x="3600450" y="1800225"/>
            <a:ext cx="5314950" cy="1589088"/>
            <a:chOff x="2268" y="1134"/>
            <a:chExt cx="3348" cy="1001"/>
          </a:xfrm>
        </p:grpSpPr>
        <p:sp>
          <p:nvSpPr>
            <p:cNvPr id="28704" name="Text Box 20"/>
            <p:cNvSpPr txBox="1">
              <a:spLocks noChangeArrowheads="1"/>
            </p:cNvSpPr>
            <p:nvPr/>
          </p:nvSpPr>
          <p:spPr bwMode="auto">
            <a:xfrm>
              <a:off x="4320" y="1134"/>
              <a:ext cx="12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 dirty="0">
                  <a:latin typeface="Tahoma" panose="020B0604030504040204" pitchFamily="34" charset="0"/>
                </a:rPr>
                <a:t>PE 1=</a:t>
              </a:r>
              <a:r>
                <a:rPr lang="en-US" sz="2000" b="1" i="1" dirty="0">
                  <a:solidFill>
                    <a:srgbClr val="0070C0"/>
                  </a:solidFill>
                  <a:latin typeface="Tahoma" panose="020B0604030504040204" pitchFamily="34" charset="0"/>
                </a:rPr>
                <a:t>C</a:t>
              </a:r>
              <a:r>
                <a:rPr lang="en-US" sz="2000" b="1" i="1" baseline="-25000" dirty="0">
                  <a:solidFill>
                    <a:srgbClr val="0070C0"/>
                  </a:solidFill>
                  <a:latin typeface="Tahoma" panose="020B0604030504040204" pitchFamily="34" charset="0"/>
                </a:rPr>
                <a:t>1</a:t>
              </a:r>
              <a:r>
                <a:rPr lang="en-US" sz="2000" b="1" i="1" dirty="0">
                  <a:latin typeface="Tahoma" panose="020B0604030504040204" pitchFamily="34" charset="0"/>
                </a:rPr>
                <a:t> </a:t>
              </a:r>
              <a:r>
                <a:rPr lang="en-US" sz="2000" dirty="0">
                  <a:latin typeface="Tahoma" panose="020B0604030504040204" pitchFamily="34" charset="0"/>
                </a:rPr>
                <a:t>+</a:t>
              </a:r>
              <a:r>
                <a:rPr lang="en-US" sz="2000" b="1" i="1" dirty="0">
                  <a:latin typeface="Tahoma" panose="020B0604030504040204" pitchFamily="34" charset="0"/>
                </a:rPr>
                <a:t>I </a:t>
              </a:r>
              <a:r>
                <a:rPr lang="en-US" sz="2000" dirty="0">
                  <a:latin typeface="Tahoma" panose="020B0604030504040204" pitchFamily="34" charset="0"/>
                </a:rPr>
                <a:t>+</a:t>
              </a:r>
              <a:r>
                <a:rPr lang="en-US" sz="2000" b="1" i="1" dirty="0">
                  <a:latin typeface="Tahoma" panose="020B0604030504040204" pitchFamily="34" charset="0"/>
                </a:rPr>
                <a:t>G</a:t>
              </a:r>
              <a:endParaRPr lang="en-US" sz="2000" b="1" i="1" baseline="-25000" dirty="0">
                <a:latin typeface="Tahoma" panose="020B0604030504040204" pitchFamily="34" charset="0"/>
              </a:endParaRPr>
            </a:p>
          </p:txBody>
        </p:sp>
        <p:sp>
          <p:nvSpPr>
            <p:cNvPr id="28705" name="Line 21"/>
            <p:cNvSpPr>
              <a:spLocks noChangeShapeType="1"/>
            </p:cNvSpPr>
            <p:nvPr/>
          </p:nvSpPr>
          <p:spPr bwMode="auto">
            <a:xfrm flipV="1">
              <a:off x="2268" y="1374"/>
              <a:ext cx="2255" cy="761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4838" name="Line 22"/>
          <p:cNvSpPr>
            <a:spLocks noChangeShapeType="1"/>
          </p:cNvSpPr>
          <p:nvPr/>
        </p:nvSpPr>
        <p:spPr bwMode="auto">
          <a:xfrm>
            <a:off x="5932488" y="2625725"/>
            <a:ext cx="3175" cy="23510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39" name="Group 23"/>
          <p:cNvGrpSpPr/>
          <p:nvPr/>
        </p:nvGrpSpPr>
        <p:grpSpPr bwMode="auto">
          <a:xfrm>
            <a:off x="5935663" y="4970462"/>
            <a:ext cx="1684337" cy="929840"/>
            <a:chOff x="3739" y="3131"/>
            <a:chExt cx="1061" cy="631"/>
          </a:xfrm>
        </p:grpSpPr>
        <p:sp>
          <p:nvSpPr>
            <p:cNvPr id="28702" name="Text Box 24"/>
            <p:cNvSpPr txBox="1">
              <a:spLocks noChangeArrowheads="1"/>
            </p:cNvSpPr>
            <p:nvPr/>
          </p:nvSpPr>
          <p:spPr bwMode="auto">
            <a:xfrm>
              <a:off x="3984" y="3459"/>
              <a:ext cx="816" cy="303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9144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 i="1" dirty="0">
                  <a:latin typeface="Tahoma" panose="020B0604030504040204" pitchFamily="34" charset="0"/>
                </a:rPr>
                <a:t>PE</a:t>
              </a:r>
              <a:r>
                <a:rPr lang="en-US" sz="2000" baseline="-25000" dirty="0">
                  <a:latin typeface="Tahoma" panose="020B0604030504040204" pitchFamily="34" charset="0"/>
                </a:rPr>
                <a:t>1</a:t>
              </a:r>
              <a:r>
                <a:rPr lang="en-US" sz="2000" dirty="0">
                  <a:latin typeface="Tahoma" panose="020B0604030504040204" pitchFamily="34" charset="0"/>
                </a:rPr>
                <a:t> = </a:t>
              </a:r>
              <a:r>
                <a:rPr lang="en-US" sz="2000" b="1" i="1" dirty="0">
                  <a:latin typeface="Tahoma" panose="020B0604030504040204" pitchFamily="34" charset="0"/>
                </a:rPr>
                <a:t>Y</a:t>
              </a:r>
              <a:r>
                <a:rPr lang="en-US" sz="2000" baseline="-25000" dirty="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28703" name="Line 25"/>
            <p:cNvSpPr>
              <a:spLocks noChangeShapeType="1"/>
            </p:cNvSpPr>
            <p:nvPr/>
          </p:nvSpPr>
          <p:spPr bwMode="auto">
            <a:xfrm flipH="1" flipV="1">
              <a:off x="3739" y="3131"/>
              <a:ext cx="245" cy="4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45" name="Line 29"/>
          <p:cNvSpPr>
            <a:spLocks noChangeShapeType="1"/>
          </p:cNvSpPr>
          <p:nvPr/>
        </p:nvSpPr>
        <p:spPr bwMode="auto">
          <a:xfrm flipV="1">
            <a:off x="5181600" y="4972050"/>
            <a:ext cx="730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46" name="Group 30"/>
          <p:cNvGrpSpPr/>
          <p:nvPr/>
        </p:nvGrpSpPr>
        <p:grpSpPr bwMode="auto">
          <a:xfrm>
            <a:off x="5105400" y="5003800"/>
            <a:ext cx="823913" cy="787400"/>
            <a:chOff x="3240" y="3296"/>
            <a:chExt cx="499" cy="496"/>
          </a:xfrm>
        </p:grpSpPr>
        <p:sp>
          <p:nvSpPr>
            <p:cNvPr id="28700" name="Text Box 31"/>
            <p:cNvSpPr txBox="1">
              <a:spLocks noChangeArrowheads="1"/>
            </p:cNvSpPr>
            <p:nvPr/>
          </p:nvSpPr>
          <p:spPr bwMode="auto">
            <a:xfrm>
              <a:off x="3264" y="3504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latin typeface="Tahoma" panose="020B0604030504040204" pitchFamily="34" charset="0"/>
                  <a:sym typeface="Symbol" panose="05050102010706020507" pitchFamily="18" charset="2"/>
                </a:rPr>
                <a:t></a:t>
              </a:r>
              <a:r>
                <a:rPr lang="en-US" b="1" i="1">
                  <a:latin typeface="Tahoma" panose="020B0604030504040204" pitchFamily="34" charset="0"/>
                  <a:sym typeface="Symbol" panose="05050102010706020507" pitchFamily="18" charset="2"/>
                </a:rPr>
                <a:t>Y</a:t>
              </a:r>
              <a:endParaRPr lang="en-US" b="1" i="1">
                <a:latin typeface="Tahoma" panose="020B0604030504040204" pitchFamily="34" charset="0"/>
              </a:endParaRPr>
            </a:p>
          </p:txBody>
        </p:sp>
        <p:sp>
          <p:nvSpPr>
            <p:cNvPr id="28701" name="AutoShape 32"/>
            <p:cNvSpPr/>
            <p:nvPr/>
          </p:nvSpPr>
          <p:spPr bwMode="auto">
            <a:xfrm rot="-5407097">
              <a:off x="3379" y="3157"/>
              <a:ext cx="222" cy="499"/>
            </a:xfrm>
            <a:prstGeom prst="leftBrace">
              <a:avLst>
                <a:gd name="adj1" fmla="val 43238"/>
                <a:gd name="adj2" fmla="val 48968"/>
              </a:avLst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34862" name="Group 46"/>
          <p:cNvGrpSpPr/>
          <p:nvPr/>
        </p:nvGrpSpPr>
        <p:grpSpPr bwMode="auto">
          <a:xfrm>
            <a:off x="5975350" y="2590800"/>
            <a:ext cx="2976563" cy="1920875"/>
            <a:chOff x="3764" y="1632"/>
            <a:chExt cx="1875" cy="1210"/>
          </a:xfrm>
        </p:grpSpPr>
        <p:sp>
          <p:nvSpPr>
            <p:cNvPr id="28697" name="AutoShape 35"/>
            <p:cNvSpPr/>
            <p:nvPr/>
          </p:nvSpPr>
          <p:spPr bwMode="auto">
            <a:xfrm flipH="1">
              <a:off x="3764" y="1632"/>
              <a:ext cx="172" cy="368"/>
            </a:xfrm>
            <a:prstGeom prst="leftBrace">
              <a:avLst>
                <a:gd name="adj1" fmla="val 44593"/>
                <a:gd name="adj2" fmla="val 47917"/>
              </a:avLst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8698" name="Text Box 36"/>
            <p:cNvSpPr txBox="1">
              <a:spLocks noChangeArrowheads="1"/>
            </p:cNvSpPr>
            <p:nvPr/>
          </p:nvSpPr>
          <p:spPr bwMode="auto">
            <a:xfrm>
              <a:off x="3936" y="2112"/>
              <a:ext cx="1703" cy="730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50000"/>
                </a:spcBef>
              </a:pPr>
              <a:r>
                <a:rPr lang="en-US" sz="2200">
                  <a:latin typeface="Arial" panose="020B0604020202020204" pitchFamily="34" charset="0"/>
                </a:rPr>
                <a:t>At </a:t>
              </a:r>
              <a:r>
                <a:rPr lang="en-US" sz="2200" b="1" i="1">
                  <a:latin typeface="Tahoma" panose="020B0604030504040204" pitchFamily="34" charset="0"/>
                </a:rPr>
                <a:t>Y</a:t>
              </a:r>
              <a:r>
                <a:rPr lang="en-US" sz="2200" baseline="-25000">
                  <a:latin typeface="Tahoma" panose="020B0604030504040204" pitchFamily="34" charset="0"/>
                </a:rPr>
                <a:t>1</a:t>
              </a:r>
              <a:r>
                <a:rPr lang="en-US" sz="2200">
                  <a:latin typeface="Arial" panose="020B0604020202020204" pitchFamily="34" charset="0"/>
                </a:rPr>
                <a:t>, there is now an unplanned </a:t>
              </a:r>
              <a:br>
                <a:rPr lang="en-US" sz="2200">
                  <a:latin typeface="Arial" panose="020B0604020202020204" pitchFamily="34" charset="0"/>
                </a:rPr>
              </a:br>
              <a:r>
                <a:rPr lang="en-US" sz="2200">
                  <a:latin typeface="Arial" panose="020B0604020202020204" pitchFamily="34" charset="0"/>
                </a:rPr>
                <a:t>inventory buildup…</a:t>
              </a:r>
            </a:p>
          </p:txBody>
        </p:sp>
        <p:sp>
          <p:nvSpPr>
            <p:cNvPr id="28699" name="Line 37"/>
            <p:cNvSpPr>
              <a:spLocks noChangeShapeType="1"/>
            </p:cNvSpPr>
            <p:nvPr/>
          </p:nvSpPr>
          <p:spPr bwMode="auto">
            <a:xfrm flipH="1" flipV="1">
              <a:off x="3955" y="1811"/>
              <a:ext cx="845" cy="3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54" name="Line 38"/>
          <p:cNvSpPr>
            <a:spLocks noChangeShapeType="1"/>
          </p:cNvSpPr>
          <p:nvPr/>
        </p:nvSpPr>
        <p:spPr bwMode="auto">
          <a:xfrm flipV="1">
            <a:off x="5362575" y="4972050"/>
            <a:ext cx="825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5" name="Line 39"/>
          <p:cNvSpPr>
            <a:spLocks noChangeShapeType="1"/>
          </p:cNvSpPr>
          <p:nvPr/>
        </p:nvSpPr>
        <p:spPr bwMode="auto">
          <a:xfrm flipV="1">
            <a:off x="5567363" y="4972050"/>
            <a:ext cx="730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6" name="Line 40"/>
          <p:cNvSpPr>
            <a:spLocks noChangeShapeType="1"/>
          </p:cNvSpPr>
          <p:nvPr/>
        </p:nvSpPr>
        <p:spPr bwMode="auto">
          <a:xfrm flipV="1">
            <a:off x="5745163" y="4972050"/>
            <a:ext cx="809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7" name="Text Box 41"/>
          <p:cNvSpPr txBox="1">
            <a:spLocks noChangeArrowheads="1"/>
          </p:cNvSpPr>
          <p:nvPr/>
        </p:nvSpPr>
        <p:spPr bwMode="auto">
          <a:xfrm>
            <a:off x="685800" y="4232275"/>
            <a:ext cx="2209800" cy="186372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</a:pPr>
            <a:r>
              <a:rPr lang="en-US" sz="2200">
                <a:latin typeface="Arial" panose="020B0604020202020204" pitchFamily="34" charset="0"/>
              </a:rPr>
              <a:t>…so firms reduce output, and income falls toward a new equilibrium</a:t>
            </a:r>
          </a:p>
        </p:txBody>
      </p:sp>
      <p:grpSp>
        <p:nvGrpSpPr>
          <p:cNvPr id="34867" name="Group 51"/>
          <p:cNvGrpSpPr/>
          <p:nvPr/>
        </p:nvGrpSpPr>
        <p:grpSpPr bwMode="auto">
          <a:xfrm>
            <a:off x="1066800" y="3414713"/>
            <a:ext cx="2428875" cy="561975"/>
            <a:chOff x="672" y="2151"/>
            <a:chExt cx="1530" cy="354"/>
          </a:xfrm>
        </p:grpSpPr>
        <p:sp>
          <p:nvSpPr>
            <p:cNvPr id="28695" name="Text Box 27"/>
            <p:cNvSpPr txBox="1">
              <a:spLocks noChangeArrowheads="1"/>
            </p:cNvSpPr>
            <p:nvPr/>
          </p:nvSpPr>
          <p:spPr bwMode="auto">
            <a:xfrm>
              <a:off x="672" y="2160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latin typeface="Tahoma" panose="020B0604030504040204" pitchFamily="34" charset="0"/>
                  <a:sym typeface="Symbol" panose="05050102010706020507" pitchFamily="18" charset="2"/>
                </a:rPr>
                <a:t></a:t>
              </a:r>
              <a:r>
                <a:rPr lang="en-US" b="1" i="1">
                  <a:latin typeface="Tahoma" panose="020B0604030504040204" pitchFamily="34" charset="0"/>
                  <a:sym typeface="Symbol" panose="05050102010706020507" pitchFamily="18" charset="2"/>
                </a:rPr>
                <a:t>C </a:t>
              </a:r>
              <a:r>
                <a:rPr lang="en-US">
                  <a:latin typeface="Tahoma" panose="020B0604030504040204" pitchFamily="34" charset="0"/>
                  <a:sym typeface="Symbol" panose="05050102010706020507" pitchFamily="18" charset="2"/>
                </a:rPr>
                <a:t>= </a:t>
              </a:r>
              <a:r>
                <a:rPr lang="en-US" b="1">
                  <a:latin typeface="Tahoma" panose="020B0604030504040204" pitchFamily="34" charset="0"/>
                  <a:sym typeface="Symbol" panose="05050102010706020507" pitchFamily="18" charset="2"/>
                </a:rPr>
                <a:t></a:t>
              </a:r>
              <a:r>
                <a:rPr lang="en-US">
                  <a:latin typeface="Tahoma" panose="020B0604030504040204" pitchFamily="34" charset="0"/>
                  <a:sym typeface="Symbol" panose="05050102010706020507" pitchFamily="18" charset="2"/>
                </a:rPr>
                <a:t>MPC </a:t>
              </a:r>
              <a:r>
                <a:rPr lang="en-US" b="1">
                  <a:latin typeface="Tahoma" panose="020B0604030504040204" pitchFamily="34" charset="0"/>
                  <a:sym typeface="Symbol" panose="05050102010706020507" pitchFamily="18" charset="2"/>
                </a:rPr>
                <a:t></a:t>
              </a:r>
              <a:r>
                <a:rPr lang="en-US" b="1" i="1">
                  <a:latin typeface="Tahoma" panose="020B0604030504040204" pitchFamily="34" charset="0"/>
                  <a:sym typeface="Symbol" panose="05050102010706020507" pitchFamily="18" charset="2"/>
                </a:rPr>
                <a:t>T</a:t>
              </a:r>
            </a:p>
          </p:txBody>
        </p:sp>
        <p:sp>
          <p:nvSpPr>
            <p:cNvPr id="28696" name="Line 47"/>
            <p:cNvSpPr>
              <a:spLocks noChangeShapeType="1"/>
            </p:cNvSpPr>
            <p:nvPr/>
          </p:nvSpPr>
          <p:spPr bwMode="auto">
            <a:xfrm>
              <a:off x="2202" y="2151"/>
              <a:ext cx="0" cy="3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5" name="Text Box 49"/>
          <p:cNvSpPr txBox="1">
            <a:spLocks noChangeArrowheads="1"/>
          </p:cNvSpPr>
          <p:nvPr/>
        </p:nvSpPr>
        <p:spPr bwMode="auto">
          <a:xfrm>
            <a:off x="381000" y="1600200"/>
            <a:ext cx="2438400" cy="15113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</a:pPr>
            <a:r>
              <a:rPr lang="en-US" sz="2200">
                <a:latin typeface="Arial" panose="020B0604020202020204" pitchFamily="34" charset="0"/>
              </a:rPr>
              <a:t>Initially, the tax increase reduces consumption, and therefore  </a:t>
            </a:r>
            <a:r>
              <a:rPr lang="en-US" sz="2200" b="1" i="1">
                <a:latin typeface="Arial" panose="020B0604020202020204" pitchFamily="34" charset="0"/>
              </a:rPr>
              <a:t>E</a:t>
            </a:r>
            <a:r>
              <a:rPr lang="en-US" sz="220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28693" name="Text Box 52"/>
          <p:cNvSpPr txBox="1">
            <a:spLocks noChangeArrowheads="1"/>
          </p:cNvSpPr>
          <p:nvPr/>
        </p:nvSpPr>
        <p:spPr bwMode="auto">
          <a:xfrm>
            <a:off x="8658225" y="0"/>
            <a:ext cx="485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d-ID" sz="2000" i="1">
                <a:latin typeface="Cambria" panose="02040503050406030204" pitchFamily="18" charset="0"/>
              </a:rPr>
              <a:t>yst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2242" y="788988"/>
            <a:ext cx="3236913" cy="430212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id-ID" sz="2200" b="1" dirty="0">
                <a:solidFill>
                  <a:srgbClr val="7030A0"/>
                </a:solidFill>
              </a:rPr>
              <a:t> ↑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>
                <a:solidFill>
                  <a:srgbClr val="7030A0"/>
                </a:solidFill>
                <a:sym typeface="Wingdings" panose="05000000000000000000" pitchFamily="2" charset="2"/>
              </a:rPr>
              <a:t> C ↓ </a:t>
            </a:r>
            <a:r>
              <a:rPr lang="id-ID" sz="2200" b="1" dirty="0">
                <a:solidFill>
                  <a:srgbClr val="7030A0"/>
                </a:solidFill>
              </a:rPr>
              <a:t>dari </a:t>
            </a:r>
            <a:r>
              <a:rPr lang="en-US" sz="2200" b="1" dirty="0">
                <a:solidFill>
                  <a:srgbClr val="7030A0"/>
                </a:solidFill>
              </a:rPr>
              <a:t>C</a:t>
            </a:r>
            <a:r>
              <a:rPr lang="id-ID" sz="2200" b="1" dirty="0">
                <a:solidFill>
                  <a:srgbClr val="7030A0"/>
                </a:solidFill>
              </a:rPr>
              <a:t>1 ke </a:t>
            </a:r>
            <a:r>
              <a:rPr lang="en-US" sz="2200" b="1" dirty="0">
                <a:solidFill>
                  <a:srgbClr val="7030A0"/>
                </a:solidFill>
              </a:rPr>
              <a:t>C </a:t>
            </a:r>
            <a:r>
              <a:rPr lang="id-ID" sz="22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7634" y="225639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79722" y="339624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 animBg="1"/>
      <p:bldP spid="34838" grpId="0" animBg="1"/>
      <p:bldP spid="34845" grpId="0" animBg="1"/>
      <p:bldP spid="34854" grpId="0" animBg="1"/>
      <p:bldP spid="34855" grpId="0" animBg="1"/>
      <p:bldP spid="34856" grpId="0" animBg="1"/>
      <p:bldP spid="34857" grpId="0" animBg="1" autoUpdateAnimBg="0"/>
      <p:bldP spid="3486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73"/>
            <a:ext cx="9144000" cy="92132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7030A0"/>
                </a:solidFill>
              </a:rPr>
              <a:t>Solving for </a:t>
            </a:r>
            <a:r>
              <a:rPr lang="en-US" sz="3600" b="1" dirty="0">
                <a:solidFill>
                  <a:srgbClr val="7030A0"/>
                </a:solidFill>
                <a:sym typeface="Symbol" panose="05050102010706020507" pitchFamily="18" charset="2"/>
              </a:rPr>
              <a:t></a:t>
            </a:r>
            <a:r>
              <a:rPr lang="en-US" sz="3600" b="1" i="1" dirty="0">
                <a:solidFill>
                  <a:srgbClr val="7030A0"/>
                </a:solidFill>
                <a:sym typeface="Symbol" panose="05050102010706020507" pitchFamily="18" charset="2"/>
              </a:rPr>
              <a:t>Y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996950" y="1447800"/>
          <a:ext cx="34988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4" name="Equation" r:id="rId4" imgW="1536065" imgH="203200" progId="Equation.DSMT4">
                  <p:embed/>
                </p:oleObj>
              </mc:Choice>
              <mc:Fallback>
                <p:oleObj name="Equation" r:id="rId4" imgW="1536065" imgH="203200" progId="Equation.DSMT4">
                  <p:embed/>
                  <p:pic>
                    <p:nvPicPr>
                      <p:cNvPr id="0" name="Picture 15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1447800"/>
                        <a:ext cx="34988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1676400" y="2851150"/>
          <a:ext cx="32099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5" name="Equation" r:id="rId6" imgW="1409065" imgH="254000" progId="Equation.DSMT4">
                  <p:embed/>
                </p:oleObj>
              </mc:Choice>
              <mc:Fallback>
                <p:oleObj name="Equation" r:id="rId6" imgW="1409065" imgH="254000" progId="Equation.DSMT4">
                  <p:embed/>
                  <p:pic>
                    <p:nvPicPr>
                      <p:cNvPr id="0" name="Picture 15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851150"/>
                        <a:ext cx="320992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1676400" y="2205038"/>
          <a:ext cx="10414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6" name="Equation" r:id="rId8" imgW="457200" imgH="203200" progId="Equation.DSMT4">
                  <p:embed/>
                </p:oleObj>
              </mc:Choice>
              <mc:Fallback>
                <p:oleObj name="Equation" r:id="rId8" imgW="457200" imgH="203200" progId="Equation.DSMT4">
                  <p:embed/>
                  <p:pic>
                    <p:nvPicPr>
                      <p:cNvPr id="0" name="Picture 15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5038"/>
                        <a:ext cx="10414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3740150" y="3733800"/>
          <a:ext cx="47942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7" name="Equation" r:id="rId10" imgW="2108200" imgH="215900" progId="Equation.DSMT4">
                  <p:embed/>
                </p:oleObj>
              </mc:Choice>
              <mc:Fallback>
                <p:oleObj name="Equation" r:id="rId10" imgW="2108200" imgH="215900" progId="Equation.DSMT4">
                  <p:embed/>
                  <p:pic>
                    <p:nvPicPr>
                      <p:cNvPr id="0" name="Picture 15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3733800"/>
                        <a:ext cx="479425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5029200" y="1219200"/>
            <a:ext cx="3429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sz="2500">
                <a:latin typeface="Tahoma" panose="020B0604030504040204" pitchFamily="34" charset="0"/>
              </a:rPr>
              <a:t>eq’m condition in changes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5024438" y="2133600"/>
            <a:ext cx="38766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d-ID" b="1" i="1">
                <a:latin typeface="Tahoma" panose="020B0604030504040204" pitchFamily="34" charset="0"/>
              </a:rPr>
              <a:t>I  </a:t>
            </a:r>
            <a:r>
              <a:rPr lang="id-ID">
                <a:latin typeface="Tahoma" panose="020B0604030504040204" pitchFamily="34" charset="0"/>
              </a:rPr>
              <a:t>and </a:t>
            </a:r>
            <a:r>
              <a:rPr lang="id-ID" b="1" i="1">
                <a:latin typeface="Tahoma" panose="020B0604030504040204" pitchFamily="34" charset="0"/>
              </a:rPr>
              <a:t>G</a:t>
            </a:r>
            <a:r>
              <a:rPr lang="id-ID">
                <a:latin typeface="Tahoma" panose="020B0604030504040204" pitchFamily="34" charset="0"/>
              </a:rPr>
              <a:t>  exogenous  </a:t>
            </a:r>
            <a:endParaRPr lang="en-US">
              <a:latin typeface="Tahoma" panose="020B0604030504040204" pitchFamily="34" charset="0"/>
            </a:endParaRPr>
          </a:p>
          <a:p>
            <a:pPr eaLnBrk="1" hangingPunct="1"/>
            <a:r>
              <a:rPr lang="id-ID">
                <a:latin typeface="Tahoma" panose="020B0604030504040204" pitchFamily="34" charset="0"/>
              </a:rPr>
              <a:t>(I dan G tetap)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990600" y="3733800"/>
            <a:ext cx="2514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latin typeface="Tahoma" panose="020B0604030504040204" pitchFamily="34" charset="0"/>
                <a:sym typeface="Symbol" panose="05050102010706020507" pitchFamily="18" charset="2"/>
              </a:rPr>
              <a:t>Solving for </a:t>
            </a:r>
            <a:r>
              <a:rPr lang="en-US" sz="2500" b="1">
                <a:latin typeface="Tahoma" panose="020B0604030504040204" pitchFamily="34" charset="0"/>
                <a:sym typeface="Symbol" panose="05050102010706020507" pitchFamily="18" charset="2"/>
              </a:rPr>
              <a:t></a:t>
            </a:r>
            <a:r>
              <a:rPr lang="en-US" sz="2500" b="1" i="1">
                <a:latin typeface="Tahoma" panose="020B0604030504040204" pitchFamily="34" charset="0"/>
                <a:sym typeface="Symbol" panose="05050102010706020507" pitchFamily="18" charset="2"/>
              </a:rPr>
              <a:t>Y</a:t>
            </a:r>
            <a:r>
              <a:rPr lang="en-US" sz="2500">
                <a:latin typeface="Tahoma" panose="020B0604030504040204" pitchFamily="34" charset="0"/>
                <a:sym typeface="Symbol" panose="05050102010706020507" pitchFamily="18" charset="2"/>
              </a:rPr>
              <a:t> :</a:t>
            </a:r>
          </a:p>
        </p:txBody>
      </p:sp>
      <p:grpSp>
        <p:nvGrpSpPr>
          <p:cNvPr id="38930" name="Group 18"/>
          <p:cNvGrpSpPr/>
          <p:nvPr/>
        </p:nvGrpSpPr>
        <p:grpSpPr bwMode="auto">
          <a:xfrm>
            <a:off x="3657600" y="4495800"/>
            <a:ext cx="3962400" cy="1524000"/>
            <a:chOff x="2304" y="2832"/>
            <a:chExt cx="2496" cy="960"/>
          </a:xfrm>
        </p:grpSpPr>
        <p:graphicFrame>
          <p:nvGraphicFramePr>
            <p:cNvPr id="30734" name="Object 8"/>
            <p:cNvGraphicFramePr>
              <a:graphicFrameLocks noChangeAspect="1"/>
            </p:cNvGraphicFramePr>
            <p:nvPr/>
          </p:nvGraphicFramePr>
          <p:xfrm>
            <a:off x="2459" y="2992"/>
            <a:ext cx="2236" cy="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88" name="Equation" r:id="rId12" imgW="1562100" imgH="457200" progId="Equation.DSMT4">
                    <p:embed/>
                  </p:oleObj>
                </mc:Choice>
                <mc:Fallback>
                  <p:oleObj name="Equation" r:id="rId12" imgW="1562100" imgH="457200" progId="Equation.DSMT4">
                    <p:embed/>
                    <p:pic>
                      <p:nvPicPr>
                        <p:cNvPr id="0" name="Picture 154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9" y="2992"/>
                          <a:ext cx="2236" cy="6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5" name="Rectangle 16"/>
            <p:cNvSpPr>
              <a:spLocks noChangeArrowheads="1"/>
            </p:cNvSpPr>
            <p:nvPr/>
          </p:nvSpPr>
          <p:spPr bwMode="auto">
            <a:xfrm>
              <a:off x="2304" y="2832"/>
              <a:ext cx="2496" cy="960"/>
            </a:xfrm>
            <a:prstGeom prst="rect">
              <a:avLst/>
            </a:prstGeom>
            <a:noFill/>
            <a:ln w="57150" cmpd="dbl">
              <a:solidFill>
                <a:srgbClr val="CC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1295400" y="4937125"/>
            <a:ext cx="2057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latin typeface="Tahoma" panose="020B0604030504040204" pitchFamily="34" charset="0"/>
                <a:sym typeface="Symbol" panose="05050102010706020507" pitchFamily="18" charset="2"/>
              </a:rPr>
              <a:t>Final result: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 autoUpdateAnimBg="0"/>
      <p:bldP spid="38923" grpId="0" autoUpdateAnimBg="0"/>
      <p:bldP spid="38925" grpId="0" autoUpdateAnimBg="0"/>
      <p:bldP spid="3892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/>
              <a:t>The Tax Multiplier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543800" cy="10668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en-US" sz="2800"/>
              <a:t>def:  the change in income resulting from </a:t>
            </a:r>
            <a:br>
              <a:rPr lang="en-US" sz="2800"/>
            </a:br>
            <a:r>
              <a:rPr lang="en-US" sz="2800"/>
              <a:t>a $1 increase in </a:t>
            </a:r>
            <a:r>
              <a:rPr lang="en-US" sz="2800" b="1" i="1"/>
              <a:t>T </a:t>
            </a:r>
            <a:r>
              <a:rPr lang="en-US" sz="2800"/>
              <a:t>: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2971800" y="2286000"/>
          <a:ext cx="27432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Equation" r:id="rId4" imgW="1143000" imgH="431800" progId="Equation.DSMT4">
                  <p:embed/>
                </p:oleObj>
              </mc:Choice>
              <mc:Fallback>
                <p:oleObj name="Equation" r:id="rId4" imgW="1143000" imgH="431800" progId="Equation.DSMT4">
                  <p:embed/>
                  <p:pic>
                    <p:nvPicPr>
                      <p:cNvPr id="0" name="Picture 164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86000"/>
                        <a:ext cx="2743200" cy="1038225"/>
                      </a:xfrm>
                      <a:prstGeom prst="rect">
                        <a:avLst/>
                      </a:prstGeom>
                      <a:solidFill>
                        <a:srgbClr val="DDF3E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2286000" y="4502150"/>
          <a:ext cx="51816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Equation" r:id="rId6" imgW="2159000" imgH="431800" progId="Equation.DSMT4">
                  <p:embed/>
                </p:oleObj>
              </mc:Choice>
              <mc:Fallback>
                <p:oleObj name="Equation" r:id="rId6" imgW="2159000" imgH="431800" progId="Equation.DSMT4">
                  <p:embed/>
                  <p:pic>
                    <p:nvPicPr>
                      <p:cNvPr id="0" name="Picture 164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502150"/>
                        <a:ext cx="518160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1066800" y="38100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40000"/>
              </a:spcBef>
              <a:buSzPct val="110000"/>
              <a:buFont typeface="Wingdings" panose="05000000000000000000" pitchFamily="2" charset="2"/>
              <a:buNone/>
            </a:pPr>
            <a:r>
              <a:rPr lang="en-US" sz="2800">
                <a:latin typeface="Tahoma" panose="020B0604030504040204" pitchFamily="34" charset="0"/>
              </a:rPr>
              <a:t>If MPC = 0.8, then the tax multiplier equals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3" autoUpdateAnimBg="0"/>
      <p:bldP spid="4199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tax forms(6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/>
          <a:stretch>
            <a:fillRect/>
          </a:stretch>
        </p:blipFill>
        <p:spPr bwMode="auto">
          <a:xfrm>
            <a:off x="4876800" y="1295400"/>
            <a:ext cx="3962400" cy="2884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620000" cy="5181600"/>
          </a:xfrm>
        </p:spPr>
        <p:txBody>
          <a:bodyPr/>
          <a:lstStyle/>
          <a:p>
            <a:pPr marL="0" indent="0" eaLnBrk="1" hangingPunct="1"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n-US" sz="2600" dirty="0"/>
              <a:t>…is </a:t>
            </a:r>
            <a:r>
              <a:rPr lang="en-US" sz="2800" i="1" dirty="0">
                <a:solidFill>
                  <a:srgbClr val="CC0000"/>
                </a:solidFill>
              </a:rPr>
              <a:t>negative</a:t>
            </a:r>
            <a:r>
              <a:rPr lang="en-US" sz="2600" i="1" dirty="0"/>
              <a:t>:</a:t>
            </a:r>
            <a:r>
              <a:rPr lang="en-US" sz="2600" dirty="0"/>
              <a:t>  </a:t>
            </a:r>
            <a:br>
              <a:rPr lang="en-US" sz="2600" dirty="0"/>
            </a:br>
            <a:r>
              <a:rPr lang="en-US" sz="2500" dirty="0"/>
              <a:t>A tax hike reduces </a:t>
            </a:r>
            <a:br>
              <a:rPr lang="en-US" sz="2500" dirty="0"/>
            </a:br>
            <a:r>
              <a:rPr lang="en-US" sz="2500" dirty="0"/>
              <a:t>consumer spending, </a:t>
            </a:r>
            <a:br>
              <a:rPr lang="en-US" sz="2500" dirty="0"/>
            </a:br>
            <a:r>
              <a:rPr lang="en-US" sz="2500" dirty="0"/>
              <a:t>which reduces income.</a:t>
            </a:r>
          </a:p>
          <a:p>
            <a:pPr marL="0" indent="0" eaLnBrk="1" hangingPunct="1"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n-US" sz="2600" dirty="0"/>
              <a:t>…is </a:t>
            </a:r>
            <a:r>
              <a:rPr lang="en-US" sz="2800" i="1" dirty="0">
                <a:solidFill>
                  <a:srgbClr val="CC0000"/>
                </a:solidFill>
              </a:rPr>
              <a:t>greater than one</a:t>
            </a:r>
            <a:r>
              <a:rPr lang="en-US" sz="2800" dirty="0">
                <a:solidFill>
                  <a:srgbClr val="CC0000"/>
                </a:solidFill>
              </a:rPr>
              <a:t> </a:t>
            </a:r>
            <a:r>
              <a:rPr lang="en-US" sz="2800" dirty="0"/>
              <a:t> </a:t>
            </a:r>
            <a:br>
              <a:rPr lang="en-US" sz="2600" dirty="0"/>
            </a:br>
            <a:r>
              <a:rPr lang="en-US" sz="2600" dirty="0"/>
              <a:t>    </a:t>
            </a:r>
            <a:r>
              <a:rPr lang="en-US" sz="2400" dirty="0"/>
              <a:t>(</a:t>
            </a:r>
            <a:r>
              <a:rPr lang="en-US" sz="2400" i="1" dirty="0"/>
              <a:t>in absolute value</a:t>
            </a:r>
            <a:r>
              <a:rPr lang="en-US" sz="2400" dirty="0"/>
              <a:t>)</a:t>
            </a:r>
            <a:r>
              <a:rPr lang="en-US" sz="2600" dirty="0"/>
              <a:t>:  </a:t>
            </a:r>
            <a:br>
              <a:rPr lang="en-US" sz="2600" dirty="0"/>
            </a:br>
            <a:r>
              <a:rPr lang="en-US" sz="2500" dirty="0"/>
              <a:t>A change in taxes has a </a:t>
            </a:r>
            <a:br>
              <a:rPr lang="en-US" sz="2500" dirty="0"/>
            </a:br>
            <a:r>
              <a:rPr lang="en-US" sz="2500" dirty="0"/>
              <a:t>multiplier effect on income.  </a:t>
            </a:r>
          </a:p>
          <a:p>
            <a:pPr marL="0" indent="0" eaLnBrk="1" hangingPunct="1"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id-ID" sz="2600" dirty="0"/>
              <a:t>…is </a:t>
            </a:r>
            <a:r>
              <a:rPr lang="id-ID" sz="2800" i="1" dirty="0">
                <a:solidFill>
                  <a:srgbClr val="CC0000"/>
                </a:solidFill>
              </a:rPr>
              <a:t>smaller than the govt spending multiplier</a:t>
            </a:r>
            <a:r>
              <a:rPr lang="id-ID" sz="2600" i="1" dirty="0"/>
              <a:t>:</a:t>
            </a:r>
            <a:r>
              <a:rPr lang="id-ID" sz="2600" dirty="0"/>
              <a:t>  </a:t>
            </a:r>
            <a:br>
              <a:rPr lang="id-ID" sz="2600" dirty="0"/>
            </a:br>
            <a:r>
              <a:rPr lang="id-ID" sz="2500" dirty="0"/>
              <a:t>Consumers save the fraction (1-MPC) of a tax cut, </a:t>
            </a:r>
            <a:br>
              <a:rPr lang="id-ID" sz="2500" dirty="0"/>
            </a:br>
            <a:r>
              <a:rPr lang="id-ID" sz="2500" dirty="0"/>
              <a:t>so the initial boost in spending from a tax cut is </a:t>
            </a:r>
            <a:br>
              <a:rPr lang="id-ID" sz="2500" dirty="0"/>
            </a:br>
            <a:r>
              <a:rPr lang="id-ID" sz="2500" dirty="0"/>
              <a:t>smaller than from an equal increase in </a:t>
            </a:r>
            <a:r>
              <a:rPr lang="id-ID" sz="2500" b="1" i="1" dirty="0"/>
              <a:t>G</a:t>
            </a:r>
            <a:r>
              <a:rPr lang="id-ID" sz="2500" dirty="0"/>
              <a:t>.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/>
              <a:t>The Tax Multiplier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2564" y="228600"/>
            <a:ext cx="8153400" cy="169277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Classical theory seemed incapable of explaining the Depression</a:t>
            </a:r>
            <a:r>
              <a:rPr lang="en-US" sz="2400" dirty="0"/>
              <a:t>. According to that theory, national income depends on factor supplies and the available technology, neither of which changed substantially from 1929 to 1933.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7981" y="2209800"/>
            <a:ext cx="79317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After the onset of the Depression, </a:t>
            </a:r>
            <a:r>
              <a:rPr lang="en-US" sz="2800" dirty="0">
                <a:solidFill>
                  <a:srgbClr val="FF0000"/>
                </a:solidFill>
              </a:rPr>
              <a:t>many economists believed that a new model was needed</a:t>
            </a:r>
            <a:r>
              <a:rPr lang="en-US" sz="2400" dirty="0"/>
              <a:t> to explain such a large and sudden economic downturn and to suggest government policies that might reduce the economic hardship so many people faced.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7981" y="4495800"/>
            <a:ext cx="8125692" cy="132343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In 1936 the British economist </a:t>
            </a:r>
            <a:r>
              <a:rPr lang="en-US" sz="2800" dirty="0">
                <a:solidFill>
                  <a:srgbClr val="FF0000"/>
                </a:solidFill>
              </a:rPr>
              <a:t>John Maynard Keynes revolutionized economics</a:t>
            </a:r>
            <a:r>
              <a:rPr lang="en-US" sz="2400" dirty="0"/>
              <a:t> with his book </a:t>
            </a:r>
            <a:r>
              <a:rPr lang="en-US" sz="2400" i="1" dirty="0"/>
              <a:t>The General Theory of Employment, Interest, and Money.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7696200" cy="49530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buFont typeface="Wingdings" panose="05000000000000000000" pitchFamily="2" charset="2"/>
              <a:buNone/>
              <a:defRPr/>
            </a:pPr>
            <a:r>
              <a:rPr lang="id-ID" sz="2800" dirty="0">
                <a:latin typeface="+mj-lt"/>
              </a:rPr>
              <a:t>…is </a:t>
            </a:r>
            <a:r>
              <a:rPr lang="id-ID" sz="2800" i="1" dirty="0">
                <a:solidFill>
                  <a:srgbClr val="CC0000"/>
                </a:solidFill>
                <a:latin typeface="+mj-lt"/>
              </a:rPr>
              <a:t>negative</a:t>
            </a:r>
            <a:r>
              <a:rPr lang="id-ID" sz="2800" i="1" dirty="0">
                <a:latin typeface="+mj-lt"/>
              </a:rPr>
              <a:t>:</a:t>
            </a:r>
            <a:r>
              <a:rPr lang="id-ID" sz="2800" dirty="0">
                <a:latin typeface="+mj-lt"/>
              </a:rPr>
              <a:t>  </a:t>
            </a:r>
          </a:p>
          <a:p>
            <a:pPr marL="0" indent="0" eaLnBrk="1" hangingPunct="1">
              <a:lnSpc>
                <a:spcPct val="105000"/>
              </a:lnSpc>
              <a:buFont typeface="Wingdings" panose="05000000000000000000" pitchFamily="2" charset="2"/>
              <a:buNone/>
              <a:defRPr/>
            </a:pPr>
            <a:r>
              <a:rPr lang="id-ID" sz="2800" b="1" dirty="0">
                <a:latin typeface="+mj-lt"/>
              </a:rPr>
              <a:t>T </a:t>
            </a:r>
            <a:r>
              <a:rPr lang="id-ID" sz="2800" b="1" dirty="0">
                <a:latin typeface="+mj-lt"/>
                <a:cs typeface="Arial" panose="020B0604020202020204" pitchFamily="34" charset="0"/>
              </a:rPr>
              <a:t>↑ </a:t>
            </a:r>
            <a:r>
              <a:rPr lang="id-ID" sz="2800" b="1" dirty="0"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 C ↓ </a:t>
            </a:r>
            <a:r>
              <a:rPr lang="en-US" sz="2800" b="1" dirty="0"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[ </a:t>
            </a:r>
            <a:r>
              <a:rPr lang="id-ID" sz="2800" b="1" dirty="0">
                <a:latin typeface="+mj-lt"/>
              </a:rPr>
              <a:t>C = C (Y-T)</a:t>
            </a:r>
            <a:r>
              <a:rPr lang="en-US" sz="2800" b="1" dirty="0">
                <a:latin typeface="+mj-lt"/>
              </a:rPr>
              <a:t>]</a:t>
            </a:r>
            <a:r>
              <a:rPr lang="id-ID" sz="2800" b="1" dirty="0">
                <a:latin typeface="+mj-lt"/>
              </a:rPr>
              <a:t> </a:t>
            </a:r>
            <a:r>
              <a:rPr lang="id-ID" sz="2800" b="1" dirty="0">
                <a:latin typeface="+mj-lt"/>
                <a:sym typeface="Wingdings" panose="05000000000000000000" pitchFamily="2" charset="2"/>
              </a:rPr>
              <a:t> Y </a:t>
            </a:r>
            <a:r>
              <a:rPr lang="id-ID" sz="2800" b="1" dirty="0">
                <a:latin typeface="+mj-lt"/>
              </a:rPr>
              <a:t>equilibrium </a:t>
            </a:r>
            <a:r>
              <a:rPr lang="id-ID" sz="2800" b="1" dirty="0">
                <a:latin typeface="+mj-lt"/>
                <a:cs typeface="Arial" panose="020B0604020202020204" pitchFamily="34" charset="0"/>
              </a:rPr>
              <a:t>↓</a:t>
            </a:r>
            <a:endParaRPr lang="en-US" sz="2800" dirty="0">
              <a:latin typeface="+mj-lt"/>
            </a:endParaRPr>
          </a:p>
          <a:p>
            <a:pPr marL="0" indent="0" eaLnBrk="1" hangingPunct="1">
              <a:lnSpc>
                <a:spcPct val="105000"/>
              </a:lnSpc>
              <a:buFont typeface="Wingdings" panose="05000000000000000000" pitchFamily="2" charset="2"/>
              <a:buNone/>
              <a:defRPr/>
            </a:pPr>
            <a:r>
              <a:rPr lang="id-ID" sz="2800" dirty="0">
                <a:latin typeface="+mj-lt"/>
              </a:rPr>
              <a:t>…is </a:t>
            </a:r>
            <a:r>
              <a:rPr lang="id-ID" sz="2800" i="1" dirty="0">
                <a:solidFill>
                  <a:srgbClr val="CC0000"/>
                </a:solidFill>
                <a:latin typeface="+mj-lt"/>
              </a:rPr>
              <a:t>greater than one</a:t>
            </a:r>
            <a:r>
              <a:rPr lang="id-ID" sz="2800" dirty="0">
                <a:solidFill>
                  <a:srgbClr val="CC0000"/>
                </a:solidFill>
                <a:latin typeface="+mj-lt"/>
              </a:rPr>
              <a:t> </a:t>
            </a:r>
            <a:r>
              <a:rPr lang="id-ID" sz="2800" dirty="0">
                <a:latin typeface="+mj-lt"/>
              </a:rPr>
              <a:t> </a:t>
            </a:r>
            <a:r>
              <a:rPr lang="id-ID" sz="2400" dirty="0">
                <a:latin typeface="+mj-lt"/>
              </a:rPr>
              <a:t>(</a:t>
            </a:r>
            <a:r>
              <a:rPr lang="id-ID" sz="2400" i="1" dirty="0">
                <a:latin typeface="+mj-lt"/>
              </a:rPr>
              <a:t>in absolute value</a:t>
            </a:r>
            <a:r>
              <a:rPr lang="id-ID" sz="2400" dirty="0">
                <a:latin typeface="+mj-lt"/>
              </a:rPr>
              <a:t>)</a:t>
            </a:r>
            <a:r>
              <a:rPr lang="id-ID" sz="2800" dirty="0">
                <a:latin typeface="+mj-lt"/>
              </a:rPr>
              <a:t>:  </a:t>
            </a:r>
            <a:br>
              <a:rPr lang="id-ID" sz="2800" dirty="0">
                <a:latin typeface="+mj-lt"/>
              </a:rPr>
            </a:br>
            <a:r>
              <a:rPr lang="id-ID" sz="2800" b="1" dirty="0">
                <a:latin typeface="+mj-lt"/>
                <a:cs typeface="Tahoma" panose="020B0604030504040204" pitchFamily="34" charset="0"/>
              </a:rPr>
              <a:t>∆T </a:t>
            </a:r>
            <a:r>
              <a:rPr lang="id-ID" sz="2800" b="1" dirty="0">
                <a:latin typeface="+mj-lt"/>
                <a:cs typeface="Tahoma" panose="020B0604030504040204" pitchFamily="34" charset="0"/>
                <a:sym typeface="Wingdings" panose="05000000000000000000" pitchFamily="2" charset="2"/>
              </a:rPr>
              <a:t> ∆Y melalui multiplier</a:t>
            </a:r>
            <a:r>
              <a:rPr lang="en-US" sz="2800" b="1" dirty="0">
                <a:latin typeface="+mj-lt"/>
                <a:cs typeface="Tahoma" panose="020B0604030504040204" pitchFamily="34" charset="0"/>
                <a:sym typeface="Wingdings" panose="05000000000000000000" pitchFamily="2" charset="2"/>
              </a:rPr>
              <a:t> (</a:t>
            </a:r>
            <a:r>
              <a:rPr lang="id-ID" sz="2800" b="1" dirty="0">
                <a:latin typeface="+mj-lt"/>
                <a:cs typeface="Tahoma" panose="020B0604030504040204" pitchFamily="34" charset="0"/>
                <a:sym typeface="Wingdings" panose="05000000000000000000" pitchFamily="2" charset="2"/>
              </a:rPr>
              <a:t>multiplier</a:t>
            </a:r>
            <a:r>
              <a:rPr lang="en-US" sz="2800" b="1" dirty="0">
                <a:latin typeface="+mj-lt"/>
                <a:cs typeface="Tahoma" panose="020B0604030504040204" pitchFamily="34" charset="0"/>
                <a:sym typeface="Wingdings" panose="05000000000000000000" pitchFamily="2" charset="2"/>
              </a:rPr>
              <a:t> T &gt; 1)</a:t>
            </a:r>
            <a:endParaRPr lang="id-ID" sz="2800" b="1" dirty="0">
              <a:latin typeface="+mj-lt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105000"/>
              </a:lnSpc>
              <a:buFont typeface="Wingdings" panose="05000000000000000000" pitchFamily="2" charset="2"/>
              <a:buNone/>
              <a:defRPr/>
            </a:pPr>
            <a:r>
              <a:rPr lang="id-ID" sz="2800" dirty="0">
                <a:latin typeface="+mj-lt"/>
              </a:rPr>
              <a:t>…is </a:t>
            </a:r>
            <a:r>
              <a:rPr lang="id-ID" sz="2800" i="1" dirty="0">
                <a:solidFill>
                  <a:srgbClr val="CC0000"/>
                </a:solidFill>
                <a:latin typeface="+mj-lt"/>
              </a:rPr>
              <a:t>smaller than the govt spending multiplier</a:t>
            </a:r>
            <a:r>
              <a:rPr lang="id-ID" sz="2800" i="1" dirty="0">
                <a:latin typeface="+mj-lt"/>
              </a:rPr>
              <a:t>:</a:t>
            </a:r>
            <a:r>
              <a:rPr lang="id-ID" sz="2800" dirty="0">
                <a:latin typeface="+mj-lt"/>
              </a:rPr>
              <a:t>  </a:t>
            </a:r>
            <a:br>
              <a:rPr lang="id-ID" sz="2800" dirty="0">
                <a:latin typeface="+mj-lt"/>
              </a:rPr>
            </a:br>
            <a:r>
              <a:rPr lang="id-ID" sz="2800" b="1" dirty="0">
                <a:latin typeface="+mj-lt"/>
              </a:rPr>
              <a:t>multiplier </a:t>
            </a:r>
            <a:r>
              <a:rPr lang="id-ID" sz="2800" b="1" dirty="0">
                <a:latin typeface="+mj-lt"/>
                <a:cs typeface="Tahoma" panose="020B0604030504040204" pitchFamily="34" charset="0"/>
              </a:rPr>
              <a:t>T &lt; multiplier G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6800" y="4724400"/>
          <a:ext cx="27432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Equation" r:id="rId4" imgW="1143000" imgH="431800" progId="Equation.DSMT4">
                  <p:embed/>
                </p:oleObj>
              </mc:Choice>
              <mc:Fallback>
                <p:oleObj name="Equation" r:id="rId4" imgW="1143000" imgH="431800" progId="Equation.DSMT4">
                  <p:embed/>
                  <p:pic>
                    <p:nvPicPr>
                      <p:cNvPr id="0" name="Picture 174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24400"/>
                        <a:ext cx="2743200" cy="10382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4495800" y="4724400"/>
          <a:ext cx="2789238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Equation" r:id="rId6" imgW="1193800" imgH="431800" progId="Equation.DSMT4">
                  <p:embed/>
                </p:oleObj>
              </mc:Choice>
              <mc:Fallback>
                <p:oleObj name="Equation" r:id="rId6" imgW="1193800" imgH="431800" progId="Equation.DSMT4">
                  <p:embed/>
                  <p:pic>
                    <p:nvPicPr>
                      <p:cNvPr id="0" name="Picture 174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724400"/>
                        <a:ext cx="2789238" cy="1009650"/>
                      </a:xfrm>
                      <a:prstGeom prst="rect">
                        <a:avLst/>
                      </a:prstGeom>
                      <a:solidFill>
                        <a:srgbClr val="CDEFE0"/>
                      </a:solidFill>
                      <a:ln w="9525">
                        <a:solidFill>
                          <a:srgbClr val="EEF3F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/>
              <a:t>The Tax Multiplier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/>
              <a:t>Exercise: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6781800" cy="3886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800" dirty="0"/>
              <a:t>Use a graph of the Keynesian Cross </a:t>
            </a:r>
            <a:br>
              <a:rPr lang="en-US" sz="2800" dirty="0"/>
            </a:br>
            <a:r>
              <a:rPr lang="en-US" sz="2800" dirty="0"/>
              <a:t>to show the impact of </a:t>
            </a:r>
            <a:r>
              <a:rPr lang="en-US" sz="2800" b="1" dirty="0"/>
              <a:t>an increase in investment</a:t>
            </a:r>
            <a:r>
              <a:rPr lang="en-US" sz="2800" dirty="0"/>
              <a:t> on the equilibrium level of income/output… </a:t>
            </a:r>
            <a:r>
              <a:rPr lang="en-US" sz="2800" dirty="0">
                <a:solidFill>
                  <a:srgbClr val="FF0000"/>
                </a:solidFill>
              </a:rPr>
              <a:t>gunakan perpotongan Keynesian untuk menunjukkan dampak </a:t>
            </a:r>
            <a:r>
              <a:rPr lang="en-US" sz="2800" dirty="0">
                <a:solidFill>
                  <a:srgbClr val="0070C0"/>
                </a:solidFill>
              </a:rPr>
              <a:t>kenaikan investasi </a:t>
            </a:r>
            <a:r>
              <a:rPr lang="en-US" sz="2800" dirty="0">
                <a:solidFill>
                  <a:srgbClr val="FF0000"/>
                </a:solidFill>
              </a:rPr>
              <a:t>terhadap pendapatan equilibrium  </a:t>
            </a:r>
          </a:p>
        </p:txBody>
      </p:sp>
    </p:spTree>
  </p:cSld>
  <p:clrMapOvr>
    <a:masterClrMapping/>
  </p:clrMapOvr>
  <p:transition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167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724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68614" y="1524000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2438400"/>
            <a:ext cx="2584362" cy="58477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 I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636"/>
            <a:ext cx="9144000" cy="7273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i="1" dirty="0">
                <a:solidFill>
                  <a:srgbClr val="FF0000"/>
                </a:solidFill>
              </a:rPr>
              <a:t>IS</a:t>
            </a:r>
            <a:r>
              <a:rPr lang="en-US" b="1" dirty="0">
                <a:solidFill>
                  <a:srgbClr val="FF0000"/>
                </a:solidFill>
              </a:rPr>
              <a:t> curve</a:t>
            </a:r>
          </a:p>
        </p:txBody>
      </p:sp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2286000" y="4343400"/>
          <a:ext cx="40386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4" imgW="1752600" imgH="241300" progId="Equation.DSMT4">
                  <p:embed/>
                </p:oleObj>
              </mc:Choice>
              <mc:Fallback>
                <p:oleObj name="Equation" r:id="rId4" imgW="1752600" imgH="241300" progId="Equation.DSMT4">
                  <p:embed/>
                  <p:pic>
                    <p:nvPicPr>
                      <p:cNvPr id="0" name="Picture 194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343400"/>
                        <a:ext cx="4038600" cy="557213"/>
                      </a:xfrm>
                      <a:prstGeom prst="rect">
                        <a:avLst/>
                      </a:prstGeom>
                      <a:solidFill>
                        <a:schemeClr val="bg1">
                          <a:alpha val="5019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85800" y="914400"/>
            <a:ext cx="8077200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id-ID" sz="2800" dirty="0"/>
              <a:t>def:  </a:t>
            </a:r>
            <a:endParaRPr lang="en-US" sz="2800" dirty="0"/>
          </a:p>
          <a:p>
            <a:pPr>
              <a:spcBef>
                <a:spcPts val="500"/>
              </a:spcBef>
            </a:pPr>
            <a:r>
              <a:rPr lang="id-ID" sz="2800" dirty="0"/>
              <a:t>a graph of </a:t>
            </a:r>
            <a:r>
              <a:rPr lang="id-ID" sz="2800" dirty="0">
                <a:solidFill>
                  <a:srgbClr val="FF0000"/>
                </a:solidFill>
              </a:rPr>
              <a:t>all combinations of </a:t>
            </a:r>
            <a:r>
              <a:rPr lang="id-ID" sz="2800" b="1" i="1" dirty="0">
                <a:solidFill>
                  <a:srgbClr val="FF0000"/>
                </a:solidFill>
              </a:rPr>
              <a:t>r</a:t>
            </a:r>
            <a:r>
              <a:rPr lang="id-ID" sz="2800" dirty="0">
                <a:solidFill>
                  <a:srgbClr val="FF0000"/>
                </a:solidFill>
              </a:rPr>
              <a:t>  and </a:t>
            </a:r>
            <a:r>
              <a:rPr lang="id-ID" sz="2800" b="1" i="1" dirty="0">
                <a:solidFill>
                  <a:srgbClr val="FF0000"/>
                </a:solidFill>
              </a:rPr>
              <a:t>Y</a:t>
            </a:r>
            <a:r>
              <a:rPr lang="id-ID" sz="2800" dirty="0">
                <a:solidFill>
                  <a:srgbClr val="FF0000"/>
                </a:solidFill>
              </a:rPr>
              <a:t>  </a:t>
            </a:r>
            <a:r>
              <a:rPr lang="id-ID" sz="2800" dirty="0"/>
              <a:t>that result in goods market equilibrium,</a:t>
            </a:r>
          </a:p>
          <a:p>
            <a:pPr>
              <a:spcBef>
                <a:spcPts val="500"/>
              </a:spcBef>
            </a:pPr>
            <a:r>
              <a:rPr lang="id-ID" sz="2800" i="1" dirty="0"/>
              <a:t>i.e.</a:t>
            </a:r>
            <a:r>
              <a:rPr lang="id-ID" sz="2800" dirty="0"/>
              <a:t>   actual expenditure (output) </a:t>
            </a:r>
            <a:br>
              <a:rPr lang="id-ID" sz="2800" dirty="0"/>
            </a:br>
            <a:r>
              <a:rPr lang="id-ID" sz="2800" dirty="0"/>
              <a:t>	   = planned expenditure</a:t>
            </a:r>
          </a:p>
          <a:p>
            <a:pPr>
              <a:spcBef>
                <a:spcPts val="500"/>
              </a:spcBef>
            </a:pPr>
            <a:r>
              <a:rPr lang="id-ID" sz="2800" dirty="0"/>
              <a:t>The equation for the </a:t>
            </a:r>
            <a:r>
              <a:rPr lang="id-ID" sz="2800" i="1" dirty="0"/>
              <a:t>IS</a:t>
            </a:r>
            <a:r>
              <a:rPr lang="id-ID" sz="2800" dirty="0"/>
              <a:t>  curve is: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02182" y="492073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1600" y="4920734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-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848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34548" y="2370"/>
            <a:ext cx="1337161" cy="369332"/>
          </a:xfrm>
          <a:prstGeom prst="rect">
            <a:avLst/>
          </a:prstGeom>
          <a:solidFill>
            <a:srgbClr val="EEF3F8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i="1" dirty="0">
                <a:solidFill>
                  <a:srgbClr val="FF0000"/>
                </a:solidFill>
              </a:rPr>
              <a:t>IS</a:t>
            </a:r>
            <a:r>
              <a:rPr lang="en-US" b="1" dirty="0">
                <a:solidFill>
                  <a:srgbClr val="FF0000"/>
                </a:solidFill>
              </a:rPr>
              <a:t> curve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94F7D6E-AF25-491D-B709-E41EB3B51C3E}" type="slidenum"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t>35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3352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286125"/>
            <a:ext cx="34290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142875"/>
            <a:ext cx="512445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d-ID" sz="2200" dirty="0"/>
              <a:t>Gb (a): r1 </a:t>
            </a:r>
            <a:r>
              <a:rPr lang="id-ID" sz="2200" dirty="0">
                <a:sym typeface="Wingdings" panose="05000000000000000000" pitchFamily="2" charset="2"/>
              </a:rPr>
              <a:t> I (r1)  </a:t>
            </a:r>
            <a:r>
              <a:rPr lang="id-ID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titik 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A</a:t>
            </a:r>
            <a:r>
              <a:rPr lang="id-ID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id-ID" sz="2200" dirty="0">
                <a:sym typeface="Wingdings" panose="05000000000000000000" pitchFamily="2" charset="2"/>
              </a:rPr>
              <a:t> gb (b): pada I (</a:t>
            </a:r>
            <a:r>
              <a:rPr lang="id-ID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r1</a:t>
            </a:r>
            <a:r>
              <a:rPr lang="id-ID" sz="2200" dirty="0">
                <a:sym typeface="Wingdings" panose="05000000000000000000" pitchFamily="2" charset="2"/>
              </a:rPr>
              <a:t>)  </a:t>
            </a:r>
            <a:r>
              <a:rPr lang="en-US" sz="2200" dirty="0">
                <a:sym typeface="Wingdings" panose="05000000000000000000" pitchFamily="2" charset="2"/>
              </a:rPr>
              <a:t>P</a:t>
            </a:r>
            <a:r>
              <a:rPr lang="id-ID" sz="2200" dirty="0">
                <a:sym typeface="Wingdings" panose="05000000000000000000" pitchFamily="2" charset="2"/>
              </a:rPr>
              <a:t>E</a:t>
            </a:r>
            <a:r>
              <a:rPr lang="en-US" sz="2200" dirty="0">
                <a:sym typeface="Wingdings" panose="05000000000000000000" pitchFamily="2" charset="2"/>
              </a:rPr>
              <a:t>1</a:t>
            </a:r>
            <a:r>
              <a:rPr lang="id-ID" sz="2200" dirty="0">
                <a:sym typeface="Wingdings" panose="05000000000000000000" pitchFamily="2" charset="2"/>
              </a:rPr>
              <a:t> = C (Y-T) + I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id-ID" sz="2200" dirty="0">
                <a:sym typeface="Wingdings" panose="05000000000000000000" pitchFamily="2" charset="2"/>
              </a:rPr>
              <a:t>(</a:t>
            </a:r>
            <a:r>
              <a:rPr lang="id-ID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r1</a:t>
            </a:r>
            <a:r>
              <a:rPr lang="id-ID" sz="2200" dirty="0">
                <a:sym typeface="Wingdings" panose="05000000000000000000" pitchFamily="2" charset="2"/>
              </a:rPr>
              <a:t>) + G  Y </a:t>
            </a:r>
            <a:r>
              <a:rPr lang="en-US" sz="2200" dirty="0">
                <a:sym typeface="Wingdings" panose="05000000000000000000" pitchFamily="2" charset="2"/>
              </a:rPr>
              <a:t>=</a:t>
            </a:r>
            <a:r>
              <a:rPr lang="id-ID" sz="2200" dirty="0">
                <a:sym typeface="Wingdings" panose="05000000000000000000" pitchFamily="2" charset="2"/>
              </a:rPr>
              <a:t> </a:t>
            </a:r>
            <a:r>
              <a:rPr lang="en-US" sz="2200" dirty="0">
                <a:sym typeface="Wingdings" panose="05000000000000000000" pitchFamily="2" charset="2"/>
              </a:rPr>
              <a:t>P</a:t>
            </a:r>
            <a:r>
              <a:rPr lang="id-ID" sz="2200" dirty="0">
                <a:sym typeface="Wingdings" panose="05000000000000000000" pitchFamily="2" charset="2"/>
              </a:rPr>
              <a:t>E</a:t>
            </a:r>
            <a:r>
              <a:rPr lang="en-US" sz="2200" dirty="0">
                <a:sym typeface="Wingdings" panose="05000000000000000000" pitchFamily="2" charset="2"/>
              </a:rPr>
              <a:t>1</a:t>
            </a:r>
            <a:r>
              <a:rPr lang="id-ID" sz="2200" dirty="0">
                <a:sym typeface="Wingdings" panose="05000000000000000000" pitchFamily="2" charset="2"/>
              </a:rPr>
              <a:t>  </a:t>
            </a:r>
            <a:r>
              <a:rPr lang="id-ID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titik 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A  </a:t>
            </a:r>
            <a:r>
              <a:rPr lang="id-ID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Y1</a:t>
            </a:r>
            <a:r>
              <a:rPr lang="id-ID" sz="2200" dirty="0">
                <a:sym typeface="Wingdings" panose="05000000000000000000" pitchFamily="2" charset="2"/>
              </a:rPr>
              <a:t>  gb (c): r1 dan Y1</a:t>
            </a:r>
            <a:r>
              <a:rPr lang="id-ID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(</a:t>
            </a:r>
            <a:r>
              <a:rPr lang="id-ID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titik 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A)</a:t>
            </a:r>
            <a:endParaRPr lang="id-ID" sz="2200" dirty="0"/>
          </a:p>
        </p:txBody>
      </p:sp>
      <p:sp>
        <p:nvSpPr>
          <p:cNvPr id="38919" name="TextBox 7"/>
          <p:cNvSpPr txBox="1">
            <a:spLocks noChangeArrowheads="1"/>
          </p:cNvSpPr>
          <p:nvPr/>
        </p:nvSpPr>
        <p:spPr bwMode="auto">
          <a:xfrm>
            <a:off x="3802063" y="1496218"/>
            <a:ext cx="5126037" cy="13239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d-ID" sz="2000" dirty="0"/>
              <a:t>Gb (a): r1 </a:t>
            </a:r>
            <a:r>
              <a:rPr lang="id-ID" sz="2000" dirty="0">
                <a:latin typeface="Calibri" panose="020F0502020204030204" charset="0"/>
              </a:rPr>
              <a:t>↑</a:t>
            </a:r>
            <a:r>
              <a:rPr lang="id-ID" sz="2000" dirty="0"/>
              <a:t> </a:t>
            </a:r>
            <a:r>
              <a:rPr lang="id-ID" sz="2000" dirty="0">
                <a:sym typeface="Wingdings" panose="05000000000000000000" pitchFamily="2" charset="2"/>
              </a:rPr>
              <a:t> r2  I (r1) </a:t>
            </a:r>
            <a:r>
              <a:rPr lang="id-ID" sz="2000" dirty="0">
                <a:cs typeface="Times New Roman" panose="02020603050405020304" pitchFamily="18" charset="0"/>
                <a:sym typeface="Wingdings" panose="05000000000000000000" pitchFamily="2" charset="2"/>
              </a:rPr>
              <a:t>↓ ke I (r2)</a:t>
            </a:r>
            <a:r>
              <a:rPr lang="id-ID" sz="2000" dirty="0">
                <a:sym typeface="Wingdings" panose="05000000000000000000" pitchFamily="2" charset="2"/>
              </a:rPr>
              <a:t>  </a:t>
            </a:r>
            <a:r>
              <a:rPr lang="id-ID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titik 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id-ID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d-ID" sz="2000" dirty="0">
                <a:sym typeface="Wingdings" panose="05000000000000000000" pitchFamily="2" charset="2"/>
              </a:rPr>
              <a:t> gb (b): pada I (</a:t>
            </a:r>
            <a:r>
              <a:rPr lang="id-ID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r2</a:t>
            </a:r>
            <a:r>
              <a:rPr lang="id-ID" sz="2000" dirty="0">
                <a:sym typeface="Wingdings" panose="05000000000000000000" pitchFamily="2" charset="2"/>
              </a:rPr>
              <a:t>)  </a:t>
            </a:r>
            <a:r>
              <a:rPr lang="en-US" sz="2000" dirty="0">
                <a:sym typeface="Wingdings" panose="05000000000000000000" pitchFamily="2" charset="2"/>
              </a:rPr>
              <a:t>P</a:t>
            </a:r>
            <a:r>
              <a:rPr lang="id-ID" sz="2000" dirty="0">
                <a:sym typeface="Wingdings" panose="05000000000000000000" pitchFamily="2" charset="2"/>
              </a:rPr>
              <a:t>E</a:t>
            </a:r>
            <a:r>
              <a:rPr lang="en-US" sz="2000" dirty="0">
                <a:sym typeface="Wingdings" panose="05000000000000000000" pitchFamily="2" charset="2"/>
              </a:rPr>
              <a:t>1</a:t>
            </a:r>
            <a:r>
              <a:rPr lang="id-ID" sz="2000" dirty="0">
                <a:sym typeface="Wingdings" panose="05000000000000000000" pitchFamily="2" charset="2"/>
              </a:rPr>
              <a:t> </a:t>
            </a:r>
            <a:r>
              <a:rPr lang="id-ID" sz="2000" dirty="0">
                <a:cs typeface="Times New Roman" panose="02020603050405020304" pitchFamily="18" charset="0"/>
                <a:sym typeface="Wingdings" panose="05000000000000000000" pitchFamily="2" charset="2"/>
              </a:rPr>
              <a:t>↓ ke </a:t>
            </a:r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id-ID" sz="2000" dirty="0"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id-ID" sz="2000" dirty="0">
                <a:sym typeface="Wingdings" panose="05000000000000000000" pitchFamily="2" charset="2"/>
              </a:rPr>
              <a:t>= C (Y-T) + I(</a:t>
            </a:r>
            <a:r>
              <a:rPr lang="id-ID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r2</a:t>
            </a:r>
            <a:r>
              <a:rPr lang="id-ID" sz="2000" dirty="0">
                <a:sym typeface="Wingdings" panose="05000000000000000000" pitchFamily="2" charset="2"/>
              </a:rPr>
              <a:t>) + G  Y </a:t>
            </a:r>
            <a:r>
              <a:rPr lang="en-US" sz="2000" dirty="0">
                <a:sym typeface="Wingdings" panose="05000000000000000000" pitchFamily="2" charset="2"/>
              </a:rPr>
              <a:t>=</a:t>
            </a:r>
            <a:r>
              <a:rPr lang="id-ID" sz="2000" dirty="0"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P</a:t>
            </a:r>
            <a:r>
              <a:rPr lang="id-ID" sz="2000" dirty="0">
                <a:sym typeface="Wingdings" panose="05000000000000000000" pitchFamily="2" charset="2"/>
              </a:rPr>
              <a:t>E</a:t>
            </a:r>
            <a:r>
              <a:rPr lang="en-US" sz="2000" dirty="0">
                <a:sym typeface="Wingdings" panose="05000000000000000000" pitchFamily="2" charset="2"/>
              </a:rPr>
              <a:t>2</a:t>
            </a:r>
            <a:r>
              <a:rPr lang="id-ID" sz="2000" dirty="0">
                <a:sym typeface="Wingdings" panose="05000000000000000000" pitchFamily="2" charset="2"/>
              </a:rPr>
              <a:t>  </a:t>
            </a:r>
            <a:r>
              <a:rPr lang="id-ID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titik 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id-ID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id-ID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Y2</a:t>
            </a:r>
            <a:r>
              <a:rPr lang="id-ID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d-ID" sz="2000" dirty="0">
                <a:sym typeface="Wingdings" panose="05000000000000000000" pitchFamily="2" charset="2"/>
              </a:rPr>
              <a:t> gb (c): r2 dan Y2</a:t>
            </a:r>
            <a:r>
              <a:rPr lang="en-US" sz="2000" dirty="0">
                <a:sym typeface="Wingdings" panose="05000000000000000000" pitchFamily="2" charset="2"/>
              </a:rPr>
              <a:t> (</a:t>
            </a:r>
            <a:r>
              <a:rPr lang="id-ID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titik 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US" sz="2000" dirty="0">
                <a:sym typeface="Wingdings" panose="05000000000000000000" pitchFamily="2" charset="2"/>
              </a:rPr>
              <a:t>)</a:t>
            </a:r>
            <a:r>
              <a:rPr lang="id-ID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id-ID" sz="2000" dirty="0"/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2033588" y="2035175"/>
            <a:ext cx="277812" cy="246063"/>
          </a:xfrm>
          <a:prstGeom prst="rect">
            <a:avLst/>
          </a:prstGeom>
          <a:solidFill>
            <a:srgbClr val="E0F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000"/>
              <a:t>A</a:t>
            </a:r>
          </a:p>
        </p:txBody>
      </p:sp>
      <p:sp>
        <p:nvSpPr>
          <p:cNvPr id="38921" name="TextBox 8"/>
          <p:cNvSpPr txBox="1">
            <a:spLocks noChangeArrowheads="1"/>
          </p:cNvSpPr>
          <p:nvPr/>
        </p:nvSpPr>
        <p:spPr bwMode="auto">
          <a:xfrm>
            <a:off x="2047875" y="4495800"/>
            <a:ext cx="277813" cy="246063"/>
          </a:xfrm>
          <a:prstGeom prst="rect">
            <a:avLst/>
          </a:prstGeom>
          <a:solidFill>
            <a:srgbClr val="E0F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000"/>
              <a:t>A</a:t>
            </a:r>
          </a:p>
        </p:txBody>
      </p:sp>
      <p:sp>
        <p:nvSpPr>
          <p:cNvPr id="38922" name="TextBox 9"/>
          <p:cNvSpPr txBox="1">
            <a:spLocks noChangeArrowheads="1"/>
          </p:cNvSpPr>
          <p:nvPr/>
        </p:nvSpPr>
        <p:spPr bwMode="auto">
          <a:xfrm>
            <a:off x="5595938" y="5562600"/>
            <a:ext cx="276225" cy="246063"/>
          </a:xfrm>
          <a:prstGeom prst="rect">
            <a:avLst/>
          </a:prstGeom>
          <a:solidFill>
            <a:srgbClr val="E0F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000"/>
              <a:t>A</a:t>
            </a:r>
          </a:p>
        </p:txBody>
      </p:sp>
      <p:sp>
        <p:nvSpPr>
          <p:cNvPr id="38923" name="TextBox 10"/>
          <p:cNvSpPr txBox="1">
            <a:spLocks noChangeArrowheads="1"/>
          </p:cNvSpPr>
          <p:nvPr/>
        </p:nvSpPr>
        <p:spPr bwMode="auto">
          <a:xfrm>
            <a:off x="1524000" y="1558925"/>
            <a:ext cx="277813" cy="2476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000"/>
              <a:t>B</a:t>
            </a:r>
          </a:p>
        </p:txBody>
      </p:sp>
      <p:sp>
        <p:nvSpPr>
          <p:cNvPr id="38924" name="TextBox 11"/>
          <p:cNvSpPr txBox="1">
            <a:spLocks noChangeArrowheads="1"/>
          </p:cNvSpPr>
          <p:nvPr/>
        </p:nvSpPr>
        <p:spPr bwMode="auto">
          <a:xfrm>
            <a:off x="1865313" y="5314950"/>
            <a:ext cx="277812" cy="24606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000"/>
              <a:t>B</a:t>
            </a:r>
          </a:p>
        </p:txBody>
      </p:sp>
      <p:sp>
        <p:nvSpPr>
          <p:cNvPr id="38925" name="TextBox 12"/>
          <p:cNvSpPr txBox="1">
            <a:spLocks noChangeArrowheads="1"/>
          </p:cNvSpPr>
          <p:nvPr/>
        </p:nvSpPr>
        <p:spPr bwMode="auto">
          <a:xfrm>
            <a:off x="5105400" y="5054600"/>
            <a:ext cx="277813" cy="2476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000"/>
              <a:t>B</a:t>
            </a:r>
          </a:p>
        </p:txBody>
      </p:sp>
      <p:sp>
        <p:nvSpPr>
          <p:cNvPr id="38926" name="TextBox 13"/>
          <p:cNvSpPr txBox="1">
            <a:spLocks noChangeArrowheads="1"/>
          </p:cNvSpPr>
          <p:nvPr/>
        </p:nvSpPr>
        <p:spPr bwMode="auto">
          <a:xfrm>
            <a:off x="7486650" y="3754438"/>
            <a:ext cx="1447800" cy="1323975"/>
          </a:xfrm>
          <a:prstGeom prst="rect">
            <a:avLst/>
          </a:prstGeom>
          <a:solidFill>
            <a:srgbClr val="FFD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d-ID" sz="2000"/>
              <a:t>Gb (</a:t>
            </a:r>
            <a:r>
              <a:rPr lang="en-US" sz="2000"/>
              <a:t>c</a:t>
            </a:r>
            <a:r>
              <a:rPr lang="id-ID" sz="2000"/>
              <a:t>) : </a:t>
            </a:r>
          </a:p>
          <a:p>
            <a:r>
              <a:rPr lang="id-ID" sz="2000"/>
              <a:t>titik A dan titik B </a:t>
            </a:r>
            <a:r>
              <a:rPr lang="id-ID" sz="2000">
                <a:sym typeface="Wingdings" panose="05000000000000000000" pitchFamily="2" charset="2"/>
              </a:rPr>
              <a:t> kurva IS</a:t>
            </a:r>
            <a:r>
              <a:rPr lang="id-ID" sz="200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6998" y="4400134"/>
            <a:ext cx="495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sym typeface="Wingdings" panose="05000000000000000000" pitchFamily="2" charset="2"/>
              </a:rPr>
              <a:t>P</a:t>
            </a:r>
            <a:r>
              <a:rPr lang="id-ID" sz="1600" b="1" dirty="0">
                <a:solidFill>
                  <a:srgbClr val="0070C0"/>
                </a:solidFill>
                <a:sym typeface="Wingdings" panose="05000000000000000000" pitchFamily="2" charset="2"/>
              </a:rPr>
              <a:t>E</a:t>
            </a:r>
            <a:r>
              <a:rPr lang="en-US" sz="1600" b="1" dirty="0">
                <a:solidFill>
                  <a:srgbClr val="0070C0"/>
                </a:solidFill>
                <a:sym typeface="Wingdings" panose="05000000000000000000" pitchFamily="2" charset="2"/>
              </a:rPr>
              <a:t>1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6998" y="4624863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lang="id-ID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E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48550" y="6287777"/>
            <a:ext cx="1337161" cy="369332"/>
          </a:xfrm>
          <a:prstGeom prst="rect">
            <a:avLst/>
          </a:prstGeom>
          <a:solidFill>
            <a:srgbClr val="EEF3F8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i="1" dirty="0">
                <a:solidFill>
                  <a:srgbClr val="FF0000"/>
                </a:solidFill>
              </a:rPr>
              <a:t>IS</a:t>
            </a:r>
            <a:r>
              <a:rPr lang="en-US" b="1" dirty="0">
                <a:solidFill>
                  <a:srgbClr val="FF0000"/>
                </a:solidFill>
              </a:rPr>
              <a:t> curve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4636"/>
            <a:ext cx="9144000" cy="9490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/>
              <a:t>Understanding the </a:t>
            </a:r>
            <a:r>
              <a:rPr lang="en-US" sz="3200" b="1" i="1" dirty="0"/>
              <a:t>IS</a:t>
            </a:r>
            <a:r>
              <a:rPr lang="en-US" sz="3200" b="1" dirty="0"/>
              <a:t> curve’s slope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0472" y="838200"/>
            <a:ext cx="7848600" cy="31242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2800" dirty="0">
                <a:solidFill>
                  <a:srgbClr val="FF0000"/>
                </a:solidFill>
              </a:rPr>
              <a:t>The </a:t>
            </a:r>
            <a:r>
              <a:rPr lang="en-US" sz="2800" i="1" dirty="0">
                <a:solidFill>
                  <a:srgbClr val="FF0000"/>
                </a:solidFill>
              </a:rPr>
              <a:t>IS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13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curve is negatively sloped</a:t>
            </a:r>
            <a:endParaRPr lang="en-US" sz="2800" dirty="0"/>
          </a:p>
          <a:p>
            <a:pPr eaLnBrk="1" hangingPunct="1">
              <a:lnSpc>
                <a:spcPct val="105000"/>
              </a:lnSpc>
            </a:pPr>
            <a:r>
              <a:rPr lang="en-US" sz="2400" dirty="0"/>
              <a:t>Intuition:</a:t>
            </a:r>
            <a:br>
              <a:rPr lang="en-US" sz="2400" dirty="0"/>
            </a:br>
            <a:r>
              <a:rPr lang="en-US" sz="2400" dirty="0"/>
              <a:t>A fall in the interest rate motivates firms to increase investment spending, which drives up total planned spending (</a:t>
            </a:r>
            <a:r>
              <a:rPr lang="en-US" sz="2400" b="1" i="1" dirty="0"/>
              <a:t>PE </a:t>
            </a:r>
            <a:r>
              <a:rPr lang="en-US" sz="2400" dirty="0"/>
              <a:t>).  </a:t>
            </a: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2400" dirty="0"/>
              <a:t>	To restore equilibrium in the goods market, output (a.k.a. actual expenditure, </a:t>
            </a:r>
            <a:r>
              <a:rPr lang="en-US" sz="2400" b="1" i="1" dirty="0"/>
              <a:t>Y </a:t>
            </a:r>
            <a:r>
              <a:rPr lang="en-US" sz="2400" dirty="0"/>
              <a:t>) must increase.  </a:t>
            </a:r>
          </a:p>
        </p:txBody>
      </p:sp>
      <p:sp>
        <p:nvSpPr>
          <p:cNvPr id="39942" name="Rectangle 1"/>
          <p:cNvSpPr>
            <a:spLocks noChangeArrowheads="1"/>
          </p:cNvSpPr>
          <p:nvPr/>
        </p:nvSpPr>
        <p:spPr bwMode="auto">
          <a:xfrm>
            <a:off x="3339090" y="4964906"/>
            <a:ext cx="5565776" cy="54476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I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PE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Y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↓</a:t>
            </a:r>
          </a:p>
        </p:txBody>
      </p:sp>
      <p:sp>
        <p:nvSpPr>
          <p:cNvPr id="39943" name="Rectangle 1"/>
          <p:cNvSpPr>
            <a:spLocks noChangeArrowheads="1"/>
          </p:cNvSpPr>
          <p:nvPr/>
        </p:nvSpPr>
        <p:spPr bwMode="auto">
          <a:xfrm>
            <a:off x="0" y="6161939"/>
            <a:ext cx="9079730" cy="480131"/>
          </a:xfrm>
          <a:prstGeom prst="rect">
            <a:avLst/>
          </a:prstGeom>
          <a:solidFill>
            <a:srgbClr val="EEF3F8"/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r </a:t>
            </a:r>
            <a:r>
              <a:rPr 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↓</a:t>
            </a:r>
            <a:r>
              <a:rPr lang="en-US" sz="2400" b="1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↑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cs typeface="Times New Roman" panose="02020603050405020304" pitchFamily="18" charset="0"/>
                <a:sym typeface="Wingdings" panose="05000000000000000000" pitchFamily="2" charset="2"/>
              </a:rPr>
              <a:t>I (r) </a:t>
            </a:r>
            <a:r>
              <a:rPr lang="en-US" sz="2400" b="1" dirty="0">
                <a:solidFill>
                  <a:srgbClr val="00B05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↑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↓</a:t>
            </a:r>
            <a:r>
              <a:rPr lang="en-US" sz="2400" b="1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cs typeface="Times New Roman" panose="02020603050405020304" pitchFamily="18" charset="0"/>
                <a:sym typeface="Wingdings" panose="05000000000000000000" pitchFamily="2" charset="2"/>
              </a:rPr>
              <a:t>PE </a:t>
            </a:r>
            <a:r>
              <a:rPr lang="en-US" sz="2400" b="1" dirty="0">
                <a:solidFill>
                  <a:srgbClr val="00B05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↑</a:t>
            </a:r>
            <a:r>
              <a:rPr lang="en-US" sz="2400" b="1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↓</a:t>
            </a:r>
            <a:r>
              <a:rPr 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[PE = C (Y-T) + I (r) + G]  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Y </a:t>
            </a:r>
            <a:r>
              <a:rPr lang="en-US" sz="2400" b="1" dirty="0">
                <a:solidFill>
                  <a:srgbClr val="00B05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↑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↓</a:t>
            </a:r>
            <a:r>
              <a:rPr 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(PE = Y)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191000" y="464820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91000" y="4637232"/>
            <a:ext cx="4114800" cy="109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464820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8" name="TextBox 9"/>
          <p:cNvSpPr txBox="1">
            <a:spLocks noChangeArrowheads="1"/>
          </p:cNvSpPr>
          <p:nvPr/>
        </p:nvSpPr>
        <p:spPr bwMode="auto">
          <a:xfrm>
            <a:off x="4539865" y="4095750"/>
            <a:ext cx="2630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d-ID" sz="1800" dirty="0"/>
              <a:t>Berlawanan arah = negatif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4" y="3910012"/>
            <a:ext cx="2670176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909455" y="5689846"/>
            <a:ext cx="1337161" cy="369332"/>
          </a:xfrm>
          <a:prstGeom prst="rect">
            <a:avLst/>
          </a:prstGeom>
          <a:solidFill>
            <a:srgbClr val="EEF3F8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i="1" dirty="0">
                <a:solidFill>
                  <a:srgbClr val="FF0000"/>
                </a:solidFill>
              </a:rPr>
              <a:t>IS</a:t>
            </a:r>
            <a:r>
              <a:rPr lang="en-US" b="1" dirty="0">
                <a:solidFill>
                  <a:srgbClr val="FF0000"/>
                </a:solidFill>
              </a:rPr>
              <a:t> curve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Oval 1026"/>
          <p:cNvSpPr>
            <a:spLocks noChangeArrowheads="1"/>
          </p:cNvSpPr>
          <p:nvPr/>
        </p:nvSpPr>
        <p:spPr bwMode="auto">
          <a:xfrm>
            <a:off x="6286500" y="369887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9286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id-ID" sz="3200" b="1" dirty="0"/>
              <a:t>The IS </a:t>
            </a:r>
            <a:r>
              <a:rPr lang="id-ID" sz="3200" b="1" dirty="0">
                <a:sym typeface="Symbol" panose="05050102010706020507" pitchFamily="18" charset="2"/>
              </a:rPr>
              <a:t>curve and the Loanable Funds model</a:t>
            </a:r>
          </a:p>
        </p:txBody>
      </p:sp>
      <p:grpSp>
        <p:nvGrpSpPr>
          <p:cNvPr id="292868" name="Group 1028"/>
          <p:cNvGrpSpPr/>
          <p:nvPr/>
        </p:nvGrpSpPr>
        <p:grpSpPr bwMode="auto">
          <a:xfrm>
            <a:off x="762000" y="1985963"/>
            <a:ext cx="3657600" cy="3733800"/>
            <a:chOff x="432" y="1104"/>
            <a:chExt cx="2304" cy="2352"/>
          </a:xfrm>
        </p:grpSpPr>
        <p:grpSp>
          <p:nvGrpSpPr>
            <p:cNvPr id="41005" name="Group 1029"/>
            <p:cNvGrpSpPr/>
            <p:nvPr/>
          </p:nvGrpSpPr>
          <p:grpSpPr bwMode="auto">
            <a:xfrm>
              <a:off x="576" y="1344"/>
              <a:ext cx="1776" cy="1872"/>
              <a:chOff x="2640" y="1056"/>
              <a:chExt cx="2496" cy="2112"/>
            </a:xfrm>
          </p:grpSpPr>
          <p:sp>
            <p:nvSpPr>
              <p:cNvPr id="41008" name="Line 1030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9" name="Line 1031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06" name="Text Box 1032"/>
            <p:cNvSpPr txBox="1">
              <a:spLocks noChangeArrowheads="1"/>
            </p:cNvSpPr>
            <p:nvPr/>
          </p:nvSpPr>
          <p:spPr bwMode="auto">
            <a:xfrm>
              <a:off x="2160" y="3177"/>
              <a:ext cx="576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"/>
                </a:spcBef>
              </a:pPr>
              <a:r>
                <a:rPr lang="en-US" sz="2300" b="1" i="1">
                  <a:latin typeface="Tahoma" panose="020B0604030504040204" pitchFamily="34" charset="0"/>
                </a:rPr>
                <a:t>S</a:t>
              </a:r>
              <a:r>
                <a:rPr lang="en-US" sz="2300">
                  <a:latin typeface="Tahoma" panose="020B0604030504040204" pitchFamily="34" charset="0"/>
                </a:rPr>
                <a:t>, </a:t>
              </a:r>
              <a:r>
                <a:rPr lang="en-US" sz="2300" b="1" i="1">
                  <a:latin typeface="Tahoma" panose="020B0604030504040204" pitchFamily="34" charset="0"/>
                </a:rPr>
                <a:t>I</a:t>
              </a:r>
              <a:endParaRPr lang="en-US" sz="2300">
                <a:latin typeface="Arial" panose="020B0604020202020204" pitchFamily="34" charset="0"/>
              </a:endParaRPr>
            </a:p>
          </p:txBody>
        </p:sp>
        <p:sp>
          <p:nvSpPr>
            <p:cNvPr id="41007" name="Text Box 1033"/>
            <p:cNvSpPr txBox="1">
              <a:spLocks noChangeArrowheads="1"/>
            </p:cNvSpPr>
            <p:nvPr/>
          </p:nvSpPr>
          <p:spPr bwMode="auto">
            <a:xfrm>
              <a:off x="432" y="1104"/>
              <a:ext cx="288" cy="288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"/>
                </a:spcBef>
              </a:pPr>
              <a:r>
                <a:rPr lang="en-US" b="1" i="1">
                  <a:latin typeface="Tahoma" panose="020B0604030504040204" pitchFamily="34" charset="0"/>
                </a:rPr>
                <a:t>r</a:t>
              </a:r>
              <a:endParaRPr lang="en-US" sz="2200">
                <a:latin typeface="Arial" panose="020B0604020202020204" pitchFamily="34" charset="0"/>
              </a:endParaRPr>
            </a:p>
          </p:txBody>
        </p:sp>
      </p:grpSp>
      <p:grpSp>
        <p:nvGrpSpPr>
          <p:cNvPr id="292876" name="Group 1036"/>
          <p:cNvGrpSpPr/>
          <p:nvPr/>
        </p:nvGrpSpPr>
        <p:grpSpPr bwMode="auto">
          <a:xfrm>
            <a:off x="1295400" y="1671638"/>
            <a:ext cx="3429000" cy="3281362"/>
            <a:chOff x="768" y="1053"/>
            <a:chExt cx="1968" cy="2067"/>
          </a:xfrm>
        </p:grpSpPr>
        <p:sp>
          <p:nvSpPr>
            <p:cNvPr id="41003" name="Arc 1037"/>
            <p:cNvSpPr/>
            <p:nvPr/>
          </p:nvSpPr>
          <p:spPr bwMode="auto">
            <a:xfrm flipH="1" flipV="1">
              <a:off x="768" y="1053"/>
              <a:ext cx="1344" cy="1923"/>
            </a:xfrm>
            <a:custGeom>
              <a:avLst/>
              <a:gdLst>
                <a:gd name="T0" fmla="*/ 0 w 20516"/>
                <a:gd name="T1" fmla="*/ 0 h 21438"/>
                <a:gd name="T2" fmla="*/ 0 w 20516"/>
                <a:gd name="T3" fmla="*/ 0 h 21438"/>
                <a:gd name="T4" fmla="*/ 0 w 20516"/>
                <a:gd name="T5" fmla="*/ 0 h 214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16" h="21438" fill="none" extrusionOk="0">
                  <a:moveTo>
                    <a:pt x="2640" y="-1"/>
                  </a:moveTo>
                  <a:cubicBezTo>
                    <a:pt x="10938" y="1021"/>
                    <a:pt x="17901" y="6740"/>
                    <a:pt x="20516" y="14681"/>
                  </a:cubicBezTo>
                </a:path>
                <a:path w="20516" h="21438" stroke="0" extrusionOk="0">
                  <a:moveTo>
                    <a:pt x="2640" y="-1"/>
                  </a:moveTo>
                  <a:cubicBezTo>
                    <a:pt x="10938" y="1021"/>
                    <a:pt x="17901" y="6740"/>
                    <a:pt x="20516" y="14681"/>
                  </a:cubicBezTo>
                  <a:lnTo>
                    <a:pt x="0" y="21438"/>
                  </a:lnTo>
                  <a:lnTo>
                    <a:pt x="2640" y="-1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Text Box 1038"/>
            <p:cNvSpPr txBox="1">
              <a:spLocks noChangeArrowheads="1"/>
            </p:cNvSpPr>
            <p:nvPr/>
          </p:nvSpPr>
          <p:spPr bwMode="auto">
            <a:xfrm>
              <a:off x="1872" y="2832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>
                  <a:latin typeface="Tahoma" panose="020B0604030504040204" pitchFamily="34" charset="0"/>
                </a:rPr>
                <a:t>I</a:t>
              </a:r>
              <a:r>
                <a:rPr lang="en-US" sz="1200" b="1" i="1">
                  <a:latin typeface="Tahoma" panose="020B0604030504040204" pitchFamily="34" charset="0"/>
                </a:rPr>
                <a:t> </a:t>
              </a:r>
              <a:r>
                <a:rPr lang="en-US">
                  <a:latin typeface="Tahoma" panose="020B0604030504040204" pitchFamily="34" charset="0"/>
                </a:rPr>
                <a:t>(</a:t>
              </a:r>
              <a:r>
                <a:rPr lang="en-US" b="1" i="1">
                  <a:latin typeface="Tahoma" panose="020B0604030504040204" pitchFamily="34" charset="0"/>
                </a:rPr>
                <a:t>r</a:t>
              </a:r>
              <a:r>
                <a:rPr lang="en-US" sz="1200" b="1" i="1">
                  <a:latin typeface="Tahoma" panose="020B0604030504040204" pitchFamily="34" charset="0"/>
                </a:rPr>
                <a:t> </a:t>
              </a:r>
              <a:r>
                <a:rPr lang="en-US" sz="1200" b="1" i="1">
                  <a:solidFill>
                    <a:schemeClr val="hlink"/>
                  </a:solidFill>
                  <a:latin typeface="Tahoma" panose="020B0604030504040204" pitchFamily="34" charset="0"/>
                </a:rPr>
                <a:t> </a:t>
              </a:r>
              <a:r>
                <a:rPr lang="en-US">
                  <a:latin typeface="Tahoma" panose="020B0604030504040204" pitchFamily="34" charset="0"/>
                </a:rPr>
                <a:t>)</a:t>
              </a:r>
              <a:r>
                <a:rPr lang="en-US" b="1" i="1">
                  <a:latin typeface="Tahoma" panose="020B0604030504040204" pitchFamily="34" charset="0"/>
                </a:rPr>
                <a:t> </a:t>
              </a:r>
            </a:p>
          </p:txBody>
        </p:sp>
      </p:grpSp>
      <p:sp>
        <p:nvSpPr>
          <p:cNvPr id="292879" name="Line 1039"/>
          <p:cNvSpPr>
            <a:spLocks noChangeShapeType="1"/>
          </p:cNvSpPr>
          <p:nvPr/>
        </p:nvSpPr>
        <p:spPr bwMode="auto">
          <a:xfrm flipH="1">
            <a:off x="990600" y="4552950"/>
            <a:ext cx="6937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2880" name="Text Box 1040"/>
          <p:cNvSpPr txBox="1">
            <a:spLocks noChangeArrowheads="1"/>
          </p:cNvSpPr>
          <p:nvPr/>
        </p:nvSpPr>
        <p:spPr bwMode="auto">
          <a:xfrm>
            <a:off x="533400" y="4267200"/>
            <a:ext cx="457200" cy="5032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bIns="91440">
            <a:spAutoFit/>
          </a:bodyPr>
          <a:lstStyle>
            <a:lvl1pPr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b="1" i="1">
                <a:latin typeface="Tahoma" panose="020B0604030504040204" pitchFamily="34" charset="0"/>
              </a:rPr>
              <a:t>r</a:t>
            </a:r>
            <a:r>
              <a:rPr lang="en-US" sz="2300" b="1" i="1" baseline="-25000">
                <a:latin typeface="Tahoma" panose="020B0604030504040204" pitchFamily="34" charset="0"/>
              </a:rPr>
              <a:t>1</a:t>
            </a:r>
            <a:endParaRPr lang="en-US" sz="2300" baseline="-25000">
              <a:latin typeface="Arial" panose="020B0604020202020204" pitchFamily="34" charset="0"/>
            </a:endParaRPr>
          </a:p>
        </p:txBody>
      </p:sp>
      <p:sp>
        <p:nvSpPr>
          <p:cNvPr id="292881" name="Text Box 1041"/>
          <p:cNvSpPr txBox="1">
            <a:spLocks noChangeArrowheads="1"/>
          </p:cNvSpPr>
          <p:nvPr/>
        </p:nvSpPr>
        <p:spPr bwMode="auto">
          <a:xfrm>
            <a:off x="533400" y="3459163"/>
            <a:ext cx="457200" cy="503237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bIns="91440">
            <a:spAutoFit/>
          </a:bodyPr>
          <a:lstStyle>
            <a:lvl1pPr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b="1" i="1">
                <a:solidFill>
                  <a:schemeClr val="hlink"/>
                </a:solidFill>
                <a:latin typeface="Tahoma" panose="020B0604030504040204" pitchFamily="34" charset="0"/>
              </a:rPr>
              <a:t>r</a:t>
            </a:r>
            <a:r>
              <a:rPr lang="en-US" sz="2300" b="1" i="1" baseline="-25000">
                <a:solidFill>
                  <a:schemeClr val="hlink"/>
                </a:solidFill>
                <a:latin typeface="Tahoma" panose="020B0604030504040204" pitchFamily="34" charset="0"/>
              </a:rPr>
              <a:t>2</a:t>
            </a:r>
            <a:endParaRPr lang="en-US" sz="2300" baseline="-250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pSp>
        <p:nvGrpSpPr>
          <p:cNvPr id="292882" name="Group 1042"/>
          <p:cNvGrpSpPr/>
          <p:nvPr/>
        </p:nvGrpSpPr>
        <p:grpSpPr bwMode="auto">
          <a:xfrm>
            <a:off x="5105400" y="1985963"/>
            <a:ext cx="3429000" cy="3719512"/>
            <a:chOff x="3168" y="1104"/>
            <a:chExt cx="2160" cy="2343"/>
          </a:xfrm>
        </p:grpSpPr>
        <p:grpSp>
          <p:nvGrpSpPr>
            <p:cNvPr id="40998" name="Group 1043"/>
            <p:cNvGrpSpPr/>
            <p:nvPr/>
          </p:nvGrpSpPr>
          <p:grpSpPr bwMode="auto">
            <a:xfrm>
              <a:off x="3312" y="1344"/>
              <a:ext cx="1776" cy="1920"/>
              <a:chOff x="2640" y="1056"/>
              <a:chExt cx="2496" cy="2112"/>
            </a:xfrm>
          </p:grpSpPr>
          <p:sp>
            <p:nvSpPr>
              <p:cNvPr id="41001" name="Line 1044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2" name="Line 1045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99" name="Text Box 1046"/>
            <p:cNvSpPr txBox="1">
              <a:spLocks noChangeArrowheads="1"/>
            </p:cNvSpPr>
            <p:nvPr/>
          </p:nvSpPr>
          <p:spPr bwMode="auto">
            <a:xfrm>
              <a:off x="3168" y="110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"/>
                </a:spcBef>
              </a:pPr>
              <a:r>
                <a:rPr lang="en-US" b="1" i="1">
                  <a:latin typeface="Tahoma" panose="020B0604030504040204" pitchFamily="34" charset="0"/>
                </a:rPr>
                <a:t>r</a:t>
              </a:r>
              <a:endParaRPr lang="en-US" sz="2200">
                <a:latin typeface="Arial" panose="020B0604020202020204" pitchFamily="34" charset="0"/>
              </a:endParaRPr>
            </a:p>
          </p:txBody>
        </p:sp>
        <p:sp>
          <p:nvSpPr>
            <p:cNvPr id="41000" name="Text Box 1047"/>
            <p:cNvSpPr txBox="1">
              <a:spLocks noChangeArrowheads="1"/>
            </p:cNvSpPr>
            <p:nvPr/>
          </p:nvSpPr>
          <p:spPr bwMode="auto">
            <a:xfrm>
              <a:off x="5040" y="3168"/>
              <a:ext cx="288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"/>
                </a:spcBef>
              </a:pPr>
              <a:r>
                <a:rPr lang="en-US" sz="2300" b="1" i="1">
                  <a:latin typeface="Tahoma" panose="020B0604030504040204" pitchFamily="34" charset="0"/>
                </a:rPr>
                <a:t>Y</a:t>
              </a:r>
              <a:endParaRPr lang="en-US" sz="2300">
                <a:latin typeface="Arial" panose="020B0604020202020204" pitchFamily="34" charset="0"/>
              </a:endParaRPr>
            </a:p>
          </p:txBody>
        </p:sp>
      </p:grpSp>
      <p:grpSp>
        <p:nvGrpSpPr>
          <p:cNvPr id="292888" name="Group 1048"/>
          <p:cNvGrpSpPr/>
          <p:nvPr/>
        </p:nvGrpSpPr>
        <p:grpSpPr bwMode="auto">
          <a:xfrm>
            <a:off x="7010400" y="2671763"/>
            <a:ext cx="533400" cy="3200400"/>
            <a:chOff x="3600" y="1536"/>
            <a:chExt cx="336" cy="2016"/>
          </a:xfrm>
        </p:grpSpPr>
        <p:sp>
          <p:nvSpPr>
            <p:cNvPr id="40996" name="Line 1049"/>
            <p:cNvSpPr>
              <a:spLocks noChangeShapeType="1"/>
            </p:cNvSpPr>
            <p:nvPr/>
          </p:nvSpPr>
          <p:spPr bwMode="auto">
            <a:xfrm flipV="1">
              <a:off x="3744" y="1536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Text Box 1050"/>
            <p:cNvSpPr txBox="1">
              <a:spLocks noChangeArrowheads="1"/>
            </p:cNvSpPr>
            <p:nvPr/>
          </p:nvSpPr>
          <p:spPr bwMode="auto">
            <a:xfrm>
              <a:off x="3600" y="3235"/>
              <a:ext cx="336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91440">
              <a:spAutoFit/>
            </a:bodyPr>
            <a:lstStyle>
              <a:lvl1pPr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"/>
                </a:spcBef>
              </a:pPr>
              <a:r>
                <a:rPr lang="en-US" b="1" i="1">
                  <a:latin typeface="Tahoma" panose="020B0604030504040204" pitchFamily="34" charset="0"/>
                </a:rPr>
                <a:t>Y</a:t>
              </a:r>
              <a:r>
                <a:rPr lang="en-US" sz="2300" b="1" i="1" baseline="-25000">
                  <a:latin typeface="Tahoma" panose="020B0604030504040204" pitchFamily="34" charset="0"/>
                </a:rPr>
                <a:t>1</a:t>
              </a:r>
              <a:endParaRPr lang="en-US" sz="2300" baseline="-25000">
                <a:latin typeface="Arial" panose="020B0604020202020204" pitchFamily="34" charset="0"/>
              </a:endParaRPr>
            </a:p>
          </p:txBody>
        </p:sp>
      </p:grpSp>
      <p:sp>
        <p:nvSpPr>
          <p:cNvPr id="292891" name="Text Box 1051"/>
          <p:cNvSpPr txBox="1">
            <a:spLocks noChangeArrowheads="1"/>
          </p:cNvSpPr>
          <p:nvPr/>
        </p:nvSpPr>
        <p:spPr bwMode="auto">
          <a:xfrm>
            <a:off x="4876800" y="4313238"/>
            <a:ext cx="457200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bIns="91440">
            <a:spAutoFit/>
          </a:bodyPr>
          <a:lstStyle>
            <a:lvl1pPr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b="1" i="1">
                <a:latin typeface="Tahoma" panose="020B0604030504040204" pitchFamily="34" charset="0"/>
              </a:rPr>
              <a:t>r</a:t>
            </a:r>
            <a:r>
              <a:rPr lang="en-US" sz="2300" b="1" i="1" baseline="-25000">
                <a:latin typeface="Tahoma" panose="020B0604030504040204" pitchFamily="34" charset="0"/>
              </a:rPr>
              <a:t>1</a:t>
            </a:r>
            <a:endParaRPr lang="en-US" sz="2300" baseline="-25000">
              <a:latin typeface="Arial" panose="020B0604020202020204" pitchFamily="34" charset="0"/>
            </a:endParaRPr>
          </a:p>
        </p:txBody>
      </p:sp>
      <p:sp>
        <p:nvSpPr>
          <p:cNvPr id="292892" name="Line 1052"/>
          <p:cNvSpPr>
            <a:spLocks noChangeShapeType="1"/>
          </p:cNvSpPr>
          <p:nvPr/>
        </p:nvSpPr>
        <p:spPr bwMode="auto">
          <a:xfrm flipH="1">
            <a:off x="979488" y="3733800"/>
            <a:ext cx="6937375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2893" name="Text Box 1053"/>
          <p:cNvSpPr txBox="1">
            <a:spLocks noChangeArrowheads="1"/>
          </p:cNvSpPr>
          <p:nvPr/>
        </p:nvSpPr>
        <p:spPr bwMode="auto">
          <a:xfrm>
            <a:off x="4876800" y="3429000"/>
            <a:ext cx="45720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bIns="91440">
            <a:spAutoFit/>
          </a:bodyPr>
          <a:lstStyle>
            <a:lvl1pPr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b="1" i="1">
                <a:solidFill>
                  <a:schemeClr val="hlink"/>
                </a:solidFill>
                <a:latin typeface="Tahoma" panose="020B0604030504040204" pitchFamily="34" charset="0"/>
              </a:rPr>
              <a:t>r</a:t>
            </a:r>
            <a:r>
              <a:rPr lang="en-US" sz="2300" b="1" i="1" baseline="-25000">
                <a:solidFill>
                  <a:schemeClr val="hlink"/>
                </a:solidFill>
                <a:latin typeface="Tahoma" panose="020B0604030504040204" pitchFamily="34" charset="0"/>
              </a:rPr>
              <a:t>2</a:t>
            </a:r>
            <a:endParaRPr lang="en-US" sz="2300" baseline="-250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pSp>
        <p:nvGrpSpPr>
          <p:cNvPr id="292920" name="Group 1080"/>
          <p:cNvGrpSpPr/>
          <p:nvPr/>
        </p:nvGrpSpPr>
        <p:grpSpPr bwMode="auto">
          <a:xfrm>
            <a:off x="1076325" y="3751263"/>
            <a:ext cx="4349750" cy="808037"/>
            <a:chOff x="678" y="2363"/>
            <a:chExt cx="2740" cy="509"/>
          </a:xfrm>
        </p:grpSpPr>
        <p:sp>
          <p:nvSpPr>
            <p:cNvPr id="40994" name="Line 1055"/>
            <p:cNvSpPr>
              <a:spLocks noChangeShapeType="1"/>
            </p:cNvSpPr>
            <p:nvPr/>
          </p:nvSpPr>
          <p:spPr bwMode="auto">
            <a:xfrm flipH="1" flipV="1">
              <a:off x="678" y="2365"/>
              <a:ext cx="0" cy="5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Line 1056"/>
            <p:cNvSpPr>
              <a:spLocks noChangeShapeType="1"/>
            </p:cNvSpPr>
            <p:nvPr/>
          </p:nvSpPr>
          <p:spPr bwMode="auto">
            <a:xfrm flipV="1">
              <a:off x="3418" y="2363"/>
              <a:ext cx="0" cy="5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2900" name="Oval 1060"/>
          <p:cNvSpPr>
            <a:spLocks noChangeArrowheads="1"/>
          </p:cNvSpPr>
          <p:nvPr/>
        </p:nvSpPr>
        <p:spPr bwMode="auto">
          <a:xfrm>
            <a:off x="7200900" y="451008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92901" name="Line 1061"/>
          <p:cNvSpPr>
            <a:spLocks noChangeShapeType="1"/>
          </p:cNvSpPr>
          <p:nvPr/>
        </p:nvSpPr>
        <p:spPr bwMode="auto">
          <a:xfrm flipH="1" flipV="1">
            <a:off x="1828800" y="5257800"/>
            <a:ext cx="889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Text Box 1062"/>
          <p:cNvSpPr txBox="1">
            <a:spLocks noChangeArrowheads="1"/>
          </p:cNvSpPr>
          <p:nvPr/>
        </p:nvSpPr>
        <p:spPr bwMode="auto">
          <a:xfrm>
            <a:off x="1066800" y="1462088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7850" indent="-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ahoma" panose="020B0604030504040204" pitchFamily="34" charset="0"/>
              </a:rPr>
              <a:t>(a)	The L.F. model</a:t>
            </a:r>
          </a:p>
        </p:txBody>
      </p:sp>
      <p:sp>
        <p:nvSpPr>
          <p:cNvPr id="40979" name="Text Box 1063"/>
          <p:cNvSpPr txBox="1">
            <a:spLocks noChangeArrowheads="1"/>
          </p:cNvSpPr>
          <p:nvPr/>
        </p:nvSpPr>
        <p:spPr bwMode="auto">
          <a:xfrm>
            <a:off x="5334000" y="1462088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ahoma" panose="020B0604030504040204" pitchFamily="34" charset="0"/>
              </a:rPr>
              <a:t>(b)  The </a:t>
            </a:r>
            <a:r>
              <a:rPr lang="en-US" b="1" i="1">
                <a:latin typeface="Tahoma" panose="020B0604030504040204" pitchFamily="34" charset="0"/>
              </a:rPr>
              <a:t>IS</a:t>
            </a:r>
            <a:r>
              <a:rPr lang="en-US" b="1">
                <a:latin typeface="Tahoma" panose="020B0604030504040204" pitchFamily="34" charset="0"/>
              </a:rPr>
              <a:t>  curve</a:t>
            </a:r>
          </a:p>
        </p:txBody>
      </p:sp>
      <p:grpSp>
        <p:nvGrpSpPr>
          <p:cNvPr id="292910" name="Group 1070"/>
          <p:cNvGrpSpPr/>
          <p:nvPr/>
        </p:nvGrpSpPr>
        <p:grpSpPr bwMode="auto">
          <a:xfrm>
            <a:off x="6096000" y="2667000"/>
            <a:ext cx="533400" cy="3200400"/>
            <a:chOff x="3600" y="1536"/>
            <a:chExt cx="336" cy="2016"/>
          </a:xfrm>
        </p:grpSpPr>
        <p:sp>
          <p:nvSpPr>
            <p:cNvPr id="40992" name="Line 1071"/>
            <p:cNvSpPr>
              <a:spLocks noChangeShapeType="1"/>
            </p:cNvSpPr>
            <p:nvPr/>
          </p:nvSpPr>
          <p:spPr bwMode="auto">
            <a:xfrm flipV="1">
              <a:off x="3744" y="1536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Text Box 1072"/>
            <p:cNvSpPr txBox="1">
              <a:spLocks noChangeArrowheads="1"/>
            </p:cNvSpPr>
            <p:nvPr/>
          </p:nvSpPr>
          <p:spPr bwMode="auto">
            <a:xfrm>
              <a:off x="3600" y="3235"/>
              <a:ext cx="336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91440">
              <a:spAutoFit/>
            </a:bodyPr>
            <a:lstStyle>
              <a:lvl1pPr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"/>
                </a:spcBef>
              </a:pPr>
              <a:r>
                <a:rPr lang="en-US" b="1" i="1">
                  <a:solidFill>
                    <a:schemeClr val="hlink"/>
                  </a:solidFill>
                  <a:latin typeface="Tahoma" panose="020B0604030504040204" pitchFamily="34" charset="0"/>
                </a:rPr>
                <a:t>Y</a:t>
              </a:r>
              <a:r>
                <a:rPr lang="en-US" sz="2300" b="1" i="1" baseline="-25000">
                  <a:solidFill>
                    <a:schemeClr val="hlink"/>
                  </a:solidFill>
                  <a:latin typeface="Tahoma" panose="020B0604030504040204" pitchFamily="34" charset="0"/>
                </a:rPr>
                <a:t>2</a:t>
              </a:r>
              <a:endParaRPr lang="en-US" sz="2300" baseline="-250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92913" name="Line 1073"/>
          <p:cNvSpPr>
            <a:spLocks noChangeShapeType="1"/>
          </p:cNvSpPr>
          <p:nvPr/>
        </p:nvSpPr>
        <p:spPr bwMode="auto">
          <a:xfrm flipH="1" flipV="1">
            <a:off x="6350000" y="5305425"/>
            <a:ext cx="889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2918" name="Group 1078"/>
          <p:cNvGrpSpPr/>
          <p:nvPr/>
        </p:nvGrpSpPr>
        <p:grpSpPr bwMode="auto">
          <a:xfrm>
            <a:off x="2590800" y="2057400"/>
            <a:ext cx="914400" cy="3289300"/>
            <a:chOff x="1632" y="1296"/>
            <a:chExt cx="576" cy="2072"/>
          </a:xfrm>
        </p:grpSpPr>
        <p:sp>
          <p:nvSpPr>
            <p:cNvPr id="40990" name="Line 1034"/>
            <p:cNvSpPr>
              <a:spLocks noChangeShapeType="1"/>
            </p:cNvSpPr>
            <p:nvPr/>
          </p:nvSpPr>
          <p:spPr bwMode="auto">
            <a:xfrm flipV="1">
              <a:off x="1757" y="1560"/>
              <a:ext cx="0" cy="18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Text Box 1074"/>
            <p:cNvSpPr txBox="1">
              <a:spLocks noChangeArrowheads="1"/>
            </p:cNvSpPr>
            <p:nvPr/>
          </p:nvSpPr>
          <p:spPr bwMode="auto">
            <a:xfrm>
              <a:off x="1632" y="1296"/>
              <a:ext cx="5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i="1" dirty="0">
                  <a:latin typeface="Tahoma" panose="020B0604030504040204" pitchFamily="34" charset="0"/>
                </a:rPr>
                <a:t>S</a:t>
              </a:r>
              <a:r>
                <a:rPr lang="en-US" sz="1800" baseline="-25000" dirty="0">
                  <a:latin typeface="Tahoma" panose="020B0604030504040204" pitchFamily="34" charset="0"/>
                </a:rPr>
                <a:t>1 </a:t>
              </a:r>
              <a:r>
                <a:rPr lang="en-US" sz="1800" dirty="0">
                  <a:latin typeface="Tahoma" panose="020B0604030504040204" pitchFamily="34" charset="0"/>
                </a:rPr>
                <a:t>(Y1)</a:t>
              </a:r>
            </a:p>
          </p:txBody>
        </p:sp>
      </p:grpSp>
      <p:grpSp>
        <p:nvGrpSpPr>
          <p:cNvPr id="292919" name="Group 1079"/>
          <p:cNvGrpSpPr/>
          <p:nvPr/>
        </p:nvGrpSpPr>
        <p:grpSpPr bwMode="auto">
          <a:xfrm>
            <a:off x="1350965" y="2057400"/>
            <a:ext cx="1192214" cy="3289300"/>
            <a:chOff x="851" y="1296"/>
            <a:chExt cx="751" cy="2072"/>
          </a:xfrm>
        </p:grpSpPr>
        <p:sp>
          <p:nvSpPr>
            <p:cNvPr id="40988" name="Line 1065"/>
            <p:cNvSpPr>
              <a:spLocks noChangeShapeType="1"/>
            </p:cNvSpPr>
            <p:nvPr/>
          </p:nvSpPr>
          <p:spPr bwMode="auto">
            <a:xfrm flipV="1">
              <a:off x="1152" y="1560"/>
              <a:ext cx="0" cy="180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Text Box 1075"/>
            <p:cNvSpPr txBox="1">
              <a:spLocks noChangeArrowheads="1"/>
            </p:cNvSpPr>
            <p:nvPr/>
          </p:nvSpPr>
          <p:spPr bwMode="auto">
            <a:xfrm>
              <a:off x="851" y="1296"/>
              <a:ext cx="75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i="1" dirty="0">
                  <a:solidFill>
                    <a:schemeClr val="hlink"/>
                  </a:solidFill>
                  <a:latin typeface="Tahoma" panose="020B0604030504040204" pitchFamily="34" charset="0"/>
                </a:rPr>
                <a:t>S</a:t>
              </a:r>
              <a:r>
                <a:rPr lang="en-US" sz="1800" dirty="0">
                  <a:solidFill>
                    <a:schemeClr val="hlink"/>
                  </a:solidFill>
                  <a:latin typeface="Tahoma" panose="020B0604030504040204" pitchFamily="34" charset="0"/>
                </a:rPr>
                <a:t>2 (Y2)</a:t>
              </a:r>
            </a:p>
          </p:txBody>
        </p:sp>
      </p:grpSp>
      <p:sp>
        <p:nvSpPr>
          <p:cNvPr id="292916" name="Line 1076"/>
          <p:cNvSpPr>
            <a:spLocks noChangeShapeType="1"/>
          </p:cNvSpPr>
          <p:nvPr/>
        </p:nvSpPr>
        <p:spPr bwMode="auto">
          <a:xfrm>
            <a:off x="5580063" y="3079750"/>
            <a:ext cx="2208212" cy="19510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2917" name="Text Box 1077"/>
          <p:cNvSpPr txBox="1">
            <a:spLocks noChangeArrowheads="1"/>
          </p:cNvSpPr>
          <p:nvPr/>
        </p:nvSpPr>
        <p:spPr bwMode="auto">
          <a:xfrm>
            <a:off x="7696200" y="4800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CC0000"/>
                </a:solidFill>
                <a:latin typeface="Tahoma" panose="020B0604030504040204" pitchFamily="34" charset="0"/>
              </a:rPr>
              <a:t>IS</a:t>
            </a:r>
            <a:endParaRPr lang="en-US" i="1" baseline="-250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40987" name="TextBox 1"/>
          <p:cNvSpPr txBox="1">
            <a:spLocks noChangeArrowheads="1"/>
          </p:cNvSpPr>
          <p:nvPr/>
        </p:nvSpPr>
        <p:spPr bwMode="auto">
          <a:xfrm>
            <a:off x="506413" y="5499100"/>
            <a:ext cx="21431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b="1"/>
              <a:t>S1 = S (Y1)</a:t>
            </a:r>
          </a:p>
          <a:p>
            <a:r>
              <a:rPr lang="en-US" sz="2000" b="1"/>
              <a:t>S2 = S (Y2)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9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9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9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9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2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2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2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2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2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2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2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2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92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2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2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2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2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9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9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29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29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29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6" grpId="0" animBg="1"/>
      <p:bldP spid="292879" grpId="0" animBg="1"/>
      <p:bldP spid="292880" grpId="0" animBg="1" autoUpdateAnimBg="0"/>
      <p:bldP spid="292881" grpId="0" animBg="1" autoUpdateAnimBg="0"/>
      <p:bldP spid="292891" grpId="0" animBg="1" autoUpdateAnimBg="0"/>
      <p:bldP spid="292892" grpId="0" animBg="1"/>
      <p:bldP spid="292893" grpId="0" animBg="1" autoUpdateAnimBg="0"/>
      <p:bldP spid="292900" grpId="0" animBg="1"/>
      <p:bldP spid="292901" grpId="0" animBg="1"/>
      <p:bldP spid="292913" grpId="0" animBg="1"/>
      <p:bldP spid="292916" grpId="0" animBg="1"/>
      <p:bldP spid="29291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763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1EA19822-2EB9-4F2E-A3BD-F3365A115888}" type="slidenum"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t>39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038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581400"/>
            <a:ext cx="39338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4548188" y="1162050"/>
            <a:ext cx="4572000" cy="1200150"/>
          </a:xfrm>
          <a:prstGeom prst="rect">
            <a:avLst/>
          </a:prstGeom>
          <a:solidFill>
            <a:srgbClr val="E0F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d-ID" dirty="0"/>
              <a:t>Gb (a): S (Y1) </a:t>
            </a:r>
            <a:r>
              <a:rPr lang="id-ID" dirty="0">
                <a:sym typeface="Wingdings" panose="05000000000000000000" pitchFamily="2" charset="2"/>
              </a:rPr>
              <a:t> S (</a:t>
            </a:r>
            <a:r>
              <a:rPr lang="id-ID" b="1" dirty="0">
                <a:solidFill>
                  <a:srgbClr val="0070C0"/>
                </a:solidFill>
                <a:sym typeface="Wingdings" panose="05000000000000000000" pitchFamily="2" charset="2"/>
              </a:rPr>
              <a:t>Y1</a:t>
            </a:r>
            <a:r>
              <a:rPr lang="id-ID" dirty="0">
                <a:sym typeface="Wingdings" panose="05000000000000000000" pitchFamily="2" charset="2"/>
              </a:rPr>
              <a:t>) = I (r)</a:t>
            </a:r>
            <a:r>
              <a:rPr lang="id-ID" b="1" dirty="0">
                <a:sym typeface="Wingdings" panose="05000000000000000000" pitchFamily="2" charset="2"/>
              </a:rPr>
              <a:t> </a:t>
            </a:r>
            <a:r>
              <a:rPr lang="id-ID" dirty="0">
                <a:sym typeface="Wingdings" panose="05000000000000000000" pitchFamily="2" charset="2"/>
              </a:rPr>
              <a:t> </a:t>
            </a:r>
            <a:r>
              <a:rPr lang="id-ID" b="1" dirty="0">
                <a:solidFill>
                  <a:srgbClr val="0070C0"/>
                </a:solidFill>
                <a:sym typeface="Wingdings" panose="05000000000000000000" pitchFamily="2" charset="2"/>
              </a:rPr>
              <a:t>r1</a:t>
            </a:r>
            <a:r>
              <a:rPr lang="id-ID" dirty="0">
                <a:sym typeface="Wingdings" panose="05000000000000000000" pitchFamily="2" charset="2"/>
              </a:rPr>
              <a:t>  titik A  gb (b): pada </a:t>
            </a:r>
            <a:r>
              <a:rPr lang="id-ID" b="1" dirty="0">
                <a:solidFill>
                  <a:srgbClr val="0070C0"/>
                </a:solidFill>
                <a:sym typeface="Wingdings" panose="05000000000000000000" pitchFamily="2" charset="2"/>
              </a:rPr>
              <a:t>r1</a:t>
            </a:r>
            <a:r>
              <a:rPr lang="id-ID" dirty="0">
                <a:sym typeface="Wingdings" panose="05000000000000000000" pitchFamily="2" charset="2"/>
              </a:rPr>
              <a:t> dan </a:t>
            </a:r>
            <a:r>
              <a:rPr lang="id-ID" b="1" dirty="0">
                <a:solidFill>
                  <a:srgbClr val="0070C0"/>
                </a:solidFill>
                <a:sym typeface="Wingdings" panose="05000000000000000000" pitchFamily="2" charset="2"/>
              </a:rPr>
              <a:t>Y1</a:t>
            </a:r>
            <a:r>
              <a:rPr lang="id-ID" dirty="0">
                <a:sym typeface="Wingdings" panose="05000000000000000000" pitchFamily="2" charset="2"/>
              </a:rPr>
              <a:t>  </a:t>
            </a:r>
            <a:r>
              <a:rPr lang="id-ID" dirty="0">
                <a:solidFill>
                  <a:srgbClr val="0070C0"/>
                </a:solidFill>
                <a:sym typeface="Wingdings" panose="05000000000000000000" pitchFamily="2" charset="2"/>
              </a:rPr>
              <a:t>titik A</a:t>
            </a:r>
            <a:endParaRPr lang="id-ID" dirty="0"/>
          </a:p>
        </p:txBody>
      </p:sp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4527550" y="2795588"/>
            <a:ext cx="4572000" cy="15700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d-ID" dirty="0">
                <a:cs typeface="Times New Roman" panose="02020603050405020304" pitchFamily="18" charset="0"/>
              </a:rPr>
              <a:t>Gb (a): Y1 ↑ ke Y2 </a:t>
            </a:r>
            <a:r>
              <a:rPr lang="id-ID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d-ID" dirty="0">
                <a:cs typeface="Times New Roman" panose="02020603050405020304" pitchFamily="18" charset="0"/>
              </a:rPr>
              <a:t>S (Y1) geser kanan ke </a:t>
            </a:r>
            <a:r>
              <a:rPr lang="id-ID" dirty="0">
                <a:cs typeface="Times New Roman" panose="02020603050405020304" pitchFamily="18" charset="0"/>
                <a:sym typeface="Wingdings" panose="05000000000000000000" pitchFamily="2" charset="2"/>
              </a:rPr>
              <a:t>S (</a:t>
            </a:r>
            <a:r>
              <a:rPr lang="id-ID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Y2</a:t>
            </a:r>
            <a:r>
              <a:rPr lang="id-ID" dirty="0">
                <a:cs typeface="Times New Roman" panose="02020603050405020304" pitchFamily="18" charset="0"/>
                <a:sym typeface="Wingdings" panose="05000000000000000000" pitchFamily="2" charset="2"/>
              </a:rPr>
              <a:t>) = I (r)  </a:t>
            </a:r>
            <a:r>
              <a:rPr lang="id-ID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r2</a:t>
            </a:r>
            <a:r>
              <a:rPr lang="id-ID" dirty="0"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id-ID" dirty="0">
                <a:sym typeface="Wingdings" panose="05000000000000000000" pitchFamily="2" charset="2"/>
              </a:rPr>
              <a:t>titik B  </a:t>
            </a:r>
            <a:r>
              <a:rPr lang="id-ID" dirty="0">
                <a:cs typeface="Times New Roman" panose="02020603050405020304" pitchFamily="18" charset="0"/>
                <a:sym typeface="Wingdings" panose="05000000000000000000" pitchFamily="2" charset="2"/>
              </a:rPr>
              <a:t>gb (b): pada </a:t>
            </a:r>
            <a:r>
              <a:rPr lang="id-ID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r2</a:t>
            </a:r>
            <a:r>
              <a:rPr lang="id-ID" dirty="0">
                <a:cs typeface="Times New Roman" panose="02020603050405020304" pitchFamily="18" charset="0"/>
                <a:sym typeface="Wingdings" panose="05000000000000000000" pitchFamily="2" charset="2"/>
              </a:rPr>
              <a:t> dan </a:t>
            </a:r>
            <a:r>
              <a:rPr lang="id-ID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Y2</a:t>
            </a:r>
            <a:r>
              <a:rPr lang="id-ID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titik B</a:t>
            </a:r>
            <a:endParaRPr lang="id-ID" dirty="0">
              <a:cs typeface="Times New Roman" panose="02020603050405020304" pitchFamily="18" charset="0"/>
            </a:endParaRPr>
          </a:p>
        </p:txBody>
      </p:sp>
      <p:sp>
        <p:nvSpPr>
          <p:cNvPr id="43015" name="TextBox 1"/>
          <p:cNvSpPr txBox="1">
            <a:spLocks noChangeArrowheads="1"/>
          </p:cNvSpPr>
          <p:nvPr/>
        </p:nvSpPr>
        <p:spPr bwMode="auto">
          <a:xfrm>
            <a:off x="1895475" y="1824038"/>
            <a:ext cx="277813" cy="246062"/>
          </a:xfrm>
          <a:prstGeom prst="rect">
            <a:avLst/>
          </a:prstGeom>
          <a:solidFill>
            <a:srgbClr val="E0F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000"/>
              <a:t>A</a:t>
            </a:r>
          </a:p>
        </p:txBody>
      </p:sp>
      <p:sp>
        <p:nvSpPr>
          <p:cNvPr id="43016" name="TextBox 7"/>
          <p:cNvSpPr txBox="1">
            <a:spLocks noChangeArrowheads="1"/>
          </p:cNvSpPr>
          <p:nvPr/>
        </p:nvSpPr>
        <p:spPr bwMode="auto">
          <a:xfrm>
            <a:off x="2185988" y="5105400"/>
            <a:ext cx="277812" cy="246063"/>
          </a:xfrm>
          <a:prstGeom prst="rect">
            <a:avLst/>
          </a:prstGeom>
          <a:solidFill>
            <a:srgbClr val="E0F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000"/>
              <a:t>A</a:t>
            </a: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2752725" y="5399088"/>
            <a:ext cx="277813" cy="246062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000"/>
              <a:t>B</a:t>
            </a:r>
          </a:p>
        </p:txBody>
      </p:sp>
      <p:sp>
        <p:nvSpPr>
          <p:cNvPr id="43018" name="TextBox 9"/>
          <p:cNvSpPr txBox="1">
            <a:spLocks noChangeArrowheads="1"/>
          </p:cNvSpPr>
          <p:nvPr/>
        </p:nvSpPr>
        <p:spPr bwMode="auto">
          <a:xfrm>
            <a:off x="2838450" y="2209800"/>
            <a:ext cx="277813" cy="24606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000"/>
              <a:t>B</a:t>
            </a:r>
          </a:p>
        </p:txBody>
      </p:sp>
      <p:sp>
        <p:nvSpPr>
          <p:cNvPr id="43019" name="TextBox 2"/>
          <p:cNvSpPr txBox="1">
            <a:spLocks noChangeArrowheads="1"/>
          </p:cNvSpPr>
          <p:nvPr/>
        </p:nvSpPr>
        <p:spPr bwMode="auto">
          <a:xfrm>
            <a:off x="4662488" y="4656138"/>
            <a:ext cx="4343400" cy="831850"/>
          </a:xfrm>
          <a:prstGeom prst="rect">
            <a:avLst/>
          </a:prstGeom>
          <a:solidFill>
            <a:srgbClr val="FFD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d-ID"/>
              <a:t>Gb (b) : </a:t>
            </a:r>
          </a:p>
          <a:p>
            <a:r>
              <a:rPr lang="id-ID"/>
              <a:t>titik A dan titik B </a:t>
            </a:r>
            <a:r>
              <a:rPr lang="id-ID">
                <a:sym typeface="Wingdings" panose="05000000000000000000" pitchFamily="2" charset="2"/>
              </a:rPr>
              <a:t> kurva IS</a:t>
            </a:r>
            <a:r>
              <a:rPr lang="id-ID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2514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Keynes proposed a new way to analyze the economy</a:t>
            </a:r>
            <a:r>
              <a:rPr lang="en-US" sz="2400" dirty="0"/>
              <a:t>, which he presented as an alternative to classical theory. His vision of how the economy works quickly became a center of controversy. Yet, as economists debated </a:t>
            </a:r>
            <a:r>
              <a:rPr lang="en-US" sz="2400" i="1" dirty="0"/>
              <a:t>The General Theory, </a:t>
            </a:r>
            <a:r>
              <a:rPr lang="en-US" sz="2400" dirty="0"/>
              <a:t>a new understanding of economic ﬂuctuations gradually developed.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505200"/>
            <a:ext cx="8382000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Keynes proposed that low aggregate demand is responsible for the low income and high unemployment</a:t>
            </a:r>
            <a:r>
              <a:rPr lang="en-US" sz="24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that characterize economic downturns</a:t>
            </a:r>
            <a:r>
              <a:rPr lang="en-US" sz="2400" dirty="0"/>
              <a:t>. He criticized classical theory for assuming that aggregate supply alone—capital, labor, and technology—determines national income.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41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447800"/>
            <a:ext cx="7010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60000"/>
              </a:spcBef>
              <a:buClr>
                <a:srgbClr val="FF9900"/>
              </a:buClr>
            </a:pPr>
            <a:r>
              <a:rPr lang="en-US" sz="2900" dirty="0"/>
              <a:t>We can use the </a:t>
            </a:r>
            <a:r>
              <a:rPr lang="en-US" sz="2900" i="1" dirty="0"/>
              <a:t>IS-LM</a:t>
            </a:r>
            <a:r>
              <a:rPr lang="en-US" sz="2900" dirty="0"/>
              <a:t> </a:t>
            </a:r>
            <a:r>
              <a:rPr lang="en-US" sz="1300" dirty="0"/>
              <a:t> </a:t>
            </a:r>
            <a:r>
              <a:rPr lang="en-US" sz="2900" dirty="0"/>
              <a:t>model to see how </a:t>
            </a:r>
            <a:r>
              <a:rPr lang="en-US" sz="2900" dirty="0">
                <a:solidFill>
                  <a:srgbClr val="FF0000"/>
                </a:solidFill>
              </a:rPr>
              <a:t>fiscal policy (</a:t>
            </a:r>
            <a:r>
              <a:rPr lang="en-US" sz="2900" b="1" i="1" dirty="0">
                <a:solidFill>
                  <a:srgbClr val="FF0000"/>
                </a:solidFill>
              </a:rPr>
              <a:t>G</a:t>
            </a:r>
            <a:r>
              <a:rPr lang="en-US" sz="2900" dirty="0">
                <a:solidFill>
                  <a:srgbClr val="FF0000"/>
                </a:solidFill>
              </a:rPr>
              <a:t>  and </a:t>
            </a:r>
            <a:r>
              <a:rPr lang="en-US" sz="2900" b="1" i="1" dirty="0">
                <a:solidFill>
                  <a:srgbClr val="FF0000"/>
                </a:solidFill>
              </a:rPr>
              <a:t>T </a:t>
            </a:r>
            <a:r>
              <a:rPr lang="en-US" sz="2900" dirty="0">
                <a:solidFill>
                  <a:srgbClr val="FF0000"/>
                </a:solidFill>
              </a:rPr>
              <a:t>) </a:t>
            </a:r>
            <a:r>
              <a:rPr lang="en-US" sz="2900" dirty="0"/>
              <a:t>can affect aggregate demand and output.  </a:t>
            </a:r>
          </a:p>
          <a:p>
            <a:pPr>
              <a:spcBef>
                <a:spcPct val="60000"/>
              </a:spcBef>
              <a:buClr>
                <a:srgbClr val="FF9900"/>
              </a:buClr>
            </a:pPr>
            <a:r>
              <a:rPr lang="en-US" sz="2900" dirty="0"/>
              <a:t>Let’s start by using the Keynesian Cross to see how fiscal policy shifts the </a:t>
            </a:r>
            <a:r>
              <a:rPr lang="en-US" sz="2900" i="1" dirty="0"/>
              <a:t>IS</a:t>
            </a:r>
            <a:r>
              <a:rPr lang="en-US" sz="2900" dirty="0"/>
              <a:t> curve…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200891"/>
            <a:ext cx="441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8382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An Increase in Government Purchases Shifts the IS Curve Outward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1409394"/>
            <a:ext cx="4495800" cy="407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18" y="1905000"/>
            <a:ext cx="41529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6363" y="5482630"/>
            <a:ext cx="8648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Panel (a) shows that an increase in government purchases raises planned expenditure.</a:t>
            </a:r>
          </a:p>
          <a:p>
            <a:r>
              <a:rPr lang="en-US" dirty="0"/>
              <a:t>For any given interest rate, the upward shift in planned expenditure of </a:t>
            </a:r>
            <a:r>
              <a:rPr lang="en-US" i="1" dirty="0"/>
              <a:t>G leads to </a:t>
            </a:r>
            <a:r>
              <a:rPr lang="en-US" dirty="0"/>
              <a:t>an increase in income </a:t>
            </a:r>
            <a:r>
              <a:rPr lang="en-US" i="1" dirty="0"/>
              <a:t>Y of G/(1 – MPC). </a:t>
            </a:r>
            <a:r>
              <a:rPr lang="en-US" dirty="0"/>
              <a:t>Therefore, in panel (b), the </a:t>
            </a:r>
            <a:r>
              <a:rPr lang="en-US" i="1" dirty="0"/>
              <a:t>IS curve shifts </a:t>
            </a:r>
            <a:r>
              <a:rPr lang="en-US" dirty="0"/>
              <a:t>to the right by this amount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200891"/>
            <a:ext cx="441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8382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An Increase in Government Purchases Shifts the IS Curve Outward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1409394"/>
            <a:ext cx="4495800" cy="301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18" y="1444030"/>
            <a:ext cx="4152900" cy="297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073"/>
          <p:cNvSpPr txBox="1">
            <a:spLocks noChangeArrowheads="1"/>
          </p:cNvSpPr>
          <p:nvPr/>
        </p:nvSpPr>
        <p:spPr bwMode="auto">
          <a:xfrm>
            <a:off x="3695700" y="2775590"/>
            <a:ext cx="1866900" cy="307777"/>
          </a:xfrm>
          <a:prstGeom prst="rect">
            <a:avLst/>
          </a:prstGeom>
          <a:solidFill>
            <a:srgbClr val="EEF3F8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i="1" dirty="0">
                <a:latin typeface="Tahoma" panose="020B0604030504040204" pitchFamily="34" charset="0"/>
              </a:rPr>
              <a:t>PE1 </a:t>
            </a:r>
            <a:r>
              <a:rPr lang="en-US" sz="1400" dirty="0">
                <a:latin typeface="Tahoma" panose="020B0604030504040204" pitchFamily="34" charset="0"/>
              </a:rPr>
              <a:t>=</a:t>
            </a:r>
            <a:r>
              <a:rPr lang="en-US" sz="1400" b="1" i="1" dirty="0">
                <a:latin typeface="Tahoma" panose="020B0604030504040204" pitchFamily="34" charset="0"/>
              </a:rPr>
              <a:t>C </a:t>
            </a:r>
            <a:r>
              <a:rPr lang="en-US" sz="1400" dirty="0">
                <a:latin typeface="Tahoma" panose="020B0604030504040204" pitchFamily="34" charset="0"/>
              </a:rPr>
              <a:t>+</a:t>
            </a:r>
            <a:r>
              <a:rPr lang="en-US" sz="1400" b="1" i="1" dirty="0">
                <a:latin typeface="Tahoma" panose="020B0604030504040204" pitchFamily="34" charset="0"/>
              </a:rPr>
              <a:t>I </a:t>
            </a:r>
            <a:r>
              <a:rPr lang="en-US" sz="1400" dirty="0">
                <a:latin typeface="Tahoma" panose="020B0604030504040204" pitchFamily="34" charset="0"/>
              </a:rPr>
              <a:t>(</a:t>
            </a:r>
            <a:r>
              <a:rPr lang="en-US" sz="1400" b="1" i="1" dirty="0">
                <a:latin typeface="Tahoma" panose="020B0604030504040204" pitchFamily="34" charset="0"/>
              </a:rPr>
              <a:t>r</a:t>
            </a:r>
            <a:r>
              <a:rPr lang="en-US" sz="1400" b="1" i="1" baseline="-25000" dirty="0">
                <a:latin typeface="Tahoma" panose="020B0604030504040204" pitchFamily="34" charset="0"/>
              </a:rPr>
              <a:t>1</a:t>
            </a:r>
            <a:r>
              <a:rPr lang="en-US" sz="1400" b="1" i="1" dirty="0">
                <a:latin typeface="Tahoma" panose="020B0604030504040204" pitchFamily="34" charset="0"/>
              </a:rPr>
              <a:t> </a:t>
            </a:r>
            <a:r>
              <a:rPr lang="en-US" sz="1400" dirty="0">
                <a:latin typeface="Tahoma" panose="020B0604030504040204" pitchFamily="34" charset="0"/>
              </a:rPr>
              <a:t>)+</a:t>
            </a:r>
            <a:r>
              <a:rPr lang="en-US" sz="1400" b="1" i="1" dirty="0">
                <a:solidFill>
                  <a:srgbClr val="0070C0"/>
                </a:solidFill>
                <a:latin typeface="Tahoma" panose="020B0604030504040204" pitchFamily="34" charset="0"/>
              </a:rPr>
              <a:t>G</a:t>
            </a:r>
            <a:r>
              <a:rPr lang="en-US" sz="1400" b="1" i="1" baseline="-25000" dirty="0">
                <a:solidFill>
                  <a:srgbClr val="0070C0"/>
                </a:solidFill>
                <a:latin typeface="Tahoma" panose="020B060403050404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Text Box 2074"/>
          <p:cNvSpPr txBox="1">
            <a:spLocks noChangeArrowheads="1"/>
          </p:cNvSpPr>
          <p:nvPr/>
        </p:nvSpPr>
        <p:spPr bwMode="auto">
          <a:xfrm>
            <a:off x="3744190" y="2272506"/>
            <a:ext cx="1894610" cy="30777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i="1" dirty="0">
                <a:latin typeface="Tahoma" panose="020B0604030504040204" pitchFamily="34" charset="0"/>
              </a:rPr>
              <a:t>PE2 </a:t>
            </a:r>
            <a:r>
              <a:rPr lang="en-US" sz="1400" dirty="0">
                <a:latin typeface="Tahoma" panose="020B0604030504040204" pitchFamily="34" charset="0"/>
              </a:rPr>
              <a:t>=</a:t>
            </a:r>
            <a:r>
              <a:rPr lang="en-US" sz="1400" b="1" i="1" dirty="0">
                <a:latin typeface="Tahoma" panose="020B0604030504040204" pitchFamily="34" charset="0"/>
              </a:rPr>
              <a:t>C </a:t>
            </a:r>
            <a:r>
              <a:rPr lang="en-US" sz="1400" dirty="0">
                <a:latin typeface="Tahoma" panose="020B0604030504040204" pitchFamily="34" charset="0"/>
              </a:rPr>
              <a:t>+</a:t>
            </a:r>
            <a:r>
              <a:rPr lang="en-US" sz="1400" b="1" i="1" dirty="0">
                <a:latin typeface="Tahoma" panose="020B0604030504040204" pitchFamily="34" charset="0"/>
              </a:rPr>
              <a:t>I </a:t>
            </a:r>
            <a:r>
              <a:rPr lang="en-US" sz="1400" dirty="0">
                <a:latin typeface="Tahoma" panose="020B0604030504040204" pitchFamily="34" charset="0"/>
              </a:rPr>
              <a:t>(</a:t>
            </a:r>
            <a:r>
              <a:rPr lang="en-US" sz="1400" b="1" i="1" dirty="0">
                <a:latin typeface="Tahoma" panose="020B0604030504040204" pitchFamily="34" charset="0"/>
              </a:rPr>
              <a:t>r</a:t>
            </a:r>
            <a:r>
              <a:rPr lang="en-US" sz="1400" b="1" i="1" baseline="-25000" dirty="0">
                <a:latin typeface="Tahoma" panose="020B0604030504040204" pitchFamily="34" charset="0"/>
              </a:rPr>
              <a:t>1</a:t>
            </a:r>
            <a:r>
              <a:rPr lang="en-US" sz="1400" b="1" i="1" dirty="0">
                <a:latin typeface="Tahoma" panose="020B0604030504040204" pitchFamily="34" charset="0"/>
              </a:rPr>
              <a:t> </a:t>
            </a:r>
            <a:r>
              <a:rPr lang="en-US" sz="1400" dirty="0">
                <a:latin typeface="Tahoma" panose="020B0604030504040204" pitchFamily="34" charset="0"/>
              </a:rPr>
              <a:t>)+</a:t>
            </a:r>
            <a:r>
              <a:rPr lang="en-US" sz="1400" b="1" i="1" dirty="0">
                <a:solidFill>
                  <a:srgbClr val="FF0000"/>
                </a:solidFill>
                <a:latin typeface="Tahoma" panose="020B0604030504040204" pitchFamily="34" charset="0"/>
              </a:rPr>
              <a:t>G</a:t>
            </a:r>
            <a:r>
              <a:rPr lang="en-US" sz="1400" b="1" i="1" baseline="-25000" dirty="0">
                <a:solidFill>
                  <a:srgbClr val="FF0000"/>
                </a:solidFill>
                <a:latin typeface="Tahoma" panose="020B060403050404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75709" y="2190678"/>
            <a:ext cx="364202" cy="27699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 b="1" dirty="0">
                <a:solidFill>
                  <a:srgbClr val="FF0000"/>
                </a:solidFill>
              </a:rPr>
              <a:t>E2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4545" y="3251419"/>
            <a:ext cx="364202" cy="276999"/>
          </a:xfrm>
          <a:prstGeom prst="rect">
            <a:avLst/>
          </a:prstGeom>
          <a:solidFill>
            <a:srgbClr val="EEF3F8"/>
          </a:solidFill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91400" y="2808217"/>
            <a:ext cx="364202" cy="27699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 b="1" dirty="0">
                <a:solidFill>
                  <a:srgbClr val="FF0000"/>
                </a:solidFill>
              </a:rPr>
              <a:t>E2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8400" y="3085216"/>
            <a:ext cx="364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360218" y="4648200"/>
            <a:ext cx="2770188" cy="1322388"/>
          </a:xfrm>
          <a:prstGeom prst="rect">
            <a:avLst/>
          </a:prstGeom>
          <a:solidFill>
            <a:srgbClr val="E0F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d-ID" sz="2000" dirty="0"/>
              <a:t>Gb (a): </a:t>
            </a:r>
            <a:r>
              <a:rPr lang="en-US" sz="2000" dirty="0"/>
              <a:t>P</a:t>
            </a:r>
            <a:r>
              <a:rPr lang="id-ID" sz="2000" dirty="0"/>
              <a:t>E</a:t>
            </a:r>
            <a:r>
              <a:rPr lang="en-US" sz="2000" dirty="0"/>
              <a:t>1</a:t>
            </a:r>
            <a:r>
              <a:rPr lang="id-ID" sz="2000" dirty="0"/>
              <a:t> = C + I (r) + </a:t>
            </a:r>
            <a:r>
              <a:rPr lang="id-ID" sz="2000" b="1" dirty="0">
                <a:solidFill>
                  <a:srgbClr val="0070C0"/>
                </a:solidFill>
              </a:rPr>
              <a:t>G1</a:t>
            </a:r>
            <a:r>
              <a:rPr lang="id-ID" sz="2000" dirty="0"/>
              <a:t> </a:t>
            </a:r>
            <a:r>
              <a:rPr lang="id-ID" sz="2000" dirty="0">
                <a:sym typeface="Wingdings" panose="05000000000000000000" pitchFamily="2" charset="2"/>
              </a:rPr>
              <a:t> </a:t>
            </a:r>
            <a:r>
              <a:rPr lang="en-US" sz="2000" dirty="0">
                <a:sym typeface="Wingdings" panose="05000000000000000000" pitchFamily="2" charset="2"/>
              </a:rPr>
              <a:t>P</a:t>
            </a:r>
            <a:r>
              <a:rPr lang="id-ID" sz="2000" dirty="0">
                <a:sym typeface="Wingdings" panose="05000000000000000000" pitchFamily="2" charset="2"/>
              </a:rPr>
              <a:t>E = Y</a:t>
            </a:r>
            <a:r>
              <a:rPr lang="id-ID" sz="2000" dirty="0"/>
              <a:t> </a:t>
            </a:r>
            <a:r>
              <a:rPr lang="id-ID" sz="2000" dirty="0">
                <a:sym typeface="Wingdings" panose="05000000000000000000" pitchFamily="2" charset="2"/>
              </a:rPr>
              <a:t> titik </a:t>
            </a:r>
            <a:r>
              <a:rPr lang="id-ID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E1  (Y1) </a:t>
            </a:r>
            <a:r>
              <a:rPr lang="id-ID" sz="2000" dirty="0">
                <a:sym typeface="Wingdings" panose="05000000000000000000" pitchFamily="2" charset="2"/>
              </a:rPr>
              <a:t> r1 danY1  gb (b)</a:t>
            </a:r>
            <a:r>
              <a:rPr lang="en-US" sz="2000" dirty="0">
                <a:sym typeface="Wingdings" panose="05000000000000000000" pitchFamily="2" charset="2"/>
              </a:rPr>
              <a:t>:</a:t>
            </a:r>
            <a:r>
              <a:rPr lang="id-ID" sz="2000" dirty="0">
                <a:sym typeface="Wingdings" panose="05000000000000000000" pitchFamily="2" charset="2"/>
              </a:rPr>
              <a:t> IS1 (</a:t>
            </a:r>
            <a:r>
              <a:rPr lang="id-ID" sz="2000" dirty="0">
                <a:solidFill>
                  <a:srgbClr val="0070C0"/>
                </a:solidFill>
                <a:sym typeface="Wingdings" panose="05000000000000000000" pitchFamily="2" charset="2"/>
              </a:rPr>
              <a:t>biru</a:t>
            </a:r>
            <a:r>
              <a:rPr lang="id-ID" sz="2000" dirty="0">
                <a:sym typeface="Wingdings" panose="05000000000000000000" pitchFamily="2" charset="2"/>
              </a:rPr>
              <a:t>)</a:t>
            </a:r>
            <a:endParaRPr lang="id-ID" sz="2000" dirty="0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360218" y="6172200"/>
            <a:ext cx="2509838" cy="461962"/>
          </a:xfrm>
          <a:prstGeom prst="rect">
            <a:avLst/>
          </a:prstGeom>
          <a:solidFill>
            <a:srgbClr val="FFD5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d-ID" dirty="0"/>
              <a:t>G </a:t>
            </a:r>
            <a:r>
              <a:rPr lang="id-ID" dirty="0">
                <a:latin typeface="Calibri" panose="020F0502020204030204" charset="0"/>
              </a:rPr>
              <a:t>↑ dari G1 ke G2</a:t>
            </a:r>
            <a:endParaRPr lang="id-ID" dirty="0"/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432984" y="4695170"/>
            <a:ext cx="3348816" cy="193899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d-ID" sz="2000" dirty="0"/>
              <a:t>Gb (a): G </a:t>
            </a:r>
            <a:r>
              <a:rPr lang="id-ID" sz="2000" dirty="0">
                <a:latin typeface="Calibri" panose="020F0502020204030204" charset="0"/>
              </a:rPr>
              <a:t>↑ dari G1 ke G2 </a:t>
            </a:r>
            <a:r>
              <a:rPr lang="id-ID" sz="2000" dirty="0">
                <a:latin typeface="Calibri" panose="020F050202020403020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Calibri" panose="020F0502020204030204" charset="0"/>
                <a:sym typeface="Wingdings" panose="05000000000000000000" pitchFamily="2" charset="2"/>
              </a:rPr>
              <a:t>P</a:t>
            </a:r>
            <a:r>
              <a:rPr lang="id-ID" sz="2000" dirty="0">
                <a:latin typeface="Calibri" panose="020F0502020204030204" charset="0"/>
                <a:sym typeface="Wingdings" panose="05000000000000000000" pitchFamily="2" charset="2"/>
              </a:rPr>
              <a:t>E </a:t>
            </a:r>
            <a:r>
              <a:rPr lang="id-ID" sz="2000" dirty="0">
                <a:latin typeface="Calibri" panose="020F0502020204030204" charset="0"/>
              </a:rPr>
              <a:t>↑ dari</a:t>
            </a:r>
            <a:endParaRPr lang="id-ID" sz="2000" dirty="0"/>
          </a:p>
          <a:p>
            <a:r>
              <a:rPr lang="en-US" sz="2000" dirty="0"/>
              <a:t>P</a:t>
            </a:r>
            <a:r>
              <a:rPr lang="id-ID" sz="2000" dirty="0"/>
              <a:t>E</a:t>
            </a:r>
            <a:r>
              <a:rPr lang="en-US" sz="2000" dirty="0"/>
              <a:t>1</a:t>
            </a:r>
            <a:r>
              <a:rPr lang="id-ID" sz="2000" dirty="0"/>
              <a:t> = C + I (r) + </a:t>
            </a:r>
            <a:r>
              <a:rPr lang="id-ID" sz="2000" b="1" dirty="0">
                <a:solidFill>
                  <a:srgbClr val="0070C0"/>
                </a:solidFill>
              </a:rPr>
              <a:t>G1</a:t>
            </a:r>
            <a:r>
              <a:rPr lang="id-ID" sz="2000" dirty="0"/>
              <a:t> ke </a:t>
            </a:r>
            <a:r>
              <a:rPr lang="en-US" sz="2000" dirty="0"/>
              <a:t>P</a:t>
            </a:r>
            <a:r>
              <a:rPr lang="id-ID" sz="2000" dirty="0"/>
              <a:t>E</a:t>
            </a:r>
            <a:r>
              <a:rPr lang="en-US" sz="2000" dirty="0"/>
              <a:t>2</a:t>
            </a:r>
            <a:r>
              <a:rPr lang="id-ID" sz="2000" dirty="0"/>
              <a:t> = C + I (r) + </a:t>
            </a:r>
            <a:r>
              <a:rPr lang="id-ID" sz="2000" b="1" dirty="0">
                <a:solidFill>
                  <a:srgbClr val="FF0000"/>
                </a:solidFill>
              </a:rPr>
              <a:t>G2</a:t>
            </a:r>
            <a:r>
              <a:rPr lang="id-ID" sz="2000" dirty="0"/>
              <a:t> </a:t>
            </a:r>
            <a:r>
              <a:rPr lang="id-ID" sz="2000" dirty="0">
                <a:sym typeface="Wingdings" panose="05000000000000000000" pitchFamily="2" charset="2"/>
              </a:rPr>
              <a:t> </a:t>
            </a:r>
            <a:r>
              <a:rPr lang="en-US" sz="2000" dirty="0">
                <a:sym typeface="Wingdings" panose="05000000000000000000" pitchFamily="2" charset="2"/>
              </a:rPr>
              <a:t>P</a:t>
            </a:r>
            <a:r>
              <a:rPr lang="id-ID" sz="2000" dirty="0">
                <a:sym typeface="Wingdings" panose="05000000000000000000" pitchFamily="2" charset="2"/>
              </a:rPr>
              <a:t>E = Y</a:t>
            </a:r>
            <a:r>
              <a:rPr lang="id-ID" sz="2000" dirty="0"/>
              <a:t> </a:t>
            </a:r>
            <a:r>
              <a:rPr lang="id-ID" sz="2000" dirty="0">
                <a:sym typeface="Wingdings" panose="05000000000000000000" pitchFamily="2" charset="2"/>
              </a:rPr>
              <a:t> titik </a:t>
            </a:r>
            <a:r>
              <a:rPr lang="id-ID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E2</a:t>
            </a:r>
            <a:r>
              <a:rPr lang="id-ID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 </a:t>
            </a:r>
            <a:r>
              <a:rPr lang="id-ID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(Y2)</a:t>
            </a:r>
            <a:r>
              <a:rPr lang="id-ID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id-ID" sz="2000" dirty="0">
                <a:sym typeface="Wingdings" panose="05000000000000000000" pitchFamily="2" charset="2"/>
              </a:rPr>
              <a:t> r1 danY2  gb (b): IS2 (</a:t>
            </a:r>
            <a:r>
              <a:rPr lang="id-ID" sz="2000" dirty="0">
                <a:solidFill>
                  <a:srgbClr val="FF0000"/>
                </a:solidFill>
                <a:sym typeface="Wingdings" panose="05000000000000000000" pitchFamily="2" charset="2"/>
              </a:rPr>
              <a:t>merah</a:t>
            </a:r>
            <a:r>
              <a:rPr lang="id-ID" sz="2000" dirty="0">
                <a:sym typeface="Wingdings" panose="05000000000000000000" pitchFamily="2" charset="2"/>
              </a:rPr>
              <a:t>)</a:t>
            </a:r>
            <a:endParaRPr lang="id-ID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32468" y="5082845"/>
            <a:ext cx="19812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id-ID" sz="2000" dirty="0">
                <a:cs typeface="Times New Roman" panose="02020603050405020304" pitchFamily="18" charset="0"/>
              </a:rPr>
              <a:t>G ↑ dari G1 ke G2 </a:t>
            </a:r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d-ID" sz="2000" dirty="0">
                <a:cs typeface="Times New Roman" panose="02020603050405020304" pitchFamily="18" charset="0"/>
              </a:rPr>
              <a:t> IS geser kanan dari IS1 ke IS2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200891"/>
            <a:ext cx="441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8382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An Increase in Government Purchases Shifts the IS Curve Outward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1409394"/>
            <a:ext cx="4495800" cy="301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18" y="1444030"/>
            <a:ext cx="4152900" cy="297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073"/>
          <p:cNvSpPr txBox="1">
            <a:spLocks noChangeArrowheads="1"/>
          </p:cNvSpPr>
          <p:nvPr/>
        </p:nvSpPr>
        <p:spPr bwMode="auto">
          <a:xfrm>
            <a:off x="3695700" y="2775590"/>
            <a:ext cx="1866900" cy="307777"/>
          </a:xfrm>
          <a:prstGeom prst="rect">
            <a:avLst/>
          </a:prstGeom>
          <a:solidFill>
            <a:srgbClr val="EEF3F8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i="1" dirty="0">
                <a:latin typeface="Tahoma" panose="020B0604030504040204" pitchFamily="34" charset="0"/>
              </a:rPr>
              <a:t>PE1 </a:t>
            </a:r>
            <a:r>
              <a:rPr lang="en-US" sz="1400" dirty="0">
                <a:latin typeface="Tahoma" panose="020B0604030504040204" pitchFamily="34" charset="0"/>
              </a:rPr>
              <a:t>=</a:t>
            </a:r>
            <a:r>
              <a:rPr lang="en-US" sz="1400" b="1" i="1" dirty="0">
                <a:latin typeface="Tahoma" panose="020B0604030504040204" pitchFamily="34" charset="0"/>
              </a:rPr>
              <a:t>C </a:t>
            </a:r>
            <a:r>
              <a:rPr lang="en-US" sz="1400" dirty="0">
                <a:latin typeface="Tahoma" panose="020B0604030504040204" pitchFamily="34" charset="0"/>
              </a:rPr>
              <a:t>+</a:t>
            </a:r>
            <a:r>
              <a:rPr lang="en-US" sz="1400" b="1" i="1" dirty="0">
                <a:latin typeface="Tahoma" panose="020B0604030504040204" pitchFamily="34" charset="0"/>
              </a:rPr>
              <a:t>I </a:t>
            </a:r>
            <a:r>
              <a:rPr lang="en-US" sz="1400" dirty="0">
                <a:latin typeface="Tahoma" panose="020B0604030504040204" pitchFamily="34" charset="0"/>
              </a:rPr>
              <a:t>(</a:t>
            </a:r>
            <a:r>
              <a:rPr lang="en-US" sz="1400" b="1" i="1" dirty="0">
                <a:latin typeface="Tahoma" panose="020B0604030504040204" pitchFamily="34" charset="0"/>
              </a:rPr>
              <a:t>r</a:t>
            </a:r>
            <a:r>
              <a:rPr lang="en-US" sz="1400" b="1" i="1" baseline="-25000" dirty="0">
                <a:latin typeface="Tahoma" panose="020B0604030504040204" pitchFamily="34" charset="0"/>
              </a:rPr>
              <a:t>1</a:t>
            </a:r>
            <a:r>
              <a:rPr lang="en-US" sz="1400" b="1" i="1" dirty="0">
                <a:latin typeface="Tahoma" panose="020B0604030504040204" pitchFamily="34" charset="0"/>
              </a:rPr>
              <a:t> </a:t>
            </a:r>
            <a:r>
              <a:rPr lang="en-US" sz="1400" dirty="0">
                <a:latin typeface="Tahoma" panose="020B0604030504040204" pitchFamily="34" charset="0"/>
              </a:rPr>
              <a:t>)+</a:t>
            </a:r>
            <a:r>
              <a:rPr lang="en-US" sz="1400" b="1" i="1" dirty="0">
                <a:solidFill>
                  <a:srgbClr val="0070C0"/>
                </a:solidFill>
                <a:latin typeface="Tahoma" panose="020B0604030504040204" pitchFamily="34" charset="0"/>
              </a:rPr>
              <a:t>G</a:t>
            </a:r>
            <a:r>
              <a:rPr lang="en-US" sz="1400" b="1" i="1" baseline="-25000" dirty="0">
                <a:solidFill>
                  <a:srgbClr val="0070C0"/>
                </a:solidFill>
                <a:latin typeface="Tahoma" panose="020B060403050404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Text Box 2074"/>
          <p:cNvSpPr txBox="1">
            <a:spLocks noChangeArrowheads="1"/>
          </p:cNvSpPr>
          <p:nvPr/>
        </p:nvSpPr>
        <p:spPr bwMode="auto">
          <a:xfrm>
            <a:off x="3744190" y="2272506"/>
            <a:ext cx="1894610" cy="30777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i="1" dirty="0">
                <a:latin typeface="Tahoma" panose="020B0604030504040204" pitchFamily="34" charset="0"/>
              </a:rPr>
              <a:t>PE2 </a:t>
            </a:r>
            <a:r>
              <a:rPr lang="en-US" sz="1400" dirty="0">
                <a:latin typeface="Tahoma" panose="020B0604030504040204" pitchFamily="34" charset="0"/>
              </a:rPr>
              <a:t>=</a:t>
            </a:r>
            <a:r>
              <a:rPr lang="en-US" sz="1400" b="1" i="1" dirty="0">
                <a:latin typeface="Tahoma" panose="020B0604030504040204" pitchFamily="34" charset="0"/>
              </a:rPr>
              <a:t>C </a:t>
            </a:r>
            <a:r>
              <a:rPr lang="en-US" sz="1400" dirty="0">
                <a:latin typeface="Tahoma" panose="020B0604030504040204" pitchFamily="34" charset="0"/>
              </a:rPr>
              <a:t>+</a:t>
            </a:r>
            <a:r>
              <a:rPr lang="en-US" sz="1400" b="1" i="1" dirty="0">
                <a:latin typeface="Tahoma" panose="020B0604030504040204" pitchFamily="34" charset="0"/>
              </a:rPr>
              <a:t>I </a:t>
            </a:r>
            <a:r>
              <a:rPr lang="en-US" sz="1400" dirty="0">
                <a:latin typeface="Tahoma" panose="020B0604030504040204" pitchFamily="34" charset="0"/>
              </a:rPr>
              <a:t>(</a:t>
            </a:r>
            <a:r>
              <a:rPr lang="en-US" sz="1400" b="1" i="1" dirty="0">
                <a:latin typeface="Tahoma" panose="020B0604030504040204" pitchFamily="34" charset="0"/>
              </a:rPr>
              <a:t>r</a:t>
            </a:r>
            <a:r>
              <a:rPr lang="en-US" sz="1400" b="1" i="1" baseline="-25000" dirty="0">
                <a:latin typeface="Tahoma" panose="020B0604030504040204" pitchFamily="34" charset="0"/>
              </a:rPr>
              <a:t>1</a:t>
            </a:r>
            <a:r>
              <a:rPr lang="en-US" sz="1400" b="1" i="1" dirty="0">
                <a:latin typeface="Tahoma" panose="020B0604030504040204" pitchFamily="34" charset="0"/>
              </a:rPr>
              <a:t> </a:t>
            </a:r>
            <a:r>
              <a:rPr lang="en-US" sz="1400" dirty="0">
                <a:latin typeface="Tahoma" panose="020B0604030504040204" pitchFamily="34" charset="0"/>
              </a:rPr>
              <a:t>)+</a:t>
            </a:r>
            <a:r>
              <a:rPr lang="en-US" sz="1400" b="1" i="1" dirty="0">
                <a:solidFill>
                  <a:srgbClr val="FF0000"/>
                </a:solidFill>
                <a:latin typeface="Tahoma" panose="020B0604030504040204" pitchFamily="34" charset="0"/>
              </a:rPr>
              <a:t>G</a:t>
            </a:r>
            <a:r>
              <a:rPr lang="en-US" sz="1400" b="1" i="1" baseline="-25000" dirty="0">
                <a:solidFill>
                  <a:srgbClr val="FF0000"/>
                </a:solidFill>
                <a:latin typeface="Tahoma" panose="020B060403050404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75709" y="2190678"/>
            <a:ext cx="364202" cy="27699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 b="1" dirty="0">
                <a:solidFill>
                  <a:srgbClr val="FF0000"/>
                </a:solidFill>
              </a:rPr>
              <a:t>E2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4545" y="3251419"/>
            <a:ext cx="364202" cy="276999"/>
          </a:xfrm>
          <a:prstGeom prst="rect">
            <a:avLst/>
          </a:prstGeom>
          <a:solidFill>
            <a:srgbClr val="EEF3F8"/>
          </a:solidFill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91400" y="2808217"/>
            <a:ext cx="364202" cy="27699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 b="1" dirty="0">
                <a:solidFill>
                  <a:srgbClr val="FF0000"/>
                </a:solidFill>
              </a:rPr>
              <a:t>E2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8400" y="3085216"/>
            <a:ext cx="364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3345" y="4899547"/>
            <a:ext cx="19812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id-ID" sz="2000" dirty="0">
                <a:cs typeface="Times New Roman" panose="02020603050405020304" pitchFamily="18" charset="0"/>
              </a:rPr>
              <a:t>G ↑ dari G1 ke G2 </a:t>
            </a:r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d-ID" sz="2000" dirty="0">
                <a:cs typeface="Times New Roman" panose="02020603050405020304" pitchFamily="18" charset="0"/>
              </a:rPr>
              <a:t> IS geser kanan dari IS1 ke IS2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88747" y="4878765"/>
            <a:ext cx="2916238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d-ID" dirty="0">
                <a:cs typeface="Times New Roman" panose="02020603050405020304" pitchFamily="18" charset="0"/>
              </a:rPr>
              <a:t>G ↑ </a:t>
            </a:r>
            <a:r>
              <a:rPr lang="id-ID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d-ID" dirty="0">
                <a:cs typeface="Times New Roman" panose="02020603050405020304" pitchFamily="18" charset="0"/>
              </a:rPr>
              <a:t>IS geser kanan dari IS1 ke IS2 </a:t>
            </a:r>
            <a:r>
              <a:rPr lang="id-ID" dirty="0">
                <a:cs typeface="Times New Roman" panose="02020603050405020304" pitchFamily="18" charset="0"/>
                <a:sym typeface="Wingdings" panose="05000000000000000000" pitchFamily="2" charset="2"/>
              </a:rPr>
              <a:t> Y1 </a:t>
            </a:r>
            <a:r>
              <a:rPr lang="id-ID" dirty="0">
                <a:cs typeface="Times New Roman" panose="02020603050405020304" pitchFamily="18" charset="0"/>
              </a:rPr>
              <a:t>↑ ke Y2 </a:t>
            </a:r>
            <a:r>
              <a:rPr lang="id-ID" dirty="0">
                <a:cs typeface="Times New Roman" panose="02020603050405020304" pitchFamily="18" charset="0"/>
                <a:sym typeface="Wingdings" panose="05000000000000000000" pitchFamily="2" charset="2"/>
              </a:rPr>
              <a:t> ∆Y = 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Y1 Y2 = </a:t>
            </a:r>
            <a:r>
              <a:rPr lang="id-ID" dirty="0">
                <a:cs typeface="Times New Roman" panose="02020603050405020304" pitchFamily="18" charset="0"/>
                <a:sym typeface="Wingdings" panose="05000000000000000000" pitchFamily="2" charset="2"/>
              </a:rPr>
              <a:t>multiplier 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d-ID" dirty="0">
                <a:cs typeface="Times New Roman" panose="02020603050405020304" pitchFamily="18" charset="0"/>
                <a:sym typeface="Wingdings" panose="05000000000000000000" pitchFamily="2" charset="2"/>
              </a:rPr>
              <a:t>x ∆Y </a:t>
            </a:r>
            <a:endParaRPr lang="id-ID" dirty="0">
              <a:cs typeface="Times New Roman" panose="02020603050405020304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601" y="5309919"/>
            <a:ext cx="2607598" cy="113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41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86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/>
              <a:t>Exercise:  Shifting the IS curve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924800" cy="35814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Clr>
                <a:srgbClr val="00CC99"/>
              </a:buClr>
            </a:pPr>
            <a:r>
              <a:rPr lang="id-ID" sz="2900" dirty="0"/>
              <a:t>Use the diagram of the Keynesian Cross or Loanable Funds model to show how </a:t>
            </a:r>
            <a:r>
              <a:rPr lang="id-ID" sz="2900" dirty="0">
                <a:solidFill>
                  <a:srgbClr val="FF0000"/>
                </a:solidFill>
              </a:rPr>
              <a:t>an increase in taxes</a:t>
            </a:r>
            <a:r>
              <a:rPr lang="id-ID" sz="2900" dirty="0"/>
              <a:t> shifts the </a:t>
            </a:r>
            <a:r>
              <a:rPr lang="id-ID" sz="2900" i="1" dirty="0"/>
              <a:t>IS</a:t>
            </a:r>
            <a:r>
              <a:rPr lang="id-ID" sz="2900" dirty="0"/>
              <a:t> </a:t>
            </a:r>
            <a:r>
              <a:rPr lang="id-ID" sz="1300" dirty="0"/>
              <a:t> </a:t>
            </a:r>
            <a:r>
              <a:rPr lang="id-ID" sz="2900" dirty="0"/>
              <a:t>curve</a:t>
            </a:r>
            <a:r>
              <a:rPr lang="en-US" sz="2900" dirty="0"/>
              <a:t>… </a:t>
            </a:r>
            <a:r>
              <a:rPr lang="id-ID" sz="2900" dirty="0">
                <a:solidFill>
                  <a:srgbClr val="0070C0"/>
                </a:solidFill>
              </a:rPr>
              <a:t>gunakan perpotongan Keynesian atau model dana pinjaman untuk menunjukkan bagaimana </a:t>
            </a:r>
            <a:r>
              <a:rPr lang="id-ID" sz="2900" dirty="0">
                <a:solidFill>
                  <a:srgbClr val="FF0000"/>
                </a:solidFill>
              </a:rPr>
              <a:t>kenaik</a:t>
            </a:r>
            <a:r>
              <a:rPr lang="en-US" sz="2900" dirty="0">
                <a:solidFill>
                  <a:srgbClr val="FF0000"/>
                </a:solidFill>
              </a:rPr>
              <a:t>a</a:t>
            </a:r>
            <a:r>
              <a:rPr lang="id-ID" sz="2900" dirty="0">
                <a:solidFill>
                  <a:srgbClr val="FF0000"/>
                </a:solidFill>
              </a:rPr>
              <a:t>n pajak </a:t>
            </a:r>
            <a:r>
              <a:rPr lang="id-ID" sz="2900" dirty="0">
                <a:solidFill>
                  <a:srgbClr val="0070C0"/>
                </a:solidFill>
              </a:rPr>
              <a:t>menggeser kurva IS  </a:t>
            </a:r>
          </a:p>
        </p:txBody>
      </p:sp>
    </p:spTree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80202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58982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648691"/>
            <a:ext cx="79248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due to John Maynard Keynes.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A simple theory in which the interest rate </a:t>
            </a:r>
            <a:br>
              <a:rPr lang="en-US" sz="2800" dirty="0"/>
            </a:br>
            <a:r>
              <a:rPr lang="en-US" sz="2800" dirty="0"/>
              <a:t>is determined by money supply and </a:t>
            </a:r>
            <a:br>
              <a:rPr lang="en-US" sz="2800" dirty="0"/>
            </a:br>
            <a:r>
              <a:rPr lang="en-US" sz="2800" dirty="0"/>
              <a:t>money demand. 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2800" dirty="0"/>
              <a:t>		</a:t>
            </a:r>
            <a:r>
              <a:rPr lang="id-ID" sz="2800" b="1" dirty="0">
                <a:solidFill>
                  <a:srgbClr val="FF0000"/>
                </a:solidFill>
              </a:rPr>
              <a:t>M</a:t>
            </a: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id-ID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&gt;&lt;</a:t>
            </a:r>
            <a:r>
              <a:rPr lang="id-ID" sz="2800" b="1" dirty="0">
                <a:solidFill>
                  <a:srgbClr val="FF0000"/>
                </a:solidFill>
              </a:rPr>
              <a:t> L </a:t>
            </a:r>
            <a:r>
              <a:rPr lang="id-ID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 r</a:t>
            </a:r>
            <a:endParaRPr lang="id-ID" sz="2800" b="1" dirty="0">
              <a:solidFill>
                <a:srgbClr val="FF0000"/>
              </a:solidFill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447800" y="4648200"/>
            <a:ext cx="2824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d-ID" dirty="0"/>
              <a:t>M</a:t>
            </a:r>
            <a:r>
              <a:rPr lang="en-US" dirty="0"/>
              <a:t>s</a:t>
            </a:r>
            <a:r>
              <a:rPr lang="id-ID" dirty="0"/>
              <a:t> : penawaran uang</a:t>
            </a:r>
          </a:p>
          <a:p>
            <a:r>
              <a:rPr lang="id-ID" dirty="0"/>
              <a:t>L : permintaan uang</a:t>
            </a:r>
          </a:p>
          <a:p>
            <a:r>
              <a:rPr lang="id-ID" dirty="0"/>
              <a:t>r :  suku bunga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855"/>
            <a:ext cx="9144000" cy="82434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B050"/>
                </a:solidFill>
              </a:rPr>
              <a:t>Money Supply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2514600" cy="19050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2800"/>
              <a:t>The supply of </a:t>
            </a:r>
            <a:br>
              <a:rPr lang="en-US" sz="2800"/>
            </a:br>
            <a:r>
              <a:rPr lang="en-US" sz="2800"/>
              <a:t>real money </a:t>
            </a:r>
            <a:br>
              <a:rPr lang="en-US" sz="2800"/>
            </a:br>
            <a:r>
              <a:rPr lang="en-US" sz="2800"/>
              <a:t>balances </a:t>
            </a:r>
            <a:br>
              <a:rPr lang="en-US" sz="2800"/>
            </a:br>
            <a:r>
              <a:rPr lang="en-US" sz="2800"/>
              <a:t>is fixed:</a:t>
            </a:r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533400" y="3276600"/>
          <a:ext cx="27844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6" name="Equation" r:id="rId4" imgW="1104900" imgH="279400" progId="Equation.DSMT4">
                  <p:embed/>
                </p:oleObj>
              </mc:Choice>
              <mc:Fallback>
                <p:oleObj name="Equation" r:id="rId4" imgW="1104900" imgH="279400" progId="Equation.DSMT4">
                  <p:embed/>
                  <p:pic>
                    <p:nvPicPr>
                      <p:cNvPr id="0" name="Picture 287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2784475" cy="7048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5019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453" name="Group 5"/>
          <p:cNvGrpSpPr/>
          <p:nvPr/>
        </p:nvGrpSpPr>
        <p:grpSpPr bwMode="auto">
          <a:xfrm>
            <a:off x="4572000" y="1828800"/>
            <a:ext cx="3505200" cy="3352800"/>
            <a:chOff x="2640" y="1056"/>
            <a:chExt cx="2496" cy="2112"/>
          </a:xfrm>
        </p:grpSpPr>
        <p:sp>
          <p:nvSpPr>
            <p:cNvPr id="51213" name="Line 6"/>
            <p:cNvSpPr>
              <a:spLocks noChangeShapeType="1"/>
            </p:cNvSpPr>
            <p:nvPr/>
          </p:nvSpPr>
          <p:spPr bwMode="auto">
            <a:xfrm>
              <a:off x="2640" y="1056"/>
              <a:ext cx="0" cy="2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Line 7"/>
            <p:cNvSpPr>
              <a:spLocks noChangeShapeType="1"/>
            </p:cNvSpPr>
            <p:nvPr/>
          </p:nvSpPr>
          <p:spPr bwMode="auto">
            <a:xfrm>
              <a:off x="2640" y="3168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7162800" y="4978400"/>
            <a:ext cx="16764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"/>
              </a:spcBef>
            </a:pPr>
            <a:r>
              <a:rPr lang="en-US" b="1" i="1">
                <a:latin typeface="Tahoma" panose="020B0604030504040204" pitchFamily="34" charset="0"/>
              </a:rPr>
              <a:t>M/P</a:t>
            </a:r>
            <a:r>
              <a:rPr lang="en-US">
                <a:latin typeface="Arial" panose="020B0604020202020204" pitchFamily="34" charset="0"/>
              </a:rPr>
              <a:t> </a:t>
            </a:r>
          </a:p>
          <a:p>
            <a:pPr algn="r" eaLnBrk="1" hangingPunct="1">
              <a:spcBef>
                <a:spcPct val="5000"/>
              </a:spcBef>
            </a:pPr>
            <a:r>
              <a:rPr lang="en-US" sz="2200">
                <a:latin typeface="Arial" panose="020B0604020202020204" pitchFamily="34" charset="0"/>
              </a:rPr>
              <a:t>real money   balances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3352800" y="1352550"/>
            <a:ext cx="12954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"/>
              </a:spcBef>
            </a:pPr>
            <a:r>
              <a:rPr lang="en-US" b="1" i="1">
                <a:latin typeface="Tahoma" panose="020B0604030504040204" pitchFamily="34" charset="0"/>
              </a:rPr>
              <a:t>r</a:t>
            </a:r>
            <a:endParaRPr lang="en-US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5000"/>
              </a:spcBef>
            </a:pPr>
            <a:r>
              <a:rPr lang="en-US" sz="2200">
                <a:latin typeface="Arial" panose="020B0604020202020204" pitchFamily="34" charset="0"/>
              </a:rPr>
              <a:t>	interest</a:t>
            </a:r>
          </a:p>
          <a:p>
            <a:pPr eaLnBrk="1" hangingPunct="1">
              <a:spcBef>
                <a:spcPct val="5000"/>
              </a:spcBef>
            </a:pPr>
            <a:r>
              <a:rPr lang="en-US" sz="2200">
                <a:latin typeface="Arial" panose="020B0604020202020204" pitchFamily="34" charset="0"/>
              </a:rPr>
              <a:t>	rate</a:t>
            </a:r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 flipV="1">
            <a:off x="6400800" y="2162175"/>
            <a:ext cx="0" cy="30194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4461" name="Object 13"/>
          <p:cNvGraphicFramePr>
            <a:graphicFrameLocks noChangeAspect="1"/>
          </p:cNvGraphicFramePr>
          <p:nvPr/>
        </p:nvGraphicFramePr>
        <p:xfrm>
          <a:off x="5867400" y="1676400"/>
          <a:ext cx="1143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7" name="Equation" r:id="rId6" imgW="571500" imgH="279400" progId="Equation.DSMT4">
                  <p:embed/>
                </p:oleObj>
              </mc:Choice>
              <mc:Fallback>
                <p:oleObj name="Equation" r:id="rId6" imgW="571500" imgH="279400" progId="Equation.DSMT4">
                  <p:embed/>
                  <p:pic>
                    <p:nvPicPr>
                      <p:cNvPr id="0" name="Picture 287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676400"/>
                        <a:ext cx="11430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2" name="Object 14"/>
          <p:cNvGraphicFramePr>
            <a:graphicFrameLocks noChangeAspect="1"/>
          </p:cNvGraphicFramePr>
          <p:nvPr/>
        </p:nvGraphicFramePr>
        <p:xfrm>
          <a:off x="6019800" y="5181600"/>
          <a:ext cx="7620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" name="Equation" r:id="rId8" imgW="393700" imgH="241300" progId="Equation.DSMT4">
                  <p:embed/>
                </p:oleObj>
              </mc:Choice>
              <mc:Fallback>
                <p:oleObj name="Equation" r:id="rId8" imgW="393700" imgH="241300" progId="Equation.DSMT4">
                  <p:embed/>
                  <p:pic>
                    <p:nvPicPr>
                      <p:cNvPr id="0" name="Picture 287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81600"/>
                        <a:ext cx="7620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6" grpId="0" autoUpdateAnimBg="0"/>
      <p:bldP spid="104457" grpId="0" autoUpdateAnimBg="0"/>
      <p:bldP spid="10445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70C0"/>
                </a:solidFill>
              </a:rPr>
              <a:t>Money Demand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2514600" cy="15240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2800" dirty="0"/>
              <a:t>Demand for</a:t>
            </a:r>
            <a:br>
              <a:rPr lang="en-US" sz="2800" dirty="0"/>
            </a:br>
            <a:r>
              <a:rPr lang="en-US" sz="2800" dirty="0"/>
              <a:t>real money </a:t>
            </a:r>
            <a:br>
              <a:rPr lang="en-US" sz="2800" dirty="0"/>
            </a:br>
            <a:r>
              <a:rPr lang="en-US" sz="2800" dirty="0"/>
              <a:t>balances:</a:t>
            </a:r>
          </a:p>
        </p:txBody>
      </p:sp>
      <p:grpSp>
        <p:nvGrpSpPr>
          <p:cNvPr id="52229" name="Group 5"/>
          <p:cNvGrpSpPr/>
          <p:nvPr/>
        </p:nvGrpSpPr>
        <p:grpSpPr bwMode="auto">
          <a:xfrm>
            <a:off x="4572000" y="1828800"/>
            <a:ext cx="3505200" cy="3352800"/>
            <a:chOff x="2640" y="1056"/>
            <a:chExt cx="2496" cy="2112"/>
          </a:xfrm>
        </p:grpSpPr>
        <p:sp>
          <p:nvSpPr>
            <p:cNvPr id="52249" name="Line 6"/>
            <p:cNvSpPr>
              <a:spLocks noChangeShapeType="1"/>
            </p:cNvSpPr>
            <p:nvPr/>
          </p:nvSpPr>
          <p:spPr bwMode="auto">
            <a:xfrm>
              <a:off x="2640" y="1056"/>
              <a:ext cx="0" cy="2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0" name="Line 7"/>
            <p:cNvSpPr>
              <a:spLocks noChangeShapeType="1"/>
            </p:cNvSpPr>
            <p:nvPr/>
          </p:nvSpPr>
          <p:spPr bwMode="auto">
            <a:xfrm>
              <a:off x="2640" y="3168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0" name="Text Box 8"/>
          <p:cNvSpPr txBox="1">
            <a:spLocks noChangeArrowheads="1"/>
          </p:cNvSpPr>
          <p:nvPr/>
        </p:nvSpPr>
        <p:spPr bwMode="auto">
          <a:xfrm>
            <a:off x="7162800" y="4978400"/>
            <a:ext cx="16764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"/>
              </a:spcBef>
            </a:pPr>
            <a:r>
              <a:rPr lang="en-US" b="1" i="1">
                <a:latin typeface="Tahoma" panose="020B0604030504040204" pitchFamily="34" charset="0"/>
              </a:rPr>
              <a:t>M/P</a:t>
            </a:r>
            <a:r>
              <a:rPr lang="en-US">
                <a:latin typeface="Arial" panose="020B0604020202020204" pitchFamily="34" charset="0"/>
              </a:rPr>
              <a:t> </a:t>
            </a:r>
          </a:p>
          <a:p>
            <a:pPr algn="r" eaLnBrk="1" hangingPunct="1">
              <a:spcBef>
                <a:spcPct val="5000"/>
              </a:spcBef>
            </a:pPr>
            <a:r>
              <a:rPr lang="en-US" sz="2200">
                <a:latin typeface="Arial" panose="020B0604020202020204" pitchFamily="34" charset="0"/>
              </a:rPr>
              <a:t>real money   balances</a:t>
            </a:r>
          </a:p>
        </p:txBody>
      </p:sp>
      <p:sp>
        <p:nvSpPr>
          <p:cNvPr id="52231" name="Text Box 9"/>
          <p:cNvSpPr txBox="1">
            <a:spLocks noChangeArrowheads="1"/>
          </p:cNvSpPr>
          <p:nvPr/>
        </p:nvSpPr>
        <p:spPr bwMode="auto">
          <a:xfrm>
            <a:off x="3352800" y="1352550"/>
            <a:ext cx="12954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"/>
              </a:spcBef>
            </a:pPr>
            <a:r>
              <a:rPr lang="en-US" b="1" i="1">
                <a:latin typeface="Tahoma" panose="020B0604030504040204" pitchFamily="34" charset="0"/>
              </a:rPr>
              <a:t>r</a:t>
            </a:r>
            <a:endParaRPr lang="en-US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5000"/>
              </a:spcBef>
            </a:pPr>
            <a:r>
              <a:rPr lang="en-US" sz="2200">
                <a:latin typeface="Arial" panose="020B0604020202020204" pitchFamily="34" charset="0"/>
              </a:rPr>
              <a:t>	interest</a:t>
            </a:r>
          </a:p>
          <a:p>
            <a:pPr eaLnBrk="1" hangingPunct="1">
              <a:spcBef>
                <a:spcPct val="5000"/>
              </a:spcBef>
            </a:pPr>
            <a:r>
              <a:rPr lang="en-US" sz="2200">
                <a:latin typeface="Arial" panose="020B0604020202020204" pitchFamily="34" charset="0"/>
              </a:rPr>
              <a:t>	rate</a:t>
            </a:r>
          </a:p>
        </p:txBody>
      </p:sp>
      <p:sp>
        <p:nvSpPr>
          <p:cNvPr id="52232" name="Line 10"/>
          <p:cNvSpPr>
            <a:spLocks noChangeShapeType="1"/>
          </p:cNvSpPr>
          <p:nvPr/>
        </p:nvSpPr>
        <p:spPr bwMode="auto">
          <a:xfrm flipV="1">
            <a:off x="6400800" y="2162175"/>
            <a:ext cx="0" cy="301942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2233" name="Object 11"/>
          <p:cNvGraphicFramePr>
            <a:graphicFrameLocks noChangeAspect="1"/>
          </p:cNvGraphicFramePr>
          <p:nvPr/>
        </p:nvGraphicFramePr>
        <p:xfrm>
          <a:off x="5867400" y="1676400"/>
          <a:ext cx="1143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Equation" r:id="rId4" imgW="571500" imgH="279400" progId="Equation.DSMT4">
                  <p:embed/>
                </p:oleObj>
              </mc:Choice>
              <mc:Fallback>
                <p:oleObj name="Equation" r:id="rId4" imgW="571500" imgH="279400" progId="Equation.DSMT4">
                  <p:embed/>
                  <p:pic>
                    <p:nvPicPr>
                      <p:cNvPr id="0" name="Picture 297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676400"/>
                        <a:ext cx="11430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12"/>
          <p:cNvGraphicFramePr>
            <a:graphicFrameLocks noChangeAspect="1"/>
          </p:cNvGraphicFramePr>
          <p:nvPr/>
        </p:nvGraphicFramePr>
        <p:xfrm>
          <a:off x="6019800" y="5181600"/>
          <a:ext cx="7620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" name="Equation" r:id="rId6" imgW="393700" imgH="241300" progId="Equation.DSMT4">
                  <p:embed/>
                </p:oleObj>
              </mc:Choice>
              <mc:Fallback>
                <p:oleObj name="Equation" r:id="rId6" imgW="393700" imgH="241300" progId="Equation.DSMT4">
                  <p:embed/>
                  <p:pic>
                    <p:nvPicPr>
                      <p:cNvPr id="0" name="Picture 297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81600"/>
                        <a:ext cx="7620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7" name="Object 13"/>
          <p:cNvGraphicFramePr>
            <a:graphicFrameLocks noChangeAspect="1"/>
          </p:cNvGraphicFramePr>
          <p:nvPr/>
        </p:nvGraphicFramePr>
        <p:xfrm>
          <a:off x="942975" y="2921000"/>
          <a:ext cx="26384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name="Equation" r:id="rId8" imgW="1168400" imgH="279400" progId="Equation.DSMT4">
                  <p:embed/>
                </p:oleObj>
              </mc:Choice>
              <mc:Fallback>
                <p:oleObj name="Equation" r:id="rId8" imgW="1168400" imgH="279400" progId="Equation.DSMT4">
                  <p:embed/>
                  <p:pic>
                    <p:nvPicPr>
                      <p:cNvPr id="0" name="Picture 297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2921000"/>
                        <a:ext cx="2638425" cy="6318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5019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8" name="Arc 14"/>
          <p:cNvSpPr/>
          <p:nvPr/>
        </p:nvSpPr>
        <p:spPr bwMode="auto">
          <a:xfrm flipH="1" flipV="1">
            <a:off x="4953000" y="757238"/>
            <a:ext cx="3352800" cy="3738562"/>
          </a:xfrm>
          <a:custGeom>
            <a:avLst/>
            <a:gdLst>
              <a:gd name="T0" fmla="*/ 2147483647 w 19689"/>
              <a:gd name="T1" fmla="*/ 0 h 21438"/>
              <a:gd name="T2" fmla="*/ 2147483647 w 19689"/>
              <a:gd name="T3" fmla="*/ 2147483647 h 21438"/>
              <a:gd name="T4" fmla="*/ 0 w 19689"/>
              <a:gd name="T5" fmla="*/ 2147483647 h 214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89" h="21438" fill="none" extrusionOk="0">
                <a:moveTo>
                  <a:pt x="2640" y="-1"/>
                </a:moveTo>
                <a:cubicBezTo>
                  <a:pt x="10125" y="921"/>
                  <a:pt x="16587" y="5681"/>
                  <a:pt x="19689" y="12555"/>
                </a:cubicBezTo>
              </a:path>
              <a:path w="19689" h="21438" stroke="0" extrusionOk="0">
                <a:moveTo>
                  <a:pt x="2640" y="-1"/>
                </a:moveTo>
                <a:cubicBezTo>
                  <a:pt x="10125" y="921"/>
                  <a:pt x="16587" y="5681"/>
                  <a:pt x="19689" y="12555"/>
                </a:cubicBezTo>
                <a:lnTo>
                  <a:pt x="0" y="21438"/>
                </a:lnTo>
                <a:lnTo>
                  <a:pt x="2640" y="-1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7772400" y="4235450"/>
            <a:ext cx="990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i="1">
                <a:solidFill>
                  <a:schemeClr val="hlink"/>
                </a:solidFill>
                <a:latin typeface="Tahoma" panose="020B0604030504040204" pitchFamily="34" charset="0"/>
              </a:rPr>
              <a:t>L</a:t>
            </a:r>
            <a:r>
              <a:rPr lang="en-US" sz="1200" b="1" i="1">
                <a:solidFill>
                  <a:schemeClr val="hlink"/>
                </a:solidFill>
                <a:latin typeface="Tahoma" panose="020B0604030504040204" pitchFamily="34" charset="0"/>
              </a:rPr>
              <a:t> </a:t>
            </a:r>
            <a:r>
              <a:rPr lang="en-US" sz="2600">
                <a:solidFill>
                  <a:schemeClr val="hlink"/>
                </a:solidFill>
                <a:latin typeface="Tahoma" panose="020B0604030504040204" pitchFamily="34" charset="0"/>
              </a:rPr>
              <a:t>(</a:t>
            </a:r>
            <a:r>
              <a:rPr lang="en-US" sz="2600" b="1" i="1">
                <a:solidFill>
                  <a:schemeClr val="hlink"/>
                </a:solidFill>
                <a:latin typeface="Tahoma" panose="020B0604030504040204" pitchFamily="34" charset="0"/>
              </a:rPr>
              <a:t>r</a:t>
            </a:r>
            <a:r>
              <a:rPr lang="en-US" sz="1200" b="1" i="1">
                <a:solidFill>
                  <a:schemeClr val="hlink"/>
                </a:solidFill>
                <a:latin typeface="Tahoma" panose="020B0604030504040204" pitchFamily="34" charset="0"/>
              </a:rPr>
              <a:t> </a:t>
            </a:r>
            <a:r>
              <a:rPr lang="en-US" sz="2600">
                <a:solidFill>
                  <a:schemeClr val="hlink"/>
                </a:solidFill>
                <a:latin typeface="Tahoma" panose="020B0604030504040204" pitchFamily="34" charset="0"/>
              </a:rPr>
              <a:t>)</a:t>
            </a:r>
            <a:r>
              <a:rPr lang="en-US" sz="2600" b="1" i="1">
                <a:solidFill>
                  <a:schemeClr val="hlink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52239" name="TextBox 1"/>
          <p:cNvSpPr txBox="1">
            <a:spLocks noChangeArrowheads="1"/>
          </p:cNvSpPr>
          <p:nvPr/>
        </p:nvSpPr>
        <p:spPr bwMode="auto">
          <a:xfrm>
            <a:off x="933450" y="3773488"/>
            <a:ext cx="868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 dirty="0"/>
              <a:t>L (r) </a:t>
            </a:r>
          </a:p>
        </p:txBody>
      </p:sp>
      <p:sp>
        <p:nvSpPr>
          <p:cNvPr id="52240" name="TextBox 2"/>
          <p:cNvSpPr txBox="1">
            <a:spLocks noChangeArrowheads="1"/>
          </p:cNvSpPr>
          <p:nvPr/>
        </p:nvSpPr>
        <p:spPr bwMode="auto">
          <a:xfrm>
            <a:off x="1300163" y="4037013"/>
            <a:ext cx="304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/>
              <a:t>-</a:t>
            </a:r>
          </a:p>
        </p:txBody>
      </p:sp>
      <p:sp>
        <p:nvSpPr>
          <p:cNvPr id="52241" name="TextBox 3"/>
          <p:cNvSpPr txBox="1">
            <a:spLocks noChangeArrowheads="1"/>
          </p:cNvSpPr>
          <p:nvPr/>
        </p:nvSpPr>
        <p:spPr bwMode="auto">
          <a:xfrm>
            <a:off x="1004888" y="4545013"/>
            <a:ext cx="1512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r </a:t>
            </a:r>
            <a:r>
              <a:rPr lang="en-US">
                <a:latin typeface="Calibri" panose="020F0502020204030204" charset="0"/>
              </a:rPr>
              <a:t>↑ </a:t>
            </a:r>
            <a:r>
              <a:rPr lang="en-US">
                <a:latin typeface="Calibri" panose="020F0502020204030204" charset="0"/>
                <a:sym typeface="Wingdings" panose="05000000000000000000" pitchFamily="2" charset="2"/>
              </a:rPr>
              <a:t> L </a:t>
            </a:r>
            <a:r>
              <a:rPr lang="en-US" b="1">
                <a:cs typeface="Times New Roman" panose="02020603050405020304" pitchFamily="18" charset="0"/>
              </a:rPr>
              <a:t>↓</a:t>
            </a:r>
            <a:r>
              <a:rPr lang="en-US"/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4005263"/>
            <a:ext cx="1828800" cy="317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0" y="3048000"/>
            <a:ext cx="914400" cy="158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87975" y="3063875"/>
            <a:ext cx="0" cy="21177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114800" y="3687763"/>
            <a:ext cx="533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91440">
            <a:spAutoFit/>
          </a:bodyPr>
          <a:lstStyle>
            <a:lvl1pPr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b="1" i="1">
                <a:solidFill>
                  <a:srgbClr val="FF0000"/>
                </a:solidFill>
                <a:latin typeface="Tahoma" panose="020B0604030504040204" pitchFamily="34" charset="0"/>
              </a:rPr>
              <a:t>r</a:t>
            </a:r>
            <a:r>
              <a:rPr lang="en-US" sz="2100" b="1" i="1" baseline="-25000">
                <a:solidFill>
                  <a:srgbClr val="FF0000"/>
                </a:solidFill>
                <a:latin typeface="Tahoma" panose="020B0604030504040204" pitchFamily="34" charset="0"/>
              </a:rPr>
              <a:t>1</a:t>
            </a:r>
            <a:endParaRPr lang="en-US" sz="2100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4084638" y="2828925"/>
            <a:ext cx="533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91440">
            <a:spAutoFit/>
          </a:bodyPr>
          <a:lstStyle>
            <a:lvl1pPr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b="1" i="1">
                <a:latin typeface="Tahoma" panose="020B0604030504040204" pitchFamily="34" charset="0"/>
              </a:rPr>
              <a:t>r</a:t>
            </a:r>
            <a:r>
              <a:rPr lang="en-US" sz="2100" b="1" i="1" baseline="-25000">
                <a:latin typeface="Tahoma" panose="020B0604030504040204" pitchFamily="34" charset="0"/>
              </a:rPr>
              <a:t>2</a:t>
            </a:r>
            <a:endParaRPr lang="en-US" sz="2100" baseline="-25000">
              <a:latin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800600" y="3200400"/>
            <a:ext cx="0" cy="7381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Arrow 11"/>
          <p:cNvSpPr/>
          <p:nvPr/>
        </p:nvSpPr>
        <p:spPr>
          <a:xfrm flipV="1">
            <a:off x="5486400" y="4873625"/>
            <a:ext cx="838200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41049" y="5799822"/>
            <a:ext cx="6188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Money Demand: </a:t>
            </a:r>
            <a:r>
              <a:rPr lang="en-US" dirty="0"/>
              <a:t>Demand for real money balances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r>
              <a:rPr lang="id-ID" dirty="0">
                <a:solidFill>
                  <a:srgbClr val="FF0000"/>
                </a:solidFill>
              </a:rPr>
              <a:t>(jumlah uang tunai yang ingin dipegang)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8" grpId="0" animBg="1"/>
      <p:bldP spid="108559" grpId="0" autoUpdateAnimBg="0"/>
      <p:bldP spid="26" grpId="0" autoUpdateAnimBg="0"/>
      <p:bldP spid="27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782"/>
            <a:ext cx="9144000" cy="93518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Equilibrium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2362200" cy="27432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2600"/>
              <a:t>The interest rate adjusts </a:t>
            </a:r>
            <a:br>
              <a:rPr lang="en-US" sz="2600"/>
            </a:br>
            <a:r>
              <a:rPr lang="en-US" sz="2600"/>
              <a:t>to equate the supply and demand for money:</a:t>
            </a:r>
          </a:p>
        </p:txBody>
      </p:sp>
      <p:grpSp>
        <p:nvGrpSpPr>
          <p:cNvPr id="53253" name="Group 4"/>
          <p:cNvGrpSpPr/>
          <p:nvPr/>
        </p:nvGrpSpPr>
        <p:grpSpPr bwMode="auto">
          <a:xfrm>
            <a:off x="4572000" y="1828800"/>
            <a:ext cx="3505200" cy="3352800"/>
            <a:chOff x="2640" y="1056"/>
            <a:chExt cx="2496" cy="2112"/>
          </a:xfrm>
        </p:grpSpPr>
        <p:sp>
          <p:nvSpPr>
            <p:cNvPr id="53267" name="Line 5"/>
            <p:cNvSpPr>
              <a:spLocks noChangeShapeType="1"/>
            </p:cNvSpPr>
            <p:nvPr/>
          </p:nvSpPr>
          <p:spPr bwMode="auto">
            <a:xfrm>
              <a:off x="2640" y="1056"/>
              <a:ext cx="0" cy="2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Line 6"/>
            <p:cNvSpPr>
              <a:spLocks noChangeShapeType="1"/>
            </p:cNvSpPr>
            <p:nvPr/>
          </p:nvSpPr>
          <p:spPr bwMode="auto">
            <a:xfrm>
              <a:off x="2640" y="3168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7162800" y="4978400"/>
            <a:ext cx="16764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"/>
              </a:spcBef>
            </a:pPr>
            <a:r>
              <a:rPr lang="en-US" b="1" i="1">
                <a:latin typeface="Tahoma" panose="020B0604030504040204" pitchFamily="34" charset="0"/>
              </a:rPr>
              <a:t>M/P</a:t>
            </a:r>
            <a:r>
              <a:rPr lang="en-US">
                <a:latin typeface="Arial" panose="020B0604020202020204" pitchFamily="34" charset="0"/>
              </a:rPr>
              <a:t> </a:t>
            </a:r>
          </a:p>
          <a:p>
            <a:pPr algn="r" eaLnBrk="1" hangingPunct="1">
              <a:spcBef>
                <a:spcPct val="5000"/>
              </a:spcBef>
            </a:pPr>
            <a:r>
              <a:rPr lang="en-US" sz="2200">
                <a:latin typeface="Arial" panose="020B0604020202020204" pitchFamily="34" charset="0"/>
              </a:rPr>
              <a:t>real money   balances</a:t>
            </a:r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3352800" y="1352550"/>
            <a:ext cx="12954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"/>
              </a:spcBef>
            </a:pPr>
            <a:r>
              <a:rPr lang="en-US" b="1" i="1">
                <a:latin typeface="Tahoma" panose="020B0604030504040204" pitchFamily="34" charset="0"/>
              </a:rPr>
              <a:t>r</a:t>
            </a:r>
            <a:endParaRPr lang="en-US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5000"/>
              </a:spcBef>
            </a:pPr>
            <a:r>
              <a:rPr lang="en-US" sz="2200">
                <a:latin typeface="Arial" panose="020B0604020202020204" pitchFamily="34" charset="0"/>
              </a:rPr>
              <a:t>	interest</a:t>
            </a:r>
          </a:p>
          <a:p>
            <a:pPr eaLnBrk="1" hangingPunct="1">
              <a:spcBef>
                <a:spcPct val="5000"/>
              </a:spcBef>
            </a:pPr>
            <a:r>
              <a:rPr lang="en-US" sz="2200">
                <a:latin typeface="Arial" panose="020B0604020202020204" pitchFamily="34" charset="0"/>
              </a:rPr>
              <a:t>	rate</a:t>
            </a:r>
          </a:p>
        </p:txBody>
      </p:sp>
      <p:sp>
        <p:nvSpPr>
          <p:cNvPr id="53256" name="Line 9"/>
          <p:cNvSpPr>
            <a:spLocks noChangeShapeType="1"/>
          </p:cNvSpPr>
          <p:nvPr/>
        </p:nvSpPr>
        <p:spPr bwMode="auto">
          <a:xfrm flipV="1">
            <a:off x="6400800" y="2162175"/>
            <a:ext cx="0" cy="3019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3257" name="Object 10"/>
          <p:cNvGraphicFramePr>
            <a:graphicFrameLocks noChangeAspect="1"/>
          </p:cNvGraphicFramePr>
          <p:nvPr/>
        </p:nvGraphicFramePr>
        <p:xfrm>
          <a:off x="5867400" y="1676400"/>
          <a:ext cx="1143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Equation" r:id="rId4" imgW="571500" imgH="279400" progId="Equation.DSMT4">
                  <p:embed/>
                </p:oleObj>
              </mc:Choice>
              <mc:Fallback>
                <p:oleObj name="Equation" r:id="rId4" imgW="571500" imgH="279400" progId="Equation.DSMT4">
                  <p:embed/>
                  <p:pic>
                    <p:nvPicPr>
                      <p:cNvPr id="0" name="Picture 307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676400"/>
                        <a:ext cx="11430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8" name="Object 11"/>
          <p:cNvGraphicFramePr>
            <a:graphicFrameLocks noChangeAspect="1"/>
          </p:cNvGraphicFramePr>
          <p:nvPr/>
        </p:nvGraphicFramePr>
        <p:xfrm>
          <a:off x="6019800" y="5181600"/>
          <a:ext cx="7620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" name="Equation" r:id="rId6" imgW="393700" imgH="241300" progId="Equation.DSMT4">
                  <p:embed/>
                </p:oleObj>
              </mc:Choice>
              <mc:Fallback>
                <p:oleObj name="Equation" r:id="rId6" imgW="393700" imgH="241300" progId="Equation.DSMT4">
                  <p:embed/>
                  <p:pic>
                    <p:nvPicPr>
                      <p:cNvPr id="0" name="Picture 307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81600"/>
                        <a:ext cx="7620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4" name="Object 12"/>
          <p:cNvGraphicFramePr>
            <a:graphicFrameLocks noChangeAspect="1"/>
          </p:cNvGraphicFramePr>
          <p:nvPr/>
        </p:nvGraphicFramePr>
        <p:xfrm>
          <a:off x="1165225" y="4062413"/>
          <a:ext cx="2309813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Equation" r:id="rId8" imgW="977265" imgH="254000" progId="Equation.DSMT4">
                  <p:embed/>
                </p:oleObj>
              </mc:Choice>
              <mc:Fallback>
                <p:oleObj name="Equation" r:id="rId8" imgW="977265" imgH="254000" progId="Equation.DSMT4">
                  <p:embed/>
                  <p:pic>
                    <p:nvPicPr>
                      <p:cNvPr id="0" name="Picture 307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062413"/>
                        <a:ext cx="2309813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0" name="Arc 13"/>
          <p:cNvSpPr/>
          <p:nvPr/>
        </p:nvSpPr>
        <p:spPr bwMode="auto">
          <a:xfrm flipH="1" flipV="1">
            <a:off x="4953000" y="757238"/>
            <a:ext cx="3352800" cy="3738562"/>
          </a:xfrm>
          <a:custGeom>
            <a:avLst/>
            <a:gdLst>
              <a:gd name="T0" fmla="*/ 2147483647 w 19689"/>
              <a:gd name="T1" fmla="*/ 0 h 21438"/>
              <a:gd name="T2" fmla="*/ 2147483647 w 19689"/>
              <a:gd name="T3" fmla="*/ 2147483647 h 21438"/>
              <a:gd name="T4" fmla="*/ 0 w 19689"/>
              <a:gd name="T5" fmla="*/ 2147483647 h 214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89" h="21438" fill="none" extrusionOk="0">
                <a:moveTo>
                  <a:pt x="2640" y="-1"/>
                </a:moveTo>
                <a:cubicBezTo>
                  <a:pt x="10125" y="921"/>
                  <a:pt x="16587" y="5681"/>
                  <a:pt x="19689" y="12555"/>
                </a:cubicBezTo>
              </a:path>
              <a:path w="19689" h="21438" stroke="0" extrusionOk="0">
                <a:moveTo>
                  <a:pt x="2640" y="-1"/>
                </a:moveTo>
                <a:cubicBezTo>
                  <a:pt x="10125" y="921"/>
                  <a:pt x="16587" y="5681"/>
                  <a:pt x="19689" y="12555"/>
                </a:cubicBezTo>
                <a:lnTo>
                  <a:pt x="0" y="21438"/>
                </a:lnTo>
                <a:lnTo>
                  <a:pt x="2640" y="-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7772400" y="4235450"/>
            <a:ext cx="990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i="1">
                <a:latin typeface="Tahoma" panose="020B0604030504040204" pitchFamily="34" charset="0"/>
              </a:rPr>
              <a:t>L</a:t>
            </a:r>
            <a:r>
              <a:rPr lang="en-US" sz="1200" b="1" i="1">
                <a:latin typeface="Tahoma" panose="020B0604030504040204" pitchFamily="34" charset="0"/>
              </a:rPr>
              <a:t> </a:t>
            </a:r>
            <a:r>
              <a:rPr lang="en-US" sz="2600">
                <a:latin typeface="Tahoma" panose="020B0604030504040204" pitchFamily="34" charset="0"/>
              </a:rPr>
              <a:t>(</a:t>
            </a:r>
            <a:r>
              <a:rPr lang="en-US" sz="2600" b="1" i="1">
                <a:latin typeface="Tahoma" panose="020B0604030504040204" pitchFamily="34" charset="0"/>
              </a:rPr>
              <a:t>r</a:t>
            </a:r>
            <a:r>
              <a:rPr lang="en-US" sz="1200" b="1" i="1">
                <a:latin typeface="Tahoma" panose="020B0604030504040204" pitchFamily="34" charset="0"/>
              </a:rPr>
              <a:t> </a:t>
            </a:r>
            <a:r>
              <a:rPr lang="en-US" sz="2600">
                <a:latin typeface="Tahoma" panose="020B0604030504040204" pitchFamily="34" charset="0"/>
              </a:rPr>
              <a:t>)</a:t>
            </a:r>
            <a:r>
              <a:rPr lang="en-US" sz="2600" b="1" i="1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10607" name="Line 15"/>
          <p:cNvSpPr>
            <a:spLocks noChangeShapeType="1"/>
          </p:cNvSpPr>
          <p:nvPr/>
        </p:nvSpPr>
        <p:spPr bwMode="auto">
          <a:xfrm flipH="1">
            <a:off x="4572000" y="3962400"/>
            <a:ext cx="1828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4114800" y="3687763"/>
            <a:ext cx="533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91440">
            <a:spAutoFit/>
          </a:bodyPr>
          <a:lstStyle>
            <a:lvl1pPr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b="1" i="1">
                <a:solidFill>
                  <a:srgbClr val="FF0000"/>
                </a:solidFill>
                <a:latin typeface="Tahoma" panose="020B0604030504040204" pitchFamily="34" charset="0"/>
              </a:rPr>
              <a:t>r</a:t>
            </a:r>
            <a:r>
              <a:rPr lang="en-US" sz="2100" b="1" i="1" baseline="-25000">
                <a:solidFill>
                  <a:srgbClr val="FF0000"/>
                </a:solidFill>
                <a:latin typeface="Tahoma" panose="020B0604030504040204" pitchFamily="34" charset="0"/>
              </a:rPr>
              <a:t>1</a:t>
            </a:r>
            <a:endParaRPr lang="en-US" sz="2100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90034" y="5012813"/>
            <a:ext cx="2903872" cy="787203"/>
          </a:xfrm>
          <a:prstGeom prst="rect">
            <a:avLst/>
          </a:prstGeom>
          <a:blipFill rotWithShape="1">
            <a:blip r:embed="rId10"/>
            <a:stretch>
              <a:fillRect b="-697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3266" name="TextBox 2"/>
          <p:cNvSpPr txBox="1">
            <a:spLocks noChangeArrowheads="1"/>
          </p:cNvSpPr>
          <p:nvPr/>
        </p:nvSpPr>
        <p:spPr bwMode="auto">
          <a:xfrm>
            <a:off x="6427788" y="3667125"/>
            <a:ext cx="40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d-ID" sz="1800" i="1"/>
              <a:t>eq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7" grpId="0" animBg="1"/>
      <p:bldP spid="11060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1836" y="31242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Keynes’s ideas about short-run ﬂuctuations have been prominent </a:t>
            </a:r>
            <a:r>
              <a:rPr lang="en-US" sz="2400" dirty="0"/>
              <a:t>since he proposed them in the 1930s, but they have commanded renewed attention in recent years.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26472" y="4648200"/>
            <a:ext cx="8354291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In the aftermath of the ﬁnancial crisis of 2008–2009, the United States and Europe descended into a deep recession, followed by a weak recovery. </a:t>
            </a:r>
            <a:r>
              <a:rPr lang="en-US" sz="2800" dirty="0">
                <a:solidFill>
                  <a:srgbClr val="FF0000"/>
                </a:solidFill>
              </a:rPr>
              <a:t>As unemployment lingered at high levels, policymakers around the world debated how best to increase aggregate demand</a:t>
            </a:r>
            <a:r>
              <a:rPr lang="en-US" sz="24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23433"/>
            <a:ext cx="8354291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Economists today reconcile these two views with the model of aggregate demand and aggregate supply </a:t>
            </a:r>
            <a:r>
              <a:rPr lang="en-US" sz="2400" dirty="0"/>
              <a:t>introduced in Chapter 10.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In the long run, prices are ﬂexible, and aggregate supply determines income.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But in the short run, prices are sticky, so changes in aggregate demand inﬂuence income.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20782"/>
            <a:ext cx="9144000" cy="93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>
                <a:solidFill>
                  <a:srgbClr val="FF0000"/>
                </a:solidFill>
              </a:rPr>
              <a:t>Equilibrium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74618"/>
            <a:ext cx="792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77879" y="371301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8728" y="2258107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id-ID" b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id-ID" b="1" dirty="0">
                <a:solidFill>
                  <a:srgbClr val="0070C0"/>
                </a:solidFill>
                <a:cs typeface="Times New Roman" panose="02020603050405020304" pitchFamily="18" charset="0"/>
              </a:rPr>
              <a:t> (M/P)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52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sz="3200" b="1" dirty="0"/>
              <a:t>How the Bank Sentral raises </a:t>
            </a:r>
            <a:endParaRPr lang="en-US" sz="3200" b="1" dirty="0"/>
          </a:p>
          <a:p>
            <a:pPr>
              <a:defRPr/>
            </a:pPr>
            <a:r>
              <a:rPr lang="id-ID" sz="3200" b="1" dirty="0"/>
              <a:t>the interest rate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143000"/>
            <a:ext cx="8153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A Reduction in the Money Supply in the Theory of  Liquidity Preference</a:t>
            </a:r>
            <a:endParaRPr lang="en-US" sz="2100" dirty="0">
              <a:solidFill>
                <a:srgbClr val="FF0000"/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5029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36" y="1746106"/>
            <a:ext cx="3241964" cy="266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78728" y="2089666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id-ID" b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id-ID" b="1" dirty="0">
                <a:solidFill>
                  <a:srgbClr val="0070C0"/>
                </a:solidFill>
                <a:cs typeface="Times New Roman" panose="02020603050405020304" pitchFamily="18" charset="0"/>
              </a:rPr>
              <a:t> (M1/P)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86775" y="2089666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id-ID" b="1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s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id-ID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M2/P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47872" y="435944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98136" y="358723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52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sz="3200" b="1" dirty="0"/>
              <a:t>How the Bank Sentral raises </a:t>
            </a:r>
            <a:endParaRPr lang="en-US" sz="3200" b="1" dirty="0"/>
          </a:p>
          <a:p>
            <a:pPr>
              <a:defRPr/>
            </a:pPr>
            <a:r>
              <a:rPr lang="id-ID" sz="3200" b="1" dirty="0"/>
              <a:t>the interest rate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143000"/>
            <a:ext cx="8153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A Reduction in the Money Supply in the Theory of  Liquidity Preference</a:t>
            </a:r>
            <a:endParaRPr lang="en-US" sz="2100" dirty="0">
              <a:solidFill>
                <a:srgbClr val="FF0000"/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5029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0200" y="1773959"/>
            <a:ext cx="3351212" cy="3046413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Eq: M</a:t>
            </a:r>
            <a:r>
              <a:rPr lang="id-ID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(M1/P) = L(r)  pada Y tertentu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r1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</a:t>
            </a:r>
            <a:r>
              <a:rPr lang="id-ID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↓  dari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M1/P  ke M2/P 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Ms geser kiri 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d-ID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M2/P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dan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L(r)  tetap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r2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d-ID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</a:t>
            </a:r>
            <a:r>
              <a:rPr lang="id-ID" sz="24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id-ID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↓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dengan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(r)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tetap </a:t>
            </a:r>
            <a:r>
              <a:rPr lang="id-ID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r ↑</a:t>
            </a:r>
            <a:endParaRPr lang="id-ID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8728" y="2089666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id-ID" b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id-ID" b="1" dirty="0">
                <a:solidFill>
                  <a:srgbClr val="0070C0"/>
                </a:solidFill>
                <a:cs typeface="Times New Roman" panose="02020603050405020304" pitchFamily="18" charset="0"/>
              </a:rPr>
              <a:t> (M1/P)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6775" y="2089666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id-ID" b="1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s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id-ID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M2/P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47872" y="435944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8136" y="358723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481444"/>
            <a:ext cx="838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800" dirty="0">
                <a:solidFill>
                  <a:srgbClr val="FF0000"/>
                </a:solidFill>
              </a:rPr>
              <a:t>Money Demand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05000" y="1371600"/>
          <a:ext cx="38100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Equation" r:id="rId3" imgW="1371600" imgH="279400" progId="Equation.DSMT4">
                  <p:embed/>
                </p:oleObj>
              </mc:Choice>
              <mc:Fallback>
                <p:oleObj name="Equation" r:id="rId3" imgW="1371600" imgH="279400" progId="Equation.DSMT4">
                  <p:embed/>
                  <p:pic>
                    <p:nvPicPr>
                      <p:cNvPr id="0" name="Picture 348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71600"/>
                        <a:ext cx="3810000" cy="776288"/>
                      </a:xfrm>
                      <a:prstGeom prst="rect">
                        <a:avLst/>
                      </a:prstGeom>
                      <a:solidFill>
                        <a:schemeClr val="bg1">
                          <a:alpha val="5019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TextBox 6"/>
          <p:cNvSpPr txBox="1">
            <a:spLocks noChangeArrowheads="1"/>
          </p:cNvSpPr>
          <p:nvPr/>
        </p:nvSpPr>
        <p:spPr bwMode="auto">
          <a:xfrm>
            <a:off x="4719638" y="201295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/>
              <a:t>-</a:t>
            </a:r>
          </a:p>
        </p:txBody>
      </p:sp>
      <p:grpSp>
        <p:nvGrpSpPr>
          <p:cNvPr id="12" name="Group 3124"/>
          <p:cNvGrpSpPr/>
          <p:nvPr/>
        </p:nvGrpSpPr>
        <p:grpSpPr bwMode="auto">
          <a:xfrm>
            <a:off x="771525" y="2214563"/>
            <a:ext cx="3657600" cy="3733800"/>
            <a:chOff x="432" y="1104"/>
            <a:chExt cx="2304" cy="2352"/>
          </a:xfrm>
        </p:grpSpPr>
        <p:grpSp>
          <p:nvGrpSpPr>
            <p:cNvPr id="55320" name="Group 3076"/>
            <p:cNvGrpSpPr/>
            <p:nvPr/>
          </p:nvGrpSpPr>
          <p:grpSpPr bwMode="auto">
            <a:xfrm>
              <a:off x="576" y="1344"/>
              <a:ext cx="1776" cy="1872"/>
              <a:chOff x="2640" y="1056"/>
              <a:chExt cx="2496" cy="2112"/>
            </a:xfrm>
          </p:grpSpPr>
          <p:sp>
            <p:nvSpPr>
              <p:cNvPr id="55323" name="Line 3077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4" name="Line 3078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21" name="Text Box 3079"/>
            <p:cNvSpPr txBox="1">
              <a:spLocks noChangeArrowheads="1"/>
            </p:cNvSpPr>
            <p:nvPr/>
          </p:nvSpPr>
          <p:spPr bwMode="auto">
            <a:xfrm>
              <a:off x="2160" y="3177"/>
              <a:ext cx="576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"/>
                </a:spcBef>
              </a:pPr>
              <a:r>
                <a:rPr lang="en-US" sz="2300" b="1" i="1">
                  <a:latin typeface="Tahoma" panose="020B0604030504040204" pitchFamily="34" charset="0"/>
                </a:rPr>
                <a:t>M/P</a:t>
              </a:r>
              <a:r>
                <a:rPr lang="en-US" sz="230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55322" name="Text Box 3080"/>
            <p:cNvSpPr txBox="1">
              <a:spLocks noChangeArrowheads="1"/>
            </p:cNvSpPr>
            <p:nvPr/>
          </p:nvSpPr>
          <p:spPr bwMode="auto">
            <a:xfrm>
              <a:off x="432" y="1104"/>
              <a:ext cx="288" cy="288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"/>
                </a:spcBef>
              </a:pPr>
              <a:r>
                <a:rPr lang="en-US" b="1" i="1">
                  <a:latin typeface="Tahoma" panose="020B0604030504040204" pitchFamily="34" charset="0"/>
                </a:rPr>
                <a:t>r</a:t>
              </a:r>
              <a:endParaRPr lang="en-US" sz="220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3119"/>
          <p:cNvGrpSpPr/>
          <p:nvPr/>
        </p:nvGrpSpPr>
        <p:grpSpPr bwMode="auto">
          <a:xfrm>
            <a:off x="1295400" y="1905000"/>
            <a:ext cx="3124200" cy="3281363"/>
            <a:chOff x="768" y="1053"/>
            <a:chExt cx="1968" cy="2067"/>
          </a:xfrm>
        </p:grpSpPr>
        <p:sp>
          <p:nvSpPr>
            <p:cNvPr id="55318" name="Arc 3083"/>
            <p:cNvSpPr/>
            <p:nvPr/>
          </p:nvSpPr>
          <p:spPr bwMode="auto">
            <a:xfrm flipH="1" flipV="1">
              <a:off x="768" y="1053"/>
              <a:ext cx="1344" cy="1923"/>
            </a:xfrm>
            <a:custGeom>
              <a:avLst/>
              <a:gdLst>
                <a:gd name="T0" fmla="*/ 0 w 20516"/>
                <a:gd name="T1" fmla="*/ 0 h 21438"/>
                <a:gd name="T2" fmla="*/ 0 w 20516"/>
                <a:gd name="T3" fmla="*/ 0 h 21438"/>
                <a:gd name="T4" fmla="*/ 0 w 20516"/>
                <a:gd name="T5" fmla="*/ 0 h 214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16" h="21438" fill="none" extrusionOk="0">
                  <a:moveTo>
                    <a:pt x="2640" y="-1"/>
                  </a:moveTo>
                  <a:cubicBezTo>
                    <a:pt x="10938" y="1021"/>
                    <a:pt x="17901" y="6740"/>
                    <a:pt x="20516" y="14681"/>
                  </a:cubicBezTo>
                </a:path>
                <a:path w="20516" h="21438" stroke="0" extrusionOk="0">
                  <a:moveTo>
                    <a:pt x="2640" y="-1"/>
                  </a:moveTo>
                  <a:cubicBezTo>
                    <a:pt x="10938" y="1021"/>
                    <a:pt x="17901" y="6740"/>
                    <a:pt x="20516" y="14681"/>
                  </a:cubicBezTo>
                  <a:lnTo>
                    <a:pt x="0" y="21438"/>
                  </a:lnTo>
                  <a:lnTo>
                    <a:pt x="2640" y="-1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9" name="Text Box 3084"/>
            <p:cNvSpPr txBox="1">
              <a:spLocks noChangeArrowheads="1"/>
            </p:cNvSpPr>
            <p:nvPr/>
          </p:nvSpPr>
          <p:spPr bwMode="auto">
            <a:xfrm>
              <a:off x="1872" y="2832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>
                  <a:latin typeface="Tahoma" panose="020B0604030504040204" pitchFamily="34" charset="0"/>
                </a:rPr>
                <a:t>L</a:t>
              </a:r>
              <a:r>
                <a:rPr lang="en-US" sz="1200" b="1" i="1">
                  <a:latin typeface="Tahoma" panose="020B0604030504040204" pitchFamily="34" charset="0"/>
                </a:rPr>
                <a:t> </a:t>
              </a:r>
              <a:r>
                <a:rPr lang="en-US">
                  <a:latin typeface="Tahoma" panose="020B0604030504040204" pitchFamily="34" charset="0"/>
                </a:rPr>
                <a:t>(</a:t>
              </a:r>
              <a:r>
                <a:rPr lang="en-US" b="1" i="1">
                  <a:latin typeface="Tahoma" panose="020B0604030504040204" pitchFamily="34" charset="0"/>
                </a:rPr>
                <a:t>r</a:t>
              </a:r>
              <a:r>
                <a:rPr lang="en-US" sz="1200" b="1" i="1">
                  <a:latin typeface="Tahoma" panose="020B0604030504040204" pitchFamily="34" charset="0"/>
                </a:rPr>
                <a:t> </a:t>
              </a:r>
              <a:r>
                <a:rPr lang="en-US" b="1" i="1">
                  <a:latin typeface="Tahoma" panose="020B0604030504040204" pitchFamily="34" charset="0"/>
                </a:rPr>
                <a:t>,</a:t>
              </a:r>
              <a:r>
                <a:rPr lang="en-US" sz="1200" b="1" i="1">
                  <a:latin typeface="Tahoma" panose="020B0604030504040204" pitchFamily="34" charset="0"/>
                </a:rPr>
                <a:t> </a:t>
              </a:r>
              <a:r>
                <a:rPr lang="en-US" b="1" i="1">
                  <a:solidFill>
                    <a:schemeClr val="hlink"/>
                  </a:solidFill>
                  <a:latin typeface="Tahoma" panose="020B0604030504040204" pitchFamily="34" charset="0"/>
                </a:rPr>
                <a:t>Y</a:t>
              </a:r>
              <a:r>
                <a:rPr lang="en-US" sz="2200" b="1" i="1" baseline="-25000">
                  <a:solidFill>
                    <a:schemeClr val="hlink"/>
                  </a:solidFill>
                  <a:latin typeface="Tahoma" panose="020B0604030504040204" pitchFamily="34" charset="0"/>
                </a:rPr>
                <a:t>1</a:t>
              </a:r>
              <a:r>
                <a:rPr lang="en-US" sz="1200" b="1" i="1">
                  <a:solidFill>
                    <a:schemeClr val="hlink"/>
                  </a:solidFill>
                  <a:latin typeface="Tahoma" panose="020B0604030504040204" pitchFamily="34" charset="0"/>
                </a:rPr>
                <a:t> </a:t>
              </a:r>
              <a:r>
                <a:rPr lang="en-US">
                  <a:latin typeface="Tahoma" panose="020B0604030504040204" pitchFamily="34" charset="0"/>
                </a:rPr>
                <a:t>)</a:t>
              </a:r>
              <a:r>
                <a:rPr lang="en-US" b="1" i="1">
                  <a:latin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21" name="Group 3125"/>
          <p:cNvGrpSpPr/>
          <p:nvPr/>
        </p:nvGrpSpPr>
        <p:grpSpPr bwMode="auto">
          <a:xfrm>
            <a:off x="1600200" y="1143000"/>
            <a:ext cx="2971800" cy="3281363"/>
            <a:chOff x="960" y="573"/>
            <a:chExt cx="1872" cy="2067"/>
          </a:xfrm>
        </p:grpSpPr>
        <p:sp>
          <p:nvSpPr>
            <p:cNvPr id="55316" name="Arc 3103"/>
            <p:cNvSpPr/>
            <p:nvPr/>
          </p:nvSpPr>
          <p:spPr bwMode="auto">
            <a:xfrm flipH="1" flipV="1">
              <a:off x="960" y="573"/>
              <a:ext cx="1201" cy="1923"/>
            </a:xfrm>
            <a:custGeom>
              <a:avLst/>
              <a:gdLst>
                <a:gd name="T0" fmla="*/ 0 w 19742"/>
                <a:gd name="T1" fmla="*/ 0 h 21438"/>
                <a:gd name="T2" fmla="*/ 0 w 19742"/>
                <a:gd name="T3" fmla="*/ 0 h 21438"/>
                <a:gd name="T4" fmla="*/ 0 w 19742"/>
                <a:gd name="T5" fmla="*/ 0 h 214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42" h="21438" fill="none" extrusionOk="0">
                  <a:moveTo>
                    <a:pt x="2640" y="-1"/>
                  </a:moveTo>
                  <a:cubicBezTo>
                    <a:pt x="10170" y="927"/>
                    <a:pt x="16662" y="5738"/>
                    <a:pt x="19741" y="12673"/>
                  </a:cubicBezTo>
                </a:path>
                <a:path w="19742" h="21438" stroke="0" extrusionOk="0">
                  <a:moveTo>
                    <a:pt x="2640" y="-1"/>
                  </a:moveTo>
                  <a:cubicBezTo>
                    <a:pt x="10170" y="927"/>
                    <a:pt x="16662" y="5738"/>
                    <a:pt x="19741" y="12673"/>
                  </a:cubicBezTo>
                  <a:lnTo>
                    <a:pt x="0" y="21438"/>
                  </a:lnTo>
                  <a:lnTo>
                    <a:pt x="2640" y="-1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7" name="Text Box 3104"/>
            <p:cNvSpPr txBox="1">
              <a:spLocks noChangeArrowheads="1"/>
            </p:cNvSpPr>
            <p:nvPr/>
          </p:nvSpPr>
          <p:spPr bwMode="auto">
            <a:xfrm>
              <a:off x="1968" y="2352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>
                  <a:latin typeface="Tahoma" panose="020B0604030504040204" pitchFamily="34" charset="0"/>
                </a:rPr>
                <a:t>L</a:t>
              </a:r>
              <a:r>
                <a:rPr lang="en-US" sz="1200" b="1" i="1">
                  <a:latin typeface="Tahoma" panose="020B0604030504040204" pitchFamily="34" charset="0"/>
                </a:rPr>
                <a:t> </a:t>
              </a:r>
              <a:r>
                <a:rPr lang="en-US">
                  <a:latin typeface="Tahoma" panose="020B0604030504040204" pitchFamily="34" charset="0"/>
                </a:rPr>
                <a:t>(</a:t>
              </a:r>
              <a:r>
                <a:rPr lang="en-US" b="1" i="1">
                  <a:latin typeface="Tahoma" panose="020B0604030504040204" pitchFamily="34" charset="0"/>
                </a:rPr>
                <a:t>r</a:t>
              </a:r>
              <a:r>
                <a:rPr lang="en-US" sz="1200" b="1" i="1">
                  <a:latin typeface="Tahoma" panose="020B0604030504040204" pitchFamily="34" charset="0"/>
                </a:rPr>
                <a:t> </a:t>
              </a:r>
              <a:r>
                <a:rPr lang="en-US" b="1" i="1">
                  <a:latin typeface="Tahoma" panose="020B0604030504040204" pitchFamily="34" charset="0"/>
                </a:rPr>
                <a:t>,</a:t>
              </a:r>
              <a:r>
                <a:rPr lang="en-US" sz="1200" b="1" i="1">
                  <a:latin typeface="Tahoma" panose="020B0604030504040204" pitchFamily="34" charset="0"/>
                </a:rPr>
                <a:t> </a:t>
              </a:r>
              <a:r>
                <a:rPr lang="en-US" b="1" i="1">
                  <a:solidFill>
                    <a:srgbClr val="FF0000"/>
                  </a:solidFill>
                  <a:latin typeface="Tahoma" panose="020B0604030504040204" pitchFamily="34" charset="0"/>
                </a:rPr>
                <a:t>Y</a:t>
              </a:r>
              <a:r>
                <a:rPr lang="en-US" sz="2200" b="1" i="1" baseline="-25000">
                  <a:solidFill>
                    <a:srgbClr val="FF0000"/>
                  </a:solidFill>
                  <a:latin typeface="Tahoma" panose="020B0604030504040204" pitchFamily="34" charset="0"/>
                </a:rPr>
                <a:t>2</a:t>
              </a:r>
              <a:r>
                <a:rPr lang="en-US" sz="1200" b="1" i="1">
                  <a:latin typeface="Tahoma" panose="020B0604030504040204" pitchFamily="34" charset="0"/>
                </a:rPr>
                <a:t> </a:t>
              </a:r>
              <a:r>
                <a:rPr lang="en-US">
                  <a:latin typeface="Tahoma" panose="020B0604030504040204" pitchFamily="34" charset="0"/>
                </a:rPr>
                <a:t>)</a:t>
              </a:r>
              <a:r>
                <a:rPr lang="en-US" b="1" i="1">
                  <a:latin typeface="Tahoma" panose="020B0604030504040204" pitchFamily="34" charset="0"/>
                </a:rPr>
                <a:t> 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1000125" y="3967163"/>
            <a:ext cx="17430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6" name="Text Box 16"/>
          <p:cNvSpPr txBox="1">
            <a:spLocks noChangeArrowheads="1"/>
          </p:cNvSpPr>
          <p:nvPr/>
        </p:nvSpPr>
        <p:spPr bwMode="auto">
          <a:xfrm>
            <a:off x="466725" y="3692525"/>
            <a:ext cx="533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91440">
            <a:spAutoFit/>
          </a:bodyPr>
          <a:lstStyle>
            <a:lvl1pPr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b="1" i="1">
                <a:latin typeface="Tahoma" panose="020B0604030504040204" pitchFamily="34" charset="0"/>
              </a:rPr>
              <a:t>r</a:t>
            </a:r>
            <a:r>
              <a:rPr lang="en-US" sz="2100" b="1" i="1" baseline="-25000">
                <a:latin typeface="Tahoma" panose="020B0604030504040204" pitchFamily="34" charset="0"/>
              </a:rPr>
              <a:t>1</a:t>
            </a:r>
            <a:endParaRPr lang="en-US" sz="2100" baseline="-25000">
              <a:latin typeface="Arial" panose="020B0604020202020204" pitchFamily="34" charset="0"/>
            </a:endParaRPr>
          </a:p>
        </p:txBody>
      </p:sp>
      <p:sp>
        <p:nvSpPr>
          <p:cNvPr id="55307" name="Text Box 16"/>
          <p:cNvSpPr txBox="1">
            <a:spLocks noChangeArrowheads="1"/>
          </p:cNvSpPr>
          <p:nvPr/>
        </p:nvSpPr>
        <p:spPr bwMode="auto">
          <a:xfrm>
            <a:off x="1654175" y="5513388"/>
            <a:ext cx="5334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91440">
            <a:spAutoFit/>
          </a:bodyPr>
          <a:lstStyle>
            <a:lvl1pPr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sz="1400" b="1" i="1">
                <a:latin typeface="Tahoma" panose="020B0604030504040204" pitchFamily="34" charset="0"/>
              </a:rPr>
              <a:t>M</a:t>
            </a:r>
            <a:r>
              <a:rPr lang="en-US" sz="1400" b="1" i="1" baseline="-25000">
                <a:latin typeface="Tahoma" panose="020B0604030504040204" pitchFamily="34" charset="0"/>
              </a:rPr>
              <a:t>1</a:t>
            </a:r>
            <a:endParaRPr lang="en-US" sz="1400" baseline="-25000">
              <a:latin typeface="Arial" panose="020B0604020202020204" pitchFamily="34" charset="0"/>
            </a:endParaRPr>
          </a:p>
        </p:txBody>
      </p:sp>
      <p:sp>
        <p:nvSpPr>
          <p:cNvPr id="55308" name="Text Box 16"/>
          <p:cNvSpPr txBox="1">
            <a:spLocks noChangeArrowheads="1"/>
          </p:cNvSpPr>
          <p:nvPr/>
        </p:nvSpPr>
        <p:spPr bwMode="auto">
          <a:xfrm>
            <a:off x="2498725" y="5549900"/>
            <a:ext cx="5334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91440">
            <a:spAutoFit/>
          </a:bodyPr>
          <a:lstStyle>
            <a:lvl1pPr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07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sz="1400" b="1" i="1">
                <a:latin typeface="Tahoma" panose="020B0604030504040204" pitchFamily="34" charset="0"/>
              </a:rPr>
              <a:t>M</a:t>
            </a:r>
            <a:r>
              <a:rPr lang="en-US" sz="1400" b="1" i="1" baseline="-25000">
                <a:latin typeface="Tahoma" panose="020B0604030504040204" pitchFamily="34" charset="0"/>
              </a:rPr>
              <a:t>2</a:t>
            </a:r>
            <a:endParaRPr lang="en-US" sz="1400" baseline="-25000">
              <a:latin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719263" y="4011613"/>
            <a:ext cx="0" cy="15382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55308" idx="0"/>
          </p:cNvCxnSpPr>
          <p:nvPr/>
        </p:nvCxnSpPr>
        <p:spPr>
          <a:xfrm>
            <a:off x="2727325" y="3944938"/>
            <a:ext cx="38100" cy="16049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11" name="TextBox 36"/>
          <p:cNvSpPr txBox="1">
            <a:spLocks noChangeArrowheads="1"/>
          </p:cNvSpPr>
          <p:nvPr/>
        </p:nvSpPr>
        <p:spPr bwMode="auto">
          <a:xfrm>
            <a:off x="5024438" y="2682875"/>
            <a:ext cx="3562350" cy="12001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d-ID" dirty="0">
                <a:cs typeface="Times New Roman" panose="02020603050405020304" pitchFamily="18" charset="0"/>
              </a:rPr>
              <a:t>∆Y </a:t>
            </a:r>
            <a:r>
              <a:rPr lang="id-ID" dirty="0">
                <a:cs typeface="Times New Roman" panose="02020603050405020304" pitchFamily="18" charset="0"/>
                <a:sym typeface="Wingdings" panose="05000000000000000000" pitchFamily="2" charset="2"/>
              </a:rPr>
              <a:t> pergeseran L</a:t>
            </a:r>
          </a:p>
          <a:p>
            <a:r>
              <a:rPr lang="id-ID" dirty="0">
                <a:cs typeface="Times New Roman" panose="02020603050405020304" pitchFamily="18" charset="0"/>
                <a:sym typeface="Wingdings" panose="05000000000000000000" pitchFamily="2" charset="2"/>
              </a:rPr>
              <a:t>Y ↑  L ↑  (L geser kanan)</a:t>
            </a:r>
          </a:p>
          <a:p>
            <a:r>
              <a:rPr lang="id-ID" dirty="0">
                <a:cs typeface="Times New Roman" panose="02020603050405020304" pitchFamily="18" charset="0"/>
                <a:sym typeface="Wingdings" panose="05000000000000000000" pitchFamily="2" charset="2"/>
              </a:rPr>
              <a:t>Y ↓  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id-ID" dirty="0">
                <a:cs typeface="Times New Roman" panose="02020603050405020304" pitchFamily="18" charset="0"/>
                <a:sym typeface="Wingdings" panose="05000000000000000000" pitchFamily="2" charset="2"/>
              </a:rPr>
              <a:t> ↓ 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d-ID" dirty="0">
                <a:cs typeface="Times New Roman" panose="02020603050405020304" pitchFamily="18" charset="0"/>
                <a:sym typeface="Wingdings" panose="05000000000000000000" pitchFamily="2" charset="2"/>
              </a:rPr>
              <a:t>(L geser kiri)</a:t>
            </a:r>
            <a:endParaRPr lang="id-ID" dirty="0">
              <a:cs typeface="Times New Roman" panose="02020603050405020304" pitchFamily="18" charset="0"/>
            </a:endParaRPr>
          </a:p>
        </p:txBody>
      </p:sp>
      <p:sp>
        <p:nvSpPr>
          <p:cNvPr id="55312" name="Rectangle 37"/>
          <p:cNvSpPr>
            <a:spLocks noChangeArrowheads="1"/>
          </p:cNvSpPr>
          <p:nvPr/>
        </p:nvSpPr>
        <p:spPr bwMode="auto">
          <a:xfrm>
            <a:off x="5024438" y="4140200"/>
            <a:ext cx="3562350" cy="2092325"/>
          </a:xfrm>
          <a:prstGeom prst="rect">
            <a:avLst/>
          </a:prstGeom>
          <a:solidFill>
            <a:srgbClr val="EEF3F8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id-ID" sz="2600" dirty="0">
                <a:latin typeface="Calibri" panose="020F0502020204030204" charset="0"/>
                <a:sym typeface="Wingdings" panose="05000000000000000000" pitchFamily="2" charset="2"/>
              </a:rPr>
              <a:t>L geser (kanan): pada suku bunga yang sama (r1)  jumlah uang yang ingin dipegang berubah (L naik) </a:t>
            </a:r>
            <a:endParaRPr lang="id-ID" sz="2600" dirty="0"/>
          </a:p>
        </p:txBody>
      </p:sp>
      <p:sp>
        <p:nvSpPr>
          <p:cNvPr id="2" name="Right Arrow 1"/>
          <p:cNvSpPr/>
          <p:nvPr/>
        </p:nvSpPr>
        <p:spPr>
          <a:xfrm>
            <a:off x="1862138" y="5248275"/>
            <a:ext cx="80645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14" name="TextBox 26"/>
          <p:cNvSpPr txBox="1">
            <a:spLocks noChangeArrowheads="1"/>
          </p:cNvSpPr>
          <p:nvPr/>
        </p:nvSpPr>
        <p:spPr bwMode="auto">
          <a:xfrm>
            <a:off x="2617788" y="3597275"/>
            <a:ext cx="519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d-ID" sz="1800" i="1"/>
              <a:t>eq</a:t>
            </a:r>
            <a:r>
              <a:rPr lang="en-US" sz="1800" i="1"/>
              <a:t>2</a:t>
            </a:r>
            <a:endParaRPr lang="id-ID" sz="1800" i="1"/>
          </a:p>
        </p:txBody>
      </p:sp>
      <p:sp>
        <p:nvSpPr>
          <p:cNvPr id="55315" name="TextBox 27"/>
          <p:cNvSpPr txBox="1">
            <a:spLocks noChangeArrowheads="1"/>
          </p:cNvSpPr>
          <p:nvPr/>
        </p:nvSpPr>
        <p:spPr bwMode="auto">
          <a:xfrm>
            <a:off x="1704975" y="35956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d-ID" sz="1800" i="1"/>
              <a:t>eq</a:t>
            </a:r>
            <a:r>
              <a:rPr lang="en-US" sz="1800" i="1"/>
              <a:t>1</a:t>
            </a:r>
            <a:endParaRPr lang="id-ID" sz="1800" i="1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372"/>
            <a:ext cx="464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2227"/>
            <a:ext cx="8652164" cy="8382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LM curve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543800" cy="12192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sz="2700" dirty="0"/>
              <a:t>Now let’s put </a:t>
            </a:r>
            <a:r>
              <a:rPr lang="en-US" sz="2700" b="1" i="1" dirty="0"/>
              <a:t>Y</a:t>
            </a:r>
            <a:r>
              <a:rPr lang="en-US" sz="2700" dirty="0"/>
              <a:t>  back into the money demand function:</a:t>
            </a:r>
          </a:p>
        </p:txBody>
      </p:sp>
      <p:graphicFrame>
        <p:nvGraphicFramePr>
          <p:cNvPr id="270341" name="Object 5"/>
          <p:cNvGraphicFramePr>
            <a:graphicFrameLocks noChangeAspect="1"/>
          </p:cNvGraphicFramePr>
          <p:nvPr/>
        </p:nvGraphicFramePr>
        <p:xfrm>
          <a:off x="3505200" y="5181600"/>
          <a:ext cx="30480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Equation" r:id="rId4" imgW="1078865" imgH="241300" progId="Equation.DSMT4">
                  <p:embed/>
                </p:oleObj>
              </mc:Choice>
              <mc:Fallback>
                <p:oleObj name="Equation" r:id="rId4" imgW="1078865" imgH="241300" progId="Equation.DSMT4">
                  <p:embed/>
                  <p:pic>
                    <p:nvPicPr>
                      <p:cNvPr id="0" name="Picture 35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81600"/>
                        <a:ext cx="3048000" cy="6826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5019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990600" y="3200400"/>
            <a:ext cx="7543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30000"/>
              </a:spcBef>
              <a:buSzPct val="110000"/>
              <a:buFont typeface="Wingdings" panose="05000000000000000000" pitchFamily="2" charset="2"/>
              <a:buNone/>
            </a:pPr>
            <a:r>
              <a:rPr lang="en-US" sz="2700">
                <a:latin typeface="Tahoma" panose="020B0604030504040204" pitchFamily="34" charset="0"/>
              </a:rPr>
              <a:t>The </a:t>
            </a:r>
            <a:r>
              <a:rPr lang="en-US" sz="2700" b="1" i="1">
                <a:solidFill>
                  <a:srgbClr val="CC0000"/>
                </a:solidFill>
                <a:latin typeface="Tahoma" panose="020B0604030504040204" pitchFamily="34" charset="0"/>
              </a:rPr>
              <a:t>LM</a:t>
            </a:r>
            <a:r>
              <a:rPr lang="en-US" sz="2700" b="1">
                <a:solidFill>
                  <a:srgbClr val="CC0000"/>
                </a:solidFill>
                <a:latin typeface="Tahoma" panose="020B0604030504040204" pitchFamily="34" charset="0"/>
              </a:rPr>
              <a:t> </a:t>
            </a:r>
            <a:r>
              <a:rPr lang="en-US" sz="1300">
                <a:latin typeface="Tahoma" panose="020B0604030504040204" pitchFamily="34" charset="0"/>
              </a:rPr>
              <a:t> </a:t>
            </a:r>
            <a:r>
              <a:rPr lang="en-US" sz="2700" b="1">
                <a:solidFill>
                  <a:srgbClr val="CC0000"/>
                </a:solidFill>
                <a:latin typeface="Tahoma" panose="020B0604030504040204" pitchFamily="34" charset="0"/>
              </a:rPr>
              <a:t>curve</a:t>
            </a:r>
            <a:r>
              <a:rPr lang="en-US" sz="2700">
                <a:latin typeface="Tahoma" panose="020B0604030504040204" pitchFamily="34" charset="0"/>
              </a:rPr>
              <a:t> is a graph of all combinations of </a:t>
            </a:r>
            <a:r>
              <a:rPr lang="en-US" sz="2700" b="1" i="1">
                <a:latin typeface="Tahoma" panose="020B0604030504040204" pitchFamily="34" charset="0"/>
              </a:rPr>
              <a:t>r</a:t>
            </a:r>
            <a:r>
              <a:rPr lang="en-US" sz="2700">
                <a:latin typeface="Tahoma" panose="020B0604030504040204" pitchFamily="34" charset="0"/>
              </a:rPr>
              <a:t>  and </a:t>
            </a:r>
            <a:r>
              <a:rPr lang="en-US" sz="2700" b="1" i="1">
                <a:latin typeface="Tahoma" panose="020B0604030504040204" pitchFamily="34" charset="0"/>
              </a:rPr>
              <a:t>Y</a:t>
            </a:r>
            <a:r>
              <a:rPr lang="en-US" sz="2700">
                <a:latin typeface="Tahoma" panose="020B0604030504040204" pitchFamily="34" charset="0"/>
              </a:rPr>
              <a:t>  that equate the supply and demand for real money balances.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  <a:buSzPct val="110000"/>
              <a:buFont typeface="Wingdings" panose="05000000000000000000" pitchFamily="2" charset="2"/>
              <a:buNone/>
            </a:pPr>
            <a:r>
              <a:rPr lang="en-US" sz="2700">
                <a:latin typeface="Tahoma" panose="020B0604030504040204" pitchFamily="34" charset="0"/>
              </a:rPr>
              <a:t>The equation for the </a:t>
            </a:r>
            <a:r>
              <a:rPr lang="en-US" sz="2700" i="1">
                <a:latin typeface="Tahoma" panose="020B0604030504040204" pitchFamily="34" charset="0"/>
              </a:rPr>
              <a:t>LM</a:t>
            </a:r>
            <a:r>
              <a:rPr lang="en-US" sz="2700">
                <a:latin typeface="Tahoma" panose="020B0604030504040204" pitchFamily="34" charset="0"/>
              </a:rPr>
              <a:t> </a:t>
            </a:r>
            <a:r>
              <a:rPr lang="en-US" sz="1300">
                <a:latin typeface="Tahoma" panose="020B0604030504040204" pitchFamily="34" charset="0"/>
              </a:rPr>
              <a:t> </a:t>
            </a:r>
            <a:r>
              <a:rPr lang="en-US" sz="2700">
                <a:latin typeface="Tahoma" panose="020B0604030504040204" pitchFamily="34" charset="0"/>
              </a:rPr>
              <a:t>curve is:</a:t>
            </a:r>
          </a:p>
        </p:txBody>
      </p:sp>
      <p:graphicFrame>
        <p:nvGraphicFramePr>
          <p:cNvPr id="270343" name="Object 7"/>
          <p:cNvGraphicFramePr>
            <a:graphicFrameLocks noChangeAspect="1"/>
          </p:cNvGraphicFramePr>
          <p:nvPr/>
        </p:nvGraphicFramePr>
        <p:xfrm>
          <a:off x="3124200" y="1981200"/>
          <a:ext cx="38100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3" name="Equation" r:id="rId6" imgW="1371600" imgH="279400" progId="Equation.DSMT4">
                  <p:embed/>
                </p:oleObj>
              </mc:Choice>
              <mc:Fallback>
                <p:oleObj name="Equation" r:id="rId6" imgW="1371600" imgH="279400" progId="Equation.DSMT4">
                  <p:embed/>
                  <p:pic>
                    <p:nvPicPr>
                      <p:cNvPr id="0" name="Picture 35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81200"/>
                        <a:ext cx="3810000" cy="776288"/>
                      </a:xfrm>
                      <a:prstGeom prst="rect">
                        <a:avLst/>
                      </a:prstGeom>
                      <a:solidFill>
                        <a:schemeClr val="bg1">
                          <a:alpha val="5019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372"/>
            <a:ext cx="464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2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845"/>
            <a:ext cx="464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315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2227"/>
            <a:ext cx="8652164" cy="8382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LM curve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4" y="4966422"/>
            <a:ext cx="7301345" cy="128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845"/>
            <a:ext cx="464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315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2227"/>
            <a:ext cx="8652164" cy="8382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LM curve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181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Gb(a): M/P = L(r, Y1) </a:t>
            </a:r>
            <a:r>
              <a:rPr lang="id-ID" sz="2400" dirty="0">
                <a:sym typeface="Wingdings" panose="05000000000000000000" pitchFamily="2" charset="2"/>
              </a:rPr>
              <a:t> E1: r1 dan Y1  Gb(b): </a:t>
            </a:r>
            <a:r>
              <a:rPr lang="id-ID" sz="2400" dirty="0">
                <a:solidFill>
                  <a:srgbClr val="0070C0"/>
                </a:solidFill>
                <a:sym typeface="Wingdings" panose="05000000000000000000" pitchFamily="2" charset="2"/>
              </a:rPr>
              <a:t>E1 (r1,Y1)</a:t>
            </a:r>
          </a:p>
          <a:p>
            <a:r>
              <a:rPr lang="id-ID" sz="2400" dirty="0"/>
              <a:t>Gb(a): </a:t>
            </a:r>
            <a:r>
              <a:rPr lang="id-ID" sz="2400" dirty="0">
                <a:sym typeface="Wingdings" panose="05000000000000000000" pitchFamily="2" charset="2"/>
              </a:rPr>
              <a:t>Y </a:t>
            </a:r>
            <a:r>
              <a:rPr lang="id-ID" sz="2400" dirty="0">
                <a:sym typeface="Symbol" panose="05050102010706020507"/>
              </a:rPr>
              <a:t> dari Y1 ke Y2 </a:t>
            </a:r>
            <a:r>
              <a:rPr lang="id-ID" sz="2400" dirty="0">
                <a:sym typeface="Wingdings" panose="05000000000000000000" pitchFamily="2" charset="2"/>
              </a:rPr>
              <a:t> L(r, Y1) </a:t>
            </a:r>
            <a:r>
              <a:rPr lang="id-ID" sz="2400" dirty="0">
                <a:sym typeface="Symbol" panose="05050102010706020507"/>
              </a:rPr>
              <a:t> geser kanan ke L(r, Y2) </a:t>
            </a:r>
            <a:r>
              <a:rPr lang="id-ID" sz="2400" dirty="0">
                <a:sym typeface="Wingdings" panose="05000000000000000000" pitchFamily="2" charset="2"/>
              </a:rPr>
              <a:t> </a:t>
            </a:r>
            <a:r>
              <a:rPr lang="id-ID" sz="2400" dirty="0"/>
              <a:t>M/P = L(r, Y2) </a:t>
            </a:r>
            <a:r>
              <a:rPr lang="id-ID" sz="2400" dirty="0">
                <a:sym typeface="Wingdings" panose="05000000000000000000" pitchFamily="2" charset="2"/>
              </a:rPr>
              <a:t> E2: r2 dan Y2</a:t>
            </a:r>
            <a:r>
              <a:rPr lang="id-ID" sz="2400" dirty="0"/>
              <a:t> </a:t>
            </a:r>
            <a:r>
              <a:rPr lang="id-ID" sz="2400" dirty="0">
                <a:sym typeface="Wingdings" panose="05000000000000000000" pitchFamily="2" charset="2"/>
              </a:rPr>
              <a:t> Gb(b): </a:t>
            </a:r>
            <a:r>
              <a:rPr lang="id-ID" sz="2400" dirty="0">
                <a:solidFill>
                  <a:srgbClr val="FF0000"/>
                </a:solidFill>
                <a:sym typeface="Wingdings" panose="05000000000000000000" pitchFamily="2" charset="2"/>
              </a:rPr>
              <a:t>E2 (r2,Y2)</a:t>
            </a:r>
            <a:endParaRPr lang="id-ID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2156" y="3656111"/>
            <a:ext cx="388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E1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1116" y="3661879"/>
            <a:ext cx="388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92156" y="3084611"/>
            <a:ext cx="388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E2</a:t>
            </a:r>
          </a:p>
        </p:txBody>
      </p:sp>
      <p:sp>
        <p:nvSpPr>
          <p:cNvPr id="4" name="Rectangle 3"/>
          <p:cNvSpPr/>
          <p:nvPr/>
        </p:nvSpPr>
        <p:spPr>
          <a:xfrm>
            <a:off x="5805240" y="2917447"/>
            <a:ext cx="388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E2</a:t>
            </a:r>
            <a:endParaRPr lang="en-US" sz="16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27709"/>
            <a:ext cx="9143999" cy="88669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70C0"/>
                </a:solidFill>
              </a:rPr>
              <a:t>Understanding the </a:t>
            </a:r>
            <a:r>
              <a:rPr lang="en-US" sz="3200" b="1" i="1" dirty="0">
                <a:solidFill>
                  <a:srgbClr val="0070C0"/>
                </a:solidFill>
              </a:rPr>
              <a:t>LM</a:t>
            </a:r>
            <a:r>
              <a:rPr lang="en-US" sz="3200" b="1" dirty="0">
                <a:solidFill>
                  <a:srgbClr val="0070C0"/>
                </a:solidFill>
              </a:rPr>
              <a:t> curve’s slope</a:t>
            </a:r>
          </a:p>
        </p:txBody>
      </p:sp>
      <p:sp>
        <p:nvSpPr>
          <p:cNvPr id="59396" name="Rectangle 4099"/>
          <p:cNvSpPr>
            <a:spLocks noGrp="1" noChangeArrowheads="1"/>
          </p:cNvSpPr>
          <p:nvPr>
            <p:ph type="body" idx="1"/>
          </p:nvPr>
        </p:nvSpPr>
        <p:spPr>
          <a:xfrm>
            <a:off x="900113" y="1006475"/>
            <a:ext cx="7810500" cy="48006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The </a:t>
            </a:r>
            <a:r>
              <a:rPr lang="en-US" sz="2800" b="1" i="1" dirty="0">
                <a:solidFill>
                  <a:srgbClr val="FF0000"/>
                </a:solidFill>
              </a:rPr>
              <a:t>LM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13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curve is positively sloped</a:t>
            </a:r>
            <a:r>
              <a:rPr lang="en-US" sz="2800" dirty="0"/>
              <a:t>.  </a:t>
            </a:r>
          </a:p>
          <a:p>
            <a:pPr eaLnBrk="1" hangingPunct="1">
              <a:lnSpc>
                <a:spcPct val="105000"/>
              </a:lnSpc>
            </a:pPr>
            <a:r>
              <a:rPr lang="en-US" sz="2800" dirty="0"/>
              <a:t>Intuition:</a:t>
            </a:r>
            <a:br>
              <a:rPr lang="en-US" sz="2800" dirty="0"/>
            </a:br>
            <a:r>
              <a:rPr lang="en-US" sz="2800" dirty="0"/>
              <a:t>An increase in income raises money demand.  </a:t>
            </a: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2800" dirty="0"/>
              <a:t>	Since the supply of real balances is fixed, there is now excess demand in the money market at the initial interest rate.  </a:t>
            </a: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2800" dirty="0"/>
              <a:t>	The interest rate must rise to restore equilibrium in the money market.</a:t>
            </a:r>
          </a:p>
        </p:txBody>
      </p:sp>
      <p:sp>
        <p:nvSpPr>
          <p:cNvPr id="59398" name="TextBox 1"/>
          <p:cNvSpPr txBox="1">
            <a:spLocks noChangeArrowheads="1"/>
          </p:cNvSpPr>
          <p:nvPr/>
        </p:nvSpPr>
        <p:spPr bwMode="auto">
          <a:xfrm>
            <a:off x="900113" y="5329238"/>
            <a:ext cx="7772400" cy="955675"/>
          </a:xfrm>
          <a:prstGeom prst="rect">
            <a:avLst/>
          </a:prstGeom>
          <a:solidFill>
            <a:srgbClr val="EEF3F8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d-ID" sz="2800" b="1" dirty="0">
                <a:solidFill>
                  <a:srgbClr val="FF0000"/>
                </a:solidFill>
              </a:rPr>
              <a:t>Y </a:t>
            </a:r>
            <a:r>
              <a:rPr lang="id-ID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↑ </a:t>
            </a:r>
            <a:r>
              <a:rPr lang="id-ID" sz="2800" dirty="0">
                <a:cs typeface="Times New Roman" panose="02020603050405020304" pitchFamily="18" charset="0"/>
                <a:sym typeface="Wingdings" panose="05000000000000000000" pitchFamily="2" charset="2"/>
              </a:rPr>
              <a:t> L </a:t>
            </a:r>
            <a:r>
              <a:rPr lang="id-ID" sz="2800" dirty="0">
                <a:cs typeface="Times New Roman" panose="02020603050405020304" pitchFamily="18" charset="0"/>
              </a:rPr>
              <a:t>↑ ; M</a:t>
            </a:r>
            <a:r>
              <a:rPr lang="id-ID" sz="2800" baseline="30000" dirty="0">
                <a:cs typeface="Times New Roman" panose="02020603050405020304" pitchFamily="18" charset="0"/>
              </a:rPr>
              <a:t>s</a:t>
            </a:r>
            <a:r>
              <a:rPr lang="id-ID" sz="2800" dirty="0">
                <a:cs typeface="Times New Roman" panose="02020603050405020304" pitchFamily="18" charset="0"/>
              </a:rPr>
              <a:t> tetap </a:t>
            </a:r>
            <a:r>
              <a:rPr lang="id-ID" sz="28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d-ID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r </a:t>
            </a:r>
            <a:r>
              <a:rPr lang="id-ID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↑</a:t>
            </a:r>
            <a:r>
              <a:rPr lang="id-ID" sz="2800" dirty="0">
                <a:cs typeface="Times New Roman" panose="02020603050405020304" pitchFamily="18" charset="0"/>
              </a:rPr>
              <a:t> untuk mempertahankan equilibrium di pasar uang</a:t>
            </a:r>
            <a:endParaRPr lang="id-ID" sz="2800" dirty="0"/>
          </a:p>
        </p:txBody>
      </p:sp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668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54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8036" y="545068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 Reduction in the Money Supply Shifts the LM Curve Upward</a:t>
            </a:r>
            <a:endParaRPr lang="en-US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" y="4648200"/>
            <a:ext cx="750916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668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54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8036" y="545068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 Reduction in the Money Supply Shifts the LM Curve Upward</a:t>
            </a:r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26473" y="4648200"/>
            <a:ext cx="8458200" cy="1785104"/>
          </a:xfrm>
          <a:prstGeom prst="rect">
            <a:avLst/>
          </a:prstGeom>
          <a:solidFill>
            <a:srgbClr val="EEF3F8"/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d-ID" sz="2200" dirty="0"/>
              <a:t>Gb (a): </a:t>
            </a:r>
            <a:r>
              <a:rPr lang="id-ID" sz="2200" b="1" dirty="0">
                <a:solidFill>
                  <a:srgbClr val="0070C0"/>
                </a:solidFill>
              </a:rPr>
              <a:t>M</a:t>
            </a:r>
            <a:r>
              <a:rPr lang="id-ID" sz="2200" b="1" baseline="30000" dirty="0">
                <a:solidFill>
                  <a:srgbClr val="0070C0"/>
                </a:solidFill>
              </a:rPr>
              <a:t>s</a:t>
            </a:r>
            <a:r>
              <a:rPr lang="id-ID" sz="2200" b="1" dirty="0">
                <a:solidFill>
                  <a:srgbClr val="0070C0"/>
                </a:solidFill>
              </a:rPr>
              <a:t>1 </a:t>
            </a:r>
            <a:r>
              <a:rPr lang="id-ID" sz="2200" dirty="0"/>
              <a:t>(M1/P) dan L (r, Ybar) </a:t>
            </a:r>
            <a:r>
              <a:rPr lang="id-ID" sz="2200" dirty="0">
                <a:sym typeface="Wingdings" panose="05000000000000000000" pitchFamily="2" charset="2"/>
              </a:rPr>
              <a:t> titik </a:t>
            </a:r>
            <a:r>
              <a:rPr lang="id-ID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A</a:t>
            </a:r>
            <a:r>
              <a:rPr lang="id-ID" sz="2200" dirty="0">
                <a:sym typeface="Wingdings" panose="05000000000000000000" pitchFamily="2" charset="2"/>
              </a:rPr>
              <a:t>: r1,Ybar</a:t>
            </a:r>
            <a:r>
              <a:rPr lang="id-ID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id-ID" sz="2200" dirty="0">
                <a:sym typeface="Wingdings" panose="05000000000000000000" pitchFamily="2" charset="2"/>
              </a:rPr>
              <a:t> gb (b): r1 dan Ybar  titik </a:t>
            </a:r>
            <a:r>
              <a:rPr lang="id-ID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A</a:t>
            </a:r>
            <a:r>
              <a:rPr lang="id-ID" sz="2200" dirty="0">
                <a:sym typeface="Wingdings" panose="05000000000000000000" pitchFamily="2" charset="2"/>
              </a:rPr>
              <a:t>  </a:t>
            </a:r>
            <a:r>
              <a:rPr lang="id-ID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LM1</a:t>
            </a:r>
            <a:endParaRPr lang="id-ID" sz="2200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d-ID" sz="2200" dirty="0">
                <a:sym typeface="Wingdings" panose="05000000000000000000" pitchFamily="2" charset="2"/>
              </a:rPr>
              <a:t>M</a:t>
            </a:r>
            <a:r>
              <a:rPr lang="id-ID" sz="2200" baseline="30000" dirty="0">
                <a:sym typeface="Wingdings" panose="05000000000000000000" pitchFamily="2" charset="2"/>
              </a:rPr>
              <a:t>s</a:t>
            </a:r>
            <a:r>
              <a:rPr lang="id-ID" sz="2200" dirty="0">
                <a:sym typeface="Wingdings" panose="05000000000000000000" pitchFamily="2" charset="2"/>
              </a:rPr>
              <a:t> </a:t>
            </a:r>
            <a:r>
              <a:rPr lang="id-ID" sz="2200" dirty="0">
                <a:cs typeface="Times New Roman" panose="02020603050405020304" pitchFamily="18" charset="0"/>
                <a:sym typeface="Wingdings" panose="05000000000000000000" pitchFamily="2" charset="2"/>
              </a:rPr>
              <a:t>↓ dari </a:t>
            </a:r>
            <a:r>
              <a:rPr lang="id-ID" sz="2200" b="1" dirty="0">
                <a:solidFill>
                  <a:srgbClr val="0070C0"/>
                </a:solidFill>
              </a:rPr>
              <a:t>M</a:t>
            </a:r>
            <a:r>
              <a:rPr lang="id-ID" sz="2200" b="1" baseline="30000" dirty="0">
                <a:solidFill>
                  <a:srgbClr val="0070C0"/>
                </a:solidFill>
              </a:rPr>
              <a:t>s</a:t>
            </a:r>
            <a:r>
              <a:rPr lang="id-ID" sz="2200" b="1" dirty="0">
                <a:solidFill>
                  <a:srgbClr val="0070C0"/>
                </a:solidFill>
              </a:rPr>
              <a:t>1 (</a:t>
            </a:r>
            <a:r>
              <a:rPr lang="id-ID" sz="2200" dirty="0">
                <a:cs typeface="Times New Roman" panose="02020603050405020304" pitchFamily="18" charset="0"/>
                <a:sym typeface="Wingdings" panose="05000000000000000000" pitchFamily="2" charset="2"/>
              </a:rPr>
              <a:t>M1/P) ke </a:t>
            </a:r>
            <a:r>
              <a:rPr lang="id-ID" sz="2200" b="1" dirty="0">
                <a:solidFill>
                  <a:srgbClr val="FF0000"/>
                </a:solidFill>
              </a:rPr>
              <a:t>M</a:t>
            </a:r>
            <a:r>
              <a:rPr lang="id-ID" sz="2200" b="1" baseline="30000" dirty="0">
                <a:solidFill>
                  <a:srgbClr val="FF0000"/>
                </a:solidFill>
              </a:rPr>
              <a:t>s</a:t>
            </a:r>
            <a:r>
              <a:rPr lang="id-ID" sz="2200" b="1" dirty="0">
                <a:solidFill>
                  <a:srgbClr val="FF0000"/>
                </a:solidFill>
              </a:rPr>
              <a:t>2 </a:t>
            </a:r>
            <a:r>
              <a:rPr lang="id-ID" sz="2200" dirty="0"/>
              <a:t>(</a:t>
            </a:r>
            <a:r>
              <a:rPr lang="id-ID" sz="2200" dirty="0">
                <a:cs typeface="Times New Roman" panose="02020603050405020304" pitchFamily="18" charset="0"/>
                <a:sym typeface="Wingdings" panose="05000000000000000000" pitchFamily="2" charset="2"/>
              </a:rPr>
              <a:t>M2/P)  </a:t>
            </a:r>
            <a:r>
              <a:rPr lang="id-ID" sz="2200" b="1" dirty="0">
                <a:solidFill>
                  <a:srgbClr val="FF0000"/>
                </a:solidFill>
              </a:rPr>
              <a:t>M</a:t>
            </a:r>
            <a:r>
              <a:rPr lang="id-ID" sz="2200" b="1" baseline="30000" dirty="0">
                <a:solidFill>
                  <a:srgbClr val="FF0000"/>
                </a:solidFill>
              </a:rPr>
              <a:t>s</a:t>
            </a:r>
            <a:r>
              <a:rPr lang="id-ID" sz="2200" b="1" dirty="0">
                <a:solidFill>
                  <a:srgbClr val="FF0000"/>
                </a:solidFill>
              </a:rPr>
              <a:t>2 </a:t>
            </a:r>
            <a:r>
              <a:rPr lang="id-ID" sz="2200" dirty="0"/>
              <a:t>(</a:t>
            </a:r>
            <a:r>
              <a:rPr lang="id-ID" sz="2200" dirty="0">
                <a:cs typeface="Times New Roman" panose="02020603050405020304" pitchFamily="18" charset="0"/>
                <a:sym typeface="Wingdings" panose="05000000000000000000" pitchFamily="2" charset="2"/>
              </a:rPr>
              <a:t>M2/P)</a:t>
            </a:r>
            <a:r>
              <a:rPr lang="id-ID" sz="22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id-ID" sz="2200" dirty="0">
                <a:cs typeface="Times New Roman" panose="02020603050405020304" pitchFamily="18" charset="0"/>
                <a:sym typeface="Wingdings" panose="05000000000000000000" pitchFamily="2" charset="2"/>
              </a:rPr>
              <a:t>dan </a:t>
            </a:r>
            <a:r>
              <a:rPr lang="id-ID" sz="2200" dirty="0"/>
              <a:t>L (r, Ybar) </a:t>
            </a:r>
            <a:r>
              <a:rPr lang="id-ID" sz="2200" dirty="0">
                <a:sym typeface="Wingdings" panose="05000000000000000000" pitchFamily="2" charset="2"/>
              </a:rPr>
              <a:t> </a:t>
            </a:r>
            <a:r>
              <a:rPr lang="id-ID" sz="2200" dirty="0">
                <a:cs typeface="Times New Roman" panose="02020603050405020304" pitchFamily="18" charset="0"/>
                <a:sym typeface="Wingdings" panose="05000000000000000000" pitchFamily="2" charset="2"/>
              </a:rPr>
              <a:t>titik </a:t>
            </a:r>
            <a:r>
              <a:rPr lang="id-ID" sz="22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id-ID" sz="2200" dirty="0">
                <a:cs typeface="Times New Roman" panose="02020603050405020304" pitchFamily="18" charset="0"/>
                <a:sym typeface="Wingdings" panose="05000000000000000000" pitchFamily="2" charset="2"/>
              </a:rPr>
              <a:t>: r2  </a:t>
            </a:r>
            <a:r>
              <a:rPr lang="id-ID" sz="2200" dirty="0">
                <a:sym typeface="Wingdings" panose="05000000000000000000" pitchFamily="2" charset="2"/>
              </a:rPr>
              <a:t>gb (b): r2 dan Ybar  titik </a:t>
            </a:r>
            <a:r>
              <a:rPr lang="id-ID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id-ID" sz="2200" dirty="0">
                <a:sym typeface="Wingdings" panose="05000000000000000000" pitchFamily="2" charset="2"/>
              </a:rPr>
              <a:t> </a:t>
            </a:r>
            <a:r>
              <a:rPr lang="id-ID" sz="2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d-ID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LM2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2200" b="1" dirty="0">
                <a:sym typeface="Wingdings" panose="05000000000000000000" pitchFamily="2" charset="2"/>
              </a:rPr>
              <a:t>M</a:t>
            </a:r>
            <a:r>
              <a:rPr lang="id-ID" sz="2200" b="1" baseline="30000" dirty="0">
                <a:sym typeface="Wingdings" panose="05000000000000000000" pitchFamily="2" charset="2"/>
              </a:rPr>
              <a:t>s</a:t>
            </a:r>
            <a:r>
              <a:rPr lang="id-ID" sz="2200" b="1" dirty="0">
                <a:sym typeface="Wingdings" panose="05000000000000000000" pitchFamily="2" charset="2"/>
              </a:rPr>
              <a:t> </a:t>
            </a:r>
            <a:r>
              <a:rPr lang="id-ID" sz="2200" b="1" dirty="0">
                <a:cs typeface="Times New Roman" panose="02020603050405020304" pitchFamily="18" charset="0"/>
                <a:sym typeface="Wingdings" panose="05000000000000000000" pitchFamily="2" charset="2"/>
              </a:rPr>
              <a:t>↓  LM geser atas dari </a:t>
            </a:r>
            <a:r>
              <a:rPr lang="id-ID" sz="2200" b="1" dirty="0">
                <a:solidFill>
                  <a:srgbClr val="0070C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LM1</a:t>
            </a:r>
            <a:r>
              <a:rPr lang="id-ID" sz="2200" b="1" dirty="0">
                <a:cs typeface="Times New Roman" panose="02020603050405020304" pitchFamily="18" charset="0"/>
                <a:sym typeface="Wingdings" panose="05000000000000000000" pitchFamily="2" charset="2"/>
              </a:rPr>
              <a:t> ke</a:t>
            </a:r>
            <a:r>
              <a:rPr lang="id-ID" sz="22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LM2</a:t>
            </a:r>
            <a:endParaRPr lang="id-ID" sz="2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0563" y="1870364"/>
            <a:ext cx="522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M</a:t>
            </a:r>
            <a:r>
              <a:rPr lang="en-US" sz="1600" b="1" baseline="30000" dirty="0">
                <a:solidFill>
                  <a:srgbClr val="0070C0"/>
                </a:solidFill>
              </a:rPr>
              <a:t>s</a:t>
            </a:r>
            <a:r>
              <a:rPr lang="en-US" sz="1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1842655"/>
            <a:ext cx="522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</a:t>
            </a:r>
            <a:r>
              <a:rPr lang="en-US" sz="1600" b="1" baseline="30000" dirty="0">
                <a:solidFill>
                  <a:srgbClr val="FF0000"/>
                </a:solidFill>
              </a:rPr>
              <a:t>s</a:t>
            </a:r>
            <a:r>
              <a:rPr lang="en-US" sz="1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0863" y="3080633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5749" y="2800078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1200" y="2800078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1282" y="3429000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1935740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lr>
                <a:schemeClr val="accent2"/>
              </a:buClr>
              <a:buSzTx/>
            </a:pPr>
            <a:r>
              <a:rPr lang="en-US" sz="2800" dirty="0"/>
              <a:t>This chapter develops the </a:t>
            </a:r>
            <a:r>
              <a:rPr lang="en-US" sz="2800" i="1" dirty="0"/>
              <a:t>IS-LM</a:t>
            </a:r>
            <a:r>
              <a:rPr lang="en-US" sz="2800" dirty="0"/>
              <a:t>  model, the theory that yields the aggregate demand curve. </a:t>
            </a:r>
          </a:p>
          <a:p>
            <a:pPr>
              <a:spcBef>
                <a:spcPts val="500"/>
              </a:spcBef>
              <a:buClr>
                <a:schemeClr val="accent2"/>
              </a:buClr>
              <a:buSzTx/>
            </a:pPr>
            <a:r>
              <a:rPr lang="en-US" sz="2800" dirty="0">
                <a:solidFill>
                  <a:srgbClr val="FF0000"/>
                </a:solidFill>
              </a:rPr>
              <a:t>We focus on the short run and assume the price level is fixed.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5257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55" y="2240540"/>
            <a:ext cx="3228975" cy="271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5715000" cy="75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177636"/>
            <a:ext cx="8229600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id-ID" sz="2400" dirty="0"/>
              <a:t>In summary</a:t>
            </a:r>
            <a:r>
              <a:rPr lang="en-US" sz="2400" dirty="0"/>
              <a:t>: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T</a:t>
            </a:r>
            <a:r>
              <a:rPr lang="id-ID" sz="2400" dirty="0"/>
              <a:t>he LM curve shows the combinations of the interest rate and the level of</a:t>
            </a:r>
            <a:r>
              <a:rPr lang="en-US" sz="2400" dirty="0"/>
              <a:t> </a:t>
            </a:r>
            <a:r>
              <a:rPr lang="id-ID" sz="2400" dirty="0"/>
              <a:t>income that are consistent with equilibrium in the market for real money balances.  </a:t>
            </a:r>
            <a:endParaRPr lang="en-US" sz="2400" dirty="0"/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id-ID" sz="2400" dirty="0"/>
              <a:t>The LM curve is drawn for a given supply of real money balances. 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id-ID" sz="2400" dirty="0"/>
              <a:t>Decreases in the supply of real money balances shift the LM curve upward. 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id-ID" sz="2400" dirty="0"/>
              <a:t>Increases in the supply of real money balances hift the LM curve downward.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495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20225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6" y="2590800"/>
            <a:ext cx="491836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2743200" cy="247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33700" y="402948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800" b="1" dirty="0"/>
              <a:t>The short-run equilibrium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419600" cy="35814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2500" dirty="0">
                <a:solidFill>
                  <a:srgbClr val="FF0000"/>
                </a:solidFill>
              </a:rPr>
              <a:t>The short-run equilibrium is the combination of </a:t>
            </a:r>
            <a:r>
              <a:rPr lang="en-US" sz="2500" b="1" i="1" dirty="0">
                <a:solidFill>
                  <a:srgbClr val="FF0000"/>
                </a:solidFill>
              </a:rPr>
              <a:t>r</a:t>
            </a:r>
            <a:r>
              <a:rPr lang="en-US" sz="2500" dirty="0">
                <a:solidFill>
                  <a:srgbClr val="FF0000"/>
                </a:solidFill>
              </a:rPr>
              <a:t>  and </a:t>
            </a:r>
            <a:r>
              <a:rPr lang="en-US" sz="2500" b="1" i="1" dirty="0">
                <a:solidFill>
                  <a:srgbClr val="FF0000"/>
                </a:solidFill>
              </a:rPr>
              <a:t>Y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that simultaneously satisfies the equilibrium conditions in the goods &amp; money markets</a:t>
            </a:r>
            <a:r>
              <a:rPr lang="en-US" sz="2500" dirty="0"/>
              <a:t>: </a:t>
            </a:r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609600" y="3733800"/>
          <a:ext cx="35814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Equation" r:id="rId4" imgW="1752600" imgH="241300" progId="Equation.DSMT4">
                  <p:embed/>
                </p:oleObj>
              </mc:Choice>
              <mc:Fallback>
                <p:oleObj name="Equation" r:id="rId4" imgW="1752600" imgH="241300" progId="Equation.DSMT4">
                  <p:embed/>
                  <p:pic>
                    <p:nvPicPr>
                      <p:cNvPr id="0" name="Picture 419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733800"/>
                        <a:ext cx="3581400" cy="493713"/>
                      </a:xfrm>
                      <a:prstGeom prst="rect">
                        <a:avLst/>
                      </a:prstGeom>
                      <a:solidFill>
                        <a:schemeClr val="bg1">
                          <a:alpha val="5019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494" name="Group 16"/>
          <p:cNvGrpSpPr/>
          <p:nvPr/>
        </p:nvGrpSpPr>
        <p:grpSpPr bwMode="auto">
          <a:xfrm>
            <a:off x="5029200" y="1447800"/>
            <a:ext cx="3657600" cy="3352800"/>
            <a:chOff x="2976" y="1296"/>
            <a:chExt cx="2304" cy="2112"/>
          </a:xfrm>
        </p:grpSpPr>
        <p:grpSp>
          <p:nvGrpSpPr>
            <p:cNvPr id="63514" name="Group 5"/>
            <p:cNvGrpSpPr/>
            <p:nvPr/>
          </p:nvGrpSpPr>
          <p:grpSpPr bwMode="auto">
            <a:xfrm>
              <a:off x="3120" y="1536"/>
              <a:ext cx="1968" cy="1728"/>
              <a:chOff x="2640" y="1056"/>
              <a:chExt cx="2496" cy="2112"/>
            </a:xfrm>
          </p:grpSpPr>
          <p:sp>
            <p:nvSpPr>
              <p:cNvPr id="63517" name="Line 6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8" name="Line 7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15" name="Text Box 8"/>
            <p:cNvSpPr txBox="1">
              <a:spLocks noChangeArrowheads="1"/>
            </p:cNvSpPr>
            <p:nvPr/>
          </p:nvSpPr>
          <p:spPr bwMode="auto">
            <a:xfrm>
              <a:off x="4944" y="312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b="1" i="1">
                  <a:latin typeface="Tahoma" panose="020B0604030504040204" pitchFamily="34" charset="0"/>
                </a:rPr>
                <a:t>Y</a:t>
              </a:r>
              <a:r>
                <a:rPr lang="en-US">
                  <a:latin typeface="Arial" panose="020B0604020202020204" pitchFamily="34" charset="0"/>
                </a:rPr>
                <a:t> </a:t>
              </a:r>
              <a:endParaRPr lang="en-US" sz="2200">
                <a:latin typeface="Arial" panose="020B0604020202020204" pitchFamily="34" charset="0"/>
              </a:endParaRPr>
            </a:p>
          </p:txBody>
        </p:sp>
        <p:sp>
          <p:nvSpPr>
            <p:cNvPr id="63516" name="Text Box 9"/>
            <p:cNvSpPr txBox="1">
              <a:spLocks noChangeArrowheads="1"/>
            </p:cNvSpPr>
            <p:nvPr/>
          </p:nvSpPr>
          <p:spPr bwMode="auto">
            <a:xfrm>
              <a:off x="2976" y="12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07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b="1" i="1">
                  <a:latin typeface="Tahoma" panose="020B0604030504040204" pitchFamily="34" charset="0"/>
                </a:rPr>
                <a:t>r</a:t>
              </a:r>
              <a:endParaRPr lang="en-US" sz="220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30061" name="Object 13"/>
          <p:cNvGraphicFramePr>
            <a:graphicFrameLocks noChangeAspect="1"/>
          </p:cNvGraphicFramePr>
          <p:nvPr/>
        </p:nvGraphicFramePr>
        <p:xfrm>
          <a:off x="909638" y="4832350"/>
          <a:ext cx="22955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Equation" r:id="rId6" imgW="1078865" imgH="241300" progId="Equation.DSMT4">
                  <p:embed/>
                </p:oleObj>
              </mc:Choice>
              <mc:Fallback>
                <p:oleObj name="Equation" r:id="rId6" imgW="1078865" imgH="241300" progId="Equation.DSMT4">
                  <p:embed/>
                  <p:pic>
                    <p:nvPicPr>
                      <p:cNvPr id="0" name="Picture 419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4832350"/>
                        <a:ext cx="2295525" cy="5143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5019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0078" name="Group 30"/>
          <p:cNvGrpSpPr/>
          <p:nvPr/>
        </p:nvGrpSpPr>
        <p:grpSpPr bwMode="auto">
          <a:xfrm>
            <a:off x="5641975" y="2144713"/>
            <a:ext cx="2587625" cy="2198687"/>
            <a:chOff x="3506" y="1351"/>
            <a:chExt cx="1630" cy="1385"/>
          </a:xfrm>
        </p:grpSpPr>
        <p:sp>
          <p:nvSpPr>
            <p:cNvPr id="63512" name="Line 18"/>
            <p:cNvSpPr>
              <a:spLocks noChangeShapeType="1"/>
            </p:cNvSpPr>
            <p:nvPr/>
          </p:nvSpPr>
          <p:spPr bwMode="auto">
            <a:xfrm>
              <a:off x="3506" y="1351"/>
              <a:ext cx="1255" cy="1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Text Box 19"/>
            <p:cNvSpPr txBox="1">
              <a:spLocks noChangeArrowheads="1"/>
            </p:cNvSpPr>
            <p:nvPr/>
          </p:nvSpPr>
          <p:spPr bwMode="auto">
            <a:xfrm>
              <a:off x="4704" y="244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>
                  <a:latin typeface="Tahoma" panose="020B0604030504040204" pitchFamily="34" charset="0"/>
                </a:rPr>
                <a:t>IS</a:t>
              </a:r>
            </a:p>
          </p:txBody>
        </p:sp>
      </p:grpSp>
      <p:grpSp>
        <p:nvGrpSpPr>
          <p:cNvPr id="130079" name="Group 31"/>
          <p:cNvGrpSpPr/>
          <p:nvPr/>
        </p:nvGrpSpPr>
        <p:grpSpPr bwMode="auto">
          <a:xfrm>
            <a:off x="5638800" y="1905000"/>
            <a:ext cx="2362200" cy="2286000"/>
            <a:chOff x="3504" y="1200"/>
            <a:chExt cx="1488" cy="1440"/>
          </a:xfrm>
        </p:grpSpPr>
        <p:sp>
          <p:nvSpPr>
            <p:cNvPr id="63510" name="Line 17"/>
            <p:cNvSpPr>
              <a:spLocks noChangeShapeType="1"/>
            </p:cNvSpPr>
            <p:nvPr/>
          </p:nvSpPr>
          <p:spPr bwMode="auto">
            <a:xfrm flipV="1">
              <a:off x="3504" y="1440"/>
              <a:ext cx="120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Text Box 20"/>
            <p:cNvSpPr txBox="1">
              <a:spLocks noChangeArrowheads="1"/>
            </p:cNvSpPr>
            <p:nvPr/>
          </p:nvSpPr>
          <p:spPr bwMode="auto">
            <a:xfrm>
              <a:off x="4560" y="120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>
                  <a:latin typeface="Tahoma" panose="020B0604030504040204" pitchFamily="34" charset="0"/>
                </a:rPr>
                <a:t>LM</a:t>
              </a:r>
            </a:p>
          </p:txBody>
        </p:sp>
      </p:grpSp>
      <p:sp>
        <p:nvSpPr>
          <p:cNvPr id="130070" name="Line 22"/>
          <p:cNvSpPr>
            <a:spLocks noChangeShapeType="1"/>
          </p:cNvSpPr>
          <p:nvPr/>
        </p:nvSpPr>
        <p:spPr bwMode="auto">
          <a:xfrm flipH="1">
            <a:off x="5253038" y="3167063"/>
            <a:ext cx="14049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3" name="Line 25"/>
          <p:cNvSpPr>
            <a:spLocks noChangeShapeType="1"/>
          </p:cNvSpPr>
          <p:nvPr/>
        </p:nvSpPr>
        <p:spPr bwMode="auto">
          <a:xfrm>
            <a:off x="6662738" y="3162300"/>
            <a:ext cx="0" cy="1409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4" name="Text Box 26"/>
          <p:cNvSpPr txBox="1">
            <a:spLocks noChangeArrowheads="1"/>
          </p:cNvSpPr>
          <p:nvPr/>
        </p:nvSpPr>
        <p:spPr bwMode="auto">
          <a:xfrm>
            <a:off x="3657600" y="4800600"/>
            <a:ext cx="1600200" cy="10969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200">
                <a:latin typeface="Arial" panose="020B0604020202020204" pitchFamily="34" charset="0"/>
              </a:rPr>
              <a:t>Equilibrium</a:t>
            </a:r>
          </a:p>
          <a:p>
            <a:pPr eaLnBrk="1" hangingPunct="1"/>
            <a:r>
              <a:rPr lang="en-US" sz="2200">
                <a:latin typeface="Arial" panose="020B0604020202020204" pitchFamily="34" charset="0"/>
              </a:rPr>
              <a:t>interest</a:t>
            </a:r>
          </a:p>
          <a:p>
            <a:pPr eaLnBrk="1" hangingPunct="1"/>
            <a:r>
              <a:rPr lang="en-US" sz="2200">
                <a:latin typeface="Arial" panose="020B0604020202020204" pitchFamily="34" charset="0"/>
              </a:rPr>
              <a:t>rate</a:t>
            </a:r>
          </a:p>
        </p:txBody>
      </p:sp>
      <p:sp>
        <p:nvSpPr>
          <p:cNvPr id="130075" name="Text Box 27"/>
          <p:cNvSpPr txBox="1">
            <a:spLocks noChangeArrowheads="1"/>
          </p:cNvSpPr>
          <p:nvPr/>
        </p:nvSpPr>
        <p:spPr bwMode="auto">
          <a:xfrm>
            <a:off x="6629400" y="5029200"/>
            <a:ext cx="1600200" cy="109696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200">
                <a:latin typeface="Arial" panose="020B0604020202020204" pitchFamily="34" charset="0"/>
              </a:rPr>
              <a:t>Equilibrium</a:t>
            </a:r>
          </a:p>
          <a:p>
            <a:pPr eaLnBrk="1" hangingPunct="1"/>
            <a:r>
              <a:rPr lang="en-US" sz="2200">
                <a:latin typeface="Arial" panose="020B0604020202020204" pitchFamily="34" charset="0"/>
              </a:rPr>
              <a:t>level of</a:t>
            </a:r>
          </a:p>
          <a:p>
            <a:pPr eaLnBrk="1" hangingPunct="1"/>
            <a:r>
              <a:rPr lang="en-US" sz="2200">
                <a:latin typeface="Arial" panose="020B0604020202020204" pitchFamily="34" charset="0"/>
              </a:rPr>
              <a:t>income</a:t>
            </a:r>
          </a:p>
        </p:txBody>
      </p:sp>
      <p:sp>
        <p:nvSpPr>
          <p:cNvPr id="130076" name="Line 28"/>
          <p:cNvSpPr>
            <a:spLocks noChangeShapeType="1"/>
          </p:cNvSpPr>
          <p:nvPr/>
        </p:nvSpPr>
        <p:spPr bwMode="auto">
          <a:xfrm flipH="1" flipV="1">
            <a:off x="6667500" y="4581525"/>
            <a:ext cx="276225" cy="447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7" name="Line 29"/>
          <p:cNvSpPr>
            <a:spLocks noChangeShapeType="1"/>
          </p:cNvSpPr>
          <p:nvPr/>
        </p:nvSpPr>
        <p:spPr bwMode="auto">
          <a:xfrm flipV="1">
            <a:off x="4410075" y="3171825"/>
            <a:ext cx="833438" cy="1624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TextBox 1"/>
          <p:cNvSpPr txBox="1">
            <a:spLocks noChangeArrowheads="1"/>
          </p:cNvSpPr>
          <p:nvPr/>
        </p:nvSpPr>
        <p:spPr bwMode="auto">
          <a:xfrm>
            <a:off x="1843088" y="4164013"/>
            <a:ext cx="1587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/>
              <a:t>+            -</a:t>
            </a:r>
          </a:p>
        </p:txBody>
      </p:sp>
      <p:sp>
        <p:nvSpPr>
          <p:cNvPr id="63506" name="TextBox 26"/>
          <p:cNvSpPr txBox="1">
            <a:spLocks noChangeArrowheads="1"/>
          </p:cNvSpPr>
          <p:nvPr/>
        </p:nvSpPr>
        <p:spPr bwMode="auto">
          <a:xfrm>
            <a:off x="2400300" y="5341938"/>
            <a:ext cx="304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/>
              <a:t>-</a:t>
            </a:r>
          </a:p>
        </p:txBody>
      </p:sp>
      <p:sp>
        <p:nvSpPr>
          <p:cNvPr id="63507" name="TextBox 1"/>
          <p:cNvSpPr txBox="1">
            <a:spLocks noChangeArrowheads="1"/>
          </p:cNvSpPr>
          <p:nvPr/>
        </p:nvSpPr>
        <p:spPr bwMode="auto">
          <a:xfrm>
            <a:off x="4889500" y="2897188"/>
            <a:ext cx="354013" cy="400050"/>
          </a:xfrm>
          <a:prstGeom prst="rect">
            <a:avLst/>
          </a:prstGeom>
          <a:solidFill>
            <a:srgbClr val="E0F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/>
              <a:t>r</a:t>
            </a:r>
            <a:r>
              <a:rPr lang="en-US" sz="2000" baseline="-25000"/>
              <a:t>1</a:t>
            </a:r>
          </a:p>
        </p:txBody>
      </p:sp>
      <p:sp>
        <p:nvSpPr>
          <p:cNvPr id="63508" name="TextBox 28"/>
          <p:cNvSpPr txBox="1">
            <a:spLocks noChangeArrowheads="1"/>
          </p:cNvSpPr>
          <p:nvPr/>
        </p:nvSpPr>
        <p:spPr bwMode="auto">
          <a:xfrm>
            <a:off x="6364288" y="4568825"/>
            <a:ext cx="454025" cy="400050"/>
          </a:xfrm>
          <a:prstGeom prst="rect">
            <a:avLst/>
          </a:prstGeom>
          <a:solidFill>
            <a:srgbClr val="E0F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/>
              <a:t>Y</a:t>
            </a:r>
            <a:r>
              <a:rPr lang="en-US" sz="2000" baseline="-25000"/>
              <a:t>1</a:t>
            </a:r>
          </a:p>
        </p:txBody>
      </p:sp>
      <p:sp>
        <p:nvSpPr>
          <p:cNvPr id="63509" name="TextBox 29"/>
          <p:cNvSpPr txBox="1">
            <a:spLocks noChangeArrowheads="1"/>
          </p:cNvSpPr>
          <p:nvPr/>
        </p:nvSpPr>
        <p:spPr bwMode="auto">
          <a:xfrm>
            <a:off x="6437313" y="2608263"/>
            <a:ext cx="401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d-ID" sz="1800" i="1"/>
              <a:t>eq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49530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3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bldLvl="3" autoUpdateAnimBg="0"/>
      <p:bldP spid="130070" grpId="0" animBg="1"/>
      <p:bldP spid="130073" grpId="0" animBg="1"/>
      <p:bldP spid="130074" grpId="0" animBg="1" autoUpdateAnimBg="0"/>
      <p:bldP spid="130075" grpId="0" animBg="1" autoUpdateAnimBg="0"/>
      <p:bldP spid="130076" grpId="0" animBg="1"/>
      <p:bldP spid="13007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49530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1066800"/>
            <a:ext cx="8153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82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70C0"/>
                </a:solidFill>
              </a:rPr>
              <a:t>Chapter summary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5029200"/>
          </a:xfrm>
        </p:spPr>
        <p:txBody>
          <a:bodyPr/>
          <a:lstStyle/>
          <a:p>
            <a:pPr marL="346075" indent="-346075" defTabSz="736600" eaLnBrk="1" hangingPunct="1">
              <a:lnSpc>
                <a:spcPct val="105000"/>
              </a:lnSpc>
              <a:spcBef>
                <a:spcPct val="15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AutoNum type="arabicPeriod"/>
            </a:pPr>
            <a:r>
              <a:rPr lang="en-US" sz="2600" dirty="0">
                <a:solidFill>
                  <a:srgbClr val="C00000"/>
                </a:solidFill>
              </a:rPr>
              <a:t>Keynesian Cross</a:t>
            </a:r>
          </a:p>
          <a:p>
            <a:pPr lvl="1" indent="-231775" defTabSz="736600" eaLnBrk="1" hangingPunct="1">
              <a:lnSpc>
                <a:spcPct val="105000"/>
              </a:lnSpc>
              <a:spcBef>
                <a:spcPct val="15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C00000"/>
                </a:solidFill>
              </a:rPr>
              <a:t>basic model of income determination</a:t>
            </a:r>
          </a:p>
          <a:p>
            <a:pPr lvl="1" indent="-231775" defTabSz="736600" eaLnBrk="1" hangingPunct="1">
              <a:lnSpc>
                <a:spcPct val="105000"/>
              </a:lnSpc>
              <a:spcBef>
                <a:spcPct val="15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C00000"/>
                </a:solidFill>
              </a:rPr>
              <a:t>takes fiscal policy &amp; investment as exogenous</a:t>
            </a:r>
          </a:p>
          <a:p>
            <a:pPr lvl="1" indent="-231775" defTabSz="736600" eaLnBrk="1" hangingPunct="1">
              <a:lnSpc>
                <a:spcPct val="105000"/>
              </a:lnSpc>
              <a:spcBef>
                <a:spcPct val="15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C00000"/>
                </a:solidFill>
              </a:rPr>
              <a:t>fiscal policy has a multiplied impact on income.</a:t>
            </a:r>
          </a:p>
          <a:p>
            <a:pPr marL="346075" indent="-346075" defTabSz="736600" eaLnBrk="1" hangingPunct="1">
              <a:lnSpc>
                <a:spcPct val="105000"/>
              </a:lnSpc>
              <a:buClr>
                <a:schemeClr val="accent2"/>
              </a:buClr>
              <a:buSzPct val="95000"/>
              <a:buFont typeface="Wingdings" panose="05000000000000000000" pitchFamily="2" charset="2"/>
              <a:buAutoNum type="arabicPeriod"/>
            </a:pPr>
            <a:r>
              <a:rPr lang="en-US" sz="2600" dirty="0"/>
              <a:t> </a:t>
            </a:r>
            <a:r>
              <a:rPr lang="en-US" sz="2600" i="1" dirty="0"/>
              <a:t>IS</a:t>
            </a:r>
            <a:r>
              <a:rPr lang="en-US" sz="2600" dirty="0"/>
              <a:t> </a:t>
            </a:r>
            <a:r>
              <a:rPr lang="en-US" sz="1100" dirty="0"/>
              <a:t> </a:t>
            </a:r>
            <a:r>
              <a:rPr lang="en-US" sz="2600" dirty="0"/>
              <a:t>curve</a:t>
            </a:r>
          </a:p>
          <a:p>
            <a:pPr lvl="1" indent="-231775" defTabSz="736600" eaLnBrk="1" hangingPunct="1">
              <a:lnSpc>
                <a:spcPct val="105000"/>
              </a:lnSpc>
              <a:spcBef>
                <a:spcPct val="15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600" dirty="0"/>
              <a:t>comes from Keynesian Cross when planned investment depends negatively on interest rate</a:t>
            </a:r>
          </a:p>
          <a:p>
            <a:pPr lvl="1" indent="-231775" defTabSz="736600" eaLnBrk="1" hangingPunct="1">
              <a:lnSpc>
                <a:spcPct val="105000"/>
              </a:lnSpc>
              <a:spcBef>
                <a:spcPct val="15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600" dirty="0"/>
              <a:t>shows all combinations of </a:t>
            </a:r>
            <a:r>
              <a:rPr lang="en-US" sz="2600" b="1" i="1" dirty="0"/>
              <a:t>r</a:t>
            </a:r>
            <a:r>
              <a:rPr lang="en-US" sz="2600" dirty="0"/>
              <a:t>  and </a:t>
            </a:r>
            <a:r>
              <a:rPr lang="en-US" sz="2600" b="1" i="1" dirty="0"/>
              <a:t>Y</a:t>
            </a:r>
            <a:r>
              <a:rPr lang="en-US" sz="2600" dirty="0"/>
              <a:t>  that equate planned expenditure with actual expenditure on goods &amp; services</a:t>
            </a:r>
          </a:p>
          <a:p>
            <a:pPr lvl="1" indent="-231775" defTabSz="736600" eaLnBrk="1" hangingPunct="1">
              <a:lnSpc>
                <a:spcPct val="105000"/>
              </a:lnSpc>
              <a:spcBef>
                <a:spcPct val="15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endParaRPr lang="en-US" sz="2600" dirty="0"/>
          </a:p>
        </p:txBody>
      </p:sp>
    </p:spTree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143000"/>
            <a:ext cx="8124825" cy="5105400"/>
          </a:xfrm>
        </p:spPr>
        <p:txBody>
          <a:bodyPr>
            <a:normAutofit fontScale="92500" lnSpcReduction="10000"/>
          </a:bodyPr>
          <a:lstStyle/>
          <a:p>
            <a:pPr marL="346075" indent="-346075" defTabSz="736600" eaLnBrk="1" hangingPunct="1">
              <a:lnSpc>
                <a:spcPct val="105000"/>
              </a:lnSpc>
              <a:spcBef>
                <a:spcPct val="15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AutoNum type="arabicPeriod" startAt="3"/>
            </a:pPr>
            <a:r>
              <a:rPr lang="en-US" sz="2600" dirty="0">
                <a:solidFill>
                  <a:srgbClr val="C00000"/>
                </a:solidFill>
              </a:rPr>
              <a:t>Theory of Liquidity Preference</a:t>
            </a:r>
          </a:p>
          <a:p>
            <a:pPr marL="793750" lvl="1" indent="-333375" defTabSz="736600" eaLnBrk="1" hangingPunct="1">
              <a:lnSpc>
                <a:spcPct val="105000"/>
              </a:lnSpc>
              <a:spcBef>
                <a:spcPct val="15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C00000"/>
                </a:solidFill>
              </a:rPr>
              <a:t>basic model of interest rate determination</a:t>
            </a:r>
          </a:p>
          <a:p>
            <a:pPr marL="793750" lvl="1" indent="-333375" defTabSz="736600" eaLnBrk="1" hangingPunct="1">
              <a:lnSpc>
                <a:spcPct val="105000"/>
              </a:lnSpc>
              <a:spcBef>
                <a:spcPct val="15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C00000"/>
                </a:solidFill>
              </a:rPr>
              <a:t>takes money supply &amp; price level as exogenous</a:t>
            </a:r>
          </a:p>
          <a:p>
            <a:pPr marL="793750" lvl="1" indent="-333375" defTabSz="736600" eaLnBrk="1" hangingPunct="1">
              <a:lnSpc>
                <a:spcPct val="105000"/>
              </a:lnSpc>
              <a:spcBef>
                <a:spcPct val="15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C00000"/>
                </a:solidFill>
              </a:rPr>
              <a:t>an increase in the money supply lowers the interest rate</a:t>
            </a:r>
          </a:p>
          <a:p>
            <a:pPr marL="346075" indent="-346075" defTabSz="736600" eaLnBrk="1" hangingPunct="1">
              <a:lnSpc>
                <a:spcPct val="105000"/>
              </a:lnSpc>
              <a:buClr>
                <a:schemeClr val="accent2"/>
              </a:buClr>
              <a:buSzPct val="95000"/>
              <a:buFont typeface="Wingdings" panose="05000000000000000000" pitchFamily="2" charset="2"/>
              <a:buAutoNum type="arabicPeriod" startAt="3"/>
            </a:pPr>
            <a:r>
              <a:rPr lang="en-US" sz="2600" dirty="0"/>
              <a:t> </a:t>
            </a:r>
            <a:r>
              <a:rPr lang="en-US" sz="2600" i="1" dirty="0"/>
              <a:t>LM</a:t>
            </a:r>
            <a:r>
              <a:rPr lang="en-US" sz="2600" dirty="0"/>
              <a:t> </a:t>
            </a:r>
            <a:r>
              <a:rPr lang="en-US" sz="1100" dirty="0"/>
              <a:t> </a:t>
            </a:r>
            <a:r>
              <a:rPr lang="en-US" sz="2600" dirty="0"/>
              <a:t>curve</a:t>
            </a:r>
          </a:p>
          <a:p>
            <a:pPr marL="793750" lvl="1" indent="-333375" defTabSz="736600" eaLnBrk="1" hangingPunct="1">
              <a:lnSpc>
                <a:spcPct val="105000"/>
              </a:lnSpc>
              <a:spcBef>
                <a:spcPct val="15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600" dirty="0"/>
              <a:t>comes from Liquidity Preference Theory when money demand depends positively on income</a:t>
            </a:r>
          </a:p>
          <a:p>
            <a:pPr marL="793750" lvl="1" indent="-333375" defTabSz="736600" eaLnBrk="1" hangingPunct="1">
              <a:lnSpc>
                <a:spcPct val="105000"/>
              </a:lnSpc>
              <a:spcBef>
                <a:spcPct val="15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600" dirty="0"/>
              <a:t>shows all combinations of </a:t>
            </a:r>
            <a:r>
              <a:rPr lang="en-US" sz="2600" b="1" i="1" dirty="0"/>
              <a:t>r</a:t>
            </a:r>
            <a:r>
              <a:rPr lang="en-US" sz="2600" dirty="0"/>
              <a:t> </a:t>
            </a:r>
            <a:r>
              <a:rPr lang="en-US" sz="1200" dirty="0"/>
              <a:t> </a:t>
            </a:r>
            <a:r>
              <a:rPr lang="en-US" sz="2600" dirty="0"/>
              <a:t>and </a:t>
            </a:r>
            <a:r>
              <a:rPr lang="en-US" sz="2600" b="1" i="1" dirty="0"/>
              <a:t>Y</a:t>
            </a:r>
            <a:r>
              <a:rPr lang="en-US" sz="2600" dirty="0"/>
              <a:t>  that equate demand for real money balances with supply</a:t>
            </a:r>
          </a:p>
          <a:p>
            <a:pPr marL="346075" indent="-346075" defTabSz="736600">
              <a:lnSpc>
                <a:spcPct val="105000"/>
              </a:lnSpc>
              <a:spcBef>
                <a:spcPct val="15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AutoNum type="arabicPeriod" startAt="5"/>
            </a:pPr>
            <a:r>
              <a:rPr lang="en-US" sz="2600" i="1" dirty="0"/>
              <a:t>IS-LM</a:t>
            </a:r>
            <a:r>
              <a:rPr lang="en-US" sz="2600" dirty="0"/>
              <a:t> </a:t>
            </a:r>
            <a:r>
              <a:rPr lang="en-US" sz="1300" dirty="0"/>
              <a:t> </a:t>
            </a:r>
            <a:r>
              <a:rPr lang="en-US" sz="2600" dirty="0"/>
              <a:t>model</a:t>
            </a:r>
          </a:p>
          <a:p>
            <a:pPr marL="793750" lvl="1" indent="-333375" defTabSz="736600">
              <a:lnSpc>
                <a:spcPct val="105000"/>
              </a:lnSpc>
              <a:spcBef>
                <a:spcPct val="15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600" dirty="0"/>
              <a:t>Intersection of </a:t>
            </a:r>
            <a:r>
              <a:rPr lang="en-US" sz="2600" i="1" dirty="0"/>
              <a:t>IS</a:t>
            </a:r>
            <a:r>
              <a:rPr lang="en-US" sz="2600" dirty="0"/>
              <a:t> </a:t>
            </a:r>
            <a:r>
              <a:rPr lang="en-US" sz="1200" dirty="0"/>
              <a:t> </a:t>
            </a:r>
            <a:r>
              <a:rPr lang="en-US" sz="2600" dirty="0"/>
              <a:t>and </a:t>
            </a:r>
            <a:r>
              <a:rPr lang="en-US" sz="2600" i="1" dirty="0"/>
              <a:t>LM</a:t>
            </a:r>
            <a:r>
              <a:rPr lang="en-US" sz="2600" dirty="0"/>
              <a:t> </a:t>
            </a:r>
            <a:r>
              <a:rPr lang="en-US" sz="1200" dirty="0"/>
              <a:t> </a:t>
            </a:r>
            <a:r>
              <a:rPr lang="en-US" sz="2600" dirty="0"/>
              <a:t>curves shows the unique point (</a:t>
            </a:r>
            <a:r>
              <a:rPr lang="en-US" sz="2600" b="1" i="1" dirty="0"/>
              <a:t>Y</a:t>
            </a:r>
            <a:r>
              <a:rPr lang="en-US" sz="2600" dirty="0"/>
              <a:t>, </a:t>
            </a:r>
            <a:r>
              <a:rPr lang="en-US" sz="2600" b="1" i="1" dirty="0"/>
              <a:t>r</a:t>
            </a:r>
            <a:r>
              <a:rPr lang="en-US" sz="2600" dirty="0"/>
              <a:t> ) that satisfies equilibrium in both the goods and money markets.  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82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70C0"/>
                </a:solidFill>
              </a:rPr>
              <a:t>Chapter summary</a:t>
            </a:r>
          </a:p>
        </p:txBody>
      </p:sp>
    </p:spTree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610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7091"/>
            <a:ext cx="472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239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7091"/>
            <a:ext cx="472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7010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6705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7091"/>
            <a:ext cx="472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99854"/>
            <a:ext cx="6172200" cy="432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59436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42950"/>
            <a:ext cx="25908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496291"/>
            <a:ext cx="7848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A simple closed economy model </a:t>
            </a:r>
            <a:r>
              <a:rPr lang="en-US" sz="2400" dirty="0"/>
              <a:t>in which income is determined by expenditure.   </a:t>
            </a:r>
            <a:br>
              <a:rPr lang="en-US" sz="2400" dirty="0"/>
            </a:br>
            <a:r>
              <a:rPr lang="en-US" sz="2400" i="1" dirty="0"/>
              <a:t>(due to J.M. Keynes)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Notation:  </a:t>
            </a:r>
          </a:p>
          <a:p>
            <a:pPr lvl="1">
              <a:spcBef>
                <a:spcPct val="10000"/>
              </a:spcBef>
              <a:buFontTx/>
              <a:buNone/>
            </a:pPr>
            <a:r>
              <a:rPr lang="en-US" b="1" i="1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= </a:t>
            </a:r>
            <a:r>
              <a:rPr lang="en-US" i="1" dirty="0"/>
              <a:t>planned</a:t>
            </a:r>
            <a:r>
              <a:rPr lang="en-US" dirty="0"/>
              <a:t> investment</a:t>
            </a:r>
          </a:p>
          <a:p>
            <a:pPr lvl="1">
              <a:spcBef>
                <a:spcPct val="10000"/>
              </a:spcBef>
              <a:buFontTx/>
              <a:buNone/>
            </a:pPr>
            <a:r>
              <a:rPr lang="en-US" b="1" i="1" dirty="0">
                <a:solidFill>
                  <a:srgbClr val="FF0000"/>
                </a:solidFill>
              </a:rPr>
              <a:t>PE</a:t>
            </a:r>
            <a:r>
              <a:rPr lang="en-US" dirty="0">
                <a:solidFill>
                  <a:srgbClr val="FF0000"/>
                </a:solidFill>
              </a:rPr>
              <a:t>  =  </a:t>
            </a:r>
            <a:r>
              <a:rPr lang="en-US" b="1" i="1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  + </a:t>
            </a:r>
            <a:r>
              <a:rPr lang="en-US" b="1" i="1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 + </a:t>
            </a:r>
            <a:r>
              <a:rPr lang="en-US" b="1" i="1" dirty="0">
                <a:solidFill>
                  <a:srgbClr val="FF0000"/>
                </a:solidFill>
              </a:rPr>
              <a:t>G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= planned expenditure</a:t>
            </a:r>
          </a:p>
          <a:p>
            <a:pPr lvl="1">
              <a:spcBef>
                <a:spcPct val="10000"/>
              </a:spcBef>
              <a:buFontTx/>
              <a:buNone/>
            </a:pPr>
            <a:r>
              <a:rPr lang="en-US" b="1" i="1" dirty="0">
                <a:solidFill>
                  <a:srgbClr val="FF0000"/>
                </a:solidFill>
              </a:rPr>
              <a:t>Y</a:t>
            </a:r>
            <a:r>
              <a:rPr lang="en-US" dirty="0"/>
              <a:t>  = real GDP = actual expenditure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Difference between actual &amp; planned expenditure:  </a:t>
            </a:r>
            <a:r>
              <a:rPr lang="en-US" sz="2800" dirty="0">
                <a:solidFill>
                  <a:srgbClr val="FF0000"/>
                </a:solidFill>
              </a:rPr>
              <a:t>unplanned inventory investment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7091"/>
            <a:ext cx="472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219200"/>
            <a:ext cx="5181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42655"/>
            <a:ext cx="495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57055"/>
            <a:ext cx="4953000" cy="326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59436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42950"/>
            <a:ext cx="25908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66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209800"/>
            <a:ext cx="17907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78" y="2878282"/>
            <a:ext cx="1028700" cy="72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78" y="3616037"/>
            <a:ext cx="1156422" cy="11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33956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14400"/>
            <a:ext cx="5257800" cy="392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4400"/>
            <a:ext cx="3429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5410200"/>
            <a:ext cx="47244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The slope of this line is the marginal propensity to consume, </a:t>
            </a:r>
            <a:r>
              <a:rPr lang="en-US" sz="2000" i="1" dirty="0"/>
              <a:t>MPC: </a:t>
            </a:r>
            <a:r>
              <a:rPr lang="en-US" sz="2000" dirty="0"/>
              <a:t>it shows how much planned expenditure increases when income rises by $1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9554"/>
            <a:ext cx="4325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Economy in Equilibrium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2774"/>
            <a:ext cx="5715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7895"/>
            <a:ext cx="49530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854036" cy="144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5758320" y="3760822"/>
            <a:ext cx="352939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dirty="0"/>
              <a:t>I = 100  </a:t>
            </a:r>
          </a:p>
          <a:p>
            <a:pPr eaLnBrk="1" hangingPunct="1">
              <a:defRPr/>
            </a:pPr>
            <a:r>
              <a:rPr lang="en-US" dirty="0"/>
              <a:t>G = 60   </a:t>
            </a:r>
          </a:p>
          <a:p>
            <a:pPr eaLnBrk="1" hangingPunct="1">
              <a:defRPr/>
            </a:pPr>
            <a:r>
              <a:rPr lang="en-US" dirty="0"/>
              <a:t>T = 50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9391" y="348873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7599" y="4762908"/>
            <a:ext cx="52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/>
              <a:t>Yeq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6486" y="6243659"/>
            <a:ext cx="1063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/>
              <a:t>Yeq = ?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4" y="4961151"/>
            <a:ext cx="33956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320" y="5528781"/>
            <a:ext cx="1439766" cy="71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58320" y="3396734"/>
            <a:ext cx="2478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80 – 0,6 (Y-T)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3383</Words>
  <Application>Microsoft Office PowerPoint</Application>
  <PresentationFormat>On-screen Show (4:3)</PresentationFormat>
  <Paragraphs>426</Paragraphs>
  <Slides>70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Arial</vt:lpstr>
      <vt:lpstr>Calibri</vt:lpstr>
      <vt:lpstr>Cambria</vt:lpstr>
      <vt:lpstr>Tahoma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increase in government purchases</vt:lpstr>
      <vt:lpstr>Solving for Y</vt:lpstr>
      <vt:lpstr>Solving for Y</vt:lpstr>
      <vt:lpstr>The government purchases multiplier</vt:lpstr>
      <vt:lpstr>The government purchases multiplier</vt:lpstr>
      <vt:lpstr>Why the multiplier is greater than 1</vt:lpstr>
      <vt:lpstr>Solving for Y</vt:lpstr>
      <vt:lpstr>Solving for Y</vt:lpstr>
      <vt:lpstr>Solving for Y</vt:lpstr>
      <vt:lpstr>PowerPoint Presentation</vt:lpstr>
      <vt:lpstr>PowerPoint Presentation</vt:lpstr>
      <vt:lpstr>PowerPoint Presentation</vt:lpstr>
      <vt:lpstr>An increase in taxes</vt:lpstr>
      <vt:lpstr>Solving for Y</vt:lpstr>
      <vt:lpstr>The Tax Multiplier</vt:lpstr>
      <vt:lpstr>PowerPoint Presentation</vt:lpstr>
      <vt:lpstr>PowerPoint Presentation</vt:lpstr>
      <vt:lpstr>Exercise:</vt:lpstr>
      <vt:lpstr>PowerPoint Presentation</vt:lpstr>
      <vt:lpstr>The IS curve</vt:lpstr>
      <vt:lpstr>PowerPoint Presentation</vt:lpstr>
      <vt:lpstr>PowerPoint Presentation</vt:lpstr>
      <vt:lpstr>Understanding the IS curve’s slope</vt:lpstr>
      <vt:lpstr>The IS curve and the Loanable Funds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Exercise:  Shifting the IS curve</vt:lpstr>
      <vt:lpstr>PowerPoint Presentation</vt:lpstr>
      <vt:lpstr>Money Supply</vt:lpstr>
      <vt:lpstr>Money Demand</vt:lpstr>
      <vt:lpstr>Equilibrium</vt:lpstr>
      <vt:lpstr>PowerPoint Presentation</vt:lpstr>
      <vt:lpstr>PowerPoint Presentation</vt:lpstr>
      <vt:lpstr>PowerPoint Presentation</vt:lpstr>
      <vt:lpstr>PowerPoint Presentation</vt:lpstr>
      <vt:lpstr>The LM curve</vt:lpstr>
      <vt:lpstr>The LM curve</vt:lpstr>
      <vt:lpstr>The LM curve</vt:lpstr>
      <vt:lpstr>Understanding the LM curve’s slope</vt:lpstr>
      <vt:lpstr>PowerPoint Presentation</vt:lpstr>
      <vt:lpstr>PowerPoint Presentation</vt:lpstr>
      <vt:lpstr>PowerPoint Presentation</vt:lpstr>
      <vt:lpstr>PowerPoint Presentation</vt:lpstr>
      <vt:lpstr>The short-run equilibrium</vt:lpstr>
      <vt:lpstr>PowerPoint Presentation</vt:lpstr>
      <vt:lpstr>Chapter summary</vt:lpstr>
      <vt:lpstr>Chapter summary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Yunastiti</cp:lastModifiedBy>
  <cp:revision>50</cp:revision>
  <dcterms:created xsi:type="dcterms:W3CDTF">2019-02-15T13:05:00Z</dcterms:created>
  <dcterms:modified xsi:type="dcterms:W3CDTF">2019-03-18T03:13:09Z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