
<file path=[Content_Types].xml><?xml version="1.0" encoding="utf-8"?>
<Types xmlns="http://schemas.openxmlformats.org/package/2006/content-types">
  <Default Extension="png" ContentType="image/png"/>
  <Default Extension="bin" ContentType="audio/unknown"/>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99" r:id="rId2"/>
    <p:sldId id="329" r:id="rId3"/>
    <p:sldId id="330" r:id="rId4"/>
    <p:sldId id="331" r:id="rId5"/>
    <p:sldId id="332" r:id="rId6"/>
    <p:sldId id="333" r:id="rId7"/>
    <p:sldId id="334" r:id="rId8"/>
    <p:sldId id="335" r:id="rId9"/>
    <p:sldId id="343" r:id="rId10"/>
    <p:sldId id="336" r:id="rId11"/>
    <p:sldId id="337" r:id="rId12"/>
    <p:sldId id="338" r:id="rId13"/>
    <p:sldId id="339" r:id="rId14"/>
    <p:sldId id="340" r:id="rId15"/>
    <p:sldId id="341" r:id="rId16"/>
    <p:sldId id="342" r:id="rId17"/>
    <p:sldId id="344" r:id="rId18"/>
    <p:sldId id="345" r:id="rId19"/>
    <p:sldId id="346" r:id="rId20"/>
    <p:sldId id="347" r:id="rId21"/>
    <p:sldId id="348" r:id="rId22"/>
    <p:sldId id="349" r:id="rId23"/>
    <p:sldId id="350" r:id="rId24"/>
    <p:sldId id="351" r:id="rId25"/>
    <p:sldId id="352" r:id="rId26"/>
    <p:sldId id="372" r:id="rId27"/>
    <p:sldId id="373" r:id="rId28"/>
    <p:sldId id="376" r:id="rId29"/>
    <p:sldId id="374" r:id="rId30"/>
    <p:sldId id="375" r:id="rId31"/>
    <p:sldId id="377" r:id="rId32"/>
    <p:sldId id="378" r:id="rId33"/>
    <p:sldId id="353" r:id="rId34"/>
    <p:sldId id="355" r:id="rId35"/>
    <p:sldId id="356" r:id="rId36"/>
    <p:sldId id="357" r:id="rId37"/>
    <p:sldId id="358" r:id="rId38"/>
    <p:sldId id="359" r:id="rId39"/>
    <p:sldId id="360" r:id="rId40"/>
    <p:sldId id="361" r:id="rId41"/>
    <p:sldId id="362" r:id="rId42"/>
    <p:sldId id="363" r:id="rId43"/>
    <p:sldId id="364" r:id="rId44"/>
    <p:sldId id="365" r:id="rId45"/>
    <p:sldId id="366" r:id="rId46"/>
    <p:sldId id="367" r:id="rId47"/>
    <p:sldId id="370" r:id="rId48"/>
    <p:sldId id="371" r:id="rId49"/>
  </p:sldIdLst>
  <p:sldSz cx="9144000" cy="6858000" type="screen4x3"/>
  <p:notesSz cx="6858000" cy="9945688"/>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933C"/>
    <a:srgbClr val="000000"/>
    <a:srgbClr val="FDF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2965" autoAdjust="0"/>
  </p:normalViewPr>
  <p:slideViewPr>
    <p:cSldViewPr>
      <p:cViewPr varScale="1">
        <p:scale>
          <a:sx n="71" d="100"/>
          <a:sy n="71" d="100"/>
        </p:scale>
        <p:origin x="117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D50522B7-2284-423E-BB62-FD70BE281219}" type="datetimeFigureOut">
              <a:rPr lang="en-US" smtClean="0"/>
              <a:t>12/20/2015</a:t>
            </a:fld>
            <a:endParaRPr lang="en-US"/>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B772A443-D293-45EC-AFC5-ADA4B05FF1D9}" type="slidenum">
              <a:rPr lang="en-US" smtClean="0"/>
              <a:t>‹#›</a:t>
            </a:fld>
            <a:endParaRPr lang="en-US"/>
          </a:p>
        </p:txBody>
      </p:sp>
    </p:spTree>
    <p:extLst>
      <p:ext uri="{BB962C8B-B14F-4D97-AF65-F5344CB8AC3E}">
        <p14:creationId xmlns:p14="http://schemas.microsoft.com/office/powerpoint/2010/main" val="1003010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C89712F6-DDB0-4CDB-9792-3379F4AC69BC}" type="datetimeFigureOut">
              <a:rPr lang="id-ID" smtClean="0"/>
              <a:pPr/>
              <a:t>20/12/2015</a:t>
            </a:fld>
            <a:endParaRPr lang="id-ID"/>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DEF20B4B-4584-4904-86DF-64D3DC2C5BE8}" type="slidenum">
              <a:rPr lang="id-ID" smtClean="0"/>
              <a:pPr/>
              <a:t>‹#›</a:t>
            </a:fld>
            <a:endParaRPr lang="id-ID"/>
          </a:p>
        </p:txBody>
      </p:sp>
    </p:spTree>
    <p:extLst>
      <p:ext uri="{BB962C8B-B14F-4D97-AF65-F5344CB8AC3E}">
        <p14:creationId xmlns:p14="http://schemas.microsoft.com/office/powerpoint/2010/main" val="3867972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Optics: Reflection, Refraction</a:t>
            </a:r>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05/25/2006</a:t>
            </a:r>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Lecture 16</a:t>
            </a:r>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1F9C57-AAC3-4C53-B09A-65C7953118B0}" type="slidenum">
              <a:rPr lang="en-US" altLang="id-ID" sz="1200"/>
              <a:pPr/>
              <a:t>33</a:t>
            </a:fld>
            <a:endParaRPr lang="en-US" altLang="id-ID" sz="1200"/>
          </a:p>
        </p:txBody>
      </p:sp>
      <p:sp>
        <p:nvSpPr>
          <p:cNvPr id="17414" name="Rectangle 2"/>
          <p:cNvSpPr>
            <a:spLocks noGrp="1" noRot="1" noChangeAspect="1" noChangeArrowheads="1" noTextEdit="1"/>
          </p:cNvSpPr>
          <p:nvPr>
            <p:ph type="sldImg"/>
          </p:nvPr>
        </p:nvSpPr>
        <p:spPr>
          <a:solidFill>
            <a:srgbClr val="FFFFFF"/>
          </a:solidFill>
          <a:ln/>
        </p:spPr>
      </p:sp>
      <p:sp>
        <p:nvSpPr>
          <p:cNvPr id="17415" name="Rectangle 3"/>
          <p:cNvSpPr>
            <a:spLocks noGrp="1" noChangeArrowheads="1"/>
          </p:cNvSpPr>
          <p:nvPr>
            <p:ph type="body" idx="1"/>
          </p:nvPr>
        </p:nvSpPr>
        <p:spPr>
          <a:xfrm>
            <a:off x="1198563" y="3270250"/>
            <a:ext cx="6681787" cy="3100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pPr eaLnBrk="1" hangingPunct="1"/>
            <a:endParaRPr lang="id-ID" altLang="id-ID"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29602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latin typeface="Arial" panose="020B0604020202020204" pitchFamily="34" charset="0"/>
              <a:ea typeface="ＭＳ Ｐゴシック" panose="020B0600070205080204" pitchFamily="34" charset="-128"/>
            </a:endParaRPr>
          </a:p>
        </p:txBody>
      </p:sp>
      <p:sp>
        <p:nvSpPr>
          <p:cNvPr id="378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Optics: Reflection, Refraction</a:t>
            </a:r>
          </a:p>
        </p:txBody>
      </p:sp>
      <p:sp>
        <p:nvSpPr>
          <p:cNvPr id="378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05/25/2006</a:t>
            </a:r>
          </a:p>
        </p:txBody>
      </p:sp>
      <p:sp>
        <p:nvSpPr>
          <p:cNvPr id="378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Lecture 16</a:t>
            </a:r>
          </a:p>
        </p:txBody>
      </p:sp>
      <p:sp>
        <p:nvSpPr>
          <p:cNvPr id="3789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CBD6301-C41D-4199-B7C7-F01051CD5415}" type="slidenum">
              <a:rPr lang="en-US" altLang="id-ID" sz="1200"/>
              <a:pPr/>
              <a:t>42</a:t>
            </a:fld>
            <a:endParaRPr lang="en-US" altLang="id-ID" sz="1200"/>
          </a:p>
        </p:txBody>
      </p:sp>
    </p:spTree>
    <p:extLst>
      <p:ext uri="{BB962C8B-B14F-4D97-AF65-F5344CB8AC3E}">
        <p14:creationId xmlns:p14="http://schemas.microsoft.com/office/powerpoint/2010/main" val="351535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latin typeface="Arial" panose="020B0604020202020204" pitchFamily="34" charset="0"/>
              <a:ea typeface="ＭＳ Ｐゴシック" panose="020B0600070205080204" pitchFamily="34" charset="-128"/>
            </a:endParaRPr>
          </a:p>
        </p:txBody>
      </p:sp>
      <p:sp>
        <p:nvSpPr>
          <p:cNvPr id="399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Optics: Reflection, Refraction</a:t>
            </a:r>
          </a:p>
        </p:txBody>
      </p:sp>
      <p:sp>
        <p:nvSpPr>
          <p:cNvPr id="399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05/25/2006</a:t>
            </a:r>
          </a:p>
        </p:txBody>
      </p:sp>
      <p:sp>
        <p:nvSpPr>
          <p:cNvPr id="399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Lecture 16</a:t>
            </a:r>
          </a:p>
        </p:txBody>
      </p:sp>
      <p:sp>
        <p:nvSpPr>
          <p:cNvPr id="3994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19388D6-9440-49A1-B5E4-F5022DAC9F1A}" type="slidenum">
              <a:rPr lang="en-US" altLang="id-ID" sz="1200"/>
              <a:pPr/>
              <a:t>43</a:t>
            </a:fld>
            <a:endParaRPr lang="en-US" altLang="id-ID" sz="1200"/>
          </a:p>
        </p:txBody>
      </p:sp>
    </p:spTree>
    <p:extLst>
      <p:ext uri="{BB962C8B-B14F-4D97-AF65-F5344CB8AC3E}">
        <p14:creationId xmlns:p14="http://schemas.microsoft.com/office/powerpoint/2010/main" val="3346775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latin typeface="Arial" panose="020B0604020202020204" pitchFamily="34" charset="0"/>
              <a:ea typeface="ＭＳ Ｐゴシック" panose="020B0600070205080204" pitchFamily="34" charset="-128"/>
            </a:endParaRPr>
          </a:p>
        </p:txBody>
      </p:sp>
      <p:sp>
        <p:nvSpPr>
          <p:cNvPr id="419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Optics: Reflection, Refraction</a:t>
            </a:r>
          </a:p>
        </p:txBody>
      </p:sp>
      <p:sp>
        <p:nvSpPr>
          <p:cNvPr id="4198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05/25/2006</a:t>
            </a:r>
          </a:p>
        </p:txBody>
      </p:sp>
      <p:sp>
        <p:nvSpPr>
          <p:cNvPr id="4199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Lecture 16</a:t>
            </a:r>
          </a:p>
        </p:txBody>
      </p:sp>
      <p:sp>
        <p:nvSpPr>
          <p:cNvPr id="4199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101046-94EC-4F1B-9AFA-89835EA936D7}" type="slidenum">
              <a:rPr lang="en-US" altLang="id-ID" sz="1200"/>
              <a:pPr/>
              <a:t>44</a:t>
            </a:fld>
            <a:endParaRPr lang="en-US" altLang="id-ID" sz="1200"/>
          </a:p>
        </p:txBody>
      </p:sp>
    </p:spTree>
    <p:extLst>
      <p:ext uri="{BB962C8B-B14F-4D97-AF65-F5344CB8AC3E}">
        <p14:creationId xmlns:p14="http://schemas.microsoft.com/office/powerpoint/2010/main" val="3400739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latin typeface="Arial" panose="020B0604020202020204" pitchFamily="34" charset="0"/>
              <a:ea typeface="ＭＳ Ｐゴシック" panose="020B0600070205080204" pitchFamily="34" charset="-128"/>
            </a:endParaRPr>
          </a:p>
        </p:txBody>
      </p:sp>
      <p:sp>
        <p:nvSpPr>
          <p:cNvPr id="440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Optics: Reflection, Refraction</a:t>
            </a:r>
          </a:p>
        </p:txBody>
      </p:sp>
      <p:sp>
        <p:nvSpPr>
          <p:cNvPr id="4403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05/25/2006</a:t>
            </a:r>
          </a:p>
        </p:txBody>
      </p:sp>
      <p:sp>
        <p:nvSpPr>
          <p:cNvPr id="4403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Lecture 16</a:t>
            </a:r>
          </a:p>
        </p:txBody>
      </p:sp>
      <p:sp>
        <p:nvSpPr>
          <p:cNvPr id="4403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82AF51-4DBE-49A5-8B07-A15740D93F36}" type="slidenum">
              <a:rPr lang="en-US" altLang="id-ID" sz="1200"/>
              <a:pPr/>
              <a:t>45</a:t>
            </a:fld>
            <a:endParaRPr lang="en-US" altLang="id-ID" sz="1200"/>
          </a:p>
        </p:txBody>
      </p:sp>
    </p:spTree>
    <p:extLst>
      <p:ext uri="{BB962C8B-B14F-4D97-AF65-F5344CB8AC3E}">
        <p14:creationId xmlns:p14="http://schemas.microsoft.com/office/powerpoint/2010/main" val="2560592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smtClean="0">
              <a:latin typeface="Arial" panose="020B0604020202020204" pitchFamily="34" charset="0"/>
              <a:ea typeface="ＭＳ Ｐゴシック" panose="020B0600070205080204" pitchFamily="3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6FD1043-108E-4DCD-829F-FFA65425E411}" type="slidenum">
              <a:rPr lang="en-US" altLang="id-ID" sz="1200"/>
              <a:pPr/>
              <a:t>46</a:t>
            </a:fld>
            <a:endParaRPr lang="en-US" altLang="id-ID" sz="1200"/>
          </a:p>
        </p:txBody>
      </p:sp>
    </p:spTree>
    <p:extLst>
      <p:ext uri="{BB962C8B-B14F-4D97-AF65-F5344CB8AC3E}">
        <p14:creationId xmlns:p14="http://schemas.microsoft.com/office/powerpoint/2010/main" val="4119279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smtClean="0">
              <a:latin typeface="Arial" panose="020B0604020202020204" pitchFamily="34" charset="0"/>
              <a:ea typeface="ＭＳ Ｐゴシック" panose="020B0600070205080204" pitchFamily="34"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6FB7EA1-7D4A-44B6-86F2-A9F720691A19}" type="slidenum">
              <a:rPr lang="en-US" altLang="id-ID" sz="1200"/>
              <a:pPr/>
              <a:t>47</a:t>
            </a:fld>
            <a:endParaRPr lang="en-US" altLang="id-ID" sz="1200"/>
          </a:p>
        </p:txBody>
      </p:sp>
    </p:spTree>
    <p:extLst>
      <p:ext uri="{BB962C8B-B14F-4D97-AF65-F5344CB8AC3E}">
        <p14:creationId xmlns:p14="http://schemas.microsoft.com/office/powerpoint/2010/main" val="3360821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smtClean="0">
              <a:latin typeface="Arial" panose="020B0604020202020204" pitchFamily="34" charset="0"/>
              <a:ea typeface="ＭＳ Ｐゴシック" panose="020B0600070205080204" pitchFamily="34"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05782C-09AC-46D8-A560-CF4606D3AC92}" type="slidenum">
              <a:rPr lang="en-US" altLang="id-ID" sz="1200"/>
              <a:pPr/>
              <a:t>48</a:t>
            </a:fld>
            <a:endParaRPr lang="en-US" altLang="id-ID" sz="1200"/>
          </a:p>
        </p:txBody>
      </p:sp>
    </p:spTree>
    <p:extLst>
      <p:ext uri="{BB962C8B-B14F-4D97-AF65-F5344CB8AC3E}">
        <p14:creationId xmlns:p14="http://schemas.microsoft.com/office/powerpoint/2010/main" val="166346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smtClean="0">
              <a:latin typeface="Arial" panose="020B0604020202020204" pitchFamily="34" charset="0"/>
              <a:ea typeface="ＭＳ Ｐゴシック" panose="020B0600070205080204"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679794-F129-4710-B421-13193F56D06F}" type="slidenum">
              <a:rPr lang="en-US" altLang="id-ID" sz="1200"/>
              <a:pPr/>
              <a:t>34</a:t>
            </a:fld>
            <a:endParaRPr lang="en-US" altLang="id-ID" sz="1200"/>
          </a:p>
        </p:txBody>
      </p:sp>
    </p:spTree>
    <p:extLst>
      <p:ext uri="{BB962C8B-B14F-4D97-AF65-F5344CB8AC3E}">
        <p14:creationId xmlns:p14="http://schemas.microsoft.com/office/powerpoint/2010/main" val="2525812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smtClean="0">
              <a:latin typeface="Arial" panose="020B0604020202020204" pitchFamily="34" charset="0"/>
              <a:ea typeface="ＭＳ Ｐゴシック" panose="020B0600070205080204"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0B134C2-7F79-4EE5-9E6D-FC660DB37E7B}" type="slidenum">
              <a:rPr lang="en-US" altLang="id-ID" sz="1200"/>
              <a:pPr/>
              <a:t>35</a:t>
            </a:fld>
            <a:endParaRPr lang="en-US" altLang="id-ID" sz="1200"/>
          </a:p>
        </p:txBody>
      </p:sp>
    </p:spTree>
    <p:extLst>
      <p:ext uri="{BB962C8B-B14F-4D97-AF65-F5344CB8AC3E}">
        <p14:creationId xmlns:p14="http://schemas.microsoft.com/office/powerpoint/2010/main" val="3889187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latin typeface="Arial" panose="020B0604020202020204" pitchFamily="34" charset="0"/>
              <a:ea typeface="ＭＳ Ｐゴシック" panose="020B0600070205080204" pitchFamily="34" charset="-128"/>
            </a:endParaRPr>
          </a:p>
        </p:txBody>
      </p:sp>
      <p:sp>
        <p:nvSpPr>
          <p:cNvPr id="2560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Optics: Reflection, Refraction</a:t>
            </a:r>
          </a:p>
        </p:txBody>
      </p:sp>
      <p:sp>
        <p:nvSpPr>
          <p:cNvPr id="2560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05/25/2006</a:t>
            </a:r>
          </a:p>
        </p:txBody>
      </p:sp>
      <p:sp>
        <p:nvSpPr>
          <p:cNvPr id="2560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Lecture 16</a:t>
            </a:r>
          </a:p>
        </p:txBody>
      </p:sp>
      <p:sp>
        <p:nvSpPr>
          <p:cNvPr id="2560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8A8B55-AAC4-4299-BD4C-4EB542067247}" type="slidenum">
              <a:rPr lang="en-US" altLang="id-ID" sz="1200"/>
              <a:pPr/>
              <a:t>36</a:t>
            </a:fld>
            <a:endParaRPr lang="en-US" altLang="id-ID" sz="1200"/>
          </a:p>
        </p:txBody>
      </p:sp>
    </p:spTree>
    <p:extLst>
      <p:ext uri="{BB962C8B-B14F-4D97-AF65-F5344CB8AC3E}">
        <p14:creationId xmlns:p14="http://schemas.microsoft.com/office/powerpoint/2010/main" val="75100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Optics: Reflection, Refraction</a:t>
            </a:r>
          </a:p>
        </p:txBody>
      </p:sp>
      <p:sp>
        <p:nvSpPr>
          <p:cNvPr id="276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05/25/2006</a:t>
            </a:r>
          </a:p>
        </p:txBody>
      </p:sp>
      <p:sp>
        <p:nvSpPr>
          <p:cNvPr id="276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Lecture 16</a:t>
            </a:r>
          </a:p>
        </p:txBody>
      </p:sp>
      <p:sp>
        <p:nvSpPr>
          <p:cNvPr id="276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A34EC-E48A-4F7F-AA16-727975A9B298}" type="slidenum">
              <a:rPr lang="en-US" altLang="id-ID" sz="1200"/>
              <a:pPr/>
              <a:t>37</a:t>
            </a:fld>
            <a:endParaRPr lang="en-US" altLang="id-ID" sz="1200"/>
          </a:p>
        </p:txBody>
      </p:sp>
      <p:sp>
        <p:nvSpPr>
          <p:cNvPr id="27654" name="Rectangle 2"/>
          <p:cNvSpPr>
            <a:spLocks noGrp="1" noRot="1" noChangeAspect="1" noChangeArrowheads="1" noTextEdit="1"/>
          </p:cNvSpPr>
          <p:nvPr>
            <p:ph type="sldImg"/>
          </p:nvPr>
        </p:nvSpPr>
        <p:spPr>
          <a:ln/>
        </p:spPr>
      </p:sp>
      <p:sp>
        <p:nvSpPr>
          <p:cNvPr id="276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205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smtClean="0">
              <a:latin typeface="Arial" panose="020B0604020202020204" pitchFamily="34" charset="0"/>
              <a:ea typeface="ＭＳ Ｐゴシック" panose="020B0600070205080204"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0F20D12-58EC-4384-B533-C5578A3E5839}" type="slidenum">
              <a:rPr lang="en-US" altLang="id-ID" sz="1200"/>
              <a:pPr/>
              <a:t>38</a:t>
            </a:fld>
            <a:endParaRPr lang="en-US" altLang="id-ID" sz="1200"/>
          </a:p>
        </p:txBody>
      </p:sp>
    </p:spTree>
    <p:extLst>
      <p:ext uri="{BB962C8B-B14F-4D97-AF65-F5344CB8AC3E}">
        <p14:creationId xmlns:p14="http://schemas.microsoft.com/office/powerpoint/2010/main" val="4043456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Optics: Reflection, Refraction</a:t>
            </a:r>
          </a:p>
        </p:txBody>
      </p:sp>
      <p:sp>
        <p:nvSpPr>
          <p:cNvPr id="317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05/25/2006</a:t>
            </a:r>
          </a:p>
        </p:txBody>
      </p:sp>
      <p:sp>
        <p:nvSpPr>
          <p:cNvPr id="317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Lecture 16</a:t>
            </a:r>
          </a:p>
        </p:txBody>
      </p:sp>
      <p:sp>
        <p:nvSpPr>
          <p:cNvPr id="317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3F0CDA-EFC9-47A4-8E65-7E0D8CE44C37}" type="slidenum">
              <a:rPr lang="en-US" altLang="id-ID" sz="1200"/>
              <a:pPr/>
              <a:t>39</a:t>
            </a:fld>
            <a:endParaRPr lang="en-US" altLang="id-ID" sz="1200"/>
          </a:p>
        </p:txBody>
      </p:sp>
      <p:sp>
        <p:nvSpPr>
          <p:cNvPr id="31750" name="Rectangle 2"/>
          <p:cNvSpPr>
            <a:spLocks noGrp="1" noRot="1" noChangeAspect="1" noChangeArrowheads="1" noTextEdit="1"/>
          </p:cNvSpPr>
          <p:nvPr>
            <p:ph type="sldImg"/>
          </p:nvPr>
        </p:nvSpPr>
        <p:spPr>
          <a:ln/>
        </p:spPr>
      </p:sp>
      <p:sp>
        <p:nvSpPr>
          <p:cNvPr id="317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51493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smtClean="0">
              <a:latin typeface="Arial" panose="020B0604020202020204" pitchFamily="34" charset="0"/>
              <a:ea typeface="ＭＳ Ｐゴシック" panose="020B0600070205080204"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8C85E6D-217D-4E7B-A198-DEF5E2B389CC}" type="slidenum">
              <a:rPr lang="en-US" altLang="id-ID" sz="1200"/>
              <a:pPr/>
              <a:t>40</a:t>
            </a:fld>
            <a:endParaRPr lang="en-US" altLang="id-ID" sz="1200"/>
          </a:p>
        </p:txBody>
      </p:sp>
    </p:spTree>
    <p:extLst>
      <p:ext uri="{BB962C8B-B14F-4D97-AF65-F5344CB8AC3E}">
        <p14:creationId xmlns:p14="http://schemas.microsoft.com/office/powerpoint/2010/main" val="671337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id-ID" smtClean="0">
              <a:latin typeface="Arial" panose="020B0604020202020204" pitchFamily="34" charset="0"/>
              <a:ea typeface="ＭＳ Ｐゴシック" panose="020B0600070205080204" pitchFamily="34" charset="-128"/>
            </a:endParaRPr>
          </a:p>
        </p:txBody>
      </p:sp>
      <p:sp>
        <p:nvSpPr>
          <p:cNvPr id="358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Optics: Reflection, Refraction</a:t>
            </a:r>
          </a:p>
        </p:txBody>
      </p:sp>
      <p:sp>
        <p:nvSpPr>
          <p:cNvPr id="358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05/25/2006</a:t>
            </a:r>
          </a:p>
        </p:txBody>
      </p:sp>
      <p:sp>
        <p:nvSpPr>
          <p:cNvPr id="3584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1200"/>
              <a:t>Lecture 16</a:t>
            </a:r>
          </a:p>
        </p:txBody>
      </p:sp>
      <p:sp>
        <p:nvSpPr>
          <p:cNvPr id="3584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EC008E-878E-4598-8C0A-D31C496CB700}" type="slidenum">
              <a:rPr lang="en-US" altLang="id-ID" sz="1200"/>
              <a:pPr/>
              <a:t>41</a:t>
            </a:fld>
            <a:endParaRPr lang="en-US" altLang="id-ID" sz="1200"/>
          </a:p>
        </p:txBody>
      </p:sp>
    </p:spTree>
    <p:extLst>
      <p:ext uri="{BB962C8B-B14F-4D97-AF65-F5344CB8AC3E}">
        <p14:creationId xmlns:p14="http://schemas.microsoft.com/office/powerpoint/2010/main" val="294541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FD70FED1-F70E-48D7-B678-9F7BD5DADD92}" type="datetime1">
              <a:rPr lang="id-ID" smtClean="0"/>
              <a:pPr/>
              <a:t>20/12/2015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9C909A9-017D-45E3-A293-69C3113257BA}"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1BE5CE8-9161-4404-83EA-5C8A97E306A9}" type="datetime1">
              <a:rPr lang="id-ID" smtClean="0"/>
              <a:pPr/>
              <a:t>20/12/2015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9C909A9-017D-45E3-A293-69C3113257BA}"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97B2238-A6BC-4FED-A467-474AB32FDC7A}" type="datetime1">
              <a:rPr lang="id-ID" smtClean="0"/>
              <a:pPr/>
              <a:t>20/12/2015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9C909A9-017D-45E3-A293-69C3113257BA}"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924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08500" y="1941513"/>
            <a:ext cx="4029075" cy="4114800"/>
          </a:xfrm>
        </p:spPr>
        <p:txBody>
          <a:bodyPr/>
          <a:lstStyle/>
          <a:p>
            <a:pPr lvl="0"/>
            <a:endParaRPr lang="en-US" noProof="0"/>
          </a:p>
        </p:txBody>
      </p:sp>
      <p:sp>
        <p:nvSpPr>
          <p:cNvPr id="5" name="Date Placeholder 4"/>
          <p:cNvSpPr>
            <a:spLocks noGrp="1"/>
          </p:cNvSpPr>
          <p:nvPr>
            <p:ph type="dt" sz="half" idx="10"/>
          </p:nvPr>
        </p:nvSpPr>
        <p:spPr>
          <a:xfrm>
            <a:off x="3433763" y="6343650"/>
            <a:ext cx="1905000" cy="457200"/>
          </a:xfrm>
        </p:spPr>
        <p:txBody>
          <a:bodyPr/>
          <a:lstStyle>
            <a:lvl1pPr>
              <a:defRPr/>
            </a:lvl1pPr>
          </a:lstStyle>
          <a:p>
            <a:endParaRPr lang="id-ID" altLang="id-ID"/>
          </a:p>
        </p:txBody>
      </p:sp>
      <p:sp>
        <p:nvSpPr>
          <p:cNvPr id="6" name="Footer Placeholder 5"/>
          <p:cNvSpPr>
            <a:spLocks noGrp="1"/>
          </p:cNvSpPr>
          <p:nvPr>
            <p:ph type="ftr" sz="quarter" idx="11"/>
          </p:nvPr>
        </p:nvSpPr>
        <p:spPr>
          <a:xfrm>
            <a:off x="6108700" y="6343650"/>
            <a:ext cx="2895600" cy="457200"/>
          </a:xfrm>
        </p:spPr>
        <p:txBody>
          <a:bodyPr/>
          <a:lstStyle>
            <a:lvl1pPr>
              <a:defRPr/>
            </a:lvl1pPr>
          </a:lstStyle>
          <a:p>
            <a:endParaRPr lang="id-ID" altLang="id-ID"/>
          </a:p>
        </p:txBody>
      </p:sp>
      <p:sp>
        <p:nvSpPr>
          <p:cNvPr id="7" name="Slide Number Placeholder 6"/>
          <p:cNvSpPr>
            <a:spLocks noGrp="1"/>
          </p:cNvSpPr>
          <p:nvPr>
            <p:ph type="sldNum" sz="quarter" idx="12"/>
          </p:nvPr>
        </p:nvSpPr>
        <p:spPr>
          <a:xfrm>
            <a:off x="146050" y="6361113"/>
            <a:ext cx="1905000" cy="457200"/>
          </a:xfrm>
        </p:spPr>
        <p:txBody>
          <a:bodyPr/>
          <a:lstStyle>
            <a:lvl1pPr>
              <a:defRPr/>
            </a:lvl1pPr>
          </a:lstStyle>
          <a:p>
            <a:fld id="{7D8D3606-9FB7-4C33-9FFB-B720FFB0B01F}" type="slidenum">
              <a:rPr lang="en-US" altLang="id-ID"/>
              <a:pPr/>
              <a:t>‹#›</a:t>
            </a:fld>
            <a:endParaRPr lang="en-US" altLang="id-ID"/>
          </a:p>
        </p:txBody>
      </p:sp>
    </p:spTree>
    <p:extLst>
      <p:ext uri="{BB962C8B-B14F-4D97-AF65-F5344CB8AC3E}">
        <p14:creationId xmlns:p14="http://schemas.microsoft.com/office/powerpoint/2010/main" val="22495390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0C55270-9295-48C0-B46B-6516E2B7F4EA}" type="datetime1">
              <a:rPr lang="id-ID" smtClean="0"/>
              <a:pPr/>
              <a:t>20/12/2015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lvl1pPr>
              <a:defRPr sz="3200"/>
            </a:lvl1pPr>
          </a:lstStyle>
          <a:p>
            <a:fld id="{59C909A9-017D-45E3-A293-69C3113257BA}"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0EBE6F-D9D4-4C45-887F-9E1CCDB58A3B}" type="datetime1">
              <a:rPr lang="id-ID" smtClean="0"/>
              <a:pPr/>
              <a:t>20/12/2015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9C909A9-017D-45E3-A293-69C3113257BA}"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877F473-9558-44FC-B9CF-18DE6D5CA150}" type="datetime1">
              <a:rPr lang="id-ID" smtClean="0"/>
              <a:pPr/>
              <a:t>20/12/2015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9C909A9-017D-45E3-A293-69C3113257BA}"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46A1BA5-72B2-4FBA-B7D7-BD2F7D6DFF26}" type="datetime1">
              <a:rPr lang="id-ID" smtClean="0"/>
              <a:pPr/>
              <a:t>20/12/2015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9C909A9-017D-45E3-A293-69C3113257BA}"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4C525431-C998-4750-B830-6AD8BD9EDB18}" type="datetime1">
              <a:rPr lang="id-ID" smtClean="0"/>
              <a:pPr/>
              <a:t>20/12/2015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9C909A9-017D-45E3-A293-69C3113257BA}"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9B178-7F07-4EE6-8B9F-979D6E66EE9E}" type="datetime1">
              <a:rPr lang="id-ID" smtClean="0"/>
              <a:pPr/>
              <a:t>20/12/2015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9C909A9-017D-45E3-A293-69C3113257BA}"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BD0059-0480-4643-BE2A-590626C65DAD}" type="datetime1">
              <a:rPr lang="id-ID" smtClean="0"/>
              <a:pPr/>
              <a:t>20/12/2015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9C909A9-017D-45E3-A293-69C3113257BA}"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7C254-3F5A-4C6E-8A9A-815CA92B570F}" type="datetime1">
              <a:rPr lang="id-ID" smtClean="0"/>
              <a:pPr/>
              <a:t>20/12/2015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9C909A9-017D-45E3-A293-69C3113257BA}"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65954-3AD8-4CFA-B26C-01A35EEBA900}" type="datetime1">
              <a:rPr lang="id-ID" smtClean="0"/>
              <a:pPr/>
              <a:t>20/12/2015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909A9-017D-45E3-A293-69C3113257BA}"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54.jpeg"/><Relationship Id="rId4" Type="http://schemas.openxmlformats.org/officeDocument/2006/relationships/image" Target="../media/image53.wmf"/></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8.jpeg"/></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2" name="Group 21"/>
          <p:cNvGrpSpPr/>
          <p:nvPr/>
        </p:nvGrpSpPr>
        <p:grpSpPr>
          <a:xfrm>
            <a:off x="17763" y="626073"/>
            <a:ext cx="9144000" cy="533103"/>
            <a:chOff x="-1000346" y="-5214974"/>
            <a:chExt cx="9144000" cy="533103"/>
          </a:xfrm>
          <a:solidFill>
            <a:schemeClr val="accent2">
              <a:lumMod val="50000"/>
            </a:schemeClr>
          </a:solidFill>
        </p:grpSpPr>
        <p:sp>
          <p:nvSpPr>
            <p:cNvPr id="15" name="Rectangle 14"/>
            <p:cNvSpPr/>
            <p:nvPr/>
          </p:nvSpPr>
          <p:spPr>
            <a:xfrm>
              <a:off x="-1000346" y="-5214974"/>
              <a:ext cx="9144000" cy="4468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Century Gothic" pitchFamily="34" charset="0"/>
              </a:endParaRPr>
            </a:p>
          </p:txBody>
        </p:sp>
        <p:sp>
          <p:nvSpPr>
            <p:cNvPr id="18" name="Rectangle 17"/>
            <p:cNvSpPr/>
            <p:nvPr/>
          </p:nvSpPr>
          <p:spPr>
            <a:xfrm>
              <a:off x="-1000346" y="-5143536"/>
              <a:ext cx="9144000" cy="461665"/>
            </a:xfrm>
            <a:prstGeom prst="rect">
              <a:avLst/>
            </a:prstGeom>
            <a:grpFill/>
            <a:ln>
              <a:noFill/>
            </a:ln>
          </p:spPr>
          <p:txBody>
            <a:bodyPr wrap="square">
              <a:spAutoFit/>
            </a:bodyPr>
            <a:lstStyle/>
            <a:p>
              <a:pPr algn="ctr"/>
              <a:r>
                <a:rPr lang="id-ID" sz="2400" b="1" dirty="0" smtClean="0">
                  <a:solidFill>
                    <a:schemeClr val="bg1"/>
                  </a:solidFill>
                  <a:latin typeface="Century Gothic" pitchFamily="34" charset="0"/>
                </a:rPr>
                <a:t>FISIKA DASAR</a:t>
              </a:r>
              <a:endParaRPr lang="en-US" sz="2400" b="1" dirty="0">
                <a:solidFill>
                  <a:schemeClr val="bg1"/>
                </a:solidFill>
                <a:latin typeface="Century Gothic" pitchFamily="34" charset="0"/>
              </a:endParaRPr>
            </a:p>
          </p:txBody>
        </p:sp>
      </p:grpSp>
      <p:grpSp>
        <p:nvGrpSpPr>
          <p:cNvPr id="3" name="Group 24"/>
          <p:cNvGrpSpPr/>
          <p:nvPr/>
        </p:nvGrpSpPr>
        <p:grpSpPr>
          <a:xfrm>
            <a:off x="0" y="5573797"/>
            <a:ext cx="9144000" cy="724939"/>
            <a:chOff x="0" y="6133061"/>
            <a:chExt cx="9144000" cy="724939"/>
          </a:xfrm>
        </p:grpSpPr>
        <p:sp>
          <p:nvSpPr>
            <p:cNvPr id="20" name="Rectangle 19"/>
            <p:cNvSpPr/>
            <p:nvPr/>
          </p:nvSpPr>
          <p:spPr>
            <a:xfrm>
              <a:off x="0" y="6133061"/>
              <a:ext cx="9144000" cy="724939"/>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893843" y="6215082"/>
              <a:ext cx="1443857" cy="584775"/>
            </a:xfrm>
            <a:prstGeom prst="rect">
              <a:avLst/>
            </a:prstGeom>
            <a:noFill/>
          </p:spPr>
          <p:txBody>
            <a:bodyPr wrap="none" rtlCol="0">
              <a:spAutoFit/>
            </a:bodyPr>
            <a:lstStyle/>
            <a:p>
              <a:pPr algn="r"/>
              <a:r>
                <a:rPr lang="en-US" sz="1600" dirty="0" smtClean="0">
                  <a:latin typeface="Impact" pitchFamily="34" charset="0"/>
                </a:rPr>
                <a:t>UNIVERSIT</a:t>
              </a:r>
              <a:r>
                <a:rPr lang="id-ID" sz="1600" dirty="0" smtClean="0">
                  <a:latin typeface="Impact" pitchFamily="34" charset="0"/>
                </a:rPr>
                <a:t>AS</a:t>
              </a:r>
            </a:p>
            <a:p>
              <a:pPr algn="r"/>
              <a:r>
                <a:rPr lang="id-ID" sz="1600" dirty="0" smtClean="0">
                  <a:latin typeface="Impact" pitchFamily="34" charset="0"/>
                </a:rPr>
                <a:t>SEBELAS MARET</a:t>
              </a:r>
              <a:endParaRPr lang="en-US" sz="1600" dirty="0">
                <a:latin typeface="Impact" pitchFamily="34" charset="0"/>
              </a:endParaRPr>
            </a:p>
          </p:txBody>
        </p:sp>
      </p:grpSp>
      <p:sp>
        <p:nvSpPr>
          <p:cNvPr id="25" name="Title 1"/>
          <p:cNvSpPr txBox="1">
            <a:spLocks/>
          </p:cNvSpPr>
          <p:nvPr/>
        </p:nvSpPr>
        <p:spPr>
          <a:xfrm>
            <a:off x="1160542" y="2060848"/>
            <a:ext cx="6822916" cy="1654474"/>
          </a:xfrm>
          <a:prstGeom prst="rect">
            <a:avLst/>
          </a:prstGeom>
          <a:solidFill>
            <a:schemeClr val="accent2">
              <a:lumMod val="40000"/>
              <a:lumOff val="60000"/>
              <a:alpha val="7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oAutofit/>
          </a:bodyPr>
          <a:lstStyle/>
          <a:p>
            <a:pPr lvl="0" algn="ctr" fontAlgn="base">
              <a:spcBef>
                <a:spcPct val="0"/>
              </a:spcBef>
              <a:spcAft>
                <a:spcPct val="0"/>
              </a:spcAft>
              <a:tabLst>
                <a:tab pos="419100" algn="l"/>
                <a:tab pos="2936875" algn="ctr"/>
              </a:tabLst>
            </a:pPr>
            <a:r>
              <a:rPr lang="id-ID" sz="8800" dirty="0" smtClean="0">
                <a:solidFill>
                  <a:srgbClr val="C00000"/>
                </a:solidFill>
                <a:latin typeface="Arial" pitchFamily="34" charset="0"/>
                <a:cs typeface="Arial" pitchFamily="34" charset="0"/>
              </a:rPr>
              <a:t>14 CAHAYA</a:t>
            </a:r>
            <a:endParaRPr lang="en-US" sz="8800" dirty="0" smtClean="0">
              <a:solidFill>
                <a:srgbClr val="C00000"/>
              </a:solidFill>
              <a:latin typeface="Arial" pitchFamily="34" charset="0"/>
              <a:cs typeface="Arial" pitchFamily="34" charset="0"/>
            </a:endParaRPr>
          </a:p>
        </p:txBody>
      </p:sp>
      <p:sp>
        <p:nvSpPr>
          <p:cNvPr id="16" name="Slide Number Placeholder 15"/>
          <p:cNvSpPr>
            <a:spLocks noGrp="1"/>
          </p:cNvSpPr>
          <p:nvPr>
            <p:ph type="sldNum" sz="quarter" idx="12"/>
          </p:nvPr>
        </p:nvSpPr>
        <p:spPr/>
        <p:txBody>
          <a:bodyPr/>
          <a:lstStyle/>
          <a:p>
            <a:fld id="{59C909A9-017D-45E3-A293-69C3113257BA}" type="slidenum">
              <a:rPr lang="id-ID" sz="1600" b="1" smtClean="0">
                <a:solidFill>
                  <a:srgbClr val="002060"/>
                </a:solidFill>
              </a:rPr>
              <a:pPr/>
              <a:t>1</a:t>
            </a:fld>
            <a:endParaRPr lang="id-ID" sz="1600" b="1" dirty="0">
              <a:solidFill>
                <a:srgbClr val="00206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440" y="5569542"/>
            <a:ext cx="687124" cy="65778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Refraction</a:t>
            </a:r>
            <a:endParaRPr lang="id-ID" dirty="0"/>
          </a:p>
        </p:txBody>
      </p:sp>
      <p:sp>
        <p:nvSpPr>
          <p:cNvPr id="3" name="Content Placeholder 2"/>
          <p:cNvSpPr>
            <a:spLocks noGrp="1"/>
          </p:cNvSpPr>
          <p:nvPr>
            <p:ph idx="1"/>
          </p:nvPr>
        </p:nvSpPr>
        <p:spPr/>
        <p:txBody>
          <a:bodyPr/>
          <a:lstStyle/>
          <a:p>
            <a:pPr marL="0" indent="0">
              <a:buNone/>
            </a:pPr>
            <a:r>
              <a:rPr lang="en-US" dirty="0"/>
              <a:t>When a ray of light traveling through a transparent medium encounters a </a:t>
            </a:r>
            <a:r>
              <a:rPr lang="en-US" dirty="0" smtClean="0"/>
              <a:t>boundary</a:t>
            </a:r>
            <a:r>
              <a:rPr lang="id-ID" dirty="0" smtClean="0"/>
              <a:t> </a:t>
            </a:r>
            <a:r>
              <a:rPr lang="en-US" dirty="0" smtClean="0"/>
              <a:t>leading </a:t>
            </a:r>
            <a:r>
              <a:rPr lang="en-US" dirty="0"/>
              <a:t>into another transparent medium</a:t>
            </a:r>
            <a:r>
              <a:rPr lang="en-US" dirty="0" smtClean="0"/>
              <a:t>,</a:t>
            </a:r>
            <a:r>
              <a:rPr lang="id-ID" dirty="0"/>
              <a:t> part of the </a:t>
            </a:r>
            <a:r>
              <a:rPr lang="id-ID" dirty="0" smtClean="0"/>
              <a:t>energy </a:t>
            </a:r>
            <a:r>
              <a:rPr lang="en-US" dirty="0" smtClean="0"/>
              <a:t>is </a:t>
            </a:r>
            <a:r>
              <a:rPr lang="en-US" dirty="0"/>
              <a:t>reflected and part enters the second medium</a:t>
            </a:r>
            <a:r>
              <a:rPr lang="en-US" dirty="0" smtClean="0"/>
              <a:t>.</a:t>
            </a:r>
            <a:endParaRPr lang="id-ID" dirty="0" smtClean="0"/>
          </a:p>
          <a:p>
            <a:pPr marL="0" indent="0">
              <a:buNone/>
            </a:pPr>
            <a:endParaRPr lang="id-ID" dirty="0"/>
          </a:p>
        </p:txBody>
      </p:sp>
      <p:sp>
        <p:nvSpPr>
          <p:cNvPr id="4" name="Slide Number Placeholder 3"/>
          <p:cNvSpPr>
            <a:spLocks noGrp="1"/>
          </p:cNvSpPr>
          <p:nvPr>
            <p:ph type="sldNum" sz="quarter" idx="12"/>
          </p:nvPr>
        </p:nvSpPr>
        <p:spPr/>
        <p:txBody>
          <a:bodyPr/>
          <a:lstStyle/>
          <a:p>
            <a:fld id="{59C909A9-017D-45E3-A293-69C3113257BA}" type="slidenum">
              <a:rPr lang="id-ID" smtClean="0"/>
              <a:pPr/>
              <a:t>10</a:t>
            </a:fld>
            <a:endParaRPr lang="id-ID"/>
          </a:p>
        </p:txBody>
      </p:sp>
    </p:spTree>
    <p:extLst>
      <p:ext uri="{BB962C8B-B14F-4D97-AF65-F5344CB8AC3E}">
        <p14:creationId xmlns:p14="http://schemas.microsoft.com/office/powerpoint/2010/main" val="3197221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59C909A9-017D-45E3-A293-69C3113257BA}" type="slidenum">
              <a:rPr lang="id-ID" smtClean="0"/>
              <a:pPr/>
              <a:t>11</a:t>
            </a:fld>
            <a:endParaRPr lang="id-ID"/>
          </a:p>
        </p:txBody>
      </p:sp>
      <p:pic>
        <p:nvPicPr>
          <p:cNvPr id="5" name="Picture 4"/>
          <p:cNvPicPr>
            <a:picLocks noChangeAspect="1"/>
          </p:cNvPicPr>
          <p:nvPr/>
        </p:nvPicPr>
        <p:blipFill>
          <a:blip r:embed="rId2"/>
          <a:stretch>
            <a:fillRect/>
          </a:stretch>
        </p:blipFill>
        <p:spPr>
          <a:xfrm>
            <a:off x="457200" y="1346156"/>
            <a:ext cx="8478300" cy="3516048"/>
          </a:xfrm>
          <a:prstGeom prst="rect">
            <a:avLst/>
          </a:prstGeom>
        </p:spPr>
      </p:pic>
    </p:spTree>
    <p:extLst>
      <p:ext uri="{BB962C8B-B14F-4D97-AF65-F5344CB8AC3E}">
        <p14:creationId xmlns:p14="http://schemas.microsoft.com/office/powerpoint/2010/main" val="757862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dirty="0"/>
              <a:t>The angle of </a:t>
            </a:r>
            <a:r>
              <a:rPr lang="id-ID" dirty="0" smtClean="0"/>
              <a:t>refraction </a:t>
            </a:r>
            <a:r>
              <a:rPr lang="en-US" dirty="0" smtClean="0"/>
              <a:t>depends </a:t>
            </a:r>
            <a:r>
              <a:rPr lang="en-US" dirty="0"/>
              <a:t>on the properties of the two media and on the angle </a:t>
            </a:r>
            <a:r>
              <a:rPr lang="en-US" dirty="0" smtClean="0"/>
              <a:t>of</a:t>
            </a:r>
            <a:r>
              <a:rPr lang="id-ID" dirty="0" smtClean="0"/>
              <a:t> incidence </a:t>
            </a:r>
            <a:r>
              <a:rPr lang="id-ID" dirty="0"/>
              <a:t>through the </a:t>
            </a:r>
            <a:r>
              <a:rPr lang="id-ID" dirty="0" smtClean="0"/>
              <a:t>relationship</a:t>
            </a:r>
          </a:p>
          <a:p>
            <a:pPr marL="0" indent="0">
              <a:buNone/>
            </a:pPr>
            <a:endParaRPr lang="id-ID" dirty="0"/>
          </a:p>
          <a:p>
            <a:pPr marL="0" indent="0">
              <a:buNone/>
            </a:pPr>
            <a:endParaRPr lang="id-ID" dirty="0" smtClean="0"/>
          </a:p>
          <a:p>
            <a:pPr marL="0" indent="0">
              <a:buNone/>
            </a:pPr>
            <a:r>
              <a:rPr lang="en-US" dirty="0"/>
              <a:t>where </a:t>
            </a:r>
            <a:r>
              <a:rPr lang="en-US" i="1" dirty="0"/>
              <a:t>v</a:t>
            </a:r>
            <a:r>
              <a:rPr lang="en-US" dirty="0"/>
              <a:t>1 is the speed of light in the first medium and </a:t>
            </a:r>
            <a:r>
              <a:rPr lang="en-US" i="1" dirty="0"/>
              <a:t>v</a:t>
            </a:r>
            <a:r>
              <a:rPr lang="en-US" dirty="0"/>
              <a:t>2 is the speed of light in </a:t>
            </a:r>
            <a:r>
              <a:rPr lang="en-US" dirty="0" smtClean="0"/>
              <a:t>the</a:t>
            </a:r>
            <a:r>
              <a:rPr lang="id-ID" dirty="0" smtClean="0"/>
              <a:t> second </a:t>
            </a:r>
            <a:r>
              <a:rPr lang="id-ID" dirty="0"/>
              <a:t>medium.</a:t>
            </a:r>
          </a:p>
        </p:txBody>
      </p:sp>
      <p:sp>
        <p:nvSpPr>
          <p:cNvPr id="4" name="Slide Number Placeholder 3"/>
          <p:cNvSpPr>
            <a:spLocks noGrp="1"/>
          </p:cNvSpPr>
          <p:nvPr>
            <p:ph type="sldNum" sz="quarter" idx="12"/>
          </p:nvPr>
        </p:nvSpPr>
        <p:spPr/>
        <p:txBody>
          <a:bodyPr/>
          <a:lstStyle/>
          <a:p>
            <a:fld id="{59C909A9-017D-45E3-A293-69C3113257BA}" type="slidenum">
              <a:rPr lang="id-ID" smtClean="0"/>
              <a:pPr/>
              <a:t>12</a:t>
            </a:fld>
            <a:endParaRPr lang="id-ID"/>
          </a:p>
        </p:txBody>
      </p:sp>
      <p:pic>
        <p:nvPicPr>
          <p:cNvPr id="5" name="Picture 4"/>
          <p:cNvPicPr>
            <a:picLocks noChangeAspect="1"/>
          </p:cNvPicPr>
          <p:nvPr/>
        </p:nvPicPr>
        <p:blipFill>
          <a:blip r:embed="rId2"/>
          <a:stretch>
            <a:fillRect/>
          </a:stretch>
        </p:blipFill>
        <p:spPr>
          <a:xfrm>
            <a:off x="2732625" y="3284984"/>
            <a:ext cx="3820575" cy="1209339"/>
          </a:xfrm>
          <a:prstGeom prst="rect">
            <a:avLst/>
          </a:prstGeom>
        </p:spPr>
      </p:pic>
    </p:spTree>
    <p:extLst>
      <p:ext uri="{BB962C8B-B14F-4D97-AF65-F5344CB8AC3E}">
        <p14:creationId xmlns:p14="http://schemas.microsoft.com/office/powerpoint/2010/main" val="2842799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Index of Refraction</a:t>
            </a:r>
            <a:endParaRPr lang="id-ID" dirty="0"/>
          </a:p>
        </p:txBody>
      </p:sp>
      <p:sp>
        <p:nvSpPr>
          <p:cNvPr id="3" name="Content Placeholder 2"/>
          <p:cNvSpPr>
            <a:spLocks noGrp="1"/>
          </p:cNvSpPr>
          <p:nvPr>
            <p:ph idx="1"/>
          </p:nvPr>
        </p:nvSpPr>
        <p:spPr/>
        <p:txBody>
          <a:bodyPr/>
          <a:lstStyle/>
          <a:p>
            <a:pPr marL="0" indent="0">
              <a:buNone/>
            </a:pPr>
            <a:r>
              <a:rPr lang="en-US" i="1" dirty="0"/>
              <a:t>light travels at its maximum speed in vacuum</a:t>
            </a:r>
            <a:r>
              <a:rPr lang="en-US" i="1" dirty="0" smtClean="0"/>
              <a:t>.</a:t>
            </a:r>
            <a:endParaRPr lang="id-ID" i="1" dirty="0" smtClean="0"/>
          </a:p>
          <a:p>
            <a:pPr marL="0" indent="0">
              <a:buNone/>
            </a:pPr>
            <a:r>
              <a:rPr lang="id-ID" dirty="0"/>
              <a:t>index </a:t>
            </a:r>
            <a:r>
              <a:rPr lang="id-ID" dirty="0" smtClean="0"/>
              <a:t>of </a:t>
            </a:r>
            <a:r>
              <a:rPr lang="en-US" dirty="0" smtClean="0"/>
              <a:t>refraction </a:t>
            </a:r>
            <a:r>
              <a:rPr lang="en-US" i="1" dirty="0"/>
              <a:t>n </a:t>
            </a:r>
            <a:r>
              <a:rPr lang="en-US" dirty="0"/>
              <a:t>of a medium to be the ratio</a:t>
            </a:r>
            <a:endParaRPr lang="id-ID" dirty="0"/>
          </a:p>
        </p:txBody>
      </p:sp>
      <p:sp>
        <p:nvSpPr>
          <p:cNvPr id="4" name="Slide Number Placeholder 3"/>
          <p:cNvSpPr>
            <a:spLocks noGrp="1"/>
          </p:cNvSpPr>
          <p:nvPr>
            <p:ph type="sldNum" sz="quarter" idx="12"/>
          </p:nvPr>
        </p:nvSpPr>
        <p:spPr/>
        <p:txBody>
          <a:bodyPr/>
          <a:lstStyle/>
          <a:p>
            <a:fld id="{59C909A9-017D-45E3-A293-69C3113257BA}" type="slidenum">
              <a:rPr lang="id-ID" smtClean="0"/>
              <a:pPr/>
              <a:t>13</a:t>
            </a:fld>
            <a:endParaRPr lang="id-ID"/>
          </a:p>
        </p:txBody>
      </p:sp>
      <p:pic>
        <p:nvPicPr>
          <p:cNvPr id="5" name="Picture 4"/>
          <p:cNvPicPr>
            <a:picLocks noChangeAspect="1"/>
          </p:cNvPicPr>
          <p:nvPr/>
        </p:nvPicPr>
        <p:blipFill>
          <a:blip r:embed="rId2"/>
          <a:stretch>
            <a:fillRect/>
          </a:stretch>
        </p:blipFill>
        <p:spPr>
          <a:xfrm>
            <a:off x="1777823" y="3237188"/>
            <a:ext cx="5588354" cy="1251986"/>
          </a:xfrm>
          <a:prstGeom prst="rect">
            <a:avLst/>
          </a:prstGeom>
        </p:spPr>
      </p:pic>
    </p:spTree>
    <p:extLst>
      <p:ext uri="{BB962C8B-B14F-4D97-AF65-F5344CB8AC3E}">
        <p14:creationId xmlns:p14="http://schemas.microsoft.com/office/powerpoint/2010/main" val="2592732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59C909A9-017D-45E3-A293-69C3113257BA}" type="slidenum">
              <a:rPr lang="id-ID" smtClean="0"/>
              <a:pPr/>
              <a:t>14</a:t>
            </a:fld>
            <a:endParaRPr lang="id-ID"/>
          </a:p>
        </p:txBody>
      </p:sp>
      <p:pic>
        <p:nvPicPr>
          <p:cNvPr id="5" name="Picture 4"/>
          <p:cNvPicPr>
            <a:picLocks noChangeAspect="1"/>
          </p:cNvPicPr>
          <p:nvPr/>
        </p:nvPicPr>
        <p:blipFill>
          <a:blip r:embed="rId2"/>
          <a:stretch>
            <a:fillRect/>
          </a:stretch>
        </p:blipFill>
        <p:spPr>
          <a:xfrm>
            <a:off x="473682" y="620688"/>
            <a:ext cx="8165970" cy="4752528"/>
          </a:xfrm>
          <a:prstGeom prst="rect">
            <a:avLst/>
          </a:prstGeom>
        </p:spPr>
      </p:pic>
    </p:spTree>
    <p:extLst>
      <p:ext uri="{BB962C8B-B14F-4D97-AF65-F5344CB8AC3E}">
        <p14:creationId xmlns:p14="http://schemas.microsoft.com/office/powerpoint/2010/main" val="2944471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en-US" dirty="0"/>
              <a:t>As light travels from one medium to another, its frequency does </a:t>
            </a:r>
            <a:r>
              <a:rPr lang="en-US" dirty="0" smtClean="0"/>
              <a:t>not</a:t>
            </a:r>
            <a:r>
              <a:rPr lang="id-ID" dirty="0" smtClean="0"/>
              <a:t> </a:t>
            </a:r>
            <a:r>
              <a:rPr lang="en-US" dirty="0" smtClean="0"/>
              <a:t>change </a:t>
            </a:r>
            <a:r>
              <a:rPr lang="en-US" dirty="0"/>
              <a:t>but its wavelength does.</a:t>
            </a:r>
            <a:endParaRPr lang="id-ID" dirty="0"/>
          </a:p>
        </p:txBody>
      </p:sp>
      <p:sp>
        <p:nvSpPr>
          <p:cNvPr id="4" name="Slide Number Placeholder 3"/>
          <p:cNvSpPr>
            <a:spLocks noGrp="1"/>
          </p:cNvSpPr>
          <p:nvPr>
            <p:ph type="sldNum" sz="quarter" idx="12"/>
          </p:nvPr>
        </p:nvSpPr>
        <p:spPr/>
        <p:txBody>
          <a:bodyPr/>
          <a:lstStyle/>
          <a:p>
            <a:fld id="{59C909A9-017D-45E3-A293-69C3113257BA}" type="slidenum">
              <a:rPr lang="id-ID" smtClean="0"/>
              <a:pPr/>
              <a:t>15</a:t>
            </a:fld>
            <a:endParaRPr lang="id-ID"/>
          </a:p>
        </p:txBody>
      </p:sp>
      <p:pic>
        <p:nvPicPr>
          <p:cNvPr id="5" name="Picture 4"/>
          <p:cNvPicPr>
            <a:picLocks noChangeAspect="1"/>
          </p:cNvPicPr>
          <p:nvPr/>
        </p:nvPicPr>
        <p:blipFill>
          <a:blip r:embed="rId2"/>
          <a:stretch>
            <a:fillRect/>
          </a:stretch>
        </p:blipFill>
        <p:spPr>
          <a:xfrm>
            <a:off x="2915816" y="2852936"/>
            <a:ext cx="2810500" cy="3170195"/>
          </a:xfrm>
          <a:prstGeom prst="rect">
            <a:avLst/>
          </a:prstGeom>
        </p:spPr>
      </p:pic>
    </p:spTree>
    <p:extLst>
      <p:ext uri="{BB962C8B-B14F-4D97-AF65-F5344CB8AC3E}">
        <p14:creationId xmlns:p14="http://schemas.microsoft.com/office/powerpoint/2010/main" val="4096777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59C909A9-017D-45E3-A293-69C3113257BA}" type="slidenum">
              <a:rPr lang="id-ID" smtClean="0"/>
              <a:pPr/>
              <a:t>16</a:t>
            </a:fld>
            <a:endParaRPr lang="id-ID"/>
          </a:p>
        </p:txBody>
      </p:sp>
      <p:pic>
        <p:nvPicPr>
          <p:cNvPr id="5" name="Picture 4"/>
          <p:cNvPicPr>
            <a:picLocks noChangeAspect="1"/>
          </p:cNvPicPr>
          <p:nvPr/>
        </p:nvPicPr>
        <p:blipFill>
          <a:blip r:embed="rId2"/>
          <a:stretch>
            <a:fillRect/>
          </a:stretch>
        </p:blipFill>
        <p:spPr>
          <a:xfrm>
            <a:off x="431988" y="274638"/>
            <a:ext cx="1346849" cy="526937"/>
          </a:xfrm>
          <a:prstGeom prst="rect">
            <a:avLst/>
          </a:prstGeom>
        </p:spPr>
      </p:pic>
      <p:pic>
        <p:nvPicPr>
          <p:cNvPr id="6" name="Picture 5"/>
          <p:cNvPicPr>
            <a:picLocks noChangeAspect="1"/>
          </p:cNvPicPr>
          <p:nvPr/>
        </p:nvPicPr>
        <p:blipFill>
          <a:blip r:embed="rId3"/>
          <a:stretch>
            <a:fillRect/>
          </a:stretch>
        </p:blipFill>
        <p:spPr>
          <a:xfrm>
            <a:off x="457200" y="727872"/>
            <a:ext cx="1420584" cy="468880"/>
          </a:xfrm>
          <a:prstGeom prst="rect">
            <a:avLst/>
          </a:prstGeom>
        </p:spPr>
      </p:pic>
      <p:pic>
        <p:nvPicPr>
          <p:cNvPr id="7" name="Picture 6"/>
          <p:cNvPicPr>
            <a:picLocks noChangeAspect="1"/>
          </p:cNvPicPr>
          <p:nvPr/>
        </p:nvPicPr>
        <p:blipFill>
          <a:blip r:embed="rId4"/>
          <a:stretch>
            <a:fillRect/>
          </a:stretch>
        </p:blipFill>
        <p:spPr>
          <a:xfrm>
            <a:off x="2141216" y="1238561"/>
            <a:ext cx="4861567" cy="818528"/>
          </a:xfrm>
          <a:prstGeom prst="rect">
            <a:avLst/>
          </a:prstGeom>
        </p:spPr>
      </p:pic>
      <p:pic>
        <p:nvPicPr>
          <p:cNvPr id="8" name="Picture 7"/>
          <p:cNvPicPr>
            <a:picLocks noChangeAspect="1"/>
          </p:cNvPicPr>
          <p:nvPr/>
        </p:nvPicPr>
        <p:blipFill>
          <a:blip r:embed="rId5"/>
          <a:stretch>
            <a:fillRect/>
          </a:stretch>
        </p:blipFill>
        <p:spPr>
          <a:xfrm>
            <a:off x="2141217" y="2221846"/>
            <a:ext cx="4861566" cy="2414305"/>
          </a:xfrm>
          <a:prstGeom prst="rect">
            <a:avLst/>
          </a:prstGeom>
        </p:spPr>
      </p:pic>
      <p:pic>
        <p:nvPicPr>
          <p:cNvPr id="9" name="Picture 8"/>
          <p:cNvPicPr>
            <a:picLocks noChangeAspect="1"/>
          </p:cNvPicPr>
          <p:nvPr/>
        </p:nvPicPr>
        <p:blipFill>
          <a:blip r:embed="rId6"/>
          <a:stretch>
            <a:fillRect/>
          </a:stretch>
        </p:blipFill>
        <p:spPr>
          <a:xfrm>
            <a:off x="3275856" y="4600177"/>
            <a:ext cx="2049434" cy="1097106"/>
          </a:xfrm>
          <a:prstGeom prst="rect">
            <a:avLst/>
          </a:prstGeom>
        </p:spPr>
      </p:pic>
      <p:pic>
        <p:nvPicPr>
          <p:cNvPr id="10" name="Picture 9"/>
          <p:cNvPicPr>
            <a:picLocks noChangeAspect="1"/>
          </p:cNvPicPr>
          <p:nvPr/>
        </p:nvPicPr>
        <p:blipFill>
          <a:blip r:embed="rId7"/>
          <a:stretch>
            <a:fillRect/>
          </a:stretch>
        </p:blipFill>
        <p:spPr>
          <a:xfrm>
            <a:off x="3059832" y="5902974"/>
            <a:ext cx="2845756" cy="775892"/>
          </a:xfrm>
          <a:prstGeom prst="rect">
            <a:avLst/>
          </a:prstGeom>
        </p:spPr>
      </p:pic>
    </p:spTree>
    <p:extLst>
      <p:ext uri="{BB962C8B-B14F-4D97-AF65-F5344CB8AC3E}">
        <p14:creationId xmlns:p14="http://schemas.microsoft.com/office/powerpoint/2010/main" val="2790908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a:t>
            </a:r>
            <a:r>
              <a:rPr lang="id-ID" sz="3600" dirty="0" smtClean="0"/>
              <a:t> 2.</a:t>
            </a:r>
            <a:r>
              <a:rPr lang="en-US" sz="3600" dirty="0" smtClean="0"/>
              <a:t> </a:t>
            </a:r>
            <a:r>
              <a:rPr lang="en-US" sz="3600" dirty="0"/>
              <a:t>An Index of Refraction Measurement</a:t>
            </a:r>
            <a:endParaRPr lang="id-ID" sz="3600" dirty="0"/>
          </a:p>
        </p:txBody>
      </p:sp>
      <p:sp>
        <p:nvSpPr>
          <p:cNvPr id="3" name="Content Placeholder 2"/>
          <p:cNvSpPr>
            <a:spLocks noGrp="1"/>
          </p:cNvSpPr>
          <p:nvPr>
            <p:ph idx="1"/>
          </p:nvPr>
        </p:nvSpPr>
        <p:spPr/>
        <p:txBody>
          <a:bodyPr>
            <a:normAutofit/>
          </a:bodyPr>
          <a:lstStyle/>
          <a:p>
            <a:pPr marL="0" indent="0">
              <a:buNone/>
            </a:pPr>
            <a:r>
              <a:rPr lang="en-US" dirty="0"/>
              <a:t>A beam of light of wavelength 550 nm traveling in air is </a:t>
            </a:r>
            <a:r>
              <a:rPr lang="en-US" dirty="0" smtClean="0"/>
              <a:t>incident</a:t>
            </a:r>
            <a:r>
              <a:rPr lang="id-ID" dirty="0" smtClean="0"/>
              <a:t> </a:t>
            </a:r>
            <a:r>
              <a:rPr lang="en-US" dirty="0" smtClean="0"/>
              <a:t>on </a:t>
            </a:r>
            <a:r>
              <a:rPr lang="en-US" dirty="0"/>
              <a:t>a slab of transparent material. The incident </a:t>
            </a:r>
            <a:r>
              <a:rPr lang="en-US" dirty="0" smtClean="0"/>
              <a:t>beam</a:t>
            </a:r>
            <a:r>
              <a:rPr lang="id-ID" dirty="0" smtClean="0"/>
              <a:t> </a:t>
            </a:r>
            <a:r>
              <a:rPr lang="en-US" dirty="0" smtClean="0"/>
              <a:t>makes </a:t>
            </a:r>
            <a:r>
              <a:rPr lang="en-US" dirty="0"/>
              <a:t>an angle of 40.0° with the normal, and the </a:t>
            </a:r>
            <a:r>
              <a:rPr lang="en-US" dirty="0" smtClean="0"/>
              <a:t>refracted</a:t>
            </a:r>
            <a:r>
              <a:rPr lang="id-ID" dirty="0" smtClean="0"/>
              <a:t> </a:t>
            </a:r>
            <a:r>
              <a:rPr lang="en-US" dirty="0" smtClean="0"/>
              <a:t>beam </a:t>
            </a:r>
            <a:r>
              <a:rPr lang="en-US" dirty="0"/>
              <a:t>makes an angle of 26.0° with the normal. Find </a:t>
            </a:r>
            <a:r>
              <a:rPr lang="en-US" dirty="0" smtClean="0"/>
              <a:t>the</a:t>
            </a:r>
            <a:r>
              <a:rPr lang="id-ID" dirty="0" smtClean="0"/>
              <a:t> </a:t>
            </a:r>
            <a:r>
              <a:rPr lang="en-US" dirty="0" smtClean="0"/>
              <a:t>index </a:t>
            </a:r>
            <a:r>
              <a:rPr lang="en-US" dirty="0"/>
              <a:t>of refraction of the material.</a:t>
            </a:r>
            <a:endParaRPr lang="id-ID" dirty="0"/>
          </a:p>
        </p:txBody>
      </p:sp>
      <p:sp>
        <p:nvSpPr>
          <p:cNvPr id="4" name="Slide Number Placeholder 3"/>
          <p:cNvSpPr>
            <a:spLocks noGrp="1"/>
          </p:cNvSpPr>
          <p:nvPr>
            <p:ph type="sldNum" sz="quarter" idx="12"/>
          </p:nvPr>
        </p:nvSpPr>
        <p:spPr/>
        <p:txBody>
          <a:bodyPr/>
          <a:lstStyle/>
          <a:p>
            <a:fld id="{59C909A9-017D-45E3-A293-69C3113257BA}" type="slidenum">
              <a:rPr lang="id-ID" smtClean="0"/>
              <a:pPr/>
              <a:t>17</a:t>
            </a:fld>
            <a:endParaRPr lang="id-ID"/>
          </a:p>
        </p:txBody>
      </p:sp>
    </p:spTree>
    <p:extLst>
      <p:ext uri="{BB962C8B-B14F-4D97-AF65-F5344CB8AC3E}">
        <p14:creationId xmlns:p14="http://schemas.microsoft.com/office/powerpoint/2010/main" val="2573386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59C909A9-017D-45E3-A293-69C3113257BA}" type="slidenum">
              <a:rPr lang="id-ID" smtClean="0"/>
              <a:pPr/>
              <a:t>18</a:t>
            </a:fld>
            <a:endParaRPr lang="id-ID"/>
          </a:p>
        </p:txBody>
      </p:sp>
      <p:pic>
        <p:nvPicPr>
          <p:cNvPr id="5" name="Picture 4"/>
          <p:cNvPicPr>
            <a:picLocks noChangeAspect="1"/>
          </p:cNvPicPr>
          <p:nvPr/>
        </p:nvPicPr>
        <p:blipFill>
          <a:blip r:embed="rId2"/>
          <a:stretch>
            <a:fillRect/>
          </a:stretch>
        </p:blipFill>
        <p:spPr>
          <a:xfrm>
            <a:off x="457200" y="1050305"/>
            <a:ext cx="8229600" cy="435903"/>
          </a:xfrm>
          <a:prstGeom prst="rect">
            <a:avLst/>
          </a:prstGeom>
        </p:spPr>
      </p:pic>
      <p:pic>
        <p:nvPicPr>
          <p:cNvPr id="6" name="Picture 5"/>
          <p:cNvPicPr>
            <a:picLocks noChangeAspect="1"/>
          </p:cNvPicPr>
          <p:nvPr/>
        </p:nvPicPr>
        <p:blipFill>
          <a:blip r:embed="rId3"/>
          <a:stretch>
            <a:fillRect/>
          </a:stretch>
        </p:blipFill>
        <p:spPr>
          <a:xfrm>
            <a:off x="457200" y="2193305"/>
            <a:ext cx="8229600" cy="1902115"/>
          </a:xfrm>
          <a:prstGeom prst="rect">
            <a:avLst/>
          </a:prstGeom>
        </p:spPr>
      </p:pic>
    </p:spTree>
    <p:extLst>
      <p:ext uri="{BB962C8B-B14F-4D97-AF65-F5344CB8AC3E}">
        <p14:creationId xmlns:p14="http://schemas.microsoft.com/office/powerpoint/2010/main" val="4250919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t>
            </a:r>
            <a:r>
              <a:rPr lang="id-ID" dirty="0" smtClean="0"/>
              <a:t> 3.</a:t>
            </a:r>
            <a:r>
              <a:rPr lang="en-US" dirty="0" smtClean="0"/>
              <a:t> </a:t>
            </a:r>
            <a:r>
              <a:rPr lang="en-US" dirty="0"/>
              <a:t>Angle of Refraction for Glass</a:t>
            </a:r>
            <a:endParaRPr lang="id-ID" dirty="0"/>
          </a:p>
        </p:txBody>
      </p:sp>
      <p:sp>
        <p:nvSpPr>
          <p:cNvPr id="3" name="Content Placeholder 2"/>
          <p:cNvSpPr>
            <a:spLocks noGrp="1"/>
          </p:cNvSpPr>
          <p:nvPr>
            <p:ph idx="1"/>
          </p:nvPr>
        </p:nvSpPr>
        <p:spPr/>
        <p:txBody>
          <a:bodyPr/>
          <a:lstStyle/>
          <a:p>
            <a:pPr marL="0" indent="0">
              <a:buNone/>
            </a:pPr>
            <a:r>
              <a:rPr lang="en-US" dirty="0"/>
              <a:t>A light ray of wavelength 589 nm traveling through air </a:t>
            </a:r>
            <a:r>
              <a:rPr lang="en-US" dirty="0" smtClean="0"/>
              <a:t>is</a:t>
            </a:r>
            <a:r>
              <a:rPr lang="id-ID" dirty="0" smtClean="0"/>
              <a:t> </a:t>
            </a:r>
            <a:r>
              <a:rPr lang="en-US" dirty="0" smtClean="0"/>
              <a:t>incident </a:t>
            </a:r>
            <a:r>
              <a:rPr lang="en-US" dirty="0"/>
              <a:t>on a smooth, flat slab of crown glass at an angle </a:t>
            </a:r>
            <a:r>
              <a:rPr lang="en-US" dirty="0" smtClean="0"/>
              <a:t>of</a:t>
            </a:r>
            <a:r>
              <a:rPr lang="id-ID" dirty="0" smtClean="0"/>
              <a:t> </a:t>
            </a:r>
            <a:r>
              <a:rPr lang="en-US" dirty="0" smtClean="0"/>
              <a:t>30.0</a:t>
            </a:r>
            <a:r>
              <a:rPr lang="en-US" dirty="0"/>
              <a:t>° to the normal, as sketched in Figure 35.15. Find </a:t>
            </a:r>
            <a:r>
              <a:rPr lang="en-US" dirty="0" smtClean="0"/>
              <a:t>the</a:t>
            </a:r>
            <a:r>
              <a:rPr lang="id-ID" dirty="0" smtClean="0"/>
              <a:t> angle </a:t>
            </a:r>
            <a:r>
              <a:rPr lang="id-ID" dirty="0"/>
              <a:t>of refraction.</a:t>
            </a:r>
          </a:p>
        </p:txBody>
      </p:sp>
      <p:sp>
        <p:nvSpPr>
          <p:cNvPr id="4" name="Slide Number Placeholder 3"/>
          <p:cNvSpPr>
            <a:spLocks noGrp="1"/>
          </p:cNvSpPr>
          <p:nvPr>
            <p:ph type="sldNum" sz="quarter" idx="12"/>
          </p:nvPr>
        </p:nvSpPr>
        <p:spPr/>
        <p:txBody>
          <a:bodyPr/>
          <a:lstStyle/>
          <a:p>
            <a:fld id="{59C909A9-017D-45E3-A293-69C3113257BA}" type="slidenum">
              <a:rPr lang="id-ID" smtClean="0"/>
              <a:pPr/>
              <a:t>19</a:t>
            </a:fld>
            <a:endParaRPr lang="id-ID"/>
          </a:p>
        </p:txBody>
      </p:sp>
    </p:spTree>
    <p:extLst>
      <p:ext uri="{BB962C8B-B14F-4D97-AF65-F5344CB8AC3E}">
        <p14:creationId xmlns:p14="http://schemas.microsoft.com/office/powerpoint/2010/main" val="1376229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Nature of light: particles?</a:t>
            </a:r>
          </a:p>
        </p:txBody>
      </p:sp>
      <p:sp>
        <p:nvSpPr>
          <p:cNvPr id="3" name="Content Placeholder 2"/>
          <p:cNvSpPr>
            <a:spLocks noGrp="1"/>
          </p:cNvSpPr>
          <p:nvPr>
            <p:ph idx="1"/>
          </p:nvPr>
        </p:nvSpPr>
        <p:spPr/>
        <p:txBody>
          <a:bodyPr>
            <a:normAutofit fontScale="85000" lnSpcReduction="20000"/>
          </a:bodyPr>
          <a:lstStyle/>
          <a:p>
            <a:r>
              <a:rPr lang="en-US" dirty="0"/>
              <a:t>Until the end of the 19th century, light </a:t>
            </a:r>
            <a:r>
              <a:rPr lang="en-US" dirty="0" smtClean="0"/>
              <a:t>was</a:t>
            </a:r>
            <a:r>
              <a:rPr lang="id-ID" dirty="0" smtClean="0"/>
              <a:t> </a:t>
            </a:r>
            <a:r>
              <a:rPr lang="en-US" dirty="0" smtClean="0"/>
              <a:t>considered </a:t>
            </a:r>
            <a:r>
              <a:rPr lang="en-US" dirty="0"/>
              <a:t>to be a stream of particles</a:t>
            </a:r>
            <a:r>
              <a:rPr lang="en-US" dirty="0" smtClean="0"/>
              <a:t>.</a:t>
            </a:r>
            <a:endParaRPr lang="id-ID" dirty="0" smtClean="0"/>
          </a:p>
          <a:p>
            <a:r>
              <a:rPr lang="en-US" dirty="0"/>
              <a:t>The particles were either emitted by the object </a:t>
            </a:r>
            <a:r>
              <a:rPr lang="en-US" dirty="0" smtClean="0"/>
              <a:t>being</a:t>
            </a:r>
            <a:r>
              <a:rPr lang="id-ID" dirty="0" smtClean="0"/>
              <a:t> </a:t>
            </a:r>
            <a:r>
              <a:rPr lang="en-US" dirty="0" smtClean="0"/>
              <a:t>viewed </a:t>
            </a:r>
            <a:r>
              <a:rPr lang="en-US" dirty="0"/>
              <a:t>or emanated from the eyes of the </a:t>
            </a:r>
            <a:r>
              <a:rPr lang="en-US" dirty="0" smtClean="0"/>
              <a:t>viewer</a:t>
            </a:r>
            <a:endParaRPr lang="id-ID" dirty="0" smtClean="0"/>
          </a:p>
          <a:p>
            <a:r>
              <a:rPr lang="en-US" dirty="0"/>
              <a:t>Isaac Newton (1642-1727) was the chief architect </a:t>
            </a:r>
            <a:r>
              <a:rPr lang="en-US" dirty="0" smtClean="0"/>
              <a:t>of</a:t>
            </a:r>
            <a:r>
              <a:rPr lang="id-ID" dirty="0" smtClean="0"/>
              <a:t> </a:t>
            </a:r>
            <a:r>
              <a:rPr lang="en-US" dirty="0" smtClean="0"/>
              <a:t>the </a:t>
            </a:r>
            <a:r>
              <a:rPr lang="en-US" dirty="0"/>
              <a:t>particle theory of </a:t>
            </a:r>
            <a:r>
              <a:rPr lang="en-US" dirty="0" smtClean="0"/>
              <a:t>light</a:t>
            </a:r>
            <a:endParaRPr lang="id-ID" dirty="0" smtClean="0"/>
          </a:p>
          <a:p>
            <a:pPr marL="1195388" indent="-501650">
              <a:buNone/>
            </a:pPr>
            <a:r>
              <a:rPr lang="en-US" dirty="0" smtClean="0"/>
              <a:t>– </a:t>
            </a:r>
            <a:r>
              <a:rPr lang="id-ID" dirty="0" smtClean="0"/>
              <a:t>	</a:t>
            </a:r>
            <a:r>
              <a:rPr lang="en-US" dirty="0" smtClean="0"/>
              <a:t>He </a:t>
            </a:r>
            <a:r>
              <a:rPr lang="en-US" dirty="0"/>
              <a:t>believed the particles left the object and </a:t>
            </a:r>
            <a:r>
              <a:rPr lang="en-US" dirty="0" smtClean="0"/>
              <a:t>stimulated the</a:t>
            </a:r>
            <a:r>
              <a:rPr lang="id-ID" dirty="0" smtClean="0"/>
              <a:t> </a:t>
            </a:r>
            <a:r>
              <a:rPr lang="en-US" dirty="0" smtClean="0"/>
              <a:t>sense </a:t>
            </a:r>
            <a:r>
              <a:rPr lang="en-US" dirty="0"/>
              <a:t>of sight upon entering </a:t>
            </a:r>
            <a:r>
              <a:rPr lang="en-US" dirty="0" smtClean="0"/>
              <a:t>the eyes</a:t>
            </a:r>
            <a:endParaRPr lang="id-ID" dirty="0" smtClean="0"/>
          </a:p>
          <a:p>
            <a:pPr marL="0" indent="0">
              <a:buNone/>
            </a:pPr>
            <a:endParaRPr lang="id-ID" dirty="0"/>
          </a:p>
          <a:p>
            <a:pPr marL="0" indent="0">
              <a:buNone/>
            </a:pPr>
            <a:r>
              <a:rPr lang="en-US" dirty="0" smtClean="0"/>
              <a:t>This </a:t>
            </a:r>
            <a:r>
              <a:rPr lang="en-US" dirty="0"/>
              <a:t>was the view at the end of the 18th century</a:t>
            </a:r>
            <a:endParaRPr lang="id-ID" dirty="0"/>
          </a:p>
        </p:txBody>
      </p:sp>
      <p:sp>
        <p:nvSpPr>
          <p:cNvPr id="4" name="Slide Number Placeholder 3"/>
          <p:cNvSpPr>
            <a:spLocks noGrp="1"/>
          </p:cNvSpPr>
          <p:nvPr>
            <p:ph type="sldNum" sz="quarter" idx="12"/>
          </p:nvPr>
        </p:nvSpPr>
        <p:spPr/>
        <p:txBody>
          <a:bodyPr/>
          <a:lstStyle/>
          <a:p>
            <a:fld id="{59C909A9-017D-45E3-A293-69C3113257BA}" type="slidenum">
              <a:rPr lang="id-ID" smtClean="0"/>
              <a:pPr/>
              <a:t>2</a:t>
            </a:fld>
            <a:endParaRPr lang="id-ID"/>
          </a:p>
        </p:txBody>
      </p:sp>
    </p:spTree>
    <p:extLst>
      <p:ext uri="{BB962C8B-B14F-4D97-AF65-F5344CB8AC3E}">
        <p14:creationId xmlns:p14="http://schemas.microsoft.com/office/powerpoint/2010/main" val="2163415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7" name="Content Placeholder 6"/>
          <p:cNvPicPr>
            <a:picLocks noGrp="1" noChangeAspect="1"/>
          </p:cNvPicPr>
          <p:nvPr>
            <p:ph idx="1"/>
          </p:nvPr>
        </p:nvPicPr>
        <p:blipFill>
          <a:blip r:embed="rId2"/>
          <a:stretch>
            <a:fillRect/>
          </a:stretch>
        </p:blipFill>
        <p:spPr>
          <a:xfrm>
            <a:off x="2771800" y="2966353"/>
            <a:ext cx="3528392" cy="3612803"/>
          </a:xfrm>
          <a:prstGeom prst="rect">
            <a:avLst/>
          </a:prstGeom>
        </p:spPr>
      </p:pic>
      <p:sp>
        <p:nvSpPr>
          <p:cNvPr id="4" name="Slide Number Placeholder 3"/>
          <p:cNvSpPr>
            <a:spLocks noGrp="1"/>
          </p:cNvSpPr>
          <p:nvPr>
            <p:ph type="sldNum" sz="quarter" idx="12"/>
          </p:nvPr>
        </p:nvSpPr>
        <p:spPr/>
        <p:txBody>
          <a:bodyPr/>
          <a:lstStyle/>
          <a:p>
            <a:fld id="{59C909A9-017D-45E3-A293-69C3113257BA}" type="slidenum">
              <a:rPr lang="id-ID" smtClean="0"/>
              <a:pPr/>
              <a:t>20</a:t>
            </a:fld>
            <a:endParaRPr lang="id-ID"/>
          </a:p>
        </p:txBody>
      </p:sp>
      <p:pic>
        <p:nvPicPr>
          <p:cNvPr id="5" name="Picture 4"/>
          <p:cNvPicPr>
            <a:picLocks noChangeAspect="1"/>
          </p:cNvPicPr>
          <p:nvPr/>
        </p:nvPicPr>
        <p:blipFill>
          <a:blip r:embed="rId3"/>
          <a:stretch>
            <a:fillRect/>
          </a:stretch>
        </p:blipFill>
        <p:spPr>
          <a:xfrm>
            <a:off x="500624" y="274638"/>
            <a:ext cx="8195778" cy="828757"/>
          </a:xfrm>
          <a:prstGeom prst="rect">
            <a:avLst/>
          </a:prstGeom>
        </p:spPr>
      </p:pic>
      <p:pic>
        <p:nvPicPr>
          <p:cNvPr id="6" name="Picture 5"/>
          <p:cNvPicPr>
            <a:picLocks noChangeAspect="1"/>
          </p:cNvPicPr>
          <p:nvPr/>
        </p:nvPicPr>
        <p:blipFill>
          <a:blip r:embed="rId4"/>
          <a:stretch>
            <a:fillRect/>
          </a:stretch>
        </p:blipFill>
        <p:spPr>
          <a:xfrm>
            <a:off x="527137" y="1155362"/>
            <a:ext cx="8142752" cy="1728192"/>
          </a:xfrm>
          <a:prstGeom prst="rect">
            <a:avLst/>
          </a:prstGeom>
        </p:spPr>
      </p:pic>
    </p:spTree>
    <p:extLst>
      <p:ext uri="{BB962C8B-B14F-4D97-AF65-F5344CB8AC3E}">
        <p14:creationId xmlns:p14="http://schemas.microsoft.com/office/powerpoint/2010/main" val="3950709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t>
            </a:r>
            <a:r>
              <a:rPr lang="id-ID" dirty="0" smtClean="0"/>
              <a:t> 4.</a:t>
            </a:r>
            <a:r>
              <a:rPr lang="en-US" dirty="0" smtClean="0"/>
              <a:t> </a:t>
            </a:r>
            <a:r>
              <a:rPr lang="en-US" dirty="0"/>
              <a:t>Laser Light in a Compact Disc</a:t>
            </a:r>
            <a:endParaRPr lang="id-ID" dirty="0"/>
          </a:p>
        </p:txBody>
      </p:sp>
      <p:sp>
        <p:nvSpPr>
          <p:cNvPr id="3" name="Content Placeholder 2"/>
          <p:cNvSpPr>
            <a:spLocks noGrp="1"/>
          </p:cNvSpPr>
          <p:nvPr>
            <p:ph idx="1"/>
          </p:nvPr>
        </p:nvSpPr>
        <p:spPr/>
        <p:txBody>
          <a:bodyPr/>
          <a:lstStyle/>
          <a:p>
            <a:pPr marL="0" indent="0">
              <a:buNone/>
            </a:pPr>
            <a:r>
              <a:rPr lang="en-US" dirty="0"/>
              <a:t>A laser in a compact disc player generates light that has </a:t>
            </a:r>
            <a:r>
              <a:rPr lang="en-US" dirty="0" smtClean="0"/>
              <a:t>a</a:t>
            </a:r>
            <a:r>
              <a:rPr lang="id-ID" dirty="0" smtClean="0"/>
              <a:t> </a:t>
            </a:r>
            <a:r>
              <a:rPr lang="en-US" dirty="0" smtClean="0"/>
              <a:t>wavelength </a:t>
            </a:r>
            <a:r>
              <a:rPr lang="en-US" dirty="0"/>
              <a:t>of 780 nm in air</a:t>
            </a:r>
            <a:r>
              <a:rPr lang="en-US" dirty="0" smtClean="0"/>
              <a:t>.</a:t>
            </a:r>
            <a:endParaRPr lang="id-ID" dirty="0" smtClean="0"/>
          </a:p>
          <a:p>
            <a:pPr marL="514350" indent="-514350">
              <a:buFont typeface="+mj-lt"/>
              <a:buAutoNum type="alphaLcParenR"/>
            </a:pPr>
            <a:r>
              <a:rPr lang="en-US" dirty="0"/>
              <a:t>Find the speed of this light once it enters the plastic </a:t>
            </a:r>
            <a:r>
              <a:rPr lang="en-US" dirty="0" smtClean="0"/>
              <a:t>of</a:t>
            </a:r>
            <a:r>
              <a:rPr lang="id-ID" dirty="0" smtClean="0"/>
              <a:t> </a:t>
            </a:r>
            <a:r>
              <a:rPr lang="pt-BR" dirty="0" smtClean="0"/>
              <a:t>a </a:t>
            </a:r>
            <a:r>
              <a:rPr lang="pt-BR" dirty="0"/>
              <a:t>compact disc (</a:t>
            </a:r>
            <a:r>
              <a:rPr lang="pt-BR" i="1" dirty="0"/>
              <a:t>n </a:t>
            </a:r>
            <a:r>
              <a:rPr lang="id-ID" dirty="0"/>
              <a:t>=</a:t>
            </a:r>
            <a:r>
              <a:rPr lang="pt-BR" dirty="0" smtClean="0"/>
              <a:t> </a:t>
            </a:r>
            <a:r>
              <a:rPr lang="pt-BR" dirty="0"/>
              <a:t>1.55</a:t>
            </a:r>
            <a:r>
              <a:rPr lang="pt-BR" dirty="0" smtClean="0"/>
              <a:t>).</a:t>
            </a:r>
            <a:endParaRPr lang="id-ID" dirty="0" smtClean="0"/>
          </a:p>
          <a:p>
            <a:pPr marL="514350" indent="-514350">
              <a:buFont typeface="+mj-lt"/>
              <a:buAutoNum type="alphaLcParenR"/>
            </a:pPr>
            <a:r>
              <a:rPr lang="en-US" dirty="0"/>
              <a:t>What is the wavelength of this light in the plastic?</a:t>
            </a:r>
            <a:endParaRPr lang="id-ID" dirty="0"/>
          </a:p>
        </p:txBody>
      </p:sp>
      <p:sp>
        <p:nvSpPr>
          <p:cNvPr id="4" name="Slide Number Placeholder 3"/>
          <p:cNvSpPr>
            <a:spLocks noGrp="1"/>
          </p:cNvSpPr>
          <p:nvPr>
            <p:ph type="sldNum" sz="quarter" idx="12"/>
          </p:nvPr>
        </p:nvSpPr>
        <p:spPr/>
        <p:txBody>
          <a:bodyPr/>
          <a:lstStyle/>
          <a:p>
            <a:fld id="{59C909A9-017D-45E3-A293-69C3113257BA}" type="slidenum">
              <a:rPr lang="id-ID" smtClean="0"/>
              <a:pPr/>
              <a:t>21</a:t>
            </a:fld>
            <a:endParaRPr lang="id-ID"/>
          </a:p>
        </p:txBody>
      </p:sp>
    </p:spTree>
    <p:extLst>
      <p:ext uri="{BB962C8B-B14F-4D97-AF65-F5344CB8AC3E}">
        <p14:creationId xmlns:p14="http://schemas.microsoft.com/office/powerpoint/2010/main" val="116687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59C909A9-017D-45E3-A293-69C3113257BA}" type="slidenum">
              <a:rPr lang="id-ID" smtClean="0"/>
              <a:pPr/>
              <a:t>22</a:t>
            </a:fld>
            <a:endParaRPr lang="id-ID"/>
          </a:p>
        </p:txBody>
      </p:sp>
      <p:pic>
        <p:nvPicPr>
          <p:cNvPr id="5" name="Picture 4"/>
          <p:cNvPicPr>
            <a:picLocks noChangeAspect="1"/>
          </p:cNvPicPr>
          <p:nvPr/>
        </p:nvPicPr>
        <p:blipFill>
          <a:blip r:embed="rId2"/>
          <a:stretch>
            <a:fillRect/>
          </a:stretch>
        </p:blipFill>
        <p:spPr>
          <a:xfrm>
            <a:off x="457200" y="320096"/>
            <a:ext cx="8229600" cy="1188823"/>
          </a:xfrm>
          <a:prstGeom prst="rect">
            <a:avLst/>
          </a:prstGeom>
        </p:spPr>
      </p:pic>
      <p:pic>
        <p:nvPicPr>
          <p:cNvPr id="6" name="Picture 5"/>
          <p:cNvPicPr>
            <a:picLocks noChangeAspect="1"/>
          </p:cNvPicPr>
          <p:nvPr/>
        </p:nvPicPr>
        <p:blipFill>
          <a:blip r:embed="rId3"/>
          <a:stretch>
            <a:fillRect/>
          </a:stretch>
        </p:blipFill>
        <p:spPr>
          <a:xfrm>
            <a:off x="457200" y="1554376"/>
            <a:ext cx="8229600" cy="1069941"/>
          </a:xfrm>
          <a:prstGeom prst="rect">
            <a:avLst/>
          </a:prstGeom>
        </p:spPr>
      </p:pic>
      <p:pic>
        <p:nvPicPr>
          <p:cNvPr id="7" name="Picture 6"/>
          <p:cNvPicPr>
            <a:picLocks noChangeAspect="1"/>
          </p:cNvPicPr>
          <p:nvPr/>
        </p:nvPicPr>
        <p:blipFill>
          <a:blip r:embed="rId4"/>
          <a:stretch>
            <a:fillRect/>
          </a:stretch>
        </p:blipFill>
        <p:spPr>
          <a:xfrm>
            <a:off x="457200" y="3967426"/>
            <a:ext cx="8229600" cy="990686"/>
          </a:xfrm>
          <a:prstGeom prst="rect">
            <a:avLst/>
          </a:prstGeom>
        </p:spPr>
      </p:pic>
    </p:spTree>
    <p:extLst>
      <p:ext uri="{BB962C8B-B14F-4D97-AF65-F5344CB8AC3E}">
        <p14:creationId xmlns:p14="http://schemas.microsoft.com/office/powerpoint/2010/main" val="510261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t>
            </a:r>
            <a:r>
              <a:rPr lang="id-ID" dirty="0" smtClean="0"/>
              <a:t> 5.</a:t>
            </a:r>
            <a:r>
              <a:rPr lang="en-US" dirty="0" smtClean="0"/>
              <a:t> </a:t>
            </a:r>
            <a:r>
              <a:rPr lang="en-US" dirty="0"/>
              <a:t>Light Passing Through a Slab</a:t>
            </a:r>
            <a:endParaRPr lang="id-ID" dirty="0"/>
          </a:p>
        </p:txBody>
      </p:sp>
      <p:sp>
        <p:nvSpPr>
          <p:cNvPr id="3" name="Content Placeholder 2"/>
          <p:cNvSpPr>
            <a:spLocks noGrp="1"/>
          </p:cNvSpPr>
          <p:nvPr>
            <p:ph idx="1"/>
          </p:nvPr>
        </p:nvSpPr>
        <p:spPr/>
        <p:txBody>
          <a:bodyPr>
            <a:normAutofit/>
          </a:bodyPr>
          <a:lstStyle/>
          <a:p>
            <a:pPr marL="0" indent="0">
              <a:buNone/>
            </a:pPr>
            <a:r>
              <a:rPr lang="en-US" sz="2800" dirty="0"/>
              <a:t>A light beam passes from medium 1 to medium 2, with </a:t>
            </a:r>
            <a:r>
              <a:rPr lang="en-US" sz="2800" dirty="0" smtClean="0"/>
              <a:t>the</a:t>
            </a:r>
            <a:r>
              <a:rPr lang="id-ID" sz="2800" dirty="0" smtClean="0"/>
              <a:t> </a:t>
            </a:r>
            <a:r>
              <a:rPr lang="en-US" sz="2800" dirty="0" smtClean="0"/>
              <a:t>latter </a:t>
            </a:r>
            <a:r>
              <a:rPr lang="en-US" sz="2800" dirty="0"/>
              <a:t>medium being a thick slab of material whose index </a:t>
            </a:r>
            <a:r>
              <a:rPr lang="en-US" sz="2800" dirty="0" smtClean="0"/>
              <a:t>of</a:t>
            </a:r>
            <a:r>
              <a:rPr lang="id-ID" sz="2800" dirty="0" smtClean="0"/>
              <a:t> </a:t>
            </a:r>
            <a:r>
              <a:rPr lang="en-US" sz="2800" dirty="0" smtClean="0"/>
              <a:t>refraction </a:t>
            </a:r>
            <a:r>
              <a:rPr lang="en-US" sz="2800" dirty="0"/>
              <a:t>is </a:t>
            </a:r>
            <a:r>
              <a:rPr lang="en-US" sz="2800" i="1" dirty="0" smtClean="0"/>
              <a:t>n</a:t>
            </a:r>
            <a:r>
              <a:rPr lang="en-US" sz="2800" dirty="0" smtClean="0"/>
              <a:t>2. </a:t>
            </a:r>
            <a:r>
              <a:rPr lang="en-US" sz="2800" dirty="0"/>
              <a:t>Show that the emerging </a:t>
            </a:r>
            <a:r>
              <a:rPr lang="en-US" sz="2800" dirty="0" smtClean="0"/>
              <a:t>beam</a:t>
            </a:r>
            <a:r>
              <a:rPr lang="id-ID" sz="2800" dirty="0" smtClean="0"/>
              <a:t> </a:t>
            </a:r>
            <a:r>
              <a:rPr lang="en-US" sz="2800" dirty="0" smtClean="0"/>
              <a:t>is </a:t>
            </a:r>
            <a:r>
              <a:rPr lang="en-US" sz="2800" dirty="0"/>
              <a:t>parallel to the incident beam.</a:t>
            </a:r>
            <a:endParaRPr lang="id-ID" sz="2800" dirty="0"/>
          </a:p>
        </p:txBody>
      </p:sp>
      <p:sp>
        <p:nvSpPr>
          <p:cNvPr id="4" name="Slide Number Placeholder 3"/>
          <p:cNvSpPr>
            <a:spLocks noGrp="1"/>
          </p:cNvSpPr>
          <p:nvPr>
            <p:ph type="sldNum" sz="quarter" idx="12"/>
          </p:nvPr>
        </p:nvSpPr>
        <p:spPr/>
        <p:txBody>
          <a:bodyPr/>
          <a:lstStyle/>
          <a:p>
            <a:fld id="{59C909A9-017D-45E3-A293-69C3113257BA}" type="slidenum">
              <a:rPr lang="id-ID" smtClean="0"/>
              <a:pPr/>
              <a:t>23</a:t>
            </a:fld>
            <a:endParaRPr lang="id-ID"/>
          </a:p>
        </p:txBody>
      </p:sp>
      <p:pic>
        <p:nvPicPr>
          <p:cNvPr id="5" name="Picture 4"/>
          <p:cNvPicPr>
            <a:picLocks noChangeAspect="1"/>
          </p:cNvPicPr>
          <p:nvPr/>
        </p:nvPicPr>
        <p:blipFill>
          <a:blip r:embed="rId2"/>
          <a:stretch>
            <a:fillRect/>
          </a:stretch>
        </p:blipFill>
        <p:spPr>
          <a:xfrm>
            <a:off x="2915816" y="3284984"/>
            <a:ext cx="3312368" cy="2980180"/>
          </a:xfrm>
          <a:prstGeom prst="rect">
            <a:avLst/>
          </a:prstGeom>
        </p:spPr>
      </p:pic>
    </p:spTree>
    <p:extLst>
      <p:ext uri="{BB962C8B-B14F-4D97-AF65-F5344CB8AC3E}">
        <p14:creationId xmlns:p14="http://schemas.microsoft.com/office/powerpoint/2010/main" val="2851860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59C909A9-017D-45E3-A293-69C3113257BA}" type="slidenum">
              <a:rPr lang="id-ID" smtClean="0"/>
              <a:pPr/>
              <a:t>24</a:t>
            </a:fld>
            <a:endParaRPr lang="id-ID"/>
          </a:p>
        </p:txBody>
      </p:sp>
      <p:pic>
        <p:nvPicPr>
          <p:cNvPr id="5" name="Picture 4"/>
          <p:cNvPicPr>
            <a:picLocks noChangeAspect="1"/>
          </p:cNvPicPr>
          <p:nvPr/>
        </p:nvPicPr>
        <p:blipFill>
          <a:blip r:embed="rId2"/>
          <a:stretch>
            <a:fillRect/>
          </a:stretch>
        </p:blipFill>
        <p:spPr>
          <a:xfrm>
            <a:off x="611560" y="1447818"/>
            <a:ext cx="8075240" cy="962846"/>
          </a:xfrm>
          <a:prstGeom prst="rect">
            <a:avLst/>
          </a:prstGeom>
        </p:spPr>
      </p:pic>
      <p:pic>
        <p:nvPicPr>
          <p:cNvPr id="6" name="Picture 5"/>
          <p:cNvPicPr>
            <a:picLocks noChangeAspect="1"/>
          </p:cNvPicPr>
          <p:nvPr/>
        </p:nvPicPr>
        <p:blipFill>
          <a:blip r:embed="rId3"/>
          <a:stretch>
            <a:fillRect/>
          </a:stretch>
        </p:blipFill>
        <p:spPr>
          <a:xfrm>
            <a:off x="533951" y="2330805"/>
            <a:ext cx="8230457" cy="980399"/>
          </a:xfrm>
          <a:prstGeom prst="rect">
            <a:avLst/>
          </a:prstGeom>
        </p:spPr>
      </p:pic>
      <p:pic>
        <p:nvPicPr>
          <p:cNvPr id="7" name="Picture 6"/>
          <p:cNvPicPr>
            <a:picLocks noChangeAspect="1"/>
          </p:cNvPicPr>
          <p:nvPr/>
        </p:nvPicPr>
        <p:blipFill>
          <a:blip r:embed="rId4"/>
          <a:stretch>
            <a:fillRect/>
          </a:stretch>
        </p:blipFill>
        <p:spPr>
          <a:xfrm>
            <a:off x="457200" y="3323024"/>
            <a:ext cx="8229600" cy="1100334"/>
          </a:xfrm>
          <a:prstGeom prst="rect">
            <a:avLst/>
          </a:prstGeom>
        </p:spPr>
      </p:pic>
      <p:pic>
        <p:nvPicPr>
          <p:cNvPr id="8" name="Picture 7"/>
          <p:cNvPicPr>
            <a:picLocks noChangeAspect="1"/>
          </p:cNvPicPr>
          <p:nvPr/>
        </p:nvPicPr>
        <p:blipFill>
          <a:blip r:embed="rId5"/>
          <a:stretch>
            <a:fillRect/>
          </a:stretch>
        </p:blipFill>
        <p:spPr>
          <a:xfrm>
            <a:off x="4023217" y="4463532"/>
            <a:ext cx="1097565" cy="549644"/>
          </a:xfrm>
          <a:prstGeom prst="rect">
            <a:avLst/>
          </a:prstGeom>
        </p:spPr>
      </p:pic>
    </p:spTree>
    <p:extLst>
      <p:ext uri="{BB962C8B-B14F-4D97-AF65-F5344CB8AC3E}">
        <p14:creationId xmlns:p14="http://schemas.microsoft.com/office/powerpoint/2010/main" val="2678601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59C909A9-017D-45E3-A293-69C3113257BA}" type="slidenum">
              <a:rPr lang="id-ID" smtClean="0"/>
              <a:pPr/>
              <a:t>25</a:t>
            </a:fld>
            <a:endParaRPr lang="id-ID"/>
          </a:p>
        </p:txBody>
      </p:sp>
      <p:pic>
        <p:nvPicPr>
          <p:cNvPr id="5" name="Picture 4"/>
          <p:cNvPicPr>
            <a:picLocks noChangeAspect="1"/>
          </p:cNvPicPr>
          <p:nvPr/>
        </p:nvPicPr>
        <p:blipFill>
          <a:blip r:embed="rId2"/>
          <a:stretch>
            <a:fillRect/>
          </a:stretch>
        </p:blipFill>
        <p:spPr>
          <a:xfrm>
            <a:off x="-972616" y="1987264"/>
            <a:ext cx="8324547" cy="1083069"/>
          </a:xfrm>
          <a:prstGeom prst="rect">
            <a:avLst/>
          </a:prstGeom>
        </p:spPr>
      </p:pic>
      <p:pic>
        <p:nvPicPr>
          <p:cNvPr id="6" name="Picture 5"/>
          <p:cNvPicPr>
            <a:picLocks noChangeAspect="1"/>
          </p:cNvPicPr>
          <p:nvPr/>
        </p:nvPicPr>
        <p:blipFill>
          <a:blip r:embed="rId3"/>
          <a:stretch>
            <a:fillRect/>
          </a:stretch>
        </p:blipFill>
        <p:spPr>
          <a:xfrm>
            <a:off x="4976097" y="87659"/>
            <a:ext cx="4167903" cy="3816182"/>
          </a:xfrm>
          <a:prstGeom prst="rect">
            <a:avLst/>
          </a:prstGeom>
        </p:spPr>
      </p:pic>
      <p:pic>
        <p:nvPicPr>
          <p:cNvPr id="7" name="Picture 6"/>
          <p:cNvPicPr>
            <a:picLocks noChangeAspect="1"/>
          </p:cNvPicPr>
          <p:nvPr/>
        </p:nvPicPr>
        <p:blipFill>
          <a:blip r:embed="rId4"/>
          <a:stretch>
            <a:fillRect/>
          </a:stretch>
        </p:blipFill>
        <p:spPr>
          <a:xfrm>
            <a:off x="-737283" y="3046592"/>
            <a:ext cx="7712987" cy="1968410"/>
          </a:xfrm>
          <a:prstGeom prst="rect">
            <a:avLst/>
          </a:prstGeom>
        </p:spPr>
      </p:pic>
      <p:sp>
        <p:nvSpPr>
          <p:cNvPr id="8" name="Rectangle 7"/>
          <p:cNvSpPr/>
          <p:nvPr/>
        </p:nvSpPr>
        <p:spPr>
          <a:xfrm>
            <a:off x="-737283" y="3707605"/>
            <a:ext cx="4824536" cy="335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657178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Interference</a:t>
            </a:r>
          </a:p>
        </p:txBody>
      </p:sp>
      <p:sp>
        <p:nvSpPr>
          <p:cNvPr id="3" name="Content Placeholder 2"/>
          <p:cNvSpPr>
            <a:spLocks noGrp="1"/>
          </p:cNvSpPr>
          <p:nvPr>
            <p:ph idx="1"/>
          </p:nvPr>
        </p:nvSpPr>
        <p:spPr/>
        <p:txBody>
          <a:bodyPr/>
          <a:lstStyle/>
          <a:p>
            <a:pPr marL="0" indent="0">
              <a:buNone/>
            </a:pPr>
            <a:r>
              <a:rPr lang="en-US" dirty="0"/>
              <a:t>Interference in light waves occurs whenever two or more waves overlap at a </a:t>
            </a:r>
            <a:r>
              <a:rPr lang="en-US" dirty="0" smtClean="0"/>
              <a:t>given</a:t>
            </a:r>
            <a:r>
              <a:rPr lang="id-ID" dirty="0" smtClean="0"/>
              <a:t> </a:t>
            </a:r>
            <a:r>
              <a:rPr lang="en-US" dirty="0" smtClean="0"/>
              <a:t>point</a:t>
            </a:r>
            <a:r>
              <a:rPr lang="en-US" dirty="0"/>
              <a:t>. An interference pattern is observed if (1) the sources are coherent and (2) </a:t>
            </a:r>
            <a:r>
              <a:rPr lang="en-US" dirty="0" smtClean="0"/>
              <a:t>the</a:t>
            </a:r>
            <a:r>
              <a:rPr lang="id-ID" dirty="0" smtClean="0"/>
              <a:t> sources </a:t>
            </a:r>
            <a:r>
              <a:rPr lang="id-ID" dirty="0"/>
              <a:t>have identical wavelengths.</a:t>
            </a:r>
          </a:p>
        </p:txBody>
      </p:sp>
      <p:sp>
        <p:nvSpPr>
          <p:cNvPr id="4" name="Slide Number Placeholder 3"/>
          <p:cNvSpPr>
            <a:spLocks noGrp="1"/>
          </p:cNvSpPr>
          <p:nvPr>
            <p:ph type="sldNum" sz="quarter" idx="12"/>
          </p:nvPr>
        </p:nvSpPr>
        <p:spPr/>
        <p:txBody>
          <a:bodyPr/>
          <a:lstStyle/>
          <a:p>
            <a:fld id="{59C909A9-017D-45E3-A293-69C3113257BA}" type="slidenum">
              <a:rPr lang="id-ID" smtClean="0"/>
              <a:pPr/>
              <a:t>26</a:t>
            </a:fld>
            <a:endParaRPr lang="id-ID"/>
          </a:p>
        </p:txBody>
      </p:sp>
    </p:spTree>
    <p:extLst>
      <p:ext uri="{BB962C8B-B14F-4D97-AF65-F5344CB8AC3E}">
        <p14:creationId xmlns:p14="http://schemas.microsoft.com/office/powerpoint/2010/main" val="3037010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3516421"/>
            <a:ext cx="8229600" cy="2841179"/>
          </a:xfrm>
        </p:spPr>
        <p:txBody>
          <a:bodyPr>
            <a:normAutofit fontScale="92500" lnSpcReduction="20000"/>
          </a:bodyPr>
          <a:lstStyle/>
          <a:p>
            <a:pPr marL="514350" indent="-514350">
              <a:buAutoNum type="alphaLcParenBoth"/>
            </a:pPr>
            <a:r>
              <a:rPr lang="en-US" dirty="0" smtClean="0"/>
              <a:t>If </a:t>
            </a:r>
            <a:r>
              <a:rPr lang="en-US" dirty="0"/>
              <a:t>light waves </a:t>
            </a:r>
            <a:r>
              <a:rPr lang="en-US" dirty="0" smtClean="0"/>
              <a:t>did</a:t>
            </a:r>
            <a:r>
              <a:rPr lang="id-ID" dirty="0" smtClean="0"/>
              <a:t> </a:t>
            </a:r>
            <a:r>
              <a:rPr lang="en-US" dirty="0" smtClean="0"/>
              <a:t>not </a:t>
            </a:r>
            <a:r>
              <a:rPr lang="en-US" dirty="0"/>
              <a:t>spread out after passing </a:t>
            </a:r>
            <a:r>
              <a:rPr lang="en-US" dirty="0" smtClean="0"/>
              <a:t>through</a:t>
            </a:r>
            <a:r>
              <a:rPr lang="id-ID" dirty="0" smtClean="0"/>
              <a:t> </a:t>
            </a:r>
            <a:r>
              <a:rPr lang="en-US" dirty="0" smtClean="0"/>
              <a:t>the </a:t>
            </a:r>
            <a:r>
              <a:rPr lang="en-US" dirty="0"/>
              <a:t>slits, no interference </a:t>
            </a:r>
            <a:r>
              <a:rPr lang="en-US" dirty="0" smtClean="0"/>
              <a:t>would</a:t>
            </a:r>
            <a:r>
              <a:rPr lang="id-ID" dirty="0" smtClean="0"/>
              <a:t> </a:t>
            </a:r>
            <a:r>
              <a:rPr lang="en-US" dirty="0" smtClean="0"/>
              <a:t>occur</a:t>
            </a:r>
            <a:r>
              <a:rPr lang="en-US" dirty="0"/>
              <a:t>. </a:t>
            </a:r>
            <a:endParaRPr lang="id-ID" dirty="0" smtClean="0"/>
          </a:p>
          <a:p>
            <a:pPr marL="514350" indent="-514350">
              <a:buAutoNum type="alphaLcParenBoth"/>
            </a:pPr>
            <a:r>
              <a:rPr lang="en-US" dirty="0" smtClean="0"/>
              <a:t>light </a:t>
            </a:r>
            <a:r>
              <a:rPr lang="en-US" dirty="0"/>
              <a:t>waves from </a:t>
            </a:r>
            <a:r>
              <a:rPr lang="en-US" dirty="0" smtClean="0"/>
              <a:t>the</a:t>
            </a:r>
            <a:r>
              <a:rPr lang="id-ID" dirty="0" smtClean="0"/>
              <a:t> </a:t>
            </a:r>
            <a:r>
              <a:rPr lang="en-US" dirty="0" smtClean="0"/>
              <a:t>two </a:t>
            </a:r>
            <a:r>
              <a:rPr lang="en-US" dirty="0"/>
              <a:t>slits overlap as they spread </a:t>
            </a:r>
            <a:r>
              <a:rPr lang="en-US" dirty="0" smtClean="0"/>
              <a:t>out,</a:t>
            </a:r>
            <a:r>
              <a:rPr lang="id-ID" dirty="0" smtClean="0"/>
              <a:t> </a:t>
            </a:r>
            <a:r>
              <a:rPr lang="en-US" dirty="0" smtClean="0"/>
              <a:t>filling </a:t>
            </a:r>
            <a:r>
              <a:rPr lang="en-US" dirty="0"/>
              <a:t>what we expect to </a:t>
            </a:r>
            <a:r>
              <a:rPr lang="en-US" dirty="0" smtClean="0"/>
              <a:t>be</a:t>
            </a:r>
            <a:r>
              <a:rPr lang="id-ID" dirty="0" smtClean="0"/>
              <a:t> </a:t>
            </a:r>
            <a:r>
              <a:rPr lang="en-US" dirty="0" smtClean="0"/>
              <a:t>shadowed </a:t>
            </a:r>
            <a:r>
              <a:rPr lang="en-US" dirty="0"/>
              <a:t>regions with light </a:t>
            </a:r>
            <a:r>
              <a:rPr lang="en-US" dirty="0" smtClean="0"/>
              <a:t>and</a:t>
            </a:r>
            <a:r>
              <a:rPr lang="id-ID" dirty="0" smtClean="0"/>
              <a:t> </a:t>
            </a:r>
            <a:r>
              <a:rPr lang="en-US" dirty="0" smtClean="0"/>
              <a:t>producing </a:t>
            </a:r>
            <a:r>
              <a:rPr lang="en-US" dirty="0"/>
              <a:t>interference fringes on </a:t>
            </a:r>
            <a:r>
              <a:rPr lang="en-US" dirty="0" smtClean="0"/>
              <a:t>a</a:t>
            </a:r>
            <a:r>
              <a:rPr lang="id-ID" dirty="0" smtClean="0"/>
              <a:t> </a:t>
            </a:r>
            <a:r>
              <a:rPr lang="en-US" dirty="0" smtClean="0"/>
              <a:t>screen </a:t>
            </a:r>
            <a:r>
              <a:rPr lang="en-US" dirty="0"/>
              <a:t>placed to the right of the slits.</a:t>
            </a:r>
            <a:endParaRPr lang="id-ID" dirty="0"/>
          </a:p>
        </p:txBody>
      </p:sp>
      <p:sp>
        <p:nvSpPr>
          <p:cNvPr id="4" name="Slide Number Placeholder 3"/>
          <p:cNvSpPr>
            <a:spLocks noGrp="1"/>
          </p:cNvSpPr>
          <p:nvPr>
            <p:ph type="sldNum" sz="quarter" idx="12"/>
          </p:nvPr>
        </p:nvSpPr>
        <p:spPr/>
        <p:txBody>
          <a:bodyPr/>
          <a:lstStyle/>
          <a:p>
            <a:fld id="{59C909A9-017D-45E3-A293-69C3113257BA}" type="slidenum">
              <a:rPr lang="id-ID" smtClean="0"/>
              <a:pPr/>
              <a:t>27</a:t>
            </a:fld>
            <a:endParaRPr lang="id-ID"/>
          </a:p>
        </p:txBody>
      </p:sp>
      <p:pic>
        <p:nvPicPr>
          <p:cNvPr id="5" name="Picture 4"/>
          <p:cNvPicPr>
            <a:picLocks noChangeAspect="1"/>
          </p:cNvPicPr>
          <p:nvPr/>
        </p:nvPicPr>
        <p:blipFill>
          <a:blip r:embed="rId2"/>
          <a:stretch>
            <a:fillRect/>
          </a:stretch>
        </p:blipFill>
        <p:spPr>
          <a:xfrm>
            <a:off x="1838464" y="116632"/>
            <a:ext cx="2311756" cy="2926383"/>
          </a:xfrm>
          <a:prstGeom prst="rect">
            <a:avLst/>
          </a:prstGeom>
        </p:spPr>
      </p:pic>
      <p:pic>
        <p:nvPicPr>
          <p:cNvPr id="6" name="Picture 5"/>
          <p:cNvPicPr>
            <a:picLocks noChangeAspect="1"/>
          </p:cNvPicPr>
          <p:nvPr/>
        </p:nvPicPr>
        <p:blipFill>
          <a:blip r:embed="rId3"/>
          <a:stretch>
            <a:fillRect/>
          </a:stretch>
        </p:blipFill>
        <p:spPr>
          <a:xfrm>
            <a:off x="5292080" y="132579"/>
            <a:ext cx="1986304" cy="2916915"/>
          </a:xfrm>
          <a:prstGeom prst="rect">
            <a:avLst/>
          </a:prstGeom>
        </p:spPr>
      </p:pic>
    </p:spTree>
    <p:extLst>
      <p:ext uri="{BB962C8B-B14F-4D97-AF65-F5344CB8AC3E}">
        <p14:creationId xmlns:p14="http://schemas.microsoft.com/office/powerpoint/2010/main" val="584233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59C909A9-017D-45E3-A293-69C3113257BA}" type="slidenum">
              <a:rPr lang="id-ID" smtClean="0"/>
              <a:pPr/>
              <a:t>28</a:t>
            </a:fld>
            <a:endParaRPr lang="id-ID"/>
          </a:p>
        </p:txBody>
      </p:sp>
      <p:pic>
        <p:nvPicPr>
          <p:cNvPr id="5" name="Picture 4"/>
          <p:cNvPicPr>
            <a:picLocks noChangeAspect="1"/>
          </p:cNvPicPr>
          <p:nvPr/>
        </p:nvPicPr>
        <p:blipFill>
          <a:blip r:embed="rId2"/>
          <a:stretch>
            <a:fillRect/>
          </a:stretch>
        </p:blipFill>
        <p:spPr>
          <a:xfrm>
            <a:off x="683568" y="279901"/>
            <a:ext cx="7939849" cy="6076450"/>
          </a:xfrm>
          <a:prstGeom prst="rect">
            <a:avLst/>
          </a:prstGeom>
        </p:spPr>
      </p:pic>
    </p:spTree>
    <p:extLst>
      <p:ext uri="{BB962C8B-B14F-4D97-AF65-F5344CB8AC3E}">
        <p14:creationId xmlns:p14="http://schemas.microsoft.com/office/powerpoint/2010/main" val="1863074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Diffraction</a:t>
            </a:r>
            <a:endParaRPr lang="id-ID" dirty="0"/>
          </a:p>
        </p:txBody>
      </p:sp>
      <p:sp>
        <p:nvSpPr>
          <p:cNvPr id="3" name="Content Placeholder 2"/>
          <p:cNvSpPr>
            <a:spLocks noGrp="1"/>
          </p:cNvSpPr>
          <p:nvPr>
            <p:ph idx="1"/>
          </p:nvPr>
        </p:nvSpPr>
        <p:spPr/>
        <p:txBody>
          <a:bodyPr/>
          <a:lstStyle/>
          <a:p>
            <a:pPr marL="0" indent="0">
              <a:buNone/>
            </a:pPr>
            <a:r>
              <a:rPr lang="en-US" dirty="0"/>
              <a:t>Diffraction is the deviation of light from a straight-line path when the light </a:t>
            </a:r>
            <a:r>
              <a:rPr lang="en-US" dirty="0" smtClean="0"/>
              <a:t>passes</a:t>
            </a:r>
            <a:r>
              <a:rPr lang="id-ID" dirty="0" smtClean="0"/>
              <a:t> </a:t>
            </a:r>
            <a:r>
              <a:rPr lang="en-US" dirty="0" smtClean="0"/>
              <a:t>through </a:t>
            </a:r>
            <a:r>
              <a:rPr lang="en-US" dirty="0"/>
              <a:t>an aperture or around an obstacle. Diffraction is due to the wave nature </a:t>
            </a:r>
            <a:r>
              <a:rPr lang="en-US" dirty="0" smtClean="0"/>
              <a:t>of</a:t>
            </a:r>
            <a:r>
              <a:rPr lang="id-ID" dirty="0" smtClean="0"/>
              <a:t> light</a:t>
            </a:r>
            <a:r>
              <a:rPr lang="id-ID" dirty="0"/>
              <a:t>.</a:t>
            </a:r>
          </a:p>
        </p:txBody>
      </p:sp>
      <p:sp>
        <p:nvSpPr>
          <p:cNvPr id="4" name="Slide Number Placeholder 3"/>
          <p:cNvSpPr>
            <a:spLocks noGrp="1"/>
          </p:cNvSpPr>
          <p:nvPr>
            <p:ph type="sldNum" sz="quarter" idx="12"/>
          </p:nvPr>
        </p:nvSpPr>
        <p:spPr/>
        <p:txBody>
          <a:bodyPr/>
          <a:lstStyle/>
          <a:p>
            <a:fld id="{59C909A9-017D-45E3-A293-69C3113257BA}" type="slidenum">
              <a:rPr lang="id-ID" smtClean="0"/>
              <a:pPr/>
              <a:t>29</a:t>
            </a:fld>
            <a:endParaRPr lang="id-ID"/>
          </a:p>
        </p:txBody>
      </p:sp>
      <p:pic>
        <p:nvPicPr>
          <p:cNvPr id="5" name="Picture 4"/>
          <p:cNvPicPr>
            <a:picLocks noChangeAspect="1"/>
          </p:cNvPicPr>
          <p:nvPr/>
        </p:nvPicPr>
        <p:blipFill>
          <a:blip r:embed="rId2"/>
          <a:stretch>
            <a:fillRect/>
          </a:stretch>
        </p:blipFill>
        <p:spPr>
          <a:xfrm>
            <a:off x="1619672" y="3863181"/>
            <a:ext cx="4824536" cy="2523695"/>
          </a:xfrm>
          <a:prstGeom prst="rect">
            <a:avLst/>
          </a:prstGeom>
        </p:spPr>
      </p:pic>
    </p:spTree>
    <p:extLst>
      <p:ext uri="{BB962C8B-B14F-4D97-AF65-F5344CB8AC3E}">
        <p14:creationId xmlns:p14="http://schemas.microsoft.com/office/powerpoint/2010/main" val="1552161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Nature of light: waves?</a:t>
            </a:r>
          </a:p>
        </p:txBody>
      </p:sp>
      <p:sp>
        <p:nvSpPr>
          <p:cNvPr id="3" name="Content Placeholder 2"/>
          <p:cNvSpPr>
            <a:spLocks noGrp="1"/>
          </p:cNvSpPr>
          <p:nvPr>
            <p:ph idx="1"/>
          </p:nvPr>
        </p:nvSpPr>
        <p:spPr>
          <a:xfrm>
            <a:off x="457200" y="1196752"/>
            <a:ext cx="8229600" cy="5328592"/>
          </a:xfrm>
        </p:spPr>
        <p:txBody>
          <a:bodyPr>
            <a:normAutofit fontScale="85000" lnSpcReduction="20000"/>
          </a:bodyPr>
          <a:lstStyle/>
          <a:p>
            <a:pPr marL="0" indent="0">
              <a:buNone/>
            </a:pPr>
            <a:r>
              <a:rPr lang="en-US" dirty="0"/>
              <a:t>Christian Huygens (1629-1695) argued that light might </a:t>
            </a:r>
            <a:r>
              <a:rPr lang="en-US" dirty="0" smtClean="0"/>
              <a:t>be</a:t>
            </a:r>
            <a:r>
              <a:rPr lang="id-ID" dirty="0" smtClean="0"/>
              <a:t> </a:t>
            </a:r>
            <a:r>
              <a:rPr lang="en-US" dirty="0" smtClean="0"/>
              <a:t>some </a:t>
            </a:r>
            <a:r>
              <a:rPr lang="en-US" dirty="0"/>
              <a:t>sort of a wave motion</a:t>
            </a:r>
          </a:p>
          <a:p>
            <a:pPr marL="0" indent="0">
              <a:buNone/>
            </a:pPr>
            <a:r>
              <a:rPr lang="en-US" dirty="0" smtClean="0"/>
              <a:t>Thomas </a:t>
            </a:r>
            <a:r>
              <a:rPr lang="en-US" dirty="0"/>
              <a:t>Young (1801) provided the first clear </a:t>
            </a:r>
            <a:r>
              <a:rPr lang="id-ID" dirty="0" smtClean="0"/>
              <a:t>d</a:t>
            </a:r>
            <a:r>
              <a:rPr lang="en-US" dirty="0" err="1" smtClean="0"/>
              <a:t>emonstration</a:t>
            </a:r>
            <a:r>
              <a:rPr lang="id-ID" dirty="0" smtClean="0"/>
              <a:t> </a:t>
            </a:r>
            <a:r>
              <a:rPr lang="en-US" dirty="0" smtClean="0"/>
              <a:t>of </a:t>
            </a:r>
            <a:r>
              <a:rPr lang="en-US" dirty="0"/>
              <a:t>the wave nature of light</a:t>
            </a:r>
          </a:p>
          <a:p>
            <a:pPr marL="515938" indent="0">
              <a:buNone/>
            </a:pPr>
            <a:r>
              <a:rPr lang="en-US" dirty="0"/>
              <a:t>– He showed that light rays interfere with each other</a:t>
            </a:r>
          </a:p>
          <a:p>
            <a:pPr marL="515938" indent="0">
              <a:buNone/>
            </a:pPr>
            <a:r>
              <a:rPr lang="en-US" dirty="0"/>
              <a:t>– Such behavior could not be explained by particles</a:t>
            </a:r>
          </a:p>
          <a:p>
            <a:r>
              <a:rPr lang="en-US" dirty="0" smtClean="0"/>
              <a:t>During </a:t>
            </a:r>
            <a:r>
              <a:rPr lang="en-US" dirty="0"/>
              <a:t>the nineteenth century, other developments led to </a:t>
            </a:r>
            <a:r>
              <a:rPr lang="en-US" dirty="0" smtClean="0"/>
              <a:t>the</a:t>
            </a:r>
            <a:r>
              <a:rPr lang="id-ID" dirty="0" smtClean="0"/>
              <a:t> </a:t>
            </a:r>
            <a:r>
              <a:rPr lang="en-US" dirty="0" smtClean="0"/>
              <a:t>general </a:t>
            </a:r>
            <a:r>
              <a:rPr lang="en-US" dirty="0"/>
              <a:t>acceptance of the wave theory of light</a:t>
            </a:r>
          </a:p>
          <a:p>
            <a:r>
              <a:rPr lang="en-US" dirty="0" smtClean="0"/>
              <a:t>Maxwell </a:t>
            </a:r>
            <a:r>
              <a:rPr lang="en-US" dirty="0"/>
              <a:t>asserted that light was a form of </a:t>
            </a:r>
            <a:r>
              <a:rPr lang="en-US" dirty="0" smtClean="0"/>
              <a:t>high-frequency</a:t>
            </a:r>
            <a:r>
              <a:rPr lang="id-ID" dirty="0" smtClean="0"/>
              <a:t> electromagnetic wave</a:t>
            </a:r>
          </a:p>
          <a:p>
            <a:r>
              <a:rPr lang="id-ID" dirty="0" smtClean="0"/>
              <a:t>Hertz </a:t>
            </a:r>
            <a:r>
              <a:rPr lang="id-ID" dirty="0"/>
              <a:t>confirmed Maxwell’s predictions</a:t>
            </a:r>
          </a:p>
          <a:p>
            <a:pPr marL="0" indent="0">
              <a:buNone/>
            </a:pPr>
            <a:endParaRPr lang="id-ID" dirty="0"/>
          </a:p>
          <a:p>
            <a:pPr marL="0" indent="0">
              <a:buNone/>
            </a:pPr>
            <a:r>
              <a:rPr lang="en-US" dirty="0" smtClean="0"/>
              <a:t>– </a:t>
            </a:r>
            <a:r>
              <a:rPr lang="en-US" dirty="0"/>
              <a:t>This was the view at the end of 19th century!</a:t>
            </a:r>
            <a:endParaRPr lang="id-ID" dirty="0"/>
          </a:p>
        </p:txBody>
      </p:sp>
      <p:sp>
        <p:nvSpPr>
          <p:cNvPr id="4" name="Slide Number Placeholder 3"/>
          <p:cNvSpPr>
            <a:spLocks noGrp="1"/>
          </p:cNvSpPr>
          <p:nvPr>
            <p:ph type="sldNum" sz="quarter" idx="12"/>
          </p:nvPr>
        </p:nvSpPr>
        <p:spPr/>
        <p:txBody>
          <a:bodyPr/>
          <a:lstStyle/>
          <a:p>
            <a:fld id="{59C909A9-017D-45E3-A293-69C3113257BA}" type="slidenum">
              <a:rPr lang="id-ID" smtClean="0"/>
              <a:pPr/>
              <a:t>3</a:t>
            </a:fld>
            <a:endParaRPr lang="id-ID"/>
          </a:p>
        </p:txBody>
      </p:sp>
    </p:spTree>
    <p:extLst>
      <p:ext uri="{BB962C8B-B14F-4D97-AF65-F5344CB8AC3E}">
        <p14:creationId xmlns:p14="http://schemas.microsoft.com/office/powerpoint/2010/main" val="17905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59C909A9-017D-45E3-A293-69C3113257BA}" type="slidenum">
              <a:rPr lang="id-ID" smtClean="0"/>
              <a:pPr/>
              <a:t>30</a:t>
            </a:fld>
            <a:endParaRPr lang="id-ID"/>
          </a:p>
        </p:txBody>
      </p:sp>
      <p:pic>
        <p:nvPicPr>
          <p:cNvPr id="5" name="Picture 4"/>
          <p:cNvPicPr>
            <a:picLocks noChangeAspect="1"/>
          </p:cNvPicPr>
          <p:nvPr/>
        </p:nvPicPr>
        <p:blipFill>
          <a:blip r:embed="rId2"/>
          <a:stretch>
            <a:fillRect/>
          </a:stretch>
        </p:blipFill>
        <p:spPr>
          <a:xfrm>
            <a:off x="2123728" y="1124744"/>
            <a:ext cx="4608512" cy="4276343"/>
          </a:xfrm>
          <a:prstGeom prst="rect">
            <a:avLst/>
          </a:prstGeom>
        </p:spPr>
      </p:pic>
    </p:spTree>
    <p:extLst>
      <p:ext uri="{BB962C8B-B14F-4D97-AF65-F5344CB8AC3E}">
        <p14:creationId xmlns:p14="http://schemas.microsoft.com/office/powerpoint/2010/main" val="2185973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3983678"/>
            <a:ext cx="8229600" cy="2142485"/>
          </a:xfrm>
        </p:spPr>
        <p:txBody>
          <a:bodyPr>
            <a:normAutofit fontScale="70000" lnSpcReduction="20000"/>
          </a:bodyPr>
          <a:lstStyle/>
          <a:p>
            <a:pPr marL="0" indent="0">
              <a:buNone/>
            </a:pPr>
            <a:r>
              <a:rPr lang="en-US" dirty="0"/>
              <a:t>Two point sources far from a narrow slit each produce a </a:t>
            </a:r>
            <a:r>
              <a:rPr lang="en-US" dirty="0" smtClean="0"/>
              <a:t>diffraction</a:t>
            </a:r>
            <a:r>
              <a:rPr lang="id-ID" dirty="0" smtClean="0"/>
              <a:t> </a:t>
            </a:r>
            <a:r>
              <a:rPr lang="en-US" dirty="0" smtClean="0"/>
              <a:t>pattern</a:t>
            </a:r>
            <a:r>
              <a:rPr lang="en-US" dirty="0"/>
              <a:t>. </a:t>
            </a:r>
            <a:endParaRPr lang="id-ID" dirty="0" smtClean="0"/>
          </a:p>
          <a:p>
            <a:pPr marL="514350" indent="-514350">
              <a:buAutoNum type="alphaLcParenBoth"/>
            </a:pPr>
            <a:r>
              <a:rPr lang="en-US" dirty="0" smtClean="0"/>
              <a:t>The </a:t>
            </a:r>
            <a:r>
              <a:rPr lang="en-US" dirty="0"/>
              <a:t>angle subtended by the sources at the slit is large enough for </a:t>
            </a:r>
            <a:r>
              <a:rPr lang="en-US" dirty="0" smtClean="0"/>
              <a:t>the</a:t>
            </a:r>
            <a:r>
              <a:rPr lang="id-ID" dirty="0" smtClean="0"/>
              <a:t> </a:t>
            </a:r>
            <a:r>
              <a:rPr lang="en-US" dirty="0" smtClean="0"/>
              <a:t>diffraction </a:t>
            </a:r>
            <a:r>
              <a:rPr lang="en-US" dirty="0"/>
              <a:t>patterns to be distinguishable</a:t>
            </a:r>
            <a:r>
              <a:rPr lang="en-US" dirty="0" smtClean="0"/>
              <a:t>.</a:t>
            </a:r>
            <a:endParaRPr lang="id-ID" dirty="0" smtClean="0"/>
          </a:p>
          <a:p>
            <a:pPr marL="514350" indent="-514350">
              <a:buAutoNum type="alphaLcParenBoth"/>
            </a:pPr>
            <a:r>
              <a:rPr lang="en-US" dirty="0" smtClean="0"/>
              <a:t>The </a:t>
            </a:r>
            <a:r>
              <a:rPr lang="en-US" dirty="0"/>
              <a:t>angle subtended by the sources is </a:t>
            </a:r>
            <a:r>
              <a:rPr lang="en-US" dirty="0" smtClean="0"/>
              <a:t>so</a:t>
            </a:r>
            <a:r>
              <a:rPr lang="id-ID" dirty="0" smtClean="0"/>
              <a:t> </a:t>
            </a:r>
            <a:r>
              <a:rPr lang="en-US" dirty="0" smtClean="0"/>
              <a:t>small </a:t>
            </a:r>
            <a:r>
              <a:rPr lang="en-US" dirty="0"/>
              <a:t>that their diffraction patterns overlap, and the images are not well resolved.</a:t>
            </a:r>
            <a:endParaRPr lang="id-ID" dirty="0"/>
          </a:p>
        </p:txBody>
      </p:sp>
      <p:sp>
        <p:nvSpPr>
          <p:cNvPr id="4" name="Slide Number Placeholder 3"/>
          <p:cNvSpPr>
            <a:spLocks noGrp="1"/>
          </p:cNvSpPr>
          <p:nvPr>
            <p:ph type="sldNum" sz="quarter" idx="12"/>
          </p:nvPr>
        </p:nvSpPr>
        <p:spPr/>
        <p:txBody>
          <a:bodyPr/>
          <a:lstStyle/>
          <a:p>
            <a:fld id="{59C909A9-017D-45E3-A293-69C3113257BA}" type="slidenum">
              <a:rPr lang="id-ID" smtClean="0"/>
              <a:pPr/>
              <a:t>31</a:t>
            </a:fld>
            <a:endParaRPr lang="id-ID"/>
          </a:p>
        </p:txBody>
      </p:sp>
      <p:pic>
        <p:nvPicPr>
          <p:cNvPr id="5" name="Picture 4"/>
          <p:cNvPicPr>
            <a:picLocks noChangeAspect="1"/>
          </p:cNvPicPr>
          <p:nvPr/>
        </p:nvPicPr>
        <p:blipFill>
          <a:blip r:embed="rId2"/>
          <a:stretch>
            <a:fillRect/>
          </a:stretch>
        </p:blipFill>
        <p:spPr>
          <a:xfrm>
            <a:off x="1331640" y="265093"/>
            <a:ext cx="6480720" cy="3525217"/>
          </a:xfrm>
          <a:prstGeom prst="rect">
            <a:avLst/>
          </a:prstGeom>
        </p:spPr>
      </p:pic>
    </p:spTree>
    <p:extLst>
      <p:ext uri="{BB962C8B-B14F-4D97-AF65-F5344CB8AC3E}">
        <p14:creationId xmlns:p14="http://schemas.microsoft.com/office/powerpoint/2010/main" val="3147721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3961457"/>
            <a:ext cx="8229600" cy="2164706"/>
          </a:xfrm>
        </p:spPr>
        <p:txBody>
          <a:bodyPr>
            <a:normAutofit fontScale="62500" lnSpcReduction="20000"/>
          </a:bodyPr>
          <a:lstStyle/>
          <a:p>
            <a:pPr marL="0" indent="0">
              <a:buNone/>
            </a:pPr>
            <a:r>
              <a:rPr lang="en-US" dirty="0"/>
              <a:t>Individual diffraction patterns of two point sources (solid curves) </a:t>
            </a:r>
            <a:r>
              <a:rPr lang="en-US" dirty="0" smtClean="0"/>
              <a:t>and</a:t>
            </a:r>
            <a:r>
              <a:rPr lang="id-ID" dirty="0" smtClean="0"/>
              <a:t> </a:t>
            </a:r>
            <a:r>
              <a:rPr lang="en-US" dirty="0" smtClean="0"/>
              <a:t>the </a:t>
            </a:r>
            <a:r>
              <a:rPr lang="en-US" dirty="0"/>
              <a:t>resultant patterns (dashed curves) for various angular separations of the </a:t>
            </a:r>
            <a:r>
              <a:rPr lang="en-US" dirty="0" smtClean="0"/>
              <a:t>sources.</a:t>
            </a:r>
            <a:r>
              <a:rPr lang="id-ID" dirty="0" smtClean="0"/>
              <a:t> </a:t>
            </a:r>
            <a:r>
              <a:rPr lang="en-US" dirty="0" smtClean="0"/>
              <a:t>In </a:t>
            </a:r>
            <a:r>
              <a:rPr lang="en-US" dirty="0"/>
              <a:t>each case, the dashed curve is the sum of the two solid curves. </a:t>
            </a:r>
            <a:endParaRPr lang="id-ID" dirty="0" smtClean="0"/>
          </a:p>
          <a:p>
            <a:pPr marL="514350" indent="-514350">
              <a:buAutoNum type="alphaLcParenBoth"/>
            </a:pPr>
            <a:r>
              <a:rPr lang="en-US" dirty="0" smtClean="0"/>
              <a:t>The sources</a:t>
            </a:r>
            <a:r>
              <a:rPr lang="id-ID" dirty="0" smtClean="0"/>
              <a:t> </a:t>
            </a:r>
            <a:r>
              <a:rPr lang="en-US" dirty="0" smtClean="0"/>
              <a:t>are </a:t>
            </a:r>
            <a:r>
              <a:rPr lang="en-US" dirty="0"/>
              <a:t>far apart, and the patterns are well resolved</a:t>
            </a:r>
            <a:r>
              <a:rPr lang="en-US" dirty="0" smtClean="0"/>
              <a:t>.</a:t>
            </a:r>
            <a:endParaRPr lang="id-ID" dirty="0" smtClean="0"/>
          </a:p>
          <a:p>
            <a:pPr marL="514350" indent="-514350">
              <a:buAutoNum type="alphaLcParenBoth"/>
            </a:pPr>
            <a:r>
              <a:rPr lang="en-US" dirty="0" smtClean="0"/>
              <a:t>The </a:t>
            </a:r>
            <a:r>
              <a:rPr lang="en-US" dirty="0"/>
              <a:t>sources are closer </a:t>
            </a:r>
            <a:r>
              <a:rPr lang="en-US" dirty="0" smtClean="0"/>
              <a:t>together</a:t>
            </a:r>
            <a:r>
              <a:rPr lang="id-ID" dirty="0" smtClean="0"/>
              <a:t> </a:t>
            </a:r>
            <a:r>
              <a:rPr lang="en-US" dirty="0" smtClean="0"/>
              <a:t>such </a:t>
            </a:r>
            <a:r>
              <a:rPr lang="en-US" dirty="0"/>
              <a:t>that the angular separation just satisfies Rayleigh’s criterion, and </a:t>
            </a:r>
            <a:r>
              <a:rPr lang="en-US" dirty="0" smtClean="0"/>
              <a:t>the</a:t>
            </a:r>
            <a:r>
              <a:rPr lang="id-ID" dirty="0" smtClean="0"/>
              <a:t> </a:t>
            </a:r>
            <a:r>
              <a:rPr lang="en-US" dirty="0" smtClean="0"/>
              <a:t>patterns </a:t>
            </a:r>
            <a:r>
              <a:rPr lang="en-US" dirty="0"/>
              <a:t>are just resolved. </a:t>
            </a:r>
            <a:endParaRPr lang="id-ID" dirty="0" smtClean="0"/>
          </a:p>
          <a:p>
            <a:pPr marL="514350" indent="-514350">
              <a:buAutoNum type="alphaLcParenBoth"/>
            </a:pPr>
            <a:r>
              <a:rPr lang="en-US" dirty="0" smtClean="0"/>
              <a:t>The </a:t>
            </a:r>
            <a:r>
              <a:rPr lang="en-US" dirty="0"/>
              <a:t>sources are so close together that the patterns </a:t>
            </a:r>
            <a:r>
              <a:rPr lang="en-US" dirty="0" smtClean="0"/>
              <a:t>are</a:t>
            </a:r>
            <a:r>
              <a:rPr lang="id-ID" dirty="0" smtClean="0"/>
              <a:t> not </a:t>
            </a:r>
            <a:r>
              <a:rPr lang="id-ID" dirty="0"/>
              <a:t>resolved.</a:t>
            </a:r>
          </a:p>
        </p:txBody>
      </p:sp>
      <p:sp>
        <p:nvSpPr>
          <p:cNvPr id="4" name="Slide Number Placeholder 3"/>
          <p:cNvSpPr>
            <a:spLocks noGrp="1"/>
          </p:cNvSpPr>
          <p:nvPr>
            <p:ph type="sldNum" sz="quarter" idx="12"/>
          </p:nvPr>
        </p:nvSpPr>
        <p:spPr/>
        <p:txBody>
          <a:bodyPr/>
          <a:lstStyle/>
          <a:p>
            <a:fld id="{59C909A9-017D-45E3-A293-69C3113257BA}" type="slidenum">
              <a:rPr lang="id-ID" smtClean="0"/>
              <a:pPr/>
              <a:t>32</a:t>
            </a:fld>
            <a:endParaRPr lang="id-ID"/>
          </a:p>
        </p:txBody>
      </p:sp>
      <p:pic>
        <p:nvPicPr>
          <p:cNvPr id="5" name="Picture 4"/>
          <p:cNvPicPr>
            <a:picLocks noChangeAspect="1"/>
          </p:cNvPicPr>
          <p:nvPr/>
        </p:nvPicPr>
        <p:blipFill>
          <a:blip r:embed="rId2"/>
          <a:stretch>
            <a:fillRect/>
          </a:stretch>
        </p:blipFill>
        <p:spPr>
          <a:xfrm>
            <a:off x="2015716" y="176362"/>
            <a:ext cx="5112568" cy="3686819"/>
          </a:xfrm>
          <a:prstGeom prst="rect">
            <a:avLst/>
          </a:prstGeom>
        </p:spPr>
      </p:pic>
    </p:spTree>
    <p:extLst>
      <p:ext uri="{BB962C8B-B14F-4D97-AF65-F5344CB8AC3E}">
        <p14:creationId xmlns:p14="http://schemas.microsoft.com/office/powerpoint/2010/main" val="1660669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85800" y="4267200"/>
            <a:ext cx="7772400" cy="1143000"/>
          </a:xfrm>
        </p:spPr>
        <p:txBody>
          <a:bodyPr/>
          <a:lstStyle/>
          <a:p>
            <a:pPr eaLnBrk="1" hangingPunct="1"/>
            <a:r>
              <a:rPr lang="en-US" altLang="id-ID" sz="6600" smtClean="0"/>
              <a:t>Optics</a:t>
            </a:r>
          </a:p>
        </p:txBody>
      </p:sp>
      <p:sp>
        <p:nvSpPr>
          <p:cNvPr id="37891" name="Rectangle 3"/>
          <p:cNvSpPr>
            <a:spLocks noGrp="1" noChangeArrowheads="1"/>
          </p:cNvSpPr>
          <p:nvPr>
            <p:ph type="subTitle" idx="1"/>
          </p:nvPr>
        </p:nvSpPr>
        <p:spPr>
          <a:xfrm>
            <a:off x="1371600" y="5334000"/>
            <a:ext cx="6400800" cy="1295400"/>
          </a:xfrm>
        </p:spPr>
        <p:txBody>
          <a:bodyPr/>
          <a:lstStyle/>
          <a:p>
            <a:pPr eaLnBrk="1" hangingPunct="1"/>
            <a:r>
              <a:rPr lang="en-US" altLang="id-ID" sz="5400" smtClean="0"/>
              <a:t>Mirrors and Lenses</a:t>
            </a:r>
          </a:p>
        </p:txBody>
      </p:sp>
      <p:pic>
        <p:nvPicPr>
          <p:cNvPr id="16388" name="Picture 4" descr="RIVMOSdesign"/>
          <p:cNvPicPr>
            <a:picLocks noChangeAspect="1" noChangeArrowheads="1"/>
          </p:cNvPicPr>
          <p:nvPr/>
        </p:nvPicPr>
        <p:blipFill>
          <a:blip r:embed="rId3">
            <a:extLst>
              <a:ext uri="{28A0092B-C50C-407E-A947-70E740481C1C}">
                <a14:useLocalDpi xmlns:a14="http://schemas.microsoft.com/office/drawing/2010/main" val="0"/>
              </a:ext>
            </a:extLst>
          </a:blip>
          <a:srcRect t="10442" b="12981"/>
          <a:stretch>
            <a:fillRect/>
          </a:stretch>
        </p:blipFill>
        <p:spPr bwMode="auto">
          <a:xfrm>
            <a:off x="381000" y="914400"/>
            <a:ext cx="83439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5"/>
          <p:cNvSpPr>
            <a:spLocks noChangeArrowheads="1"/>
          </p:cNvSpPr>
          <p:nvPr/>
        </p:nvSpPr>
        <p:spPr bwMode="auto">
          <a:xfrm>
            <a:off x="3505200" y="1828800"/>
            <a:ext cx="990600" cy="1066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sp>
        <p:nvSpPr>
          <p:cNvPr id="16390" name="Rectangle 6"/>
          <p:cNvSpPr>
            <a:spLocks noChangeArrowheads="1"/>
          </p:cNvSpPr>
          <p:nvPr/>
        </p:nvSpPr>
        <p:spPr bwMode="auto">
          <a:xfrm>
            <a:off x="4343400" y="1905000"/>
            <a:ext cx="3429000" cy="91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sp>
        <p:nvSpPr>
          <p:cNvPr id="16391" name="Rectangle 7"/>
          <p:cNvSpPr>
            <a:spLocks noChangeArrowheads="1"/>
          </p:cNvSpPr>
          <p:nvPr/>
        </p:nvSpPr>
        <p:spPr bwMode="auto">
          <a:xfrm>
            <a:off x="7696200" y="1828800"/>
            <a:ext cx="914400"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spTree>
    <p:extLst>
      <p:ext uri="{BB962C8B-B14F-4D97-AF65-F5344CB8AC3E}">
        <p14:creationId xmlns:p14="http://schemas.microsoft.com/office/powerpoint/2010/main" val="2924753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1026"/>
          <p:cNvSpPr>
            <a:spLocks noGrp="1" noChangeArrowheads="1"/>
          </p:cNvSpPr>
          <p:nvPr>
            <p:ph type="title"/>
          </p:nvPr>
        </p:nvSpPr>
        <p:spPr>
          <a:xfrm>
            <a:off x="800100" y="39329"/>
            <a:ext cx="7924800" cy="1431925"/>
          </a:xfrm>
        </p:spPr>
        <p:txBody>
          <a:bodyPr>
            <a:normAutofit/>
          </a:bodyPr>
          <a:lstStyle/>
          <a:p>
            <a:pPr eaLnBrk="1" hangingPunct="1"/>
            <a:r>
              <a:rPr lang="en-US" altLang="id-ID" sz="2900" dirty="0" smtClean="0"/>
              <a:t/>
            </a:r>
            <a:br>
              <a:rPr lang="en-US" altLang="id-ID" sz="2900" dirty="0" smtClean="0"/>
            </a:br>
            <a:r>
              <a:rPr lang="en-US" altLang="id-ID" sz="5400" dirty="0" smtClean="0"/>
              <a:t>Reflection Vocabulary</a:t>
            </a:r>
          </a:p>
        </p:txBody>
      </p:sp>
      <p:sp>
        <p:nvSpPr>
          <p:cNvPr id="152579" name="Rectangle 1027"/>
          <p:cNvSpPr>
            <a:spLocks noGrp="1" noChangeArrowheads="1"/>
          </p:cNvSpPr>
          <p:nvPr>
            <p:ph type="body" sz="half" idx="1"/>
          </p:nvPr>
        </p:nvSpPr>
        <p:spPr>
          <a:xfrm>
            <a:off x="457200" y="1676400"/>
            <a:ext cx="8610600" cy="4800600"/>
          </a:xfrm>
        </p:spPr>
        <p:txBody>
          <a:bodyPr>
            <a:normAutofit/>
          </a:bodyPr>
          <a:lstStyle/>
          <a:p>
            <a:pPr marL="0" indent="0" eaLnBrk="1" hangingPunct="1">
              <a:lnSpc>
                <a:spcPct val="80000"/>
              </a:lnSpc>
              <a:buNone/>
            </a:pPr>
            <a:r>
              <a:rPr lang="en-US" altLang="id-ID" sz="3700" dirty="0" smtClean="0"/>
              <a:t>Real Image – </a:t>
            </a:r>
          </a:p>
          <a:p>
            <a:pPr lvl="1" eaLnBrk="1" hangingPunct="1">
              <a:lnSpc>
                <a:spcPct val="80000"/>
              </a:lnSpc>
            </a:pPr>
            <a:r>
              <a:rPr lang="en-US" altLang="id-ID" sz="3700" dirty="0" smtClean="0"/>
              <a:t>Image is made from “real” light rays that converge at a real focal point so the image is REAL</a:t>
            </a:r>
          </a:p>
          <a:p>
            <a:pPr lvl="1" eaLnBrk="1" hangingPunct="1">
              <a:lnSpc>
                <a:spcPct val="80000"/>
              </a:lnSpc>
            </a:pPr>
            <a:r>
              <a:rPr lang="en-US" altLang="id-ID" sz="3700" dirty="0" smtClean="0"/>
              <a:t>Can be projected onto a screen because light actually passes through the point where the image appears</a:t>
            </a:r>
          </a:p>
          <a:p>
            <a:pPr lvl="1" eaLnBrk="1" hangingPunct="1">
              <a:lnSpc>
                <a:spcPct val="80000"/>
              </a:lnSpc>
            </a:pPr>
            <a:r>
              <a:rPr lang="en-US" altLang="id-ID" sz="3700" dirty="0" smtClean="0"/>
              <a:t>Always inverted</a:t>
            </a:r>
          </a:p>
        </p:txBody>
      </p:sp>
    </p:spTree>
    <p:extLst>
      <p:ext uri="{BB962C8B-B14F-4D97-AF65-F5344CB8AC3E}">
        <p14:creationId xmlns:p14="http://schemas.microsoft.com/office/powerpoint/2010/main" val="366897433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723900" y="260648"/>
            <a:ext cx="7924800" cy="1431925"/>
          </a:xfrm>
        </p:spPr>
        <p:txBody>
          <a:bodyPr>
            <a:normAutofit/>
          </a:bodyPr>
          <a:lstStyle/>
          <a:p>
            <a:pPr eaLnBrk="1" hangingPunct="1"/>
            <a:r>
              <a:rPr lang="en-US" altLang="id-ID" sz="2900" dirty="0" smtClean="0"/>
              <a:t/>
            </a:r>
            <a:br>
              <a:rPr lang="en-US" altLang="id-ID" sz="2900" dirty="0" smtClean="0"/>
            </a:br>
            <a:r>
              <a:rPr lang="en-US" altLang="id-ID" sz="5400" dirty="0" smtClean="0"/>
              <a:t>Reflection Vocabulary</a:t>
            </a:r>
          </a:p>
        </p:txBody>
      </p:sp>
      <p:sp>
        <p:nvSpPr>
          <p:cNvPr id="155651" name="Rectangle 3"/>
          <p:cNvSpPr>
            <a:spLocks noGrp="1" noChangeArrowheads="1"/>
          </p:cNvSpPr>
          <p:nvPr>
            <p:ph type="body" sz="half" idx="1"/>
          </p:nvPr>
        </p:nvSpPr>
        <p:spPr>
          <a:xfrm>
            <a:off x="609600" y="2514600"/>
            <a:ext cx="8153400" cy="2743200"/>
          </a:xfrm>
        </p:spPr>
        <p:txBody>
          <a:bodyPr/>
          <a:lstStyle/>
          <a:p>
            <a:pPr marL="0" indent="0" eaLnBrk="1" hangingPunct="1">
              <a:lnSpc>
                <a:spcPct val="90000"/>
              </a:lnSpc>
              <a:buNone/>
            </a:pPr>
            <a:r>
              <a:rPr lang="en-US" altLang="id-ID" sz="4000" dirty="0" smtClean="0"/>
              <a:t>Virtual Image– </a:t>
            </a:r>
          </a:p>
          <a:p>
            <a:pPr lvl="1" eaLnBrk="1" hangingPunct="1">
              <a:lnSpc>
                <a:spcPct val="90000"/>
              </a:lnSpc>
            </a:pPr>
            <a:r>
              <a:rPr lang="en-US" altLang="id-ID" sz="4000" dirty="0" smtClean="0"/>
              <a:t>“Not Real” because it cannot be projected </a:t>
            </a:r>
          </a:p>
          <a:p>
            <a:pPr lvl="1" eaLnBrk="1" hangingPunct="1">
              <a:lnSpc>
                <a:spcPct val="90000"/>
              </a:lnSpc>
            </a:pPr>
            <a:r>
              <a:rPr lang="en-US" altLang="id-ID" sz="4000" dirty="0" smtClean="0"/>
              <a:t>Image only seems to be there!</a:t>
            </a:r>
          </a:p>
        </p:txBody>
      </p:sp>
    </p:spTree>
    <p:extLst>
      <p:ext uri="{BB962C8B-B14F-4D97-AF65-F5344CB8AC3E}">
        <p14:creationId xmlns:p14="http://schemas.microsoft.com/office/powerpoint/2010/main" val="378304789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id-ID" smtClean="0">
                <a:solidFill>
                  <a:schemeClr val="tx1"/>
                </a:solidFill>
                <a:effectLst/>
                <a:cs typeface="Arial" panose="020B0604020202020204" pitchFamily="34" charset="0"/>
              </a:rPr>
              <a:t>Virtual Images in Plane Mirrors</a:t>
            </a:r>
            <a:endParaRPr lang="en-US" altLang="id-ID" smtClean="0"/>
          </a:p>
        </p:txBody>
      </p:sp>
      <p:graphicFrame>
        <p:nvGraphicFramePr>
          <p:cNvPr id="6" name="Table 5"/>
          <p:cNvGraphicFramePr>
            <a:graphicFrameLocks noGrp="1"/>
          </p:cNvGraphicFramePr>
          <p:nvPr/>
        </p:nvGraphicFramePr>
        <p:xfrm>
          <a:off x="457200" y="1524000"/>
          <a:ext cx="8534400" cy="6281064"/>
        </p:xfrm>
        <a:graphic>
          <a:graphicData uri="http://schemas.openxmlformats.org/drawingml/2006/table">
            <a:tbl>
              <a:tblPr/>
              <a:tblGrid>
                <a:gridCol w="4181475"/>
                <a:gridCol w="4352925"/>
              </a:tblGrid>
              <a:tr h="5900738">
                <a:tc>
                  <a:txBody>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sz="1400">
                          <a:solidFill>
                            <a:schemeClr val="tx1"/>
                          </a:solidFill>
                          <a:latin typeface="Arial" panose="020B0604020202020204" pitchFamily="34" charset="0"/>
                          <a:ea typeface="ＭＳ Ｐゴシック" panose="020B0600070205080204" pitchFamily="34" charset="-128"/>
                        </a:defRPr>
                      </a:lvl4pPr>
                      <a:lvl5pPr>
                        <a:spcBef>
                          <a:spcPct val="20000"/>
                        </a:spcBef>
                        <a:defRPr sz="1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 </a:t>
                      </a:r>
                      <a:br>
                        <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br>
                      <a:r>
                        <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d-ID"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If light energy doesn't flow from the image, the image is "virtual".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d-ID"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a:txBody>
                  <a:tcPr marL="31572" marR="31572" marT="31572" marB="31572"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defRPr>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sz="1400">
                          <a:solidFill>
                            <a:schemeClr val="tx1"/>
                          </a:solidFill>
                          <a:latin typeface="Arial" panose="020B0604020202020204" pitchFamily="34" charset="0"/>
                          <a:ea typeface="ＭＳ Ｐゴシック" panose="020B0600070205080204" pitchFamily="34" charset="-128"/>
                        </a:defRPr>
                      </a:lvl4pPr>
                      <a:lvl5pPr>
                        <a:spcBef>
                          <a:spcPct val="20000"/>
                        </a:spcBef>
                        <a:defRPr sz="1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Rays seem to come from behind</a:t>
                      </a:r>
                      <a:b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br>
                      <a: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the mirror, but, of course, they</a:t>
                      </a:r>
                      <a:b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br>
                      <a: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don't.  It is virtually </a:t>
                      </a:r>
                      <a:r>
                        <a:rPr kumimoji="0" lang="en-US" altLang="id-ID" sz="2000" b="0"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as if</a:t>
                      </a:r>
                      <a: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 the rays</a:t>
                      </a:r>
                      <a:b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br>
                      <a: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were coming from behind the </a:t>
                      </a:r>
                      <a:b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br>
                      <a: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mirror.</a:t>
                      </a:r>
                      <a:b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br>
                      <a: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
                      </a:r>
                      <a:b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br>
                      <a: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"Virtually":  the same as if</a:t>
                      </a:r>
                      <a:b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br>
                      <a: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
                      </a:r>
                      <a:b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br>
                      <a: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As far as the eye-brain system is</a:t>
                      </a:r>
                      <a:b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br>
                      <a: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concerned, the effect is the same</a:t>
                      </a:r>
                      <a:b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br>
                      <a: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as would occur if the mirror were</a:t>
                      </a:r>
                      <a:b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br>
                      <a:r>
                        <a:rPr kumimoji="0" lang="en-US" altLang="id-ID" sz="2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absent and the chess piece were actually located at the spot labeled "virtual image".</a:t>
                      </a:r>
                    </a:p>
                  </a:txBody>
                  <a:tcPr marL="31572" marR="31572" marT="31572" marB="31572" horzOverflow="overflow">
                    <a:lnL>
                      <a:noFill/>
                    </a:lnL>
                    <a:lnR>
                      <a:noFill/>
                    </a:lnR>
                    <a:lnT>
                      <a:noFill/>
                    </a:lnT>
                    <a:lnB>
                      <a:noFill/>
                    </a:lnB>
                    <a:lnTlToBr>
                      <a:noFill/>
                    </a:lnTlToBr>
                    <a:lnBlToTr>
                      <a:noFill/>
                    </a:lnBlToTr>
                    <a:noFill/>
                  </a:tcPr>
                </a:tc>
              </a:tr>
            </a:tbl>
          </a:graphicData>
        </a:graphic>
      </p:graphicFrame>
      <p:pic>
        <p:nvPicPr>
          <p:cNvPr id="24582" name="Picture 2" descr="http://sol.sci.uop.edu/~jfalward/physics17/chapter12/castlevirtu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3675063"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1"/>
          <p:cNvSpPr>
            <a:spLocks noChangeArrowheads="1"/>
          </p:cNvSpPr>
          <p:nvPr/>
        </p:nvSpPr>
        <p:spPr bwMode="auto">
          <a:xfrm>
            <a:off x="0" y="0"/>
            <a:ext cx="3413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a:cs typeface="Arial" panose="020B0604020202020204" pitchFamily="34" charset="0"/>
              </a:rPr>
              <a:t>                                    </a:t>
            </a:r>
            <a:r>
              <a:rPr lang="en-US" altLang="id-ID"/>
              <a:t>  </a:t>
            </a:r>
            <a:endParaRPr lang="en-US" altLang="id-ID" sz="15100"/>
          </a:p>
        </p:txBody>
      </p:sp>
    </p:spTree>
    <p:extLst>
      <p:ext uri="{BB962C8B-B14F-4D97-AF65-F5344CB8AC3E}">
        <p14:creationId xmlns:p14="http://schemas.microsoft.com/office/powerpoint/2010/main" val="2767995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457200"/>
            <a:ext cx="7772400" cy="762000"/>
          </a:xfrm>
        </p:spPr>
        <p:txBody>
          <a:bodyPr/>
          <a:lstStyle/>
          <a:p>
            <a:pPr eaLnBrk="1" hangingPunct="1"/>
            <a:r>
              <a:rPr lang="en-US" altLang="id-ID" smtClean="0"/>
              <a:t>Hall Mirror</a:t>
            </a:r>
          </a:p>
        </p:txBody>
      </p:sp>
      <p:sp>
        <p:nvSpPr>
          <p:cNvPr id="41987" name="Rectangle 3"/>
          <p:cNvSpPr>
            <a:spLocks noGrp="1" noChangeArrowheads="1"/>
          </p:cNvSpPr>
          <p:nvPr>
            <p:ph type="body" idx="1"/>
          </p:nvPr>
        </p:nvSpPr>
        <p:spPr>
          <a:xfrm>
            <a:off x="685800" y="1295400"/>
            <a:ext cx="7772400" cy="4648200"/>
          </a:xfrm>
        </p:spPr>
        <p:txBody>
          <a:bodyPr/>
          <a:lstStyle/>
          <a:p>
            <a:pPr eaLnBrk="1" hangingPunct="1"/>
            <a:r>
              <a:rPr lang="en-US" altLang="id-ID" smtClean="0"/>
              <a:t>Useful to think in terms of </a:t>
            </a:r>
            <a:r>
              <a:rPr lang="en-US" altLang="id-ID" i="1" smtClean="0">
                <a:solidFill>
                  <a:srgbClr val="669900"/>
                </a:solidFill>
              </a:rPr>
              <a:t>images</a:t>
            </a:r>
          </a:p>
        </p:txBody>
      </p:sp>
      <p:sp>
        <p:nvSpPr>
          <p:cNvPr id="41988" name="Freeform 4"/>
          <p:cNvSpPr>
            <a:spLocks/>
          </p:cNvSpPr>
          <p:nvPr/>
        </p:nvSpPr>
        <p:spPr bwMode="auto">
          <a:xfrm>
            <a:off x="1752600" y="2457450"/>
            <a:ext cx="2586038" cy="90488"/>
          </a:xfrm>
          <a:custGeom>
            <a:avLst/>
            <a:gdLst>
              <a:gd name="T0" fmla="*/ 0 w 1629"/>
              <a:gd name="T1" fmla="*/ 2147483647 h 57"/>
              <a:gd name="T2" fmla="*/ 2147483647 w 1629"/>
              <a:gd name="T3" fmla="*/ 0 h 57"/>
              <a:gd name="T4" fmla="*/ 0 60000 65536"/>
              <a:gd name="T5" fmla="*/ 0 60000 65536"/>
              <a:gd name="T6" fmla="*/ 0 w 1629"/>
              <a:gd name="T7" fmla="*/ 0 h 57"/>
              <a:gd name="T8" fmla="*/ 1629 w 1629"/>
              <a:gd name="T9" fmla="*/ 57 h 57"/>
            </a:gdLst>
            <a:ahLst/>
            <a:cxnLst>
              <a:cxn ang="T4">
                <a:pos x="T0" y="T1"/>
              </a:cxn>
              <a:cxn ang="T5">
                <a:pos x="T2" y="T3"/>
              </a:cxn>
            </a:cxnLst>
            <a:rect l="T6" t="T7" r="T8" b="T9"/>
            <a:pathLst>
              <a:path w="1629" h="57">
                <a:moveTo>
                  <a:pt x="0" y="57"/>
                </a:moveTo>
                <a:lnTo>
                  <a:pt x="1629" y="0"/>
                </a:ln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sp>
        <p:nvSpPr>
          <p:cNvPr id="41989" name="Freeform 5"/>
          <p:cNvSpPr>
            <a:spLocks/>
          </p:cNvSpPr>
          <p:nvPr/>
        </p:nvSpPr>
        <p:spPr bwMode="auto">
          <a:xfrm>
            <a:off x="4348163" y="2362200"/>
            <a:ext cx="2586037" cy="90488"/>
          </a:xfrm>
          <a:custGeom>
            <a:avLst/>
            <a:gdLst>
              <a:gd name="T0" fmla="*/ 0 w 1629"/>
              <a:gd name="T1" fmla="*/ 2147483647 h 57"/>
              <a:gd name="T2" fmla="*/ 2147483647 w 1629"/>
              <a:gd name="T3" fmla="*/ 0 h 57"/>
              <a:gd name="T4" fmla="*/ 0 60000 65536"/>
              <a:gd name="T5" fmla="*/ 0 60000 65536"/>
              <a:gd name="T6" fmla="*/ 0 w 1629"/>
              <a:gd name="T7" fmla="*/ 0 h 57"/>
              <a:gd name="T8" fmla="*/ 1629 w 1629"/>
              <a:gd name="T9" fmla="*/ 57 h 57"/>
            </a:gdLst>
            <a:ahLst/>
            <a:cxnLst>
              <a:cxn ang="T4">
                <a:pos x="T0" y="T1"/>
              </a:cxn>
              <a:cxn ang="T5">
                <a:pos x="T2" y="T3"/>
              </a:cxn>
            </a:cxnLst>
            <a:rect l="T6" t="T7" r="T8" b="T9"/>
            <a:pathLst>
              <a:path w="1629" h="57">
                <a:moveTo>
                  <a:pt x="0" y="57"/>
                </a:moveTo>
                <a:lnTo>
                  <a:pt x="1629" y="0"/>
                </a:lnTo>
              </a:path>
            </a:pathLst>
          </a:custGeom>
          <a:noFill/>
          <a:ln w="9525">
            <a:solidFill>
              <a:srgbClr val="3366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sp>
        <p:nvSpPr>
          <p:cNvPr id="41990" name="Freeform 6"/>
          <p:cNvSpPr>
            <a:spLocks/>
          </p:cNvSpPr>
          <p:nvPr/>
        </p:nvSpPr>
        <p:spPr bwMode="auto">
          <a:xfrm flipH="1">
            <a:off x="1752600" y="2347913"/>
            <a:ext cx="2586038" cy="90487"/>
          </a:xfrm>
          <a:custGeom>
            <a:avLst/>
            <a:gdLst>
              <a:gd name="T0" fmla="*/ 0 w 1629"/>
              <a:gd name="T1" fmla="*/ 2147483647 h 57"/>
              <a:gd name="T2" fmla="*/ 2147483647 w 1629"/>
              <a:gd name="T3" fmla="*/ 0 h 57"/>
              <a:gd name="T4" fmla="*/ 0 60000 65536"/>
              <a:gd name="T5" fmla="*/ 0 60000 65536"/>
              <a:gd name="T6" fmla="*/ 0 w 1629"/>
              <a:gd name="T7" fmla="*/ 0 h 57"/>
              <a:gd name="T8" fmla="*/ 1629 w 1629"/>
              <a:gd name="T9" fmla="*/ 57 h 57"/>
            </a:gdLst>
            <a:ahLst/>
            <a:cxnLst>
              <a:cxn ang="T4">
                <a:pos x="T0" y="T1"/>
              </a:cxn>
              <a:cxn ang="T5">
                <a:pos x="T2" y="T3"/>
              </a:cxn>
            </a:cxnLst>
            <a:rect l="T6" t="T7" r="T8" b="T9"/>
            <a:pathLst>
              <a:path w="1629" h="57">
                <a:moveTo>
                  <a:pt x="0" y="57"/>
                </a:moveTo>
                <a:lnTo>
                  <a:pt x="1629" y="0"/>
                </a:ln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sp>
        <p:nvSpPr>
          <p:cNvPr id="41991" name="Freeform 7"/>
          <p:cNvSpPr>
            <a:spLocks/>
          </p:cNvSpPr>
          <p:nvPr/>
        </p:nvSpPr>
        <p:spPr bwMode="auto">
          <a:xfrm>
            <a:off x="1752600" y="2557463"/>
            <a:ext cx="2590800" cy="1833562"/>
          </a:xfrm>
          <a:custGeom>
            <a:avLst/>
            <a:gdLst>
              <a:gd name="T0" fmla="*/ 0 w 1632"/>
              <a:gd name="T1" fmla="*/ 0 h 1155"/>
              <a:gd name="T2" fmla="*/ 2147483647 w 1632"/>
              <a:gd name="T3" fmla="*/ 2147483647 h 1155"/>
              <a:gd name="T4" fmla="*/ 0 60000 65536"/>
              <a:gd name="T5" fmla="*/ 0 60000 65536"/>
              <a:gd name="T6" fmla="*/ 0 w 1632"/>
              <a:gd name="T7" fmla="*/ 0 h 1155"/>
              <a:gd name="T8" fmla="*/ 1632 w 1632"/>
              <a:gd name="T9" fmla="*/ 1155 h 1155"/>
            </a:gdLst>
            <a:ahLst/>
            <a:cxnLst>
              <a:cxn ang="T4">
                <a:pos x="T0" y="T1"/>
              </a:cxn>
              <a:cxn ang="T5">
                <a:pos x="T2" y="T3"/>
              </a:cxn>
            </a:cxnLst>
            <a:rect l="T6" t="T7" r="T8" b="T9"/>
            <a:pathLst>
              <a:path w="1632" h="1155">
                <a:moveTo>
                  <a:pt x="0" y="0"/>
                </a:moveTo>
                <a:lnTo>
                  <a:pt x="1632" y="1155"/>
                </a:ln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sp>
        <p:nvSpPr>
          <p:cNvPr id="41992" name="Freeform 8"/>
          <p:cNvSpPr>
            <a:spLocks/>
          </p:cNvSpPr>
          <p:nvPr/>
        </p:nvSpPr>
        <p:spPr bwMode="auto">
          <a:xfrm flipH="1">
            <a:off x="1752600" y="4414838"/>
            <a:ext cx="2590800" cy="1833562"/>
          </a:xfrm>
          <a:custGeom>
            <a:avLst/>
            <a:gdLst>
              <a:gd name="T0" fmla="*/ 0 w 1632"/>
              <a:gd name="T1" fmla="*/ 0 h 1155"/>
              <a:gd name="T2" fmla="*/ 2147483647 w 1632"/>
              <a:gd name="T3" fmla="*/ 2147483647 h 1155"/>
              <a:gd name="T4" fmla="*/ 0 60000 65536"/>
              <a:gd name="T5" fmla="*/ 0 60000 65536"/>
              <a:gd name="T6" fmla="*/ 0 w 1632"/>
              <a:gd name="T7" fmla="*/ 0 h 1155"/>
              <a:gd name="T8" fmla="*/ 1632 w 1632"/>
              <a:gd name="T9" fmla="*/ 1155 h 1155"/>
            </a:gdLst>
            <a:ahLst/>
            <a:cxnLst>
              <a:cxn ang="T4">
                <a:pos x="T0" y="T1"/>
              </a:cxn>
              <a:cxn ang="T5">
                <a:pos x="T2" y="T3"/>
              </a:cxn>
            </a:cxnLst>
            <a:rect l="T6" t="T7" r="T8" b="T9"/>
            <a:pathLst>
              <a:path w="1632" h="1155">
                <a:moveTo>
                  <a:pt x="0" y="0"/>
                </a:moveTo>
                <a:lnTo>
                  <a:pt x="1632" y="1155"/>
                </a:ln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sp>
        <p:nvSpPr>
          <p:cNvPr id="41993" name="Freeform 9"/>
          <p:cNvSpPr>
            <a:spLocks/>
          </p:cNvSpPr>
          <p:nvPr/>
        </p:nvSpPr>
        <p:spPr bwMode="auto">
          <a:xfrm>
            <a:off x="4343400" y="4414838"/>
            <a:ext cx="2590800" cy="1833562"/>
          </a:xfrm>
          <a:custGeom>
            <a:avLst/>
            <a:gdLst>
              <a:gd name="T0" fmla="*/ 0 w 1632"/>
              <a:gd name="T1" fmla="*/ 0 h 1155"/>
              <a:gd name="T2" fmla="*/ 2147483647 w 1632"/>
              <a:gd name="T3" fmla="*/ 2147483647 h 1155"/>
              <a:gd name="T4" fmla="*/ 0 60000 65536"/>
              <a:gd name="T5" fmla="*/ 0 60000 65536"/>
              <a:gd name="T6" fmla="*/ 0 w 1632"/>
              <a:gd name="T7" fmla="*/ 0 h 1155"/>
              <a:gd name="T8" fmla="*/ 1632 w 1632"/>
              <a:gd name="T9" fmla="*/ 1155 h 1155"/>
            </a:gdLst>
            <a:ahLst/>
            <a:cxnLst>
              <a:cxn ang="T4">
                <a:pos x="T0" y="T1"/>
              </a:cxn>
              <a:cxn ang="T5">
                <a:pos x="T2" y="T3"/>
              </a:cxn>
            </a:cxnLst>
            <a:rect l="T6" t="T7" r="T8" b="T9"/>
            <a:pathLst>
              <a:path w="1632" h="1155">
                <a:moveTo>
                  <a:pt x="0" y="0"/>
                </a:moveTo>
                <a:lnTo>
                  <a:pt x="1632" y="1155"/>
                </a:lnTo>
              </a:path>
            </a:pathLst>
          </a:custGeom>
          <a:noFill/>
          <a:ln w="9525">
            <a:solidFill>
              <a:srgbClr val="3366FF"/>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sp>
        <p:nvSpPr>
          <p:cNvPr id="41994" name="Line 10"/>
          <p:cNvSpPr>
            <a:spLocks noChangeShapeType="1"/>
          </p:cNvSpPr>
          <p:nvPr/>
        </p:nvSpPr>
        <p:spPr bwMode="auto">
          <a:xfrm>
            <a:off x="4343400" y="2362200"/>
            <a:ext cx="0" cy="2133600"/>
          </a:xfrm>
          <a:prstGeom prst="line">
            <a:avLst/>
          </a:prstGeom>
          <a:noFill/>
          <a:ln w="31750">
            <a:solidFill>
              <a:srgbClr val="C0C0C0"/>
            </a:solidFill>
            <a:round/>
            <a:headEnd/>
            <a:tailEnd/>
          </a:ln>
          <a:extLst>
            <a:ext uri="{909E8E84-426E-40DD-AFC4-6F175D3DCCD1}">
              <a14:hiddenFill xmlns:a14="http://schemas.microsoft.com/office/drawing/2010/main">
                <a:noFill/>
              </a14:hiddenFill>
            </a:ext>
          </a:extLst>
        </p:spPr>
        <p:txBody>
          <a:bodyPr/>
          <a:lstStyle/>
          <a:p>
            <a:endParaRPr lang="id-ID"/>
          </a:p>
        </p:txBody>
      </p:sp>
      <p:grpSp>
        <p:nvGrpSpPr>
          <p:cNvPr id="2" name="Group 11"/>
          <p:cNvGrpSpPr>
            <a:grpSpLocks/>
          </p:cNvGrpSpPr>
          <p:nvPr/>
        </p:nvGrpSpPr>
        <p:grpSpPr bwMode="auto">
          <a:xfrm>
            <a:off x="6248400" y="2362200"/>
            <a:ext cx="2754313" cy="3886200"/>
            <a:chOff x="3936" y="1488"/>
            <a:chExt cx="1735" cy="2448"/>
          </a:xfrm>
        </p:grpSpPr>
        <p:grpSp>
          <p:nvGrpSpPr>
            <p:cNvPr id="26649" name="Group 12"/>
            <p:cNvGrpSpPr>
              <a:grpSpLocks/>
            </p:cNvGrpSpPr>
            <p:nvPr/>
          </p:nvGrpSpPr>
          <p:grpSpPr bwMode="auto">
            <a:xfrm flipH="1">
              <a:off x="3936" y="1488"/>
              <a:ext cx="912" cy="2448"/>
              <a:chOff x="624" y="1488"/>
              <a:chExt cx="912" cy="2448"/>
            </a:xfrm>
          </p:grpSpPr>
          <p:sp>
            <p:nvSpPr>
              <p:cNvPr id="26651" name="Oval 13"/>
              <p:cNvSpPr>
                <a:spLocks noChangeArrowheads="1"/>
              </p:cNvSpPr>
              <p:nvPr/>
            </p:nvSpPr>
            <p:spPr bwMode="auto">
              <a:xfrm>
                <a:off x="864" y="1488"/>
                <a:ext cx="240" cy="432"/>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sp>
            <p:nvSpPr>
              <p:cNvPr id="26652" name="Freeform 14"/>
              <p:cNvSpPr>
                <a:spLocks/>
              </p:cNvSpPr>
              <p:nvPr/>
            </p:nvSpPr>
            <p:spPr bwMode="auto">
              <a:xfrm>
                <a:off x="864" y="1920"/>
                <a:ext cx="288" cy="1968"/>
              </a:xfrm>
              <a:custGeom>
                <a:avLst/>
                <a:gdLst>
                  <a:gd name="T0" fmla="*/ 96 w 288"/>
                  <a:gd name="T1" fmla="*/ 0 h 1968"/>
                  <a:gd name="T2" fmla="*/ 96 w 288"/>
                  <a:gd name="T3" fmla="*/ 144 h 1968"/>
                  <a:gd name="T4" fmla="*/ 48 w 288"/>
                  <a:gd name="T5" fmla="*/ 816 h 1968"/>
                  <a:gd name="T6" fmla="*/ 144 w 288"/>
                  <a:gd name="T7" fmla="*/ 1392 h 1968"/>
                  <a:gd name="T8" fmla="*/ 0 w 288"/>
                  <a:gd name="T9" fmla="*/ 1968 h 1968"/>
                  <a:gd name="T10" fmla="*/ 288 w 288"/>
                  <a:gd name="T11" fmla="*/ 1968 h 1968"/>
                  <a:gd name="T12" fmla="*/ 0 60000 65536"/>
                  <a:gd name="T13" fmla="*/ 0 60000 65536"/>
                  <a:gd name="T14" fmla="*/ 0 60000 65536"/>
                  <a:gd name="T15" fmla="*/ 0 60000 65536"/>
                  <a:gd name="T16" fmla="*/ 0 60000 65536"/>
                  <a:gd name="T17" fmla="*/ 0 60000 65536"/>
                  <a:gd name="T18" fmla="*/ 0 w 288"/>
                  <a:gd name="T19" fmla="*/ 0 h 1968"/>
                  <a:gd name="T20" fmla="*/ 288 w 288"/>
                  <a:gd name="T21" fmla="*/ 1968 h 1968"/>
                </a:gdLst>
                <a:ahLst/>
                <a:cxnLst>
                  <a:cxn ang="T12">
                    <a:pos x="T0" y="T1"/>
                  </a:cxn>
                  <a:cxn ang="T13">
                    <a:pos x="T2" y="T3"/>
                  </a:cxn>
                  <a:cxn ang="T14">
                    <a:pos x="T4" y="T5"/>
                  </a:cxn>
                  <a:cxn ang="T15">
                    <a:pos x="T6" y="T7"/>
                  </a:cxn>
                  <a:cxn ang="T16">
                    <a:pos x="T8" y="T9"/>
                  </a:cxn>
                  <a:cxn ang="T17">
                    <a:pos x="T10" y="T11"/>
                  </a:cxn>
                </a:cxnLst>
                <a:rect l="T18" t="T19" r="T20" b="T21"/>
                <a:pathLst>
                  <a:path w="288" h="1968">
                    <a:moveTo>
                      <a:pt x="96" y="0"/>
                    </a:moveTo>
                    <a:lnTo>
                      <a:pt x="96" y="144"/>
                    </a:lnTo>
                    <a:lnTo>
                      <a:pt x="48" y="816"/>
                    </a:lnTo>
                    <a:lnTo>
                      <a:pt x="144" y="1392"/>
                    </a:lnTo>
                    <a:lnTo>
                      <a:pt x="0" y="1968"/>
                    </a:lnTo>
                    <a:lnTo>
                      <a:pt x="288" y="1968"/>
                    </a:lnTo>
                  </a:path>
                </a:pathLst>
              </a:cu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sp>
            <p:nvSpPr>
              <p:cNvPr id="26653" name="Line 15"/>
              <p:cNvSpPr>
                <a:spLocks noChangeShapeType="1"/>
              </p:cNvSpPr>
              <p:nvPr/>
            </p:nvSpPr>
            <p:spPr bwMode="auto">
              <a:xfrm>
                <a:off x="912" y="2736"/>
                <a:ext cx="336" cy="528"/>
              </a:xfrm>
              <a:prstGeom prst="line">
                <a:avLst/>
              </a:prstGeom>
              <a:noFill/>
              <a:ln w="25400">
                <a:solidFill>
                  <a:srgbClr val="FF99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6654" name="Line 16"/>
              <p:cNvSpPr>
                <a:spLocks noChangeShapeType="1"/>
              </p:cNvSpPr>
              <p:nvPr/>
            </p:nvSpPr>
            <p:spPr bwMode="auto">
              <a:xfrm flipH="1">
                <a:off x="960" y="3264"/>
                <a:ext cx="288" cy="432"/>
              </a:xfrm>
              <a:prstGeom prst="line">
                <a:avLst/>
              </a:prstGeom>
              <a:noFill/>
              <a:ln w="25400">
                <a:solidFill>
                  <a:srgbClr val="FF99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6655" name="Line 17"/>
              <p:cNvSpPr>
                <a:spLocks noChangeShapeType="1"/>
              </p:cNvSpPr>
              <p:nvPr/>
            </p:nvSpPr>
            <p:spPr bwMode="auto">
              <a:xfrm>
                <a:off x="960" y="3696"/>
                <a:ext cx="144" cy="240"/>
              </a:xfrm>
              <a:prstGeom prst="line">
                <a:avLst/>
              </a:prstGeom>
              <a:noFill/>
              <a:ln w="25400">
                <a:solidFill>
                  <a:srgbClr val="FF99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6656" name="Freeform 18"/>
              <p:cNvSpPr>
                <a:spLocks/>
              </p:cNvSpPr>
              <p:nvPr/>
            </p:nvSpPr>
            <p:spPr bwMode="auto">
              <a:xfrm>
                <a:off x="624" y="2112"/>
                <a:ext cx="912" cy="768"/>
              </a:xfrm>
              <a:custGeom>
                <a:avLst/>
                <a:gdLst>
                  <a:gd name="T0" fmla="*/ 912 w 912"/>
                  <a:gd name="T1" fmla="*/ 528 h 768"/>
                  <a:gd name="T2" fmla="*/ 816 w 912"/>
                  <a:gd name="T3" fmla="*/ 432 h 768"/>
                  <a:gd name="T4" fmla="*/ 528 w 912"/>
                  <a:gd name="T5" fmla="*/ 336 h 768"/>
                  <a:gd name="T6" fmla="*/ 336 w 912"/>
                  <a:gd name="T7" fmla="*/ 0 h 768"/>
                  <a:gd name="T8" fmla="*/ 0 w 912"/>
                  <a:gd name="T9" fmla="*/ 384 h 768"/>
                  <a:gd name="T10" fmla="*/ 96 w 912"/>
                  <a:gd name="T11" fmla="*/ 672 h 768"/>
                  <a:gd name="T12" fmla="*/ 48 w 912"/>
                  <a:gd name="T13" fmla="*/ 768 h 768"/>
                  <a:gd name="T14" fmla="*/ 0 60000 65536"/>
                  <a:gd name="T15" fmla="*/ 0 60000 65536"/>
                  <a:gd name="T16" fmla="*/ 0 60000 65536"/>
                  <a:gd name="T17" fmla="*/ 0 60000 65536"/>
                  <a:gd name="T18" fmla="*/ 0 60000 65536"/>
                  <a:gd name="T19" fmla="*/ 0 60000 65536"/>
                  <a:gd name="T20" fmla="*/ 0 60000 65536"/>
                  <a:gd name="T21" fmla="*/ 0 w 912"/>
                  <a:gd name="T22" fmla="*/ 0 h 768"/>
                  <a:gd name="T23" fmla="*/ 912 w 912"/>
                  <a:gd name="T24" fmla="*/ 768 h 7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768">
                    <a:moveTo>
                      <a:pt x="912" y="528"/>
                    </a:moveTo>
                    <a:lnTo>
                      <a:pt x="816" y="432"/>
                    </a:lnTo>
                    <a:lnTo>
                      <a:pt x="528" y="336"/>
                    </a:lnTo>
                    <a:lnTo>
                      <a:pt x="336" y="0"/>
                    </a:lnTo>
                    <a:lnTo>
                      <a:pt x="0" y="384"/>
                    </a:lnTo>
                    <a:lnTo>
                      <a:pt x="96" y="672"/>
                    </a:lnTo>
                    <a:lnTo>
                      <a:pt x="48" y="768"/>
                    </a:lnTo>
                  </a:path>
                </a:pathLst>
              </a:cu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sp>
            <p:nvSpPr>
              <p:cNvPr id="26657" name="Freeform 19"/>
              <p:cNvSpPr>
                <a:spLocks/>
              </p:cNvSpPr>
              <p:nvPr/>
            </p:nvSpPr>
            <p:spPr bwMode="auto">
              <a:xfrm>
                <a:off x="1104" y="1680"/>
                <a:ext cx="48" cy="96"/>
              </a:xfrm>
              <a:custGeom>
                <a:avLst/>
                <a:gdLst>
                  <a:gd name="T0" fmla="*/ 0 w 48"/>
                  <a:gd name="T1" fmla="*/ 0 h 96"/>
                  <a:gd name="T2" fmla="*/ 48 w 48"/>
                  <a:gd name="T3" fmla="*/ 96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lnTo>
                      <a:pt x="48" y="96"/>
                    </a:lnTo>
                    <a:lnTo>
                      <a:pt x="0" y="96"/>
                    </a:lnTo>
                  </a:path>
                </a:pathLst>
              </a:cu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sp>
            <p:nvSpPr>
              <p:cNvPr id="26658" name="Line 20"/>
              <p:cNvSpPr>
                <a:spLocks noChangeShapeType="1"/>
              </p:cNvSpPr>
              <p:nvPr/>
            </p:nvSpPr>
            <p:spPr bwMode="auto">
              <a:xfrm flipH="1">
                <a:off x="1008" y="1824"/>
                <a:ext cx="48" cy="0"/>
              </a:xfrm>
              <a:prstGeom prst="line">
                <a:avLst/>
              </a:prstGeom>
              <a:noFill/>
              <a:ln w="25400">
                <a:solidFill>
                  <a:srgbClr val="FF99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6659" name="Oval 21"/>
              <p:cNvSpPr>
                <a:spLocks noChangeArrowheads="1"/>
              </p:cNvSpPr>
              <p:nvPr/>
            </p:nvSpPr>
            <p:spPr bwMode="auto">
              <a:xfrm>
                <a:off x="1056" y="1584"/>
                <a:ext cx="48" cy="48"/>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grpSp>
        <p:sp>
          <p:nvSpPr>
            <p:cNvPr id="26650" name="Text Box 22"/>
            <p:cNvSpPr txBox="1">
              <a:spLocks noChangeArrowheads="1"/>
            </p:cNvSpPr>
            <p:nvPr/>
          </p:nvSpPr>
          <p:spPr bwMode="auto">
            <a:xfrm>
              <a:off x="4742" y="3081"/>
              <a:ext cx="9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id-ID" sz="2000">
                  <a:solidFill>
                    <a:srgbClr val="CC6600"/>
                  </a:solidFill>
                  <a:latin typeface="Times New Roman" panose="02020603050405020304" pitchFamily="18" charset="0"/>
                </a:rPr>
                <a:t>“image” you</a:t>
              </a:r>
            </a:p>
          </p:txBody>
        </p:sp>
      </p:grpSp>
      <p:grpSp>
        <p:nvGrpSpPr>
          <p:cNvPr id="4" name="Group 23"/>
          <p:cNvGrpSpPr>
            <a:grpSpLocks/>
          </p:cNvGrpSpPr>
          <p:nvPr/>
        </p:nvGrpSpPr>
        <p:grpSpPr bwMode="auto">
          <a:xfrm>
            <a:off x="212725" y="2362200"/>
            <a:ext cx="2225675" cy="3886200"/>
            <a:chOff x="134" y="1488"/>
            <a:chExt cx="1402" cy="2448"/>
          </a:xfrm>
        </p:grpSpPr>
        <p:grpSp>
          <p:nvGrpSpPr>
            <p:cNvPr id="26638" name="Group 24"/>
            <p:cNvGrpSpPr>
              <a:grpSpLocks/>
            </p:cNvGrpSpPr>
            <p:nvPr/>
          </p:nvGrpSpPr>
          <p:grpSpPr bwMode="auto">
            <a:xfrm>
              <a:off x="624" y="1488"/>
              <a:ext cx="912" cy="2448"/>
              <a:chOff x="624" y="1488"/>
              <a:chExt cx="912" cy="2448"/>
            </a:xfrm>
          </p:grpSpPr>
          <p:sp>
            <p:nvSpPr>
              <p:cNvPr id="26640" name="Oval 25"/>
              <p:cNvSpPr>
                <a:spLocks noChangeArrowheads="1"/>
              </p:cNvSpPr>
              <p:nvPr/>
            </p:nvSpPr>
            <p:spPr bwMode="auto">
              <a:xfrm>
                <a:off x="864" y="1488"/>
                <a:ext cx="240" cy="432"/>
              </a:xfrm>
              <a:prstGeom prst="ellipse">
                <a:avLst/>
              </a:prstGeom>
              <a:noFill/>
              <a:ln w="25400">
                <a:solidFill>
                  <a:srgbClr val="66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sp>
            <p:nvSpPr>
              <p:cNvPr id="26641" name="Freeform 26"/>
              <p:cNvSpPr>
                <a:spLocks/>
              </p:cNvSpPr>
              <p:nvPr/>
            </p:nvSpPr>
            <p:spPr bwMode="auto">
              <a:xfrm>
                <a:off x="864" y="1920"/>
                <a:ext cx="288" cy="1968"/>
              </a:xfrm>
              <a:custGeom>
                <a:avLst/>
                <a:gdLst>
                  <a:gd name="T0" fmla="*/ 96 w 288"/>
                  <a:gd name="T1" fmla="*/ 0 h 1968"/>
                  <a:gd name="T2" fmla="*/ 96 w 288"/>
                  <a:gd name="T3" fmla="*/ 144 h 1968"/>
                  <a:gd name="T4" fmla="*/ 48 w 288"/>
                  <a:gd name="T5" fmla="*/ 816 h 1968"/>
                  <a:gd name="T6" fmla="*/ 144 w 288"/>
                  <a:gd name="T7" fmla="*/ 1392 h 1968"/>
                  <a:gd name="T8" fmla="*/ 0 w 288"/>
                  <a:gd name="T9" fmla="*/ 1968 h 1968"/>
                  <a:gd name="T10" fmla="*/ 288 w 288"/>
                  <a:gd name="T11" fmla="*/ 1968 h 1968"/>
                  <a:gd name="T12" fmla="*/ 0 60000 65536"/>
                  <a:gd name="T13" fmla="*/ 0 60000 65536"/>
                  <a:gd name="T14" fmla="*/ 0 60000 65536"/>
                  <a:gd name="T15" fmla="*/ 0 60000 65536"/>
                  <a:gd name="T16" fmla="*/ 0 60000 65536"/>
                  <a:gd name="T17" fmla="*/ 0 60000 65536"/>
                  <a:gd name="T18" fmla="*/ 0 w 288"/>
                  <a:gd name="T19" fmla="*/ 0 h 1968"/>
                  <a:gd name="T20" fmla="*/ 288 w 288"/>
                  <a:gd name="T21" fmla="*/ 1968 h 1968"/>
                </a:gdLst>
                <a:ahLst/>
                <a:cxnLst>
                  <a:cxn ang="T12">
                    <a:pos x="T0" y="T1"/>
                  </a:cxn>
                  <a:cxn ang="T13">
                    <a:pos x="T2" y="T3"/>
                  </a:cxn>
                  <a:cxn ang="T14">
                    <a:pos x="T4" y="T5"/>
                  </a:cxn>
                  <a:cxn ang="T15">
                    <a:pos x="T6" y="T7"/>
                  </a:cxn>
                  <a:cxn ang="T16">
                    <a:pos x="T8" y="T9"/>
                  </a:cxn>
                  <a:cxn ang="T17">
                    <a:pos x="T10" y="T11"/>
                  </a:cxn>
                </a:cxnLst>
                <a:rect l="T18" t="T19" r="T20" b="T21"/>
                <a:pathLst>
                  <a:path w="288" h="1968">
                    <a:moveTo>
                      <a:pt x="96" y="0"/>
                    </a:moveTo>
                    <a:lnTo>
                      <a:pt x="96" y="144"/>
                    </a:lnTo>
                    <a:lnTo>
                      <a:pt x="48" y="816"/>
                    </a:lnTo>
                    <a:lnTo>
                      <a:pt x="144" y="1392"/>
                    </a:lnTo>
                    <a:lnTo>
                      <a:pt x="0" y="1968"/>
                    </a:lnTo>
                    <a:lnTo>
                      <a:pt x="288" y="1968"/>
                    </a:lnTo>
                  </a:path>
                </a:pathLst>
              </a:custGeom>
              <a:noFill/>
              <a:ln w="2540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sp>
            <p:nvSpPr>
              <p:cNvPr id="26642" name="Line 27"/>
              <p:cNvSpPr>
                <a:spLocks noChangeShapeType="1"/>
              </p:cNvSpPr>
              <p:nvPr/>
            </p:nvSpPr>
            <p:spPr bwMode="auto">
              <a:xfrm>
                <a:off x="912" y="2736"/>
                <a:ext cx="336" cy="528"/>
              </a:xfrm>
              <a:prstGeom prst="line">
                <a:avLst/>
              </a:prstGeom>
              <a:noFill/>
              <a:ln w="25400">
                <a:solidFill>
                  <a:srgbClr val="6699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6643" name="Line 28"/>
              <p:cNvSpPr>
                <a:spLocks noChangeShapeType="1"/>
              </p:cNvSpPr>
              <p:nvPr/>
            </p:nvSpPr>
            <p:spPr bwMode="auto">
              <a:xfrm flipH="1">
                <a:off x="960" y="3264"/>
                <a:ext cx="288" cy="432"/>
              </a:xfrm>
              <a:prstGeom prst="line">
                <a:avLst/>
              </a:prstGeom>
              <a:noFill/>
              <a:ln w="25400">
                <a:solidFill>
                  <a:srgbClr val="6699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6644" name="Line 29"/>
              <p:cNvSpPr>
                <a:spLocks noChangeShapeType="1"/>
              </p:cNvSpPr>
              <p:nvPr/>
            </p:nvSpPr>
            <p:spPr bwMode="auto">
              <a:xfrm>
                <a:off x="960" y="3696"/>
                <a:ext cx="144" cy="240"/>
              </a:xfrm>
              <a:prstGeom prst="line">
                <a:avLst/>
              </a:prstGeom>
              <a:noFill/>
              <a:ln w="25400">
                <a:solidFill>
                  <a:srgbClr val="6699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6645" name="Freeform 30"/>
              <p:cNvSpPr>
                <a:spLocks/>
              </p:cNvSpPr>
              <p:nvPr/>
            </p:nvSpPr>
            <p:spPr bwMode="auto">
              <a:xfrm>
                <a:off x="624" y="2112"/>
                <a:ext cx="912" cy="768"/>
              </a:xfrm>
              <a:custGeom>
                <a:avLst/>
                <a:gdLst>
                  <a:gd name="T0" fmla="*/ 912 w 912"/>
                  <a:gd name="T1" fmla="*/ 528 h 768"/>
                  <a:gd name="T2" fmla="*/ 816 w 912"/>
                  <a:gd name="T3" fmla="*/ 432 h 768"/>
                  <a:gd name="T4" fmla="*/ 528 w 912"/>
                  <a:gd name="T5" fmla="*/ 336 h 768"/>
                  <a:gd name="T6" fmla="*/ 336 w 912"/>
                  <a:gd name="T7" fmla="*/ 0 h 768"/>
                  <a:gd name="T8" fmla="*/ 0 w 912"/>
                  <a:gd name="T9" fmla="*/ 384 h 768"/>
                  <a:gd name="T10" fmla="*/ 96 w 912"/>
                  <a:gd name="T11" fmla="*/ 672 h 768"/>
                  <a:gd name="T12" fmla="*/ 48 w 912"/>
                  <a:gd name="T13" fmla="*/ 768 h 768"/>
                  <a:gd name="T14" fmla="*/ 0 60000 65536"/>
                  <a:gd name="T15" fmla="*/ 0 60000 65536"/>
                  <a:gd name="T16" fmla="*/ 0 60000 65536"/>
                  <a:gd name="T17" fmla="*/ 0 60000 65536"/>
                  <a:gd name="T18" fmla="*/ 0 60000 65536"/>
                  <a:gd name="T19" fmla="*/ 0 60000 65536"/>
                  <a:gd name="T20" fmla="*/ 0 60000 65536"/>
                  <a:gd name="T21" fmla="*/ 0 w 912"/>
                  <a:gd name="T22" fmla="*/ 0 h 768"/>
                  <a:gd name="T23" fmla="*/ 912 w 912"/>
                  <a:gd name="T24" fmla="*/ 768 h 7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768">
                    <a:moveTo>
                      <a:pt x="912" y="528"/>
                    </a:moveTo>
                    <a:lnTo>
                      <a:pt x="816" y="432"/>
                    </a:lnTo>
                    <a:lnTo>
                      <a:pt x="528" y="336"/>
                    </a:lnTo>
                    <a:lnTo>
                      <a:pt x="336" y="0"/>
                    </a:lnTo>
                    <a:lnTo>
                      <a:pt x="0" y="384"/>
                    </a:lnTo>
                    <a:lnTo>
                      <a:pt x="96" y="672"/>
                    </a:lnTo>
                    <a:lnTo>
                      <a:pt x="48" y="768"/>
                    </a:lnTo>
                  </a:path>
                </a:pathLst>
              </a:custGeom>
              <a:noFill/>
              <a:ln w="2540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sp>
            <p:nvSpPr>
              <p:cNvPr id="26646" name="Freeform 31"/>
              <p:cNvSpPr>
                <a:spLocks/>
              </p:cNvSpPr>
              <p:nvPr/>
            </p:nvSpPr>
            <p:spPr bwMode="auto">
              <a:xfrm>
                <a:off x="1104" y="1680"/>
                <a:ext cx="48" cy="96"/>
              </a:xfrm>
              <a:custGeom>
                <a:avLst/>
                <a:gdLst>
                  <a:gd name="T0" fmla="*/ 0 w 48"/>
                  <a:gd name="T1" fmla="*/ 0 h 96"/>
                  <a:gd name="T2" fmla="*/ 48 w 48"/>
                  <a:gd name="T3" fmla="*/ 96 h 96"/>
                  <a:gd name="T4" fmla="*/ 0 w 48"/>
                  <a:gd name="T5" fmla="*/ 96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0" y="0"/>
                    </a:moveTo>
                    <a:lnTo>
                      <a:pt x="48" y="96"/>
                    </a:lnTo>
                    <a:lnTo>
                      <a:pt x="0" y="96"/>
                    </a:lnTo>
                  </a:path>
                </a:pathLst>
              </a:custGeom>
              <a:noFill/>
              <a:ln w="25400">
                <a:solidFill>
                  <a:srgbClr val="6699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sp>
            <p:nvSpPr>
              <p:cNvPr id="26647" name="Line 32"/>
              <p:cNvSpPr>
                <a:spLocks noChangeShapeType="1"/>
              </p:cNvSpPr>
              <p:nvPr/>
            </p:nvSpPr>
            <p:spPr bwMode="auto">
              <a:xfrm flipH="1">
                <a:off x="1008" y="1824"/>
                <a:ext cx="48" cy="0"/>
              </a:xfrm>
              <a:prstGeom prst="line">
                <a:avLst/>
              </a:prstGeom>
              <a:noFill/>
              <a:ln w="25400">
                <a:solidFill>
                  <a:srgbClr val="6699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6648" name="Oval 33"/>
              <p:cNvSpPr>
                <a:spLocks noChangeArrowheads="1"/>
              </p:cNvSpPr>
              <p:nvPr/>
            </p:nvSpPr>
            <p:spPr bwMode="auto">
              <a:xfrm>
                <a:off x="1056" y="1584"/>
                <a:ext cx="48" cy="48"/>
              </a:xfrm>
              <a:prstGeom prst="ellipse">
                <a:avLst/>
              </a:prstGeom>
              <a:noFill/>
              <a:ln w="25400">
                <a:solidFill>
                  <a:srgbClr val="66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d-ID" altLang="id-ID"/>
              </a:p>
            </p:txBody>
          </p:sp>
        </p:grpSp>
        <p:sp>
          <p:nvSpPr>
            <p:cNvPr id="26639" name="Text Box 34"/>
            <p:cNvSpPr txBox="1">
              <a:spLocks noChangeArrowheads="1"/>
            </p:cNvSpPr>
            <p:nvPr/>
          </p:nvSpPr>
          <p:spPr bwMode="auto">
            <a:xfrm>
              <a:off x="134" y="1833"/>
              <a:ext cx="7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id-ID" sz="2000" dirty="0">
                  <a:solidFill>
                    <a:srgbClr val="669900"/>
                  </a:solidFill>
                  <a:latin typeface="Times New Roman" panose="02020603050405020304" pitchFamily="18" charset="0"/>
                </a:rPr>
                <a:t>“real” you</a:t>
              </a:r>
            </a:p>
          </p:txBody>
        </p:sp>
      </p:grpSp>
      <p:sp>
        <p:nvSpPr>
          <p:cNvPr id="42019" name="Text Box 35"/>
          <p:cNvSpPr txBox="1">
            <a:spLocks noChangeArrowheads="1"/>
          </p:cNvSpPr>
          <p:nvPr/>
        </p:nvSpPr>
        <p:spPr bwMode="auto">
          <a:xfrm>
            <a:off x="2451100" y="4967288"/>
            <a:ext cx="38020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id-ID" sz="2000">
                <a:latin typeface="Times New Roman" panose="02020603050405020304" pitchFamily="18" charset="0"/>
              </a:rPr>
              <a:t>mirror only</a:t>
            </a:r>
          </a:p>
          <a:p>
            <a:pPr algn="ctr" eaLnBrk="1" hangingPunct="1"/>
            <a:r>
              <a:rPr lang="en-US" altLang="id-ID" sz="2000">
                <a:latin typeface="Times New Roman" panose="02020603050405020304" pitchFamily="18" charset="0"/>
              </a:rPr>
              <a:t>needs to be half as</a:t>
            </a:r>
          </a:p>
          <a:p>
            <a:pPr algn="ctr" eaLnBrk="1" hangingPunct="1"/>
            <a:r>
              <a:rPr lang="en-US" altLang="id-ID" sz="2000">
                <a:latin typeface="Times New Roman" panose="02020603050405020304" pitchFamily="18" charset="0"/>
              </a:rPr>
              <a:t>high as you are tall. Your</a:t>
            </a:r>
          </a:p>
          <a:p>
            <a:pPr algn="ctr" eaLnBrk="1" hangingPunct="1"/>
            <a:r>
              <a:rPr lang="en-US" altLang="id-ID" sz="2000">
                <a:latin typeface="Times New Roman" panose="02020603050405020304" pitchFamily="18" charset="0"/>
              </a:rPr>
              <a:t>image will be twice as far from you</a:t>
            </a:r>
          </a:p>
          <a:p>
            <a:pPr algn="ctr" eaLnBrk="1" hangingPunct="1"/>
            <a:r>
              <a:rPr lang="en-US" altLang="id-ID" sz="2000">
                <a:latin typeface="Times New Roman" panose="02020603050405020304" pitchFamily="18" charset="0"/>
              </a:rPr>
              <a:t>as the mirror.</a:t>
            </a:r>
          </a:p>
        </p:txBody>
      </p:sp>
    </p:spTree>
    <p:extLst>
      <p:ext uri="{BB962C8B-B14F-4D97-AF65-F5344CB8AC3E}">
        <p14:creationId xmlns:p14="http://schemas.microsoft.com/office/powerpoint/2010/main" val="288385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1994"/>
                                        </p:tgtEl>
                                        <p:attrNameLst>
                                          <p:attrName>style.visibility</p:attrName>
                                        </p:attrNameLst>
                                      </p:cBhvr>
                                      <p:to>
                                        <p:strVal val="visible"/>
                                      </p:to>
                                    </p:set>
                                    <p:animEffect transition="in" filter="wipe(up)">
                                      <p:cBhvr>
                                        <p:cTn id="13" dur="500"/>
                                        <p:tgtEl>
                                          <p:spTgt spid="4199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1988"/>
                                        </p:tgtEl>
                                        <p:attrNameLst>
                                          <p:attrName>style.visibility</p:attrName>
                                        </p:attrNameLst>
                                      </p:cBhvr>
                                      <p:to>
                                        <p:strVal val="visible"/>
                                      </p:to>
                                    </p:set>
                                    <p:animEffect transition="in" filter="wipe(left)">
                                      <p:cBhvr>
                                        <p:cTn id="18" dur="500"/>
                                        <p:tgtEl>
                                          <p:spTgt spid="41988"/>
                                        </p:tgtEl>
                                      </p:cBhvr>
                                    </p:animEffect>
                                  </p:childTnLst>
                                </p:cTn>
                              </p:par>
                            </p:childTnLst>
                          </p:cTn>
                        </p:par>
                        <p:par>
                          <p:cTn id="19" fill="hold" nodeType="afterGroup">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41990"/>
                                        </p:tgtEl>
                                        <p:attrNameLst>
                                          <p:attrName>style.visibility</p:attrName>
                                        </p:attrNameLst>
                                      </p:cBhvr>
                                      <p:to>
                                        <p:strVal val="visible"/>
                                      </p:to>
                                    </p:set>
                                    <p:animEffect transition="in" filter="wipe(right)">
                                      <p:cBhvr>
                                        <p:cTn id="22" dur="500"/>
                                        <p:tgtEl>
                                          <p:spTgt spid="419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991"/>
                                        </p:tgtEl>
                                        <p:attrNameLst>
                                          <p:attrName>style.visibility</p:attrName>
                                        </p:attrNameLst>
                                      </p:cBhvr>
                                      <p:to>
                                        <p:strVal val="visible"/>
                                      </p:to>
                                    </p:set>
                                    <p:animEffect transition="in" filter="wipe(left)">
                                      <p:cBhvr>
                                        <p:cTn id="27" dur="500"/>
                                        <p:tgtEl>
                                          <p:spTgt spid="41991"/>
                                        </p:tgtEl>
                                      </p:cBhvr>
                                    </p:animEffect>
                                  </p:childTnLst>
                                </p:cTn>
                              </p:par>
                            </p:childTnLst>
                          </p:cTn>
                        </p:par>
                        <p:par>
                          <p:cTn id="28" fill="hold" nodeType="afterGroup">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41992"/>
                                        </p:tgtEl>
                                        <p:attrNameLst>
                                          <p:attrName>style.visibility</p:attrName>
                                        </p:attrNameLst>
                                      </p:cBhvr>
                                      <p:to>
                                        <p:strVal val="visible"/>
                                      </p:to>
                                    </p:set>
                                    <p:animEffect transition="in" filter="wipe(right)">
                                      <p:cBhvr>
                                        <p:cTn id="31" dur="500"/>
                                        <p:tgtEl>
                                          <p:spTgt spid="4199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499"/>
                                          </p:stCondLst>
                                        </p:cTn>
                                        <p:tgtEl>
                                          <p:spTgt spid="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1989"/>
                                        </p:tgtEl>
                                        <p:attrNameLst>
                                          <p:attrName>style.visibility</p:attrName>
                                        </p:attrNameLst>
                                      </p:cBhvr>
                                      <p:to>
                                        <p:strVal val="visible"/>
                                      </p:to>
                                    </p:set>
                                    <p:animEffect transition="in" filter="wipe(left)">
                                      <p:cBhvr>
                                        <p:cTn id="40" dur="500"/>
                                        <p:tgtEl>
                                          <p:spTgt spid="4198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1993"/>
                                        </p:tgtEl>
                                        <p:attrNameLst>
                                          <p:attrName>style.visibility</p:attrName>
                                        </p:attrNameLst>
                                      </p:cBhvr>
                                      <p:to>
                                        <p:strVal val="visible"/>
                                      </p:to>
                                    </p:set>
                                    <p:animEffect transition="in" filter="wipe(left)">
                                      <p:cBhvr>
                                        <p:cTn id="45" dur="500"/>
                                        <p:tgtEl>
                                          <p:spTgt spid="4199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2019"/>
                                        </p:tgtEl>
                                        <p:attrNameLst>
                                          <p:attrName>style.visibility</p:attrName>
                                        </p:attrNameLst>
                                      </p:cBhvr>
                                      <p:to>
                                        <p:strVal val="visible"/>
                                      </p:to>
                                    </p:set>
                                    <p:animEffect transition="in" filter="wipe(up)">
                                      <p:cBhvr>
                                        <p:cTn id="50" dur="500"/>
                                        <p:tgtEl>
                                          <p:spTgt spid="42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41990" grpId="0" animBg="1"/>
      <p:bldP spid="41991" grpId="0" animBg="1"/>
      <p:bldP spid="41992" grpId="0" animBg="1"/>
      <p:bldP spid="41993" grpId="0" animBg="1"/>
      <p:bldP spid="41994" grpId="0" animBg="1"/>
      <p:bldP spid="4201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id-ID" sz="4400" b="1" smtClean="0"/>
              <a:t>LEFT- RIGHT REVERSAL</a:t>
            </a:r>
          </a:p>
        </p:txBody>
      </p:sp>
      <p:sp>
        <p:nvSpPr>
          <p:cNvPr id="3" name="Rectangle 2"/>
          <p:cNvSpPr/>
          <p:nvPr/>
        </p:nvSpPr>
        <p:spPr>
          <a:xfrm rot="10800000" flipH="1" flipV="1">
            <a:off x="1905000" y="1676400"/>
            <a:ext cx="4953000" cy="923330"/>
          </a:xfrm>
          <a:prstGeom prst="rect">
            <a:avLst/>
          </a:prstGeom>
          <a:noFill/>
        </p:spPr>
        <p:txBody>
          <a:bodyPr>
            <a:spAutoFit/>
            <a:scene3d>
              <a:camera prst="perspectiveFront">
                <a:rot lat="0" lon="10800000" rev="0"/>
              </a:camera>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a typeface="ＭＳ Ｐゴシック" pitchFamily="1" charset="-128"/>
              </a:rPr>
              <a:t>AMBULANCE</a:t>
            </a:r>
          </a:p>
        </p:txBody>
      </p:sp>
      <p:pic>
        <p:nvPicPr>
          <p:cNvPr id="28676" name="Picture 5" descr="http://sol.sci.uop.edu/~jfalward/physics17/chapter12/leftrightpe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114675"/>
            <a:ext cx="37338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26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id-ID" smtClean="0"/>
              <a:t>Curved mirrors</a:t>
            </a:r>
          </a:p>
        </p:txBody>
      </p:sp>
      <p:sp>
        <p:nvSpPr>
          <p:cNvPr id="43011" name="Rectangle 3"/>
          <p:cNvSpPr>
            <a:spLocks noGrp="1" noChangeArrowheads="1"/>
          </p:cNvSpPr>
          <p:nvPr>
            <p:ph type="body" idx="1"/>
          </p:nvPr>
        </p:nvSpPr>
        <p:spPr>
          <a:xfrm>
            <a:off x="685800" y="1219200"/>
            <a:ext cx="7772400" cy="4648200"/>
          </a:xfrm>
        </p:spPr>
        <p:txBody>
          <a:bodyPr>
            <a:normAutofit/>
          </a:bodyPr>
          <a:lstStyle/>
          <a:p>
            <a:pPr eaLnBrk="1" hangingPunct="1"/>
            <a:r>
              <a:rPr lang="en-US" altLang="id-ID" sz="2800" dirty="0" smtClean="0"/>
              <a:t>What if the mirror isn’t flat?</a:t>
            </a:r>
          </a:p>
          <a:p>
            <a:pPr lvl="1" eaLnBrk="1" hangingPunct="1"/>
            <a:r>
              <a:rPr lang="en-US" altLang="id-ID" sz="2400" dirty="0" smtClean="0"/>
              <a:t>light still follows the same rules, with </a:t>
            </a:r>
            <a:r>
              <a:rPr lang="en-US" altLang="id-ID" sz="2400" i="1" dirty="0" smtClean="0">
                <a:solidFill>
                  <a:schemeClr val="accent2"/>
                </a:solidFill>
              </a:rPr>
              <a:t>local</a:t>
            </a:r>
            <a:r>
              <a:rPr lang="en-US" altLang="id-ID" sz="2400" dirty="0" smtClean="0"/>
              <a:t> surface normal</a:t>
            </a:r>
          </a:p>
          <a:p>
            <a:pPr eaLnBrk="1" hangingPunct="1"/>
            <a:r>
              <a:rPr lang="en-US" altLang="id-ID" sz="2800" dirty="0" smtClean="0"/>
              <a:t>Parabolic mirrors have exact focus</a:t>
            </a:r>
          </a:p>
          <a:p>
            <a:pPr lvl="1" eaLnBrk="1" hangingPunct="1"/>
            <a:r>
              <a:rPr lang="en-US" altLang="id-ID" sz="2400" dirty="0" smtClean="0"/>
              <a:t>used in telescopes, backyard satellite dishes, etc.</a:t>
            </a:r>
          </a:p>
          <a:p>
            <a:pPr lvl="1" eaLnBrk="1" hangingPunct="1"/>
            <a:r>
              <a:rPr lang="en-US" altLang="id-ID" sz="2400" dirty="0" smtClean="0"/>
              <a:t>also forms virtual image</a:t>
            </a:r>
          </a:p>
        </p:txBody>
      </p:sp>
      <p:pic>
        <p:nvPicPr>
          <p:cNvPr id="30724" name="Picture 4" descr="mirro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126931"/>
            <a:ext cx="3276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focu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97036"/>
            <a:ext cx="318452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36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Nature of light: particle or wave?</a:t>
            </a:r>
            <a:br>
              <a:rPr lang="en-US" dirty="0"/>
            </a:br>
            <a:r>
              <a:rPr lang="id-ID" dirty="0"/>
              <a:t>- or both?</a:t>
            </a:r>
          </a:p>
        </p:txBody>
      </p:sp>
      <p:sp>
        <p:nvSpPr>
          <p:cNvPr id="3" name="Content Placeholder 2"/>
          <p:cNvSpPr>
            <a:spLocks noGrp="1"/>
          </p:cNvSpPr>
          <p:nvPr>
            <p:ph idx="1"/>
          </p:nvPr>
        </p:nvSpPr>
        <p:spPr/>
        <p:txBody>
          <a:bodyPr>
            <a:normAutofit fontScale="92500"/>
          </a:bodyPr>
          <a:lstStyle/>
          <a:p>
            <a:r>
              <a:rPr lang="en-US" dirty="0" smtClean="0"/>
              <a:t>Some </a:t>
            </a:r>
            <a:r>
              <a:rPr lang="en-US" dirty="0"/>
              <a:t>experiments could not be explained </a:t>
            </a:r>
            <a:r>
              <a:rPr lang="en-US" dirty="0" smtClean="0"/>
              <a:t>by</a:t>
            </a:r>
            <a:r>
              <a:rPr lang="id-ID" dirty="0" smtClean="0"/>
              <a:t> </a:t>
            </a:r>
            <a:r>
              <a:rPr lang="en-US" dirty="0" smtClean="0"/>
              <a:t>the </a:t>
            </a:r>
            <a:r>
              <a:rPr lang="en-US" dirty="0"/>
              <a:t>wave nature of light</a:t>
            </a:r>
          </a:p>
          <a:p>
            <a:r>
              <a:rPr lang="en-US" dirty="0" smtClean="0"/>
              <a:t>The </a:t>
            </a:r>
            <a:r>
              <a:rPr lang="en-US" dirty="0"/>
              <a:t>photoelectric effect was a </a:t>
            </a:r>
            <a:r>
              <a:rPr lang="en-US" dirty="0" smtClean="0"/>
              <a:t>major</a:t>
            </a:r>
            <a:r>
              <a:rPr lang="id-ID" dirty="0" smtClean="0"/>
              <a:t> </a:t>
            </a:r>
            <a:r>
              <a:rPr lang="en-US" dirty="0" smtClean="0"/>
              <a:t>phenomenon </a:t>
            </a:r>
            <a:r>
              <a:rPr lang="en-US" dirty="0"/>
              <a:t>not explained by waves</a:t>
            </a:r>
          </a:p>
          <a:p>
            <a:pPr marL="914400" indent="-515938">
              <a:buNone/>
            </a:pPr>
            <a:r>
              <a:rPr lang="en-US" dirty="0"/>
              <a:t>– </a:t>
            </a:r>
            <a:r>
              <a:rPr lang="id-ID" dirty="0" smtClean="0"/>
              <a:t>	</a:t>
            </a:r>
            <a:r>
              <a:rPr lang="en-US" dirty="0" smtClean="0"/>
              <a:t>When </a:t>
            </a:r>
            <a:r>
              <a:rPr lang="en-US" dirty="0"/>
              <a:t>light strikes a metal surface, electrons </a:t>
            </a:r>
            <a:r>
              <a:rPr lang="en-US" dirty="0" smtClean="0"/>
              <a:t>are</a:t>
            </a:r>
            <a:r>
              <a:rPr lang="id-ID" dirty="0" smtClean="0"/>
              <a:t> </a:t>
            </a:r>
            <a:r>
              <a:rPr lang="en-US" dirty="0" smtClean="0"/>
              <a:t>sometimes </a:t>
            </a:r>
            <a:r>
              <a:rPr lang="en-US" dirty="0"/>
              <a:t>ejected from the surface</a:t>
            </a:r>
          </a:p>
          <a:p>
            <a:pPr marL="914400" indent="-515938">
              <a:buNone/>
            </a:pPr>
            <a:r>
              <a:rPr lang="en-US" dirty="0"/>
              <a:t>– </a:t>
            </a:r>
            <a:r>
              <a:rPr lang="id-ID" dirty="0" smtClean="0"/>
              <a:t>	</a:t>
            </a:r>
            <a:r>
              <a:rPr lang="en-US" dirty="0" smtClean="0"/>
              <a:t>The </a:t>
            </a:r>
            <a:r>
              <a:rPr lang="en-US" dirty="0"/>
              <a:t>kinetic energy of the ejected electron </a:t>
            </a:r>
            <a:r>
              <a:rPr lang="en-US" dirty="0" smtClean="0"/>
              <a:t>is</a:t>
            </a:r>
            <a:r>
              <a:rPr lang="id-ID" dirty="0" smtClean="0"/>
              <a:t> </a:t>
            </a:r>
            <a:r>
              <a:rPr lang="en-US" dirty="0" smtClean="0"/>
              <a:t>independent </a:t>
            </a:r>
            <a:r>
              <a:rPr lang="en-US" dirty="0"/>
              <a:t>of the frequency of the light</a:t>
            </a:r>
            <a:endParaRPr lang="id-ID" dirty="0"/>
          </a:p>
        </p:txBody>
      </p:sp>
      <p:sp>
        <p:nvSpPr>
          <p:cNvPr id="4" name="Slide Number Placeholder 3"/>
          <p:cNvSpPr>
            <a:spLocks noGrp="1"/>
          </p:cNvSpPr>
          <p:nvPr>
            <p:ph type="sldNum" sz="quarter" idx="12"/>
          </p:nvPr>
        </p:nvSpPr>
        <p:spPr/>
        <p:txBody>
          <a:bodyPr/>
          <a:lstStyle/>
          <a:p>
            <a:fld id="{59C909A9-017D-45E3-A293-69C3113257BA}" type="slidenum">
              <a:rPr lang="id-ID" smtClean="0"/>
              <a:pPr/>
              <a:t>4</a:t>
            </a:fld>
            <a:endParaRPr lang="id-ID"/>
          </a:p>
        </p:txBody>
      </p:sp>
    </p:spTree>
    <p:extLst>
      <p:ext uri="{BB962C8B-B14F-4D97-AF65-F5344CB8AC3E}">
        <p14:creationId xmlns:p14="http://schemas.microsoft.com/office/powerpoint/2010/main" val="35211804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pPr eaLnBrk="1" hangingPunct="1"/>
            <a:r>
              <a:rPr lang="en-US" altLang="id-ID" sz="6600" smtClean="0">
                <a:effectLst>
                  <a:outerShdw blurRad="38100" dist="38100" dir="2700000" algn="tl">
                    <a:srgbClr val="C0C0C0"/>
                  </a:outerShdw>
                </a:effectLst>
              </a:rPr>
              <a:t>Concave  Mirrors</a:t>
            </a:r>
          </a:p>
        </p:txBody>
      </p:sp>
      <p:sp>
        <p:nvSpPr>
          <p:cNvPr id="109571" name="Rectangle 3"/>
          <p:cNvSpPr>
            <a:spLocks noGrp="1" noChangeArrowheads="1"/>
          </p:cNvSpPr>
          <p:nvPr>
            <p:ph type="body" sz="half" idx="1"/>
          </p:nvPr>
        </p:nvSpPr>
        <p:spPr>
          <a:xfrm>
            <a:off x="381000" y="1447800"/>
            <a:ext cx="7748588" cy="4114800"/>
          </a:xfrm>
        </p:spPr>
        <p:txBody>
          <a:bodyPr/>
          <a:lstStyle/>
          <a:p>
            <a:pPr lvl="2" eaLnBrk="1" hangingPunct="1">
              <a:lnSpc>
                <a:spcPct val="90000"/>
              </a:lnSpc>
            </a:pPr>
            <a:r>
              <a:rPr lang="en-US" altLang="id-ID" sz="4000" smtClean="0"/>
              <a:t>Curves inward</a:t>
            </a:r>
          </a:p>
          <a:p>
            <a:pPr lvl="2" eaLnBrk="1" hangingPunct="1">
              <a:lnSpc>
                <a:spcPct val="90000"/>
              </a:lnSpc>
            </a:pPr>
            <a:r>
              <a:rPr lang="en-US" altLang="id-ID" sz="4000" smtClean="0"/>
              <a:t>May be real or virtual image</a:t>
            </a:r>
          </a:p>
        </p:txBody>
      </p:sp>
      <p:pic>
        <p:nvPicPr>
          <p:cNvPr id="32775" name="Picture 11" descr="http://l.yimg.com/www.flickr.com/images/spaceba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47625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6" descr="http://farm1.static.flickr.com/70/435720802_b819454735.jpg?v=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806700"/>
            <a:ext cx="54864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5986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dissolve">
                                      <p:cBhvr>
                                        <p:cTn id="7" dur="500"/>
                                        <p:tgtEl>
                                          <p:spTgt spid="109570"/>
                                        </p:tgtEl>
                                      </p:cBhvr>
                                    </p:animEffect>
                                  </p:childTnLst>
                                </p:cTn>
                              </p:par>
                            </p:childTnLst>
                          </p:cTn>
                        </p:par>
                        <p:par>
                          <p:cTn id="8" fill="hold" nodeType="afterGroup">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109571">
                                            <p:txEl>
                                              <p:pRg st="0" end="0"/>
                                            </p:txEl>
                                          </p:spTgt>
                                        </p:tgtEl>
                                        <p:attrNameLst>
                                          <p:attrName>style.visibility</p:attrName>
                                        </p:attrNameLst>
                                      </p:cBhvr>
                                      <p:to>
                                        <p:strVal val="visible"/>
                                      </p:to>
                                    </p:set>
                                    <p:animEffect transition="in" filter="dissolve">
                                      <p:cBhvr>
                                        <p:cTn id="11" dur="500"/>
                                        <p:tgtEl>
                                          <p:spTgt spid="109571">
                                            <p:txEl>
                                              <p:pRg st="0" end="0"/>
                                            </p:txEl>
                                          </p:spTgt>
                                        </p:tgtEl>
                                      </p:cBhvr>
                                    </p:animEffect>
                                  </p:childTnLst>
                                </p:cTn>
                              </p:par>
                            </p:childTnLst>
                          </p:cTn>
                        </p:par>
                        <p:par>
                          <p:cTn id="12" fill="hold" nodeType="afterGroup">
                            <p:stCondLst>
                              <p:cond delay="3000"/>
                            </p:stCondLst>
                            <p:childTnLst>
                              <p:par>
                                <p:cTn id="13" presetID="9" presetClass="entr" presetSubtype="0" fill="hold" grpId="0" nodeType="afterEffect">
                                  <p:stCondLst>
                                    <p:cond delay="2000"/>
                                  </p:stCondLst>
                                  <p:childTnLst>
                                    <p:set>
                                      <p:cBhvr>
                                        <p:cTn id="14" dur="1" fill="hold">
                                          <p:stCondLst>
                                            <p:cond delay="0"/>
                                          </p:stCondLst>
                                        </p:cTn>
                                        <p:tgtEl>
                                          <p:spTgt spid="109571">
                                            <p:txEl>
                                              <p:pRg st="1" end="1"/>
                                            </p:txEl>
                                          </p:spTgt>
                                        </p:tgtEl>
                                        <p:attrNameLst>
                                          <p:attrName>style.visibility</p:attrName>
                                        </p:attrNameLst>
                                      </p:cBhvr>
                                      <p:to>
                                        <p:strVal val="visible"/>
                                      </p:to>
                                    </p:set>
                                    <p:animEffect transition="in" filter="dissolve">
                                      <p:cBhvr>
                                        <p:cTn id="15" dur="500"/>
                                        <p:tgtEl>
                                          <p:spTgt spid="109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utoUpdateAnimBg="0"/>
      <p:bldP spid="109571" grpId="0" build="p" bldLvl="5" autoUpdateAnimBg="0" advAuto="200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normAutofit fontScale="90000"/>
          </a:bodyPr>
          <a:lstStyle/>
          <a:p>
            <a:r>
              <a:rPr lang="en-US" altLang="id-ID" sz="2800" smtClean="0"/>
              <a:t>For a real object between f and the mirror, a virtual image is formed behind the mirror. The image is upright and larger than the object. </a:t>
            </a:r>
            <a:br>
              <a:rPr lang="en-US" altLang="id-ID" sz="2800" smtClean="0"/>
            </a:br>
            <a:r>
              <a:rPr lang="en-US" altLang="id-ID" sz="2400" smtClean="0"/>
              <a:t/>
            </a:r>
            <a:br>
              <a:rPr lang="en-US" altLang="id-ID" sz="2400" smtClean="0"/>
            </a:br>
            <a:endParaRPr lang="en-US" altLang="id-ID" sz="2400" smtClean="0"/>
          </a:p>
        </p:txBody>
      </p:sp>
      <p:pic>
        <p:nvPicPr>
          <p:cNvPr id="34820" name="Picture 2" descr="http://www.physics.mun.ca/~jjerrett/mirror/InsideF_mirr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81275"/>
            <a:ext cx="751681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648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altLang="id-ID" sz="2400" smtClean="0"/>
              <a:t/>
            </a:r>
            <a:br>
              <a:rPr lang="en-US" altLang="id-ID" sz="2400" smtClean="0"/>
            </a:br>
            <a:endParaRPr lang="en-US" altLang="id-ID" sz="2400" smtClean="0"/>
          </a:p>
        </p:txBody>
      </p:sp>
      <p:sp>
        <p:nvSpPr>
          <p:cNvPr id="36869" name="Rectangle 6"/>
          <p:cNvSpPr>
            <a:spLocks noChangeArrowheads="1"/>
          </p:cNvSpPr>
          <p:nvPr/>
        </p:nvSpPr>
        <p:spPr bwMode="auto">
          <a:xfrm>
            <a:off x="914400" y="381000"/>
            <a:ext cx="7924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2800"/>
              <a:t>For a real object between C and f, a real image is formed outside of C. The image is inverted and larger than the object.</a:t>
            </a:r>
            <a:r>
              <a:rPr lang="en-US" altLang="id-ID"/>
              <a:t/>
            </a:r>
            <a:br>
              <a:rPr lang="en-US" altLang="id-ID"/>
            </a:br>
            <a:r>
              <a:rPr lang="en-US" altLang="id-ID"/>
              <a:t/>
            </a:r>
            <a:br>
              <a:rPr lang="en-US" altLang="id-ID"/>
            </a:br>
            <a:endParaRPr lang="en-US" altLang="id-ID"/>
          </a:p>
        </p:txBody>
      </p:sp>
      <p:pic>
        <p:nvPicPr>
          <p:cNvPr id="36871" name="Picture 2" descr="http://www.physics.mun.ca/~jjerrett/mirror/BetweenC_mirr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3100388"/>
            <a:ext cx="8416925"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927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altLang="id-ID" sz="2400" smtClean="0"/>
              <a:t/>
            </a:r>
            <a:br>
              <a:rPr lang="en-US" altLang="id-ID" sz="2400" smtClean="0"/>
            </a:br>
            <a:endParaRPr lang="en-US" altLang="id-ID" sz="2400" smtClean="0"/>
          </a:p>
        </p:txBody>
      </p:sp>
      <p:sp>
        <p:nvSpPr>
          <p:cNvPr id="38915"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a:t>For a real object between f and the mirror, a virtual image is formed behind the mirror. The position of the image is found by tracing the reflected rays back behind the mirror to where they meet. The image is upright and larger than the object. </a:t>
            </a:r>
            <a:br>
              <a:rPr lang="en-US" altLang="id-ID"/>
            </a:br>
            <a:r>
              <a:rPr lang="en-US" altLang="id-ID"/>
              <a:t/>
            </a:r>
            <a:br>
              <a:rPr lang="en-US" altLang="id-ID"/>
            </a:br>
            <a:endParaRPr lang="en-US" altLang="id-ID"/>
          </a:p>
          <a:p>
            <a:r>
              <a:rPr lang="en-US" altLang="id-ID"/>
              <a:t>  </a:t>
            </a:r>
            <a:endParaRPr lang="en-US" altLang="id-ID" sz="17800"/>
          </a:p>
          <a:p>
            <a:endParaRPr lang="en-US" altLang="id-ID"/>
          </a:p>
        </p:txBody>
      </p:sp>
      <p:sp>
        <p:nvSpPr>
          <p:cNvPr id="38916"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a:t>For a real object close to the mirror but outside of the center of curvature, the real image is formed between C and f. The image is inverted and smaller than the object.</a:t>
            </a:r>
            <a:br>
              <a:rPr lang="en-US" altLang="id-ID"/>
            </a:br>
            <a:r>
              <a:rPr lang="en-US" altLang="id-ID"/>
              <a:t/>
            </a:r>
            <a:br>
              <a:rPr lang="en-US" altLang="id-ID"/>
            </a:br>
            <a:endParaRPr lang="en-US" altLang="id-ID"/>
          </a:p>
          <a:p>
            <a:r>
              <a:rPr lang="en-US" altLang="id-ID"/>
              <a:t>  </a:t>
            </a:r>
            <a:endParaRPr lang="en-US" altLang="id-ID" sz="9700"/>
          </a:p>
          <a:p>
            <a:endParaRPr lang="en-US" altLang="id-ID"/>
          </a:p>
        </p:txBody>
      </p:sp>
      <p:sp>
        <p:nvSpPr>
          <p:cNvPr id="38917" name="Rectangle 6"/>
          <p:cNvSpPr>
            <a:spLocks noChangeArrowheads="1"/>
          </p:cNvSpPr>
          <p:nvPr/>
        </p:nvSpPr>
        <p:spPr bwMode="auto">
          <a:xfrm>
            <a:off x="914400" y="3810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a:t/>
            </a:r>
            <a:br>
              <a:rPr lang="en-US" altLang="id-ID"/>
            </a:br>
            <a:endParaRPr lang="en-US" altLang="id-ID"/>
          </a:p>
        </p:txBody>
      </p:sp>
      <p:sp>
        <p:nvSpPr>
          <p:cNvPr id="38918"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a:t>For a real object between C and f, a real image is formed outside of C. The image is inverted and larger than the object.</a:t>
            </a:r>
            <a:br>
              <a:rPr lang="en-US" altLang="id-ID"/>
            </a:br>
            <a:r>
              <a:rPr lang="en-US" altLang="id-ID"/>
              <a:t/>
            </a:r>
            <a:br>
              <a:rPr lang="en-US" altLang="id-ID"/>
            </a:br>
            <a:endParaRPr lang="en-US" altLang="id-ID"/>
          </a:p>
          <a:p>
            <a:r>
              <a:rPr lang="en-US" altLang="id-ID"/>
              <a:t>  </a:t>
            </a:r>
            <a:endParaRPr lang="en-US" altLang="id-ID" sz="10600"/>
          </a:p>
          <a:p>
            <a:endParaRPr lang="en-US" altLang="id-ID"/>
          </a:p>
        </p:txBody>
      </p:sp>
      <p:sp>
        <p:nvSpPr>
          <p:cNvPr id="38919"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a:t>For a real object at C, the real image is formed at C. The image is inverted and the same size as the object.</a:t>
            </a:r>
            <a:br>
              <a:rPr lang="en-US" altLang="id-ID"/>
            </a:br>
            <a:r>
              <a:rPr lang="en-US" altLang="id-ID"/>
              <a:t/>
            </a:r>
            <a:br>
              <a:rPr lang="en-US" altLang="id-ID"/>
            </a:br>
            <a:endParaRPr lang="en-US" altLang="id-ID"/>
          </a:p>
          <a:p>
            <a:r>
              <a:rPr lang="en-US" altLang="id-ID"/>
              <a:t>  </a:t>
            </a:r>
            <a:endParaRPr lang="en-US" altLang="id-ID" sz="9700"/>
          </a:p>
          <a:p>
            <a:endParaRPr lang="en-US" altLang="id-ID"/>
          </a:p>
        </p:txBody>
      </p:sp>
      <p:pic>
        <p:nvPicPr>
          <p:cNvPr id="38920" name="Picture 2" descr="http://www.physics.mun.ca/~jjerrett/mirror/AtC_mirr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82875"/>
            <a:ext cx="83312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9"/>
          <p:cNvSpPr>
            <a:spLocks noChangeArrowheads="1"/>
          </p:cNvSpPr>
          <p:nvPr/>
        </p:nvSpPr>
        <p:spPr bwMode="auto">
          <a:xfrm>
            <a:off x="990600" y="381000"/>
            <a:ext cx="7162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2800"/>
              <a:t>For a real object at C, the real image is formed at C. The image is inverted and the same size as the object.</a:t>
            </a:r>
            <a:r>
              <a:rPr lang="en-US" altLang="id-ID"/>
              <a:t/>
            </a:r>
            <a:br>
              <a:rPr lang="en-US" altLang="id-ID"/>
            </a:br>
            <a:r>
              <a:rPr lang="en-US" altLang="id-ID"/>
              <a:t/>
            </a:r>
            <a:br>
              <a:rPr lang="en-US" altLang="id-ID"/>
            </a:br>
            <a:endParaRPr lang="en-US" altLang="id-ID"/>
          </a:p>
        </p:txBody>
      </p:sp>
    </p:spTree>
    <p:extLst>
      <p:ext uri="{BB962C8B-B14F-4D97-AF65-F5344CB8AC3E}">
        <p14:creationId xmlns:p14="http://schemas.microsoft.com/office/powerpoint/2010/main" val="2100073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altLang="id-ID" sz="2400" smtClean="0"/>
              <a:t/>
            </a:r>
            <a:br>
              <a:rPr lang="en-US" altLang="id-ID" sz="2400" smtClean="0"/>
            </a:br>
            <a:endParaRPr lang="en-US" altLang="id-ID" sz="2400" smtClean="0"/>
          </a:p>
        </p:txBody>
      </p:sp>
      <p:sp>
        <p:nvSpPr>
          <p:cNvPr id="40963"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a:t>For a real object between f and the mirror, a virtual image is formed behind the mirror. The position of the image is found by tracing the reflected rays back behind the mirror to where they meet. The image is upright and larger than the object. </a:t>
            </a:r>
            <a:br>
              <a:rPr lang="en-US" altLang="id-ID"/>
            </a:br>
            <a:r>
              <a:rPr lang="en-US" altLang="id-ID"/>
              <a:t/>
            </a:r>
            <a:br>
              <a:rPr lang="en-US" altLang="id-ID"/>
            </a:br>
            <a:endParaRPr lang="en-US" altLang="id-ID"/>
          </a:p>
          <a:p>
            <a:r>
              <a:rPr lang="en-US" altLang="id-ID"/>
              <a:t>  </a:t>
            </a:r>
            <a:endParaRPr lang="en-US" altLang="id-ID" sz="17800"/>
          </a:p>
          <a:p>
            <a:endParaRPr lang="en-US" altLang="id-ID"/>
          </a:p>
        </p:txBody>
      </p:sp>
      <p:sp>
        <p:nvSpPr>
          <p:cNvPr id="40964"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a:t>For a real object close to the mirror but outside of the center of curvature, the real image is formed between C and f. The image is inverted and smaller than the object.</a:t>
            </a:r>
            <a:br>
              <a:rPr lang="en-US" altLang="id-ID"/>
            </a:br>
            <a:r>
              <a:rPr lang="en-US" altLang="id-ID"/>
              <a:t/>
            </a:r>
            <a:br>
              <a:rPr lang="en-US" altLang="id-ID"/>
            </a:br>
            <a:endParaRPr lang="en-US" altLang="id-ID"/>
          </a:p>
          <a:p>
            <a:r>
              <a:rPr lang="en-US" altLang="id-ID"/>
              <a:t>  </a:t>
            </a:r>
            <a:endParaRPr lang="en-US" altLang="id-ID" sz="9700"/>
          </a:p>
          <a:p>
            <a:endParaRPr lang="en-US" altLang="id-ID"/>
          </a:p>
        </p:txBody>
      </p:sp>
      <p:pic>
        <p:nvPicPr>
          <p:cNvPr id="40965" name="Picture 2" descr="http://www.physics.mun.ca/~jjerrett/mirror/OutsideC_mirr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80772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6"/>
          <p:cNvSpPr>
            <a:spLocks noChangeArrowheads="1"/>
          </p:cNvSpPr>
          <p:nvPr/>
        </p:nvSpPr>
        <p:spPr bwMode="auto">
          <a:xfrm>
            <a:off x="914400" y="381000"/>
            <a:ext cx="7924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2800"/>
              <a:t>For a real object close to the mirror but outside of the center of curvature, the real image is formed between C and f. The image is inverted and smaller than the object.</a:t>
            </a:r>
            <a:br>
              <a:rPr lang="en-US" altLang="id-ID" sz="2800"/>
            </a:br>
            <a:r>
              <a:rPr lang="en-US" altLang="id-ID"/>
              <a:t/>
            </a:r>
            <a:br>
              <a:rPr lang="en-US" altLang="id-ID"/>
            </a:br>
            <a:endParaRPr lang="en-US" altLang="id-ID"/>
          </a:p>
        </p:txBody>
      </p:sp>
    </p:spTree>
    <p:extLst>
      <p:ext uri="{BB962C8B-B14F-4D97-AF65-F5344CB8AC3E}">
        <p14:creationId xmlns:p14="http://schemas.microsoft.com/office/powerpoint/2010/main" val="3446620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1143000"/>
          </a:xfrm>
        </p:spPr>
        <p:txBody>
          <a:bodyPr>
            <a:normAutofit fontScale="90000"/>
          </a:bodyPr>
          <a:lstStyle/>
          <a:p>
            <a:pPr marL="342900" indent="-342900"/>
            <a:r>
              <a:rPr lang="en-US" altLang="id-ID" sz="4000" smtClean="0"/>
              <a:t/>
            </a:r>
            <a:br>
              <a:rPr lang="en-US" altLang="id-ID" sz="4000" smtClean="0"/>
            </a:br>
            <a:endParaRPr lang="en-US" altLang="id-ID" sz="5400" smtClean="0"/>
          </a:p>
        </p:txBody>
      </p:sp>
      <p:sp>
        <p:nvSpPr>
          <p:cNvPr id="43011"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a:t>For a real object at f, no image is formed. The reflected rays are parallel and never converge.</a:t>
            </a:r>
            <a:br>
              <a:rPr lang="en-US" altLang="id-ID"/>
            </a:br>
            <a:r>
              <a:rPr lang="en-US" altLang="id-ID"/>
              <a:t/>
            </a:r>
            <a:br>
              <a:rPr lang="en-US" altLang="id-ID"/>
            </a:br>
            <a:endParaRPr lang="en-US" altLang="id-ID"/>
          </a:p>
          <a:p>
            <a:r>
              <a:rPr lang="en-US" altLang="id-ID"/>
              <a:t>  </a:t>
            </a:r>
            <a:endParaRPr lang="en-US" altLang="id-ID" sz="11200"/>
          </a:p>
          <a:p>
            <a:endParaRPr lang="en-US" altLang="id-ID"/>
          </a:p>
        </p:txBody>
      </p:sp>
      <p:pic>
        <p:nvPicPr>
          <p:cNvPr id="43012" name="Picture 4" descr="http://www.physics.mun.ca/~jjerrett/mirror/AtF_mirr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62200"/>
            <a:ext cx="7445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914400" y="5287963"/>
            <a:ext cx="75438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a:t> </a:t>
            </a:r>
            <a:r>
              <a:rPr lang="en-US" altLang="id-ID" sz="2800"/>
              <a:t>For a real object at f, no image is formed. The reflected rays are parallel and never converge.</a:t>
            </a:r>
            <a:br>
              <a:rPr lang="en-US" altLang="id-ID" sz="2800"/>
            </a:br>
            <a:r>
              <a:rPr lang="en-US" altLang="id-ID"/>
              <a:t/>
            </a:r>
            <a:br>
              <a:rPr lang="en-US" altLang="id-ID"/>
            </a:br>
            <a:endParaRPr lang="en-US" altLang="id-ID"/>
          </a:p>
        </p:txBody>
      </p:sp>
      <p:sp>
        <p:nvSpPr>
          <p:cNvPr id="43014" name="TextBox 10"/>
          <p:cNvSpPr txBox="1">
            <a:spLocks noChangeArrowheads="1"/>
          </p:cNvSpPr>
          <p:nvPr/>
        </p:nvSpPr>
        <p:spPr bwMode="auto">
          <a:xfrm>
            <a:off x="838200" y="533400"/>
            <a:ext cx="76342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sz="4000"/>
              <a:t>What size image is formed if the real object is placed at the focal point f?</a:t>
            </a:r>
          </a:p>
        </p:txBody>
      </p:sp>
    </p:spTree>
    <p:extLst>
      <p:ext uri="{BB962C8B-B14F-4D97-AF65-F5344CB8AC3E}">
        <p14:creationId xmlns:p14="http://schemas.microsoft.com/office/powerpoint/2010/main" val="1184836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pPr eaLnBrk="1" hangingPunct="1"/>
            <a:r>
              <a:rPr lang="en-US" altLang="id-ID" sz="6600" smtClean="0"/>
              <a:t>Convex</a:t>
            </a:r>
            <a:r>
              <a:rPr lang="en-US" altLang="id-ID" smtClean="0"/>
              <a:t> </a:t>
            </a:r>
            <a:r>
              <a:rPr lang="en-US" altLang="id-ID" sz="6600" smtClean="0"/>
              <a:t> Mirrors</a:t>
            </a:r>
          </a:p>
        </p:txBody>
      </p:sp>
      <p:sp>
        <p:nvSpPr>
          <p:cNvPr id="109571" name="Rectangle 3"/>
          <p:cNvSpPr>
            <a:spLocks noGrp="1" noChangeArrowheads="1"/>
          </p:cNvSpPr>
          <p:nvPr>
            <p:ph type="body" sz="half" idx="1"/>
          </p:nvPr>
        </p:nvSpPr>
        <p:spPr>
          <a:xfrm>
            <a:off x="381000" y="1447800"/>
            <a:ext cx="7748588" cy="4114800"/>
          </a:xfrm>
        </p:spPr>
        <p:txBody>
          <a:bodyPr/>
          <a:lstStyle/>
          <a:p>
            <a:pPr eaLnBrk="1" hangingPunct="1">
              <a:lnSpc>
                <a:spcPct val="90000"/>
              </a:lnSpc>
              <a:buFontTx/>
              <a:buNone/>
            </a:pPr>
            <a:endParaRPr lang="en-US" altLang="id-ID" sz="4000" smtClean="0"/>
          </a:p>
          <a:p>
            <a:pPr lvl="2" eaLnBrk="1" hangingPunct="1">
              <a:lnSpc>
                <a:spcPct val="90000"/>
              </a:lnSpc>
            </a:pPr>
            <a:r>
              <a:rPr lang="en-US" altLang="id-ID" sz="4000" smtClean="0"/>
              <a:t>Curves outward</a:t>
            </a:r>
          </a:p>
          <a:p>
            <a:pPr lvl="2" eaLnBrk="1" hangingPunct="1">
              <a:lnSpc>
                <a:spcPct val="90000"/>
              </a:lnSpc>
            </a:pPr>
            <a:r>
              <a:rPr lang="en-US" altLang="id-ID" sz="4000" smtClean="0"/>
              <a:t>Reduces images</a:t>
            </a:r>
          </a:p>
          <a:p>
            <a:pPr lvl="2" eaLnBrk="1" hangingPunct="1">
              <a:lnSpc>
                <a:spcPct val="90000"/>
              </a:lnSpc>
            </a:pPr>
            <a:r>
              <a:rPr lang="en-US" altLang="id-ID" sz="4000" smtClean="0"/>
              <a:t>Virtual images</a:t>
            </a:r>
          </a:p>
          <a:p>
            <a:pPr lvl="1" eaLnBrk="1" hangingPunct="1">
              <a:lnSpc>
                <a:spcPct val="90000"/>
              </a:lnSpc>
            </a:pPr>
            <a:r>
              <a:rPr lang="en-US" altLang="id-ID" sz="4000" smtClean="0"/>
              <a:t>Use:  Rear view mirrors, store security…</a:t>
            </a:r>
          </a:p>
        </p:txBody>
      </p:sp>
      <p:sp>
        <p:nvSpPr>
          <p:cNvPr id="109573" name="Text Box 5"/>
          <p:cNvSpPr txBox="1">
            <a:spLocks noChangeArrowheads="1"/>
          </p:cNvSpPr>
          <p:nvPr/>
        </p:nvSpPr>
        <p:spPr bwMode="auto">
          <a:xfrm>
            <a:off x="228600" y="57912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id-ID" i="1"/>
              <a:t>CAUTION!  Objects are closer than they appear!</a:t>
            </a:r>
          </a:p>
        </p:txBody>
      </p:sp>
      <p:pic>
        <p:nvPicPr>
          <p:cNvPr id="109574" name="Picture 6" descr="C:\Program Files\MSWorks\Clipart\sprtscar.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5867400"/>
            <a:ext cx="26479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2" descr="http://www.rennicks.com/userimgs/1121882016.47483675.phpbz2st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6950" y="1219200"/>
            <a:ext cx="28194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0117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dissolve">
                                      <p:cBhvr>
                                        <p:cTn id="7" dur="500"/>
                                        <p:tgtEl>
                                          <p:spTgt spid="10957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9571">
                                            <p:txEl>
                                              <p:pRg st="1" end="1"/>
                                            </p:txEl>
                                          </p:spTgt>
                                        </p:tgtEl>
                                        <p:attrNameLst>
                                          <p:attrName>style.visibility</p:attrName>
                                        </p:attrNameLst>
                                      </p:cBhvr>
                                      <p:to>
                                        <p:strVal val="visible"/>
                                      </p:to>
                                    </p:set>
                                    <p:animEffect transition="in" filter="dissolve">
                                      <p:cBhvr>
                                        <p:cTn id="10" dur="500"/>
                                        <p:tgtEl>
                                          <p:spTgt spid="10957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9571">
                                            <p:txEl>
                                              <p:pRg st="2" end="2"/>
                                            </p:txEl>
                                          </p:spTgt>
                                        </p:tgtEl>
                                        <p:attrNameLst>
                                          <p:attrName>style.visibility</p:attrName>
                                        </p:attrNameLst>
                                      </p:cBhvr>
                                      <p:to>
                                        <p:strVal val="visible"/>
                                      </p:to>
                                    </p:set>
                                    <p:animEffect transition="in" filter="dissolve">
                                      <p:cBhvr>
                                        <p:cTn id="13" dur="500"/>
                                        <p:tgtEl>
                                          <p:spTgt spid="109571">
                                            <p:txEl>
                                              <p:pRg st="2" end="2"/>
                                            </p:txEl>
                                          </p:spTgt>
                                        </p:tgtEl>
                                      </p:cBhvr>
                                    </p:animEffect>
                                  </p:childTnLst>
                                </p:cTn>
                              </p:par>
                            </p:childTnLst>
                          </p:cTn>
                        </p:par>
                        <p:par>
                          <p:cTn id="14" fill="hold" nodeType="afterGroup">
                            <p:stCondLst>
                              <p:cond delay="500"/>
                            </p:stCondLst>
                            <p:childTnLst>
                              <p:par>
                                <p:cTn id="15" presetID="9" presetClass="entr" presetSubtype="0" fill="hold" grpId="0" nodeType="afterEffect">
                                  <p:stCondLst>
                                    <p:cond delay="2000"/>
                                  </p:stCondLst>
                                  <p:childTnLst>
                                    <p:set>
                                      <p:cBhvr>
                                        <p:cTn id="16" dur="1" fill="hold">
                                          <p:stCondLst>
                                            <p:cond delay="0"/>
                                          </p:stCondLst>
                                        </p:cTn>
                                        <p:tgtEl>
                                          <p:spTgt spid="109571">
                                            <p:txEl>
                                              <p:pRg st="3" end="3"/>
                                            </p:txEl>
                                          </p:spTgt>
                                        </p:tgtEl>
                                        <p:attrNameLst>
                                          <p:attrName>style.visibility</p:attrName>
                                        </p:attrNameLst>
                                      </p:cBhvr>
                                      <p:to>
                                        <p:strVal val="visible"/>
                                      </p:to>
                                    </p:set>
                                    <p:animEffect transition="in" filter="dissolve">
                                      <p:cBhvr>
                                        <p:cTn id="17" dur="500"/>
                                        <p:tgtEl>
                                          <p:spTgt spid="109571">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9571">
                                            <p:txEl>
                                              <p:pRg st="4" end="4"/>
                                            </p:txEl>
                                          </p:spTgt>
                                        </p:tgtEl>
                                        <p:attrNameLst>
                                          <p:attrName>style.visibility</p:attrName>
                                        </p:attrNameLst>
                                      </p:cBhvr>
                                      <p:to>
                                        <p:strVal val="visible"/>
                                      </p:to>
                                    </p:set>
                                    <p:animEffect transition="in" filter="dissolve">
                                      <p:cBhvr>
                                        <p:cTn id="20" dur="500"/>
                                        <p:tgtEl>
                                          <p:spTgt spid="109571">
                                            <p:txEl>
                                              <p:pRg st="4" end="4"/>
                                            </p:txEl>
                                          </p:spTgt>
                                        </p:tgtEl>
                                      </p:cBhvr>
                                    </p:animEffect>
                                  </p:childTnLst>
                                </p:cTn>
                              </p:par>
                            </p:childTnLst>
                          </p:cTn>
                        </p:par>
                        <p:par>
                          <p:cTn id="21" fill="hold" nodeType="afterGroup">
                            <p:stCondLst>
                              <p:cond delay="3000"/>
                            </p:stCondLst>
                            <p:childTnLst>
                              <p:par>
                                <p:cTn id="22" presetID="2" presetClass="entr" presetSubtype="8" fill="hold" nodeType="afterEffect">
                                  <p:stCondLst>
                                    <p:cond delay="2000"/>
                                  </p:stCondLst>
                                  <p:childTnLst>
                                    <p:set>
                                      <p:cBhvr>
                                        <p:cTn id="23" dur="1" fill="hold">
                                          <p:stCondLst>
                                            <p:cond delay="0"/>
                                          </p:stCondLst>
                                        </p:cTn>
                                        <p:tgtEl>
                                          <p:spTgt spid="109574"/>
                                        </p:tgtEl>
                                        <p:attrNameLst>
                                          <p:attrName>style.visibility</p:attrName>
                                        </p:attrNameLst>
                                      </p:cBhvr>
                                      <p:to>
                                        <p:strVal val="visible"/>
                                      </p:to>
                                    </p:set>
                                    <p:anim calcmode="lin" valueType="num">
                                      <p:cBhvr additive="base">
                                        <p:cTn id="24" dur="500" fill="hold"/>
                                        <p:tgtEl>
                                          <p:spTgt spid="109574"/>
                                        </p:tgtEl>
                                        <p:attrNameLst>
                                          <p:attrName>ppt_x</p:attrName>
                                        </p:attrNameLst>
                                      </p:cBhvr>
                                      <p:tavLst>
                                        <p:tav tm="0">
                                          <p:val>
                                            <p:strVal val="0-#ppt_w/2"/>
                                          </p:val>
                                        </p:tav>
                                        <p:tav tm="100000">
                                          <p:val>
                                            <p:strVal val="#ppt_x"/>
                                          </p:val>
                                        </p:tav>
                                      </p:tavLst>
                                    </p:anim>
                                    <p:anim calcmode="lin" valueType="num">
                                      <p:cBhvr additive="base">
                                        <p:cTn id="25" dur="500" fill="hold"/>
                                        <p:tgtEl>
                                          <p:spTgt spid="1095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arbrake.wav"/>
                                        </p:tgtEl>
                                      </p:cMediaNode>
                                    </p:audio>
                                  </p:subTnLst>
                                </p:cTn>
                              </p:par>
                            </p:childTnLst>
                          </p:cTn>
                        </p:par>
                        <p:par>
                          <p:cTn id="26" fill="hold" nodeType="afterGroup">
                            <p:stCondLst>
                              <p:cond delay="5500"/>
                            </p:stCondLst>
                            <p:childTnLst>
                              <p:par>
                                <p:cTn id="27" presetID="2" presetClass="entr" presetSubtype="8" fill="hold" grpId="0" nodeType="afterEffect">
                                  <p:stCondLst>
                                    <p:cond delay="2000"/>
                                  </p:stCondLst>
                                  <p:childTnLst>
                                    <p:set>
                                      <p:cBhvr>
                                        <p:cTn id="28" dur="1" fill="hold">
                                          <p:stCondLst>
                                            <p:cond delay="0"/>
                                          </p:stCondLst>
                                        </p:cTn>
                                        <p:tgtEl>
                                          <p:spTgt spid="109573"/>
                                        </p:tgtEl>
                                        <p:attrNameLst>
                                          <p:attrName>style.visibility</p:attrName>
                                        </p:attrNameLst>
                                      </p:cBhvr>
                                      <p:to>
                                        <p:strVal val="visible"/>
                                      </p:to>
                                    </p:set>
                                    <p:anim calcmode="lin" valueType="num">
                                      <p:cBhvr additive="base">
                                        <p:cTn id="29" dur="500" fill="hold"/>
                                        <p:tgtEl>
                                          <p:spTgt spid="109573"/>
                                        </p:tgtEl>
                                        <p:attrNameLst>
                                          <p:attrName>ppt_x</p:attrName>
                                        </p:attrNameLst>
                                      </p:cBhvr>
                                      <p:tavLst>
                                        <p:tav tm="0">
                                          <p:val>
                                            <p:strVal val="0-#ppt_w/2"/>
                                          </p:val>
                                        </p:tav>
                                        <p:tav tm="100000">
                                          <p:val>
                                            <p:strVal val="#ppt_x"/>
                                          </p:val>
                                        </p:tav>
                                      </p:tavLst>
                                    </p:anim>
                                    <p:anim calcmode="lin" valueType="num">
                                      <p:cBhvr additive="base">
                                        <p:cTn id="30" dur="500" fill="hold"/>
                                        <p:tgtEl>
                                          <p:spTgt spid="1095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utoUpdateAnimBg="0"/>
      <p:bldP spid="109571" grpId="0" build="p" bldLvl="5" autoUpdateAnimBg="0" advAuto="2000"/>
      <p:bldP spid="109573"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ChangeArrowheads="1"/>
          </p:cNvSpPr>
          <p:nvPr>
            <p:ph type="title"/>
          </p:nvPr>
        </p:nvSpPr>
        <p:spPr/>
        <p:txBody>
          <a:bodyPr>
            <a:normAutofit fontScale="90000"/>
          </a:bodyPr>
          <a:lstStyle/>
          <a:p>
            <a:pPr eaLnBrk="1" hangingPunct="1"/>
            <a:r>
              <a:rPr lang="en-US" altLang="id-ID" sz="6000" smtClean="0"/>
              <a:t>Convex Lenses</a:t>
            </a:r>
          </a:p>
        </p:txBody>
      </p:sp>
      <p:sp>
        <p:nvSpPr>
          <p:cNvPr id="90115" name="Rectangle 1027"/>
          <p:cNvSpPr>
            <a:spLocks noGrp="1" noChangeArrowheads="1"/>
          </p:cNvSpPr>
          <p:nvPr>
            <p:ph type="body" sz="half" idx="1"/>
          </p:nvPr>
        </p:nvSpPr>
        <p:spPr>
          <a:xfrm>
            <a:off x="304800" y="1905000"/>
            <a:ext cx="4027488" cy="4114800"/>
          </a:xfrm>
        </p:spPr>
        <p:txBody>
          <a:bodyPr/>
          <a:lstStyle/>
          <a:p>
            <a:pPr eaLnBrk="1" hangingPunct="1">
              <a:buFontTx/>
              <a:buNone/>
            </a:pPr>
            <a:r>
              <a:rPr lang="en-US" altLang="id-ID" sz="4000" smtClean="0"/>
              <a:t> </a:t>
            </a:r>
            <a:r>
              <a:rPr lang="en-US" altLang="id-ID" smtClean="0"/>
              <a:t>Thicker in the center than edges.  </a:t>
            </a:r>
          </a:p>
          <a:p>
            <a:pPr lvl="1" eaLnBrk="1" hangingPunct="1"/>
            <a:r>
              <a:rPr lang="en-US" altLang="id-ID" sz="2400" smtClean="0"/>
              <a:t>Lens that converges (brings together) light rays.  </a:t>
            </a:r>
          </a:p>
          <a:p>
            <a:pPr lvl="1" eaLnBrk="1" hangingPunct="1"/>
            <a:r>
              <a:rPr lang="en-US" altLang="id-ID" sz="2400" smtClean="0"/>
              <a:t>Forms real images and virtual images depending on position of the object</a:t>
            </a:r>
          </a:p>
        </p:txBody>
      </p:sp>
      <p:pic>
        <p:nvPicPr>
          <p:cNvPr id="51204" name="Picture 2" descr="http://sol.sci.uop.edu/~jfalward/physics17/chapter12/choppedconvexlens.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343400" y="1689100"/>
            <a:ext cx="3810000" cy="2157413"/>
          </a:xfrm>
          <a:noFill/>
          <a:extLst>
            <a:ext uri="{909E8E84-426E-40DD-AFC4-6F175D3DCCD1}">
              <a14:hiddenFill xmlns:a14="http://schemas.microsoft.com/office/drawing/2010/main">
                <a:solidFill>
                  <a:srgbClr val="FFFFFF"/>
                </a:solidFill>
              </a14:hiddenFill>
            </a:ext>
          </a:extLst>
        </p:spPr>
      </p:pic>
      <p:pic>
        <p:nvPicPr>
          <p:cNvPr id="51205" name="Picture 5" descr="http://sol.sci.uop.edu/~jfalward/physics17/chapter12/magnifi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450" y="4267200"/>
            <a:ext cx="277495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11"/>
          <p:cNvSpPr>
            <a:spLocks noChangeArrowheads="1"/>
          </p:cNvSpPr>
          <p:nvPr/>
        </p:nvSpPr>
        <p:spPr bwMode="auto">
          <a:xfrm>
            <a:off x="5486400" y="3733800"/>
            <a:ext cx="2238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a:cs typeface="Arial" panose="020B0604020202020204" pitchFamily="34" charset="0"/>
              </a:rPr>
              <a:t>The Magnifier</a:t>
            </a:r>
            <a:r>
              <a:rPr lang="en-US" altLang="id-ID"/>
              <a:t>  </a:t>
            </a:r>
            <a:endParaRPr lang="en-US" altLang="id-ID" sz="11500">
              <a:cs typeface="Arial" panose="020B0604020202020204" pitchFamily="34" charset="0"/>
            </a:endParaRPr>
          </a:p>
        </p:txBody>
      </p:sp>
    </p:spTree>
    <p:extLst>
      <p:ext uri="{BB962C8B-B14F-4D97-AF65-F5344CB8AC3E}">
        <p14:creationId xmlns:p14="http://schemas.microsoft.com/office/powerpoint/2010/main" val="374268412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pPr eaLnBrk="1" hangingPunct="1"/>
            <a:r>
              <a:rPr lang="en-US" altLang="id-ID" sz="6000" smtClean="0"/>
              <a:t>Concave Lenses</a:t>
            </a:r>
          </a:p>
        </p:txBody>
      </p:sp>
      <p:sp>
        <p:nvSpPr>
          <p:cNvPr id="107523" name="Rectangle 3"/>
          <p:cNvSpPr>
            <a:spLocks noGrp="1" noChangeArrowheads="1"/>
          </p:cNvSpPr>
          <p:nvPr>
            <p:ph type="body" sz="half" idx="1"/>
          </p:nvPr>
        </p:nvSpPr>
        <p:spPr/>
        <p:txBody>
          <a:bodyPr/>
          <a:lstStyle/>
          <a:p>
            <a:pPr eaLnBrk="1" hangingPunct="1"/>
            <a:r>
              <a:rPr lang="en-US" altLang="id-ID" sz="2800" smtClean="0"/>
              <a:t>Lenses that are thicker at the edges and thinner in the center. </a:t>
            </a:r>
          </a:p>
          <a:p>
            <a:pPr lvl="1" eaLnBrk="1" hangingPunct="1"/>
            <a:r>
              <a:rPr lang="en-US" altLang="id-ID" sz="2800" smtClean="0"/>
              <a:t>Diverges light rays </a:t>
            </a:r>
          </a:p>
          <a:p>
            <a:pPr lvl="1" eaLnBrk="1" hangingPunct="1"/>
            <a:r>
              <a:rPr lang="en-US" altLang="id-ID" sz="2800" smtClean="0"/>
              <a:t>All images are</a:t>
            </a:r>
            <a:br>
              <a:rPr lang="en-US" altLang="id-ID" sz="2800" smtClean="0"/>
            </a:br>
            <a:r>
              <a:rPr lang="en-US" altLang="id-ID" sz="2800" smtClean="0"/>
              <a:t>erect and reduced</a:t>
            </a:r>
            <a:r>
              <a:rPr lang="en-US" altLang="id-ID" sz="4000" smtClean="0"/>
              <a:t>.</a:t>
            </a:r>
          </a:p>
        </p:txBody>
      </p:sp>
      <p:sp>
        <p:nvSpPr>
          <p:cNvPr id="107525" name="Line 5"/>
          <p:cNvSpPr>
            <a:spLocks noChangeShapeType="1"/>
          </p:cNvSpPr>
          <p:nvPr/>
        </p:nvSpPr>
        <p:spPr bwMode="auto">
          <a:xfrm>
            <a:off x="6934200" y="1524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id-ID"/>
          </a:p>
        </p:txBody>
      </p:sp>
      <p:pic>
        <p:nvPicPr>
          <p:cNvPr id="53253" name="Picture 2" descr="http://sol.sci.uop.edu/~jfalward/physics17/chapter12/choppedconcavelens.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191000" y="1844675"/>
            <a:ext cx="4572000" cy="2057400"/>
          </a:xfrm>
          <a:noFill/>
          <a:extLst>
            <a:ext uri="{909E8E84-426E-40DD-AFC4-6F175D3DCCD1}">
              <a14:hiddenFill xmlns:a14="http://schemas.microsoft.com/office/drawing/2010/main">
                <a:solidFill>
                  <a:srgbClr val="FFFFFF"/>
                </a:solidFill>
              </a14:hiddenFill>
            </a:ext>
          </a:extLst>
        </p:spPr>
      </p:pic>
      <p:pic>
        <p:nvPicPr>
          <p:cNvPr id="53254" name="Picture 8" descr="http://sol.sci.uop.edu/~jfalward/physics17/chapter12/demagnifi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5925" y="4343400"/>
            <a:ext cx="28797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13"/>
          <p:cNvSpPr>
            <a:spLocks noChangeArrowheads="1"/>
          </p:cNvSpPr>
          <p:nvPr/>
        </p:nvSpPr>
        <p:spPr bwMode="auto">
          <a:xfrm>
            <a:off x="5486400" y="3810000"/>
            <a:ext cx="2735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id-ID">
                <a:cs typeface="Arial" panose="020B0604020202020204" pitchFamily="34" charset="0"/>
              </a:rPr>
              <a:t>The De-Magnifier</a:t>
            </a:r>
            <a:r>
              <a:rPr lang="en-US" altLang="id-ID"/>
              <a:t>  </a:t>
            </a:r>
            <a:endParaRPr lang="en-US" altLang="id-ID" sz="11500">
              <a:cs typeface="Arial" panose="020B0604020202020204" pitchFamily="34" charset="0"/>
            </a:endParaRPr>
          </a:p>
        </p:txBody>
      </p:sp>
    </p:spTree>
    <p:extLst>
      <p:ext uri="{BB962C8B-B14F-4D97-AF65-F5344CB8AC3E}">
        <p14:creationId xmlns:p14="http://schemas.microsoft.com/office/powerpoint/2010/main" val="2795709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dissolve">
                                      <p:cBhvr>
                                        <p:cTn id="7" dur="500"/>
                                        <p:tgtEl>
                                          <p:spTgt spid="1075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7525"/>
                                        </p:tgtEl>
                                        <p:attrNameLst>
                                          <p:attrName>style.visibility</p:attrName>
                                        </p:attrNameLst>
                                      </p:cBhvr>
                                      <p:to>
                                        <p:strVal val="visible"/>
                                      </p:to>
                                    </p:set>
                                    <p:animEffect transition="in" filter="dissolve">
                                      <p:cBhvr>
                                        <p:cTn id="10" dur="500"/>
                                        <p:tgtEl>
                                          <p:spTgt spid="10752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7523">
                                            <p:txEl>
                                              <p:pRg st="0" end="0"/>
                                            </p:txEl>
                                          </p:spTgt>
                                        </p:tgtEl>
                                        <p:attrNameLst>
                                          <p:attrName>style.visibility</p:attrName>
                                        </p:attrNameLst>
                                      </p:cBhvr>
                                      <p:to>
                                        <p:strVal val="visible"/>
                                      </p:to>
                                    </p:set>
                                    <p:animEffect transition="in" filter="dissolve">
                                      <p:cBhvr>
                                        <p:cTn id="13" dur="500"/>
                                        <p:tgtEl>
                                          <p:spTgt spid="107523">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7523">
                                            <p:txEl>
                                              <p:pRg st="1" end="1"/>
                                            </p:txEl>
                                          </p:spTgt>
                                        </p:tgtEl>
                                        <p:attrNameLst>
                                          <p:attrName>style.visibility</p:attrName>
                                        </p:attrNameLst>
                                      </p:cBhvr>
                                      <p:to>
                                        <p:strVal val="visible"/>
                                      </p:to>
                                    </p:set>
                                    <p:animEffect transition="in" filter="dissolve">
                                      <p:cBhvr>
                                        <p:cTn id="16" dur="500"/>
                                        <p:tgtEl>
                                          <p:spTgt spid="107523">
                                            <p:txEl>
                                              <p:pRg st="1" end="1"/>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7523">
                                            <p:txEl>
                                              <p:pRg st="2" end="2"/>
                                            </p:txEl>
                                          </p:spTgt>
                                        </p:tgtEl>
                                        <p:attrNameLst>
                                          <p:attrName>style.visibility</p:attrName>
                                        </p:attrNameLst>
                                      </p:cBhvr>
                                      <p:to>
                                        <p:strVal val="visible"/>
                                      </p:to>
                                    </p:set>
                                    <p:animEffect transition="in" filter="dissolve">
                                      <p:cBhvr>
                                        <p:cTn id="19" dur="500"/>
                                        <p:tgtEl>
                                          <p:spTgt spid="1075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utoUpdateAnimBg="0"/>
      <p:bldP spid="107523" grpId="0" build="p" bldLvl="5" autoUpdateAnimBg="0" advAuto="0"/>
      <p:bldP spid="1075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en-US" dirty="0"/>
              <a:t>According to Einstein’s theory, the energy of a photon is proportional </a:t>
            </a:r>
            <a:r>
              <a:rPr lang="en-US" dirty="0" smtClean="0"/>
              <a:t>to</a:t>
            </a:r>
            <a:r>
              <a:rPr lang="id-ID" dirty="0" smtClean="0"/>
              <a:t> </a:t>
            </a:r>
            <a:r>
              <a:rPr lang="en-US" dirty="0" smtClean="0"/>
              <a:t>the </a:t>
            </a:r>
            <a:r>
              <a:rPr lang="en-US" dirty="0"/>
              <a:t>frequency of the electromagnetic </a:t>
            </a:r>
            <a:r>
              <a:rPr lang="en-US" dirty="0" smtClean="0"/>
              <a:t>wave</a:t>
            </a:r>
            <a:endParaRPr lang="id-ID" dirty="0" smtClean="0"/>
          </a:p>
          <a:p>
            <a:pPr marL="0" indent="0">
              <a:buNone/>
            </a:pPr>
            <a:endParaRPr lang="id-ID" dirty="0"/>
          </a:p>
          <a:p>
            <a:pPr marL="0" indent="0">
              <a:buNone/>
            </a:pPr>
            <a:endParaRPr lang="id-ID" dirty="0" smtClean="0"/>
          </a:p>
          <a:p>
            <a:pPr marL="0" indent="0">
              <a:buNone/>
            </a:pPr>
            <a:r>
              <a:rPr lang="en-US" dirty="0"/>
              <a:t>where the constant of proportionality </a:t>
            </a:r>
            <a:r>
              <a:rPr lang="en-US" i="1" dirty="0"/>
              <a:t>h </a:t>
            </a:r>
            <a:r>
              <a:rPr lang="id-ID" dirty="0"/>
              <a:t>=</a:t>
            </a:r>
            <a:r>
              <a:rPr lang="en-US" dirty="0" smtClean="0"/>
              <a:t> </a:t>
            </a:r>
            <a:r>
              <a:rPr lang="en-US" dirty="0"/>
              <a:t>6.63 </a:t>
            </a:r>
            <a:r>
              <a:rPr lang="id-ID" dirty="0" smtClean="0"/>
              <a:t>x</a:t>
            </a:r>
            <a:r>
              <a:rPr lang="en-US" dirty="0" smtClean="0"/>
              <a:t> 10</a:t>
            </a:r>
            <a:r>
              <a:rPr lang="id-ID" baseline="30000" dirty="0" smtClean="0"/>
              <a:t>-</a:t>
            </a:r>
            <a:r>
              <a:rPr lang="en-US" baseline="30000" dirty="0" smtClean="0"/>
              <a:t>34 </a:t>
            </a:r>
            <a:r>
              <a:rPr lang="en-US" dirty="0" err="1" smtClean="0"/>
              <a:t>Js</a:t>
            </a:r>
            <a:r>
              <a:rPr lang="en-US" dirty="0" smtClean="0"/>
              <a:t> </a:t>
            </a:r>
            <a:r>
              <a:rPr lang="en-US" dirty="0"/>
              <a:t>is Planck’s constant</a:t>
            </a:r>
            <a:endParaRPr lang="id-ID" dirty="0" smtClean="0"/>
          </a:p>
          <a:p>
            <a:pPr marL="0" indent="0">
              <a:buNone/>
            </a:pPr>
            <a:endParaRPr lang="id-ID" dirty="0"/>
          </a:p>
          <a:p>
            <a:pPr marL="0" indent="0">
              <a:buNone/>
            </a:pPr>
            <a:endParaRPr lang="id-ID" dirty="0" smtClean="0"/>
          </a:p>
          <a:p>
            <a:pPr marL="0" indent="0">
              <a:buNone/>
            </a:pPr>
            <a:endParaRPr lang="id-ID" dirty="0"/>
          </a:p>
        </p:txBody>
      </p:sp>
      <p:sp>
        <p:nvSpPr>
          <p:cNvPr id="4" name="Slide Number Placeholder 3"/>
          <p:cNvSpPr>
            <a:spLocks noGrp="1"/>
          </p:cNvSpPr>
          <p:nvPr>
            <p:ph type="sldNum" sz="quarter" idx="12"/>
          </p:nvPr>
        </p:nvSpPr>
        <p:spPr/>
        <p:txBody>
          <a:bodyPr/>
          <a:lstStyle/>
          <a:p>
            <a:fld id="{59C909A9-017D-45E3-A293-69C3113257BA}" type="slidenum">
              <a:rPr lang="id-ID" smtClean="0"/>
              <a:pPr/>
              <a:t>5</a:t>
            </a:fld>
            <a:endParaRPr lang="id-ID"/>
          </a:p>
        </p:txBody>
      </p:sp>
      <p:pic>
        <p:nvPicPr>
          <p:cNvPr id="5" name="Picture 4"/>
          <p:cNvPicPr>
            <a:picLocks noChangeAspect="1"/>
          </p:cNvPicPr>
          <p:nvPr/>
        </p:nvPicPr>
        <p:blipFill>
          <a:blip r:embed="rId2"/>
          <a:stretch>
            <a:fillRect/>
          </a:stretch>
        </p:blipFill>
        <p:spPr>
          <a:xfrm>
            <a:off x="3419872" y="3140968"/>
            <a:ext cx="1907437" cy="955213"/>
          </a:xfrm>
          <a:prstGeom prst="rect">
            <a:avLst/>
          </a:prstGeom>
        </p:spPr>
      </p:pic>
    </p:spTree>
    <p:extLst>
      <p:ext uri="{BB962C8B-B14F-4D97-AF65-F5344CB8AC3E}">
        <p14:creationId xmlns:p14="http://schemas.microsoft.com/office/powerpoint/2010/main" val="2277559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Reflection</a:t>
            </a:r>
            <a:endParaRPr lang="id-ID" dirty="0"/>
          </a:p>
        </p:txBody>
      </p:sp>
      <p:sp>
        <p:nvSpPr>
          <p:cNvPr id="3" name="Content Placeholder 2"/>
          <p:cNvSpPr>
            <a:spLocks noGrp="1"/>
          </p:cNvSpPr>
          <p:nvPr>
            <p:ph idx="1"/>
          </p:nvPr>
        </p:nvSpPr>
        <p:spPr/>
        <p:txBody>
          <a:bodyPr/>
          <a:lstStyle/>
          <a:p>
            <a:pPr marL="0" indent="0">
              <a:buNone/>
            </a:pPr>
            <a:r>
              <a:rPr lang="en-US" dirty="0"/>
              <a:t>When a light ray traveling in one medium encounters a boundary with </a:t>
            </a:r>
            <a:r>
              <a:rPr lang="en-US" dirty="0" smtClean="0"/>
              <a:t>another</a:t>
            </a:r>
            <a:r>
              <a:rPr lang="id-ID" dirty="0" smtClean="0"/>
              <a:t> </a:t>
            </a:r>
            <a:r>
              <a:rPr lang="en-US" dirty="0" smtClean="0"/>
              <a:t>medium</a:t>
            </a:r>
            <a:r>
              <a:rPr lang="en-US" dirty="0"/>
              <a:t>, part of the incident light is reflected.</a:t>
            </a:r>
            <a:endParaRPr lang="id-ID" dirty="0"/>
          </a:p>
        </p:txBody>
      </p:sp>
      <p:sp>
        <p:nvSpPr>
          <p:cNvPr id="4" name="Slide Number Placeholder 3"/>
          <p:cNvSpPr>
            <a:spLocks noGrp="1"/>
          </p:cNvSpPr>
          <p:nvPr>
            <p:ph type="sldNum" sz="quarter" idx="12"/>
          </p:nvPr>
        </p:nvSpPr>
        <p:spPr/>
        <p:txBody>
          <a:bodyPr/>
          <a:lstStyle/>
          <a:p>
            <a:fld id="{59C909A9-017D-45E3-A293-69C3113257BA}" type="slidenum">
              <a:rPr lang="id-ID" smtClean="0"/>
              <a:pPr/>
              <a:t>6</a:t>
            </a:fld>
            <a:endParaRPr lang="id-ID"/>
          </a:p>
        </p:txBody>
      </p:sp>
      <p:pic>
        <p:nvPicPr>
          <p:cNvPr id="6" name="Picture 5"/>
          <p:cNvPicPr>
            <a:picLocks noChangeAspect="1"/>
          </p:cNvPicPr>
          <p:nvPr/>
        </p:nvPicPr>
        <p:blipFill>
          <a:blip r:embed="rId2"/>
          <a:stretch>
            <a:fillRect/>
          </a:stretch>
        </p:blipFill>
        <p:spPr>
          <a:xfrm>
            <a:off x="3131840" y="3068960"/>
            <a:ext cx="2647142" cy="2308044"/>
          </a:xfrm>
          <a:prstGeom prst="rect">
            <a:avLst/>
          </a:prstGeom>
        </p:spPr>
      </p:pic>
    </p:spTree>
    <p:extLst>
      <p:ext uri="{BB962C8B-B14F-4D97-AF65-F5344CB8AC3E}">
        <p14:creationId xmlns:p14="http://schemas.microsoft.com/office/powerpoint/2010/main" val="536268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endParaRPr lang="id-ID" dirty="0" smtClean="0"/>
          </a:p>
          <a:p>
            <a:pPr marL="0" indent="0">
              <a:buNone/>
            </a:pPr>
            <a:endParaRPr lang="id-ID" dirty="0"/>
          </a:p>
          <a:p>
            <a:pPr marL="0" indent="0">
              <a:buNone/>
            </a:pPr>
            <a:r>
              <a:rPr lang="en-US" dirty="0" smtClean="0"/>
              <a:t>Reflection </a:t>
            </a:r>
            <a:r>
              <a:rPr lang="en-US" dirty="0"/>
              <a:t>of light from such a smooth surface is called </a:t>
            </a:r>
            <a:r>
              <a:rPr lang="en-US" dirty="0" smtClean="0"/>
              <a:t>specular</a:t>
            </a:r>
            <a:r>
              <a:rPr lang="id-ID" dirty="0" smtClean="0"/>
              <a:t> reflection.</a:t>
            </a:r>
          </a:p>
          <a:p>
            <a:pPr marL="0" indent="0">
              <a:buNone/>
            </a:pPr>
            <a:r>
              <a:rPr lang="id-ID" dirty="0"/>
              <a:t>Reflection from </a:t>
            </a:r>
            <a:r>
              <a:rPr lang="id-ID" dirty="0" smtClean="0"/>
              <a:t>any </a:t>
            </a:r>
            <a:r>
              <a:rPr lang="en-US" dirty="0" smtClean="0"/>
              <a:t>rough </a:t>
            </a:r>
            <a:r>
              <a:rPr lang="en-US" dirty="0"/>
              <a:t>surface is known as diffuse reflection.</a:t>
            </a:r>
            <a:endParaRPr lang="id-ID" dirty="0"/>
          </a:p>
        </p:txBody>
      </p:sp>
      <p:sp>
        <p:nvSpPr>
          <p:cNvPr id="4" name="Slide Number Placeholder 3"/>
          <p:cNvSpPr>
            <a:spLocks noGrp="1"/>
          </p:cNvSpPr>
          <p:nvPr>
            <p:ph type="sldNum" sz="quarter" idx="12"/>
          </p:nvPr>
        </p:nvSpPr>
        <p:spPr/>
        <p:txBody>
          <a:bodyPr/>
          <a:lstStyle/>
          <a:p>
            <a:fld id="{59C909A9-017D-45E3-A293-69C3113257BA}" type="slidenum">
              <a:rPr lang="id-ID" smtClean="0"/>
              <a:pPr/>
              <a:t>7</a:t>
            </a:fld>
            <a:endParaRPr lang="id-ID"/>
          </a:p>
        </p:txBody>
      </p:sp>
      <p:pic>
        <p:nvPicPr>
          <p:cNvPr id="6" name="Picture 5"/>
          <p:cNvPicPr>
            <a:picLocks noChangeAspect="1"/>
          </p:cNvPicPr>
          <p:nvPr/>
        </p:nvPicPr>
        <p:blipFill>
          <a:blip r:embed="rId2"/>
          <a:stretch>
            <a:fillRect/>
          </a:stretch>
        </p:blipFill>
        <p:spPr>
          <a:xfrm>
            <a:off x="475218" y="10005"/>
            <a:ext cx="8213316" cy="2016224"/>
          </a:xfrm>
          <a:prstGeom prst="rect">
            <a:avLst/>
          </a:prstGeom>
        </p:spPr>
      </p:pic>
    </p:spTree>
    <p:extLst>
      <p:ext uri="{BB962C8B-B14F-4D97-AF65-F5344CB8AC3E}">
        <p14:creationId xmlns:p14="http://schemas.microsoft.com/office/powerpoint/2010/main" val="2658142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the law of reflection</a:t>
            </a:r>
          </a:p>
        </p:txBody>
      </p:sp>
      <p:sp>
        <p:nvSpPr>
          <p:cNvPr id="3" name="Content Placeholder 2"/>
          <p:cNvSpPr>
            <a:spLocks noGrp="1"/>
          </p:cNvSpPr>
          <p:nvPr>
            <p:ph idx="1"/>
          </p:nvPr>
        </p:nvSpPr>
        <p:spPr>
          <a:xfrm>
            <a:off x="457200" y="1624012"/>
            <a:ext cx="8229600" cy="4525963"/>
          </a:xfrm>
        </p:spPr>
        <p:txBody>
          <a:bodyPr/>
          <a:lstStyle/>
          <a:p>
            <a:pPr marL="0" indent="0">
              <a:buNone/>
            </a:pPr>
            <a:r>
              <a:rPr lang="en-US" dirty="0"/>
              <a:t>the angle of reflection </a:t>
            </a:r>
            <a:r>
              <a:rPr lang="en-US" dirty="0" smtClean="0"/>
              <a:t>equals</a:t>
            </a:r>
            <a:r>
              <a:rPr lang="id-ID" dirty="0" smtClean="0"/>
              <a:t> the </a:t>
            </a:r>
            <a:r>
              <a:rPr lang="id-ID" dirty="0"/>
              <a:t>angle of incidence</a:t>
            </a:r>
          </a:p>
        </p:txBody>
      </p:sp>
      <p:sp>
        <p:nvSpPr>
          <p:cNvPr id="4" name="Slide Number Placeholder 3"/>
          <p:cNvSpPr>
            <a:spLocks noGrp="1"/>
          </p:cNvSpPr>
          <p:nvPr>
            <p:ph type="sldNum" sz="quarter" idx="12"/>
          </p:nvPr>
        </p:nvSpPr>
        <p:spPr/>
        <p:txBody>
          <a:bodyPr/>
          <a:lstStyle/>
          <a:p>
            <a:fld id="{59C909A9-017D-45E3-A293-69C3113257BA}" type="slidenum">
              <a:rPr lang="id-ID" smtClean="0"/>
              <a:pPr/>
              <a:t>8</a:t>
            </a:fld>
            <a:endParaRPr lang="id-ID"/>
          </a:p>
        </p:txBody>
      </p:sp>
      <p:pic>
        <p:nvPicPr>
          <p:cNvPr id="5" name="Picture 4"/>
          <p:cNvPicPr>
            <a:picLocks noChangeAspect="1"/>
          </p:cNvPicPr>
          <p:nvPr/>
        </p:nvPicPr>
        <p:blipFill>
          <a:blip r:embed="rId2"/>
          <a:stretch>
            <a:fillRect/>
          </a:stretch>
        </p:blipFill>
        <p:spPr>
          <a:xfrm>
            <a:off x="3491880" y="2924944"/>
            <a:ext cx="2121592" cy="1224136"/>
          </a:xfrm>
          <a:prstGeom prst="rect">
            <a:avLst/>
          </a:prstGeom>
        </p:spPr>
      </p:pic>
    </p:spTree>
    <p:extLst>
      <p:ext uri="{BB962C8B-B14F-4D97-AF65-F5344CB8AC3E}">
        <p14:creationId xmlns:p14="http://schemas.microsoft.com/office/powerpoint/2010/main" val="3694615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Ex. 1. The </a:t>
            </a:r>
            <a:r>
              <a:rPr lang="id-ID" dirty="0"/>
              <a:t>Double-Reflected Light Ray</a:t>
            </a:r>
          </a:p>
        </p:txBody>
      </p:sp>
      <p:sp>
        <p:nvSpPr>
          <p:cNvPr id="3" name="Content Placeholder 2"/>
          <p:cNvSpPr>
            <a:spLocks noGrp="1"/>
          </p:cNvSpPr>
          <p:nvPr>
            <p:ph idx="1"/>
          </p:nvPr>
        </p:nvSpPr>
        <p:spPr/>
        <p:txBody>
          <a:bodyPr>
            <a:normAutofit/>
          </a:bodyPr>
          <a:lstStyle/>
          <a:p>
            <a:pPr marL="0" indent="0">
              <a:buNone/>
            </a:pPr>
            <a:r>
              <a:rPr lang="en-US" sz="2400" dirty="0"/>
              <a:t>Two mirrors make an angle of 120° with each other, as </a:t>
            </a:r>
            <a:r>
              <a:rPr lang="en-US" sz="2400" dirty="0" smtClean="0"/>
              <a:t>illustrated</a:t>
            </a:r>
            <a:r>
              <a:rPr lang="id-ID" sz="2400" dirty="0" smtClean="0"/>
              <a:t> </a:t>
            </a:r>
            <a:r>
              <a:rPr lang="en-US" sz="2400" dirty="0" smtClean="0"/>
              <a:t>in Figure. </a:t>
            </a:r>
            <a:r>
              <a:rPr lang="en-US" sz="2400" dirty="0"/>
              <a:t>A ray is incident on mirror M1 at </a:t>
            </a:r>
            <a:r>
              <a:rPr lang="en-US" sz="2400" dirty="0" smtClean="0"/>
              <a:t>an</a:t>
            </a:r>
            <a:r>
              <a:rPr lang="id-ID" sz="2400" dirty="0" smtClean="0"/>
              <a:t> </a:t>
            </a:r>
            <a:r>
              <a:rPr lang="en-US" sz="2400" dirty="0" smtClean="0"/>
              <a:t>angle </a:t>
            </a:r>
            <a:r>
              <a:rPr lang="en-US" sz="2400" dirty="0"/>
              <a:t>of 65° to the normal. Find the direction of the </a:t>
            </a:r>
            <a:r>
              <a:rPr lang="en-US" sz="2400" dirty="0" smtClean="0"/>
              <a:t>ray</a:t>
            </a:r>
            <a:r>
              <a:rPr lang="id-ID" sz="2400" dirty="0" smtClean="0"/>
              <a:t> </a:t>
            </a:r>
            <a:r>
              <a:rPr lang="en-US" sz="2400" dirty="0" smtClean="0"/>
              <a:t>after </a:t>
            </a:r>
            <a:r>
              <a:rPr lang="en-US" sz="2400" dirty="0"/>
              <a:t>it is reflected from mirror M2.</a:t>
            </a:r>
            <a:endParaRPr lang="id-ID" sz="2400" dirty="0"/>
          </a:p>
        </p:txBody>
      </p:sp>
      <p:sp>
        <p:nvSpPr>
          <p:cNvPr id="4" name="Slide Number Placeholder 3"/>
          <p:cNvSpPr>
            <a:spLocks noGrp="1"/>
          </p:cNvSpPr>
          <p:nvPr>
            <p:ph type="sldNum" sz="quarter" idx="12"/>
          </p:nvPr>
        </p:nvSpPr>
        <p:spPr/>
        <p:txBody>
          <a:bodyPr/>
          <a:lstStyle/>
          <a:p>
            <a:fld id="{59C909A9-017D-45E3-A293-69C3113257BA}" type="slidenum">
              <a:rPr lang="id-ID" smtClean="0"/>
              <a:pPr/>
              <a:t>9</a:t>
            </a:fld>
            <a:endParaRPr lang="id-ID"/>
          </a:p>
        </p:txBody>
      </p:sp>
      <p:pic>
        <p:nvPicPr>
          <p:cNvPr id="5" name="Picture 4"/>
          <p:cNvPicPr>
            <a:picLocks noChangeAspect="1"/>
          </p:cNvPicPr>
          <p:nvPr/>
        </p:nvPicPr>
        <p:blipFill>
          <a:blip r:embed="rId2"/>
          <a:stretch>
            <a:fillRect/>
          </a:stretch>
        </p:blipFill>
        <p:spPr>
          <a:xfrm>
            <a:off x="3131840" y="2780928"/>
            <a:ext cx="3421360" cy="2582109"/>
          </a:xfrm>
          <a:prstGeom prst="rect">
            <a:avLst/>
          </a:prstGeom>
        </p:spPr>
      </p:pic>
    </p:spTree>
    <p:extLst>
      <p:ext uri="{BB962C8B-B14F-4D97-AF65-F5344CB8AC3E}">
        <p14:creationId xmlns:p14="http://schemas.microsoft.com/office/powerpoint/2010/main" val="1623696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6806</TotalTime>
  <Words>1753</Words>
  <Application>Microsoft Office PowerPoint</Application>
  <PresentationFormat>On-screen Show (4:3)</PresentationFormat>
  <Paragraphs>253</Paragraphs>
  <Slides>48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ＭＳ Ｐゴシック</vt:lpstr>
      <vt:lpstr>Arial</vt:lpstr>
      <vt:lpstr>Calibri</vt:lpstr>
      <vt:lpstr>Century Gothic</vt:lpstr>
      <vt:lpstr>Impact</vt:lpstr>
      <vt:lpstr>Times New Roman</vt:lpstr>
      <vt:lpstr>Office Theme</vt:lpstr>
      <vt:lpstr>PowerPoint Presentation</vt:lpstr>
      <vt:lpstr>Nature of light: particles?</vt:lpstr>
      <vt:lpstr>Nature of light: waves?</vt:lpstr>
      <vt:lpstr>Nature of light: particle or wave? - or both?</vt:lpstr>
      <vt:lpstr>PowerPoint Presentation</vt:lpstr>
      <vt:lpstr>Reflection</vt:lpstr>
      <vt:lpstr>PowerPoint Presentation</vt:lpstr>
      <vt:lpstr>the law of reflection</vt:lpstr>
      <vt:lpstr>Ex. 1. The Double-Reflected Light Ray</vt:lpstr>
      <vt:lpstr>Refraction</vt:lpstr>
      <vt:lpstr>PowerPoint Presentation</vt:lpstr>
      <vt:lpstr>PowerPoint Presentation</vt:lpstr>
      <vt:lpstr>Index of Refraction</vt:lpstr>
      <vt:lpstr>PowerPoint Presentation</vt:lpstr>
      <vt:lpstr>PowerPoint Presentation</vt:lpstr>
      <vt:lpstr>PowerPoint Presentation</vt:lpstr>
      <vt:lpstr>Ex 2. An Index of Refraction Measurement</vt:lpstr>
      <vt:lpstr>PowerPoint Presentation</vt:lpstr>
      <vt:lpstr>Ex 3. Angle of Refraction for Glass</vt:lpstr>
      <vt:lpstr>PowerPoint Presentation</vt:lpstr>
      <vt:lpstr>Ex 4. Laser Light in a Compact Disc</vt:lpstr>
      <vt:lpstr>PowerPoint Presentation</vt:lpstr>
      <vt:lpstr>Ex 5. Light Passing Through a Slab</vt:lpstr>
      <vt:lpstr>PowerPoint Presentation</vt:lpstr>
      <vt:lpstr>PowerPoint Presentation</vt:lpstr>
      <vt:lpstr>Interference</vt:lpstr>
      <vt:lpstr>PowerPoint Presentation</vt:lpstr>
      <vt:lpstr>PowerPoint Presentation</vt:lpstr>
      <vt:lpstr>Diffraction</vt:lpstr>
      <vt:lpstr>PowerPoint Presentation</vt:lpstr>
      <vt:lpstr>PowerPoint Presentation</vt:lpstr>
      <vt:lpstr>PowerPoint Presentation</vt:lpstr>
      <vt:lpstr>Optics</vt:lpstr>
      <vt:lpstr> Reflection Vocabulary</vt:lpstr>
      <vt:lpstr> Reflection Vocabulary</vt:lpstr>
      <vt:lpstr>Virtual Images in Plane Mirrors</vt:lpstr>
      <vt:lpstr>Hall Mirror</vt:lpstr>
      <vt:lpstr>LEFT- RIGHT REVERSAL</vt:lpstr>
      <vt:lpstr>Curved mirrors</vt:lpstr>
      <vt:lpstr>Concave  Mirrors</vt:lpstr>
      <vt:lpstr>For a real object between f and the mirror, a virtual image is formed behind the mirror. The image is upright and larger than the object.   </vt:lpstr>
      <vt:lpstr> </vt:lpstr>
      <vt:lpstr> </vt:lpstr>
      <vt:lpstr> </vt:lpstr>
      <vt:lpstr> </vt:lpstr>
      <vt:lpstr>Convex  Mirrors</vt:lpstr>
      <vt:lpstr>Convex Lenses</vt:lpstr>
      <vt:lpstr>Concave Lenses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ADRIAN</cp:lastModifiedBy>
  <cp:revision>365</cp:revision>
  <cp:lastPrinted>2015-11-03T02:26:31Z</cp:lastPrinted>
  <dcterms:created xsi:type="dcterms:W3CDTF">2013-10-21T03:01:25Z</dcterms:created>
  <dcterms:modified xsi:type="dcterms:W3CDTF">2015-12-20T15:07:57Z</dcterms:modified>
</cp:coreProperties>
</file>