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4"/>
  </p:notesMasterIdLst>
  <p:sldIdLst>
    <p:sldId id="256" r:id="rId2"/>
    <p:sldId id="348" r:id="rId3"/>
    <p:sldId id="260" r:id="rId4"/>
    <p:sldId id="365" r:id="rId5"/>
    <p:sldId id="344" r:id="rId6"/>
    <p:sldId id="352" r:id="rId7"/>
    <p:sldId id="384" r:id="rId8"/>
    <p:sldId id="350" r:id="rId9"/>
    <p:sldId id="353" r:id="rId10"/>
    <p:sldId id="354" r:id="rId11"/>
    <p:sldId id="355" r:id="rId12"/>
    <p:sldId id="356" r:id="rId13"/>
    <p:sldId id="351" r:id="rId14"/>
    <p:sldId id="357" r:id="rId15"/>
    <p:sldId id="358" r:id="rId16"/>
    <p:sldId id="359" r:id="rId17"/>
    <p:sldId id="360" r:id="rId18"/>
    <p:sldId id="361" r:id="rId19"/>
    <p:sldId id="362" r:id="rId20"/>
    <p:sldId id="363" r:id="rId21"/>
    <p:sldId id="364" r:id="rId22"/>
    <p:sldId id="38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FFD966"/>
    <a:srgbClr val="FFC000"/>
    <a:srgbClr val="006666"/>
    <a:srgbClr val="34A49D"/>
    <a:srgbClr val="657676"/>
    <a:srgbClr val="FF9999"/>
    <a:srgbClr val="FFCCFF"/>
    <a:srgbClr val="CBCFF5"/>
    <a:srgbClr val="C4C9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71" d="100"/>
          <a:sy n="71" d="100"/>
        </p:scale>
        <p:origin x="11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D3431A-1213-4D4C-A7E5-90F91B87B609}" type="doc">
      <dgm:prSet loTypeId="urn:microsoft.com/office/officeart/2005/8/layout/vList2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FDE3CBD9-F132-4C5D-97EB-7C8609354F0B}">
      <dgm:prSet custT="1"/>
      <dgm:spPr/>
      <dgm:t>
        <a:bodyPr/>
        <a:lstStyle/>
        <a:p>
          <a:pPr rtl="0"/>
          <a:r>
            <a:rPr lang="en-US" sz="1800" dirty="0" err="1" smtClean="0">
              <a:latin typeface="Segoe UI" panose="020B0502040204020203" pitchFamily="34" charset="0"/>
              <a:cs typeface="Segoe UI" panose="020B0502040204020203" pitchFamily="34" charset="0"/>
            </a:rPr>
            <a:t>Pengertian</a:t>
          </a:r>
          <a:r>
            <a:rPr lang="en-US" sz="1800" dirty="0" smtClean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800" dirty="0" err="1" smtClean="0">
              <a:latin typeface="Segoe UI" panose="020B0502040204020203" pitchFamily="34" charset="0"/>
              <a:cs typeface="Segoe UI" panose="020B0502040204020203" pitchFamily="34" charset="0"/>
            </a:rPr>
            <a:t>redoks</a:t>
          </a:r>
          <a:r>
            <a:rPr lang="en-US" sz="1800" dirty="0" smtClean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800" dirty="0" err="1" smtClean="0">
              <a:latin typeface="Segoe UI" panose="020B0502040204020203" pitchFamily="34" charset="0"/>
              <a:cs typeface="Segoe UI" panose="020B0502040204020203" pitchFamily="34" charset="0"/>
            </a:rPr>
            <a:t>berdasarkan</a:t>
          </a:r>
          <a:r>
            <a:rPr lang="en-US" sz="1800" dirty="0" smtClean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800" b="1" dirty="0" err="1" smtClean="0">
              <a:latin typeface="Segoe UI" panose="020B0502040204020203" pitchFamily="34" charset="0"/>
              <a:cs typeface="Segoe UI" panose="020B0502040204020203" pitchFamily="34" charset="0"/>
            </a:rPr>
            <a:t>konsep</a:t>
          </a:r>
          <a:r>
            <a:rPr lang="en-US" sz="1800" b="1" dirty="0" smtClean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800" b="1" dirty="0" err="1" smtClean="0">
              <a:latin typeface="Segoe UI" panose="020B0502040204020203" pitchFamily="34" charset="0"/>
              <a:cs typeface="Segoe UI" panose="020B0502040204020203" pitchFamily="34" charset="0"/>
            </a:rPr>
            <a:t>pelepasan</a:t>
          </a:r>
          <a:r>
            <a:rPr lang="en-US" sz="1800" b="1" dirty="0" smtClean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800" b="1" dirty="0" err="1" smtClean="0">
              <a:latin typeface="Segoe UI" panose="020B0502040204020203" pitchFamily="34" charset="0"/>
              <a:cs typeface="Segoe UI" panose="020B0502040204020203" pitchFamily="34" charset="0"/>
            </a:rPr>
            <a:t>dan</a:t>
          </a:r>
          <a:r>
            <a:rPr lang="en-US" sz="1800" b="1" dirty="0" smtClean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800" b="1" dirty="0" err="1" smtClean="0">
              <a:latin typeface="Segoe UI" panose="020B0502040204020203" pitchFamily="34" charset="0"/>
              <a:cs typeface="Segoe UI" panose="020B0502040204020203" pitchFamily="34" charset="0"/>
            </a:rPr>
            <a:t>pengikatan</a:t>
          </a:r>
          <a:r>
            <a:rPr lang="en-US" sz="1800" b="1" dirty="0" smtClean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800" b="1" dirty="0" err="1" smtClean="0">
              <a:latin typeface="Segoe UI" panose="020B0502040204020203" pitchFamily="34" charset="0"/>
              <a:cs typeface="Segoe UI" panose="020B0502040204020203" pitchFamily="34" charset="0"/>
            </a:rPr>
            <a:t>oksigen</a:t>
          </a:r>
          <a:r>
            <a:rPr lang="en-US" sz="1800" dirty="0" smtClean="0">
              <a:latin typeface="Segoe UI" panose="020B0502040204020203" pitchFamily="34" charset="0"/>
              <a:cs typeface="Segoe UI" panose="020B0502040204020203" pitchFamily="34" charset="0"/>
            </a:rPr>
            <a:t>.</a:t>
          </a:r>
          <a:endParaRPr lang="en-US" sz="18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EB9A9F5-1FEC-4E81-9EFB-6CA64EF0049C}" type="parTrans" cxnId="{A1A238C7-E50C-4068-BF1A-537E2DE6967C}">
      <dgm:prSet/>
      <dgm:spPr/>
      <dgm:t>
        <a:bodyPr/>
        <a:lstStyle/>
        <a:p>
          <a:endParaRPr lang="en-US" sz="1800"/>
        </a:p>
      </dgm:t>
    </dgm:pt>
    <dgm:pt modelId="{B556B180-DD92-4B7C-A539-1C2C5D8FFEE6}" type="sibTrans" cxnId="{A1A238C7-E50C-4068-BF1A-537E2DE6967C}">
      <dgm:prSet/>
      <dgm:spPr/>
      <dgm:t>
        <a:bodyPr/>
        <a:lstStyle/>
        <a:p>
          <a:endParaRPr lang="en-US" sz="1800"/>
        </a:p>
      </dgm:t>
    </dgm:pt>
    <dgm:pt modelId="{756B1DA4-B977-4941-B85A-FF8C61475329}">
      <dgm:prSet custT="1"/>
      <dgm:spPr/>
      <dgm:t>
        <a:bodyPr/>
        <a:lstStyle/>
        <a:p>
          <a:pPr rtl="0"/>
          <a:r>
            <a:rPr lang="en-US" sz="1800" dirty="0" err="1" smtClean="0">
              <a:latin typeface="Segoe UI" panose="020B0502040204020203" pitchFamily="34" charset="0"/>
              <a:cs typeface="Segoe UI" panose="020B0502040204020203" pitchFamily="34" charset="0"/>
            </a:rPr>
            <a:t>Pengertian</a:t>
          </a:r>
          <a:r>
            <a:rPr lang="en-US" sz="1800" dirty="0" smtClean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800" dirty="0" err="1" smtClean="0">
              <a:latin typeface="Segoe UI" panose="020B0502040204020203" pitchFamily="34" charset="0"/>
              <a:cs typeface="Segoe UI" panose="020B0502040204020203" pitchFamily="34" charset="0"/>
            </a:rPr>
            <a:t>redoks</a:t>
          </a:r>
          <a:r>
            <a:rPr lang="en-US" sz="1800" dirty="0" smtClean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800" dirty="0" err="1" smtClean="0">
              <a:latin typeface="Segoe UI" panose="020B0502040204020203" pitchFamily="34" charset="0"/>
              <a:cs typeface="Segoe UI" panose="020B0502040204020203" pitchFamily="34" charset="0"/>
            </a:rPr>
            <a:t>berdasarkan</a:t>
          </a:r>
          <a:r>
            <a:rPr lang="en-US" sz="1800" dirty="0" smtClean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800" b="1" dirty="0" err="1" smtClean="0">
              <a:latin typeface="Segoe UI" panose="020B0502040204020203" pitchFamily="34" charset="0"/>
              <a:cs typeface="Segoe UI" panose="020B0502040204020203" pitchFamily="34" charset="0"/>
            </a:rPr>
            <a:t>konsep</a:t>
          </a:r>
          <a:r>
            <a:rPr lang="en-US" sz="1800" b="1" dirty="0" smtClean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800" b="1" dirty="0" err="1" smtClean="0">
              <a:latin typeface="Segoe UI" panose="020B0502040204020203" pitchFamily="34" charset="0"/>
              <a:cs typeface="Segoe UI" panose="020B0502040204020203" pitchFamily="34" charset="0"/>
            </a:rPr>
            <a:t>perpindahan</a:t>
          </a:r>
          <a:r>
            <a:rPr lang="en-US" sz="1800" b="1" dirty="0" smtClean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800" b="1" dirty="0" err="1" smtClean="0">
              <a:latin typeface="Segoe UI" panose="020B0502040204020203" pitchFamily="34" charset="0"/>
              <a:cs typeface="Segoe UI" panose="020B0502040204020203" pitchFamily="34" charset="0"/>
            </a:rPr>
            <a:t>elektron</a:t>
          </a:r>
          <a:r>
            <a:rPr lang="en-US" sz="1800" dirty="0" smtClean="0">
              <a:latin typeface="Segoe UI" panose="020B0502040204020203" pitchFamily="34" charset="0"/>
              <a:cs typeface="Segoe UI" panose="020B0502040204020203" pitchFamily="34" charset="0"/>
            </a:rPr>
            <a:t>.</a:t>
          </a:r>
          <a:endParaRPr lang="en-US" sz="18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55A44679-CD06-490E-B99A-5EDEA3C98443}" type="parTrans" cxnId="{C1F638EC-19E2-44F6-A986-0DB232B6AA4F}">
      <dgm:prSet/>
      <dgm:spPr/>
      <dgm:t>
        <a:bodyPr/>
        <a:lstStyle/>
        <a:p>
          <a:endParaRPr lang="en-US" sz="1800"/>
        </a:p>
      </dgm:t>
    </dgm:pt>
    <dgm:pt modelId="{2E56F2C0-E2CC-43D5-A397-C0791A6CBB73}" type="sibTrans" cxnId="{C1F638EC-19E2-44F6-A986-0DB232B6AA4F}">
      <dgm:prSet/>
      <dgm:spPr/>
      <dgm:t>
        <a:bodyPr/>
        <a:lstStyle/>
        <a:p>
          <a:endParaRPr lang="en-US" sz="1800"/>
        </a:p>
      </dgm:t>
    </dgm:pt>
    <dgm:pt modelId="{A151D348-477E-4F4B-A0FD-3F69113BB50B}">
      <dgm:prSet custT="1"/>
      <dgm:spPr/>
      <dgm:t>
        <a:bodyPr/>
        <a:lstStyle/>
        <a:p>
          <a:pPr rtl="0"/>
          <a:r>
            <a:rPr lang="en-US" sz="1800" dirty="0" err="1" smtClean="0">
              <a:latin typeface="Segoe UI" panose="020B0502040204020203" pitchFamily="34" charset="0"/>
              <a:cs typeface="Segoe UI" panose="020B0502040204020203" pitchFamily="34" charset="0"/>
            </a:rPr>
            <a:t>Pengertian</a:t>
          </a:r>
          <a:r>
            <a:rPr lang="en-US" sz="1800" dirty="0" smtClean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800" dirty="0" err="1" smtClean="0">
              <a:latin typeface="Segoe UI" panose="020B0502040204020203" pitchFamily="34" charset="0"/>
              <a:cs typeface="Segoe UI" panose="020B0502040204020203" pitchFamily="34" charset="0"/>
            </a:rPr>
            <a:t>redoks</a:t>
          </a:r>
          <a:r>
            <a:rPr lang="en-US" sz="1800" dirty="0" smtClean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800" dirty="0" err="1" smtClean="0">
              <a:latin typeface="Segoe UI" panose="020B0502040204020203" pitchFamily="34" charset="0"/>
              <a:cs typeface="Segoe UI" panose="020B0502040204020203" pitchFamily="34" charset="0"/>
            </a:rPr>
            <a:t>berdasarkan</a:t>
          </a:r>
          <a:r>
            <a:rPr lang="en-US" sz="1800" dirty="0" smtClean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800" b="1" dirty="0" err="1" smtClean="0">
              <a:latin typeface="Segoe UI" panose="020B0502040204020203" pitchFamily="34" charset="0"/>
              <a:cs typeface="Segoe UI" panose="020B0502040204020203" pitchFamily="34" charset="0"/>
            </a:rPr>
            <a:t>bilangan</a:t>
          </a:r>
          <a:r>
            <a:rPr lang="en-US" sz="1800" b="1" dirty="0" smtClean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800" b="1" dirty="0" err="1" smtClean="0">
              <a:latin typeface="Segoe UI" panose="020B0502040204020203" pitchFamily="34" charset="0"/>
              <a:cs typeface="Segoe UI" panose="020B0502040204020203" pitchFamily="34" charset="0"/>
            </a:rPr>
            <a:t>oksidasi</a:t>
          </a:r>
          <a:r>
            <a:rPr lang="en-US" sz="1800" dirty="0" smtClean="0">
              <a:latin typeface="Segoe UI" panose="020B0502040204020203" pitchFamily="34" charset="0"/>
              <a:cs typeface="Segoe UI" panose="020B0502040204020203" pitchFamily="34" charset="0"/>
            </a:rPr>
            <a:t>.</a:t>
          </a:r>
          <a:endParaRPr lang="en-US" sz="18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81A99BA-0696-4FF3-A87F-ABB6A234DE58}" type="parTrans" cxnId="{4159464E-FB6F-4006-B384-6A5E82518442}">
      <dgm:prSet/>
      <dgm:spPr/>
      <dgm:t>
        <a:bodyPr/>
        <a:lstStyle/>
        <a:p>
          <a:endParaRPr lang="en-US" sz="1800"/>
        </a:p>
      </dgm:t>
    </dgm:pt>
    <dgm:pt modelId="{6449C36B-E0B5-47FD-B87F-E184D80D0A04}" type="sibTrans" cxnId="{4159464E-FB6F-4006-B384-6A5E82518442}">
      <dgm:prSet/>
      <dgm:spPr/>
      <dgm:t>
        <a:bodyPr/>
        <a:lstStyle/>
        <a:p>
          <a:endParaRPr lang="en-US" sz="1800"/>
        </a:p>
      </dgm:t>
    </dgm:pt>
    <dgm:pt modelId="{8E093735-6635-4DE0-A908-69BF022D7360}" type="pres">
      <dgm:prSet presAssocID="{49D3431A-1213-4D4C-A7E5-90F91B87B6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204055-0428-4F60-9D32-2B078BBC5535}" type="pres">
      <dgm:prSet presAssocID="{FDE3CBD9-F132-4C5D-97EB-7C8609354F0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476196-714C-4719-931C-FE7BC4D4064F}" type="pres">
      <dgm:prSet presAssocID="{B556B180-DD92-4B7C-A539-1C2C5D8FFEE6}" presName="spacer" presStyleCnt="0"/>
      <dgm:spPr/>
    </dgm:pt>
    <dgm:pt modelId="{A598FF66-CE12-4313-8E35-444D6117E44C}" type="pres">
      <dgm:prSet presAssocID="{756B1DA4-B977-4941-B85A-FF8C6147532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B640CB-8A01-456B-B884-1D8B499DC1DC}" type="pres">
      <dgm:prSet presAssocID="{2E56F2C0-E2CC-43D5-A397-C0791A6CBB73}" presName="spacer" presStyleCnt="0"/>
      <dgm:spPr/>
    </dgm:pt>
    <dgm:pt modelId="{4F82C642-3F72-4953-BD4C-BF0A0B769BEC}" type="pres">
      <dgm:prSet presAssocID="{A151D348-477E-4F4B-A0FD-3F69113BB50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59464E-FB6F-4006-B384-6A5E82518442}" srcId="{49D3431A-1213-4D4C-A7E5-90F91B87B609}" destId="{A151D348-477E-4F4B-A0FD-3F69113BB50B}" srcOrd="2" destOrd="0" parTransId="{A81A99BA-0696-4FF3-A87F-ABB6A234DE58}" sibTransId="{6449C36B-E0B5-47FD-B87F-E184D80D0A04}"/>
    <dgm:cxn modelId="{927206D4-D4EC-4E48-A1CA-AF509E7096BB}" type="presOf" srcId="{A151D348-477E-4F4B-A0FD-3F69113BB50B}" destId="{4F82C642-3F72-4953-BD4C-BF0A0B769BEC}" srcOrd="0" destOrd="0" presId="urn:microsoft.com/office/officeart/2005/8/layout/vList2"/>
    <dgm:cxn modelId="{3C58A35D-59C3-4C41-A0D2-647614468461}" type="presOf" srcId="{FDE3CBD9-F132-4C5D-97EB-7C8609354F0B}" destId="{30204055-0428-4F60-9D32-2B078BBC5535}" srcOrd="0" destOrd="0" presId="urn:microsoft.com/office/officeart/2005/8/layout/vList2"/>
    <dgm:cxn modelId="{E56789BD-ECA9-49A0-8EFF-09C37F96CB0B}" type="presOf" srcId="{49D3431A-1213-4D4C-A7E5-90F91B87B609}" destId="{8E093735-6635-4DE0-A908-69BF022D7360}" srcOrd="0" destOrd="0" presId="urn:microsoft.com/office/officeart/2005/8/layout/vList2"/>
    <dgm:cxn modelId="{C1F638EC-19E2-44F6-A986-0DB232B6AA4F}" srcId="{49D3431A-1213-4D4C-A7E5-90F91B87B609}" destId="{756B1DA4-B977-4941-B85A-FF8C61475329}" srcOrd="1" destOrd="0" parTransId="{55A44679-CD06-490E-B99A-5EDEA3C98443}" sibTransId="{2E56F2C0-E2CC-43D5-A397-C0791A6CBB73}"/>
    <dgm:cxn modelId="{A1A238C7-E50C-4068-BF1A-537E2DE6967C}" srcId="{49D3431A-1213-4D4C-A7E5-90F91B87B609}" destId="{FDE3CBD9-F132-4C5D-97EB-7C8609354F0B}" srcOrd="0" destOrd="0" parTransId="{2EB9A9F5-1FEC-4E81-9EFB-6CA64EF0049C}" sibTransId="{B556B180-DD92-4B7C-A539-1C2C5D8FFEE6}"/>
    <dgm:cxn modelId="{B1084740-F507-4CE3-8729-549E66886523}" type="presOf" srcId="{756B1DA4-B977-4941-B85A-FF8C61475329}" destId="{A598FF66-CE12-4313-8E35-444D6117E44C}" srcOrd="0" destOrd="0" presId="urn:microsoft.com/office/officeart/2005/8/layout/vList2"/>
    <dgm:cxn modelId="{03AD6181-6763-4FFD-BF36-B2039A7B9195}" type="presParOf" srcId="{8E093735-6635-4DE0-A908-69BF022D7360}" destId="{30204055-0428-4F60-9D32-2B078BBC5535}" srcOrd="0" destOrd="0" presId="urn:microsoft.com/office/officeart/2005/8/layout/vList2"/>
    <dgm:cxn modelId="{D866C4B4-71C3-4EA7-BB71-7EE3952F0315}" type="presParOf" srcId="{8E093735-6635-4DE0-A908-69BF022D7360}" destId="{FC476196-714C-4719-931C-FE7BC4D4064F}" srcOrd="1" destOrd="0" presId="urn:microsoft.com/office/officeart/2005/8/layout/vList2"/>
    <dgm:cxn modelId="{F94E3BB5-071B-4D8F-BF33-216281BB67E6}" type="presParOf" srcId="{8E093735-6635-4DE0-A908-69BF022D7360}" destId="{A598FF66-CE12-4313-8E35-444D6117E44C}" srcOrd="2" destOrd="0" presId="urn:microsoft.com/office/officeart/2005/8/layout/vList2"/>
    <dgm:cxn modelId="{80804429-3F52-4524-8273-EEF39BE723E5}" type="presParOf" srcId="{8E093735-6635-4DE0-A908-69BF022D7360}" destId="{DEB640CB-8A01-456B-B884-1D8B499DC1DC}" srcOrd="3" destOrd="0" presId="urn:microsoft.com/office/officeart/2005/8/layout/vList2"/>
    <dgm:cxn modelId="{DAC062FB-4091-459A-9CEC-FC93AE6BF296}" type="presParOf" srcId="{8E093735-6635-4DE0-A908-69BF022D7360}" destId="{4F82C642-3F72-4953-BD4C-BF0A0B769BE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9BB49-4BA9-4CF1-AC52-D34CFF08F7DB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27FE1-1263-4215-AB43-C52B9D500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06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9044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984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827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976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5501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143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3257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526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8215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09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73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7083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1673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403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6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405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474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64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270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470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44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8D4BF-C3EA-435E-9AE1-1BACD461D47C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AF372-1316-45BF-9B08-B68BB4C41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1210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8D4BF-C3EA-435E-9AE1-1BACD461D47C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AF372-1316-45BF-9B08-B68BB4C41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9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8D4BF-C3EA-435E-9AE1-1BACD461D47C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AF372-1316-45BF-9B08-B68BB4C41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61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8D4BF-C3EA-435E-9AE1-1BACD461D47C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AF372-1316-45BF-9B08-B68BB4C41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94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8D4BF-C3EA-435E-9AE1-1BACD461D47C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AF372-1316-45BF-9B08-B68BB4C41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850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8D4BF-C3EA-435E-9AE1-1BACD461D47C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AF372-1316-45BF-9B08-B68BB4C41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958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8D4BF-C3EA-435E-9AE1-1BACD461D47C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AF372-1316-45BF-9B08-B68BB4C41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75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8D4BF-C3EA-435E-9AE1-1BACD461D47C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AF372-1316-45BF-9B08-B68BB4C41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702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8D4BF-C3EA-435E-9AE1-1BACD461D47C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AF372-1316-45BF-9B08-B68BB4C41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549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8D4BF-C3EA-435E-9AE1-1BACD461D47C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AF372-1316-45BF-9B08-B68BB4C41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2909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8D4BF-C3EA-435E-9AE1-1BACD461D47C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AF372-1316-45BF-9B08-B68BB4C41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25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8D4BF-C3EA-435E-9AE1-1BACD461D47C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AF372-1316-45BF-9B08-B68BB4C41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96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microsoft.com/office/2007/relationships/hdphoto" Target="../media/hdphoto2.wdp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microsoft.com/office/2007/relationships/hdphoto" Target="../media/hdphoto2.wdp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5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microsoft.com/office/2007/relationships/hdphoto" Target="../media/hdphoto2.wdp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image" Target="../media/image5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4" Type="http://schemas.microsoft.com/office/2007/relationships/hdphoto" Target="../media/hdphoto2.wdp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.png"/><Relationship Id="rId7" Type="http://schemas.openxmlformats.org/officeDocument/2006/relationships/image" Target="../media/image540.pn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0.png"/><Relationship Id="rId11" Type="http://schemas.openxmlformats.org/officeDocument/2006/relationships/image" Target="../media/image58.png"/><Relationship Id="rId5" Type="http://schemas.openxmlformats.org/officeDocument/2006/relationships/image" Target="../media/image520.png"/><Relationship Id="rId10" Type="http://schemas.openxmlformats.org/officeDocument/2006/relationships/image" Target="../media/image57.png"/><Relationship Id="rId4" Type="http://schemas.microsoft.com/office/2007/relationships/hdphoto" Target="../media/hdphoto2.wdp"/><Relationship Id="rId9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60812" y="3251357"/>
            <a:ext cx="6683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orbel" panose="020B0503020204020204" pitchFamily="34" charset="0"/>
              </a:rPr>
              <a:t>Aida </a:t>
            </a:r>
            <a:r>
              <a:rPr lang="en-US" sz="2000" b="1" dirty="0">
                <a:latin typeface="Corbel" panose="020B0503020204020204" pitchFamily="34" charset="0"/>
              </a:rPr>
              <a:t>Nur Ramadhani</a:t>
            </a:r>
            <a:r>
              <a:rPr lang="en-US" sz="2000" b="1" dirty="0" smtClean="0">
                <a:latin typeface="Corbel" panose="020B0503020204020204" pitchFamily="34" charset="0"/>
              </a:rPr>
              <a:t>, M.T. </a:t>
            </a:r>
          </a:p>
          <a:p>
            <a:pPr algn="ctr"/>
            <a:r>
              <a:rPr lang="en-US" sz="2000" b="1" dirty="0" smtClean="0">
                <a:latin typeface="Corbel" panose="020B0503020204020204" pitchFamily="34" charset="0"/>
              </a:rPr>
              <a:t>Dr</a:t>
            </a:r>
            <a:r>
              <a:rPr lang="en-US" sz="2000" b="1" dirty="0">
                <a:latin typeface="Corbel" panose="020B0503020204020204" pitchFamily="34" charset="0"/>
              </a:rPr>
              <a:t>. Ari Diana </a:t>
            </a:r>
            <a:r>
              <a:rPr lang="en-US" sz="2000" b="1" dirty="0" err="1" smtClean="0">
                <a:latin typeface="Corbel" panose="020B0503020204020204" pitchFamily="34" charset="0"/>
              </a:rPr>
              <a:t>Susanti</a:t>
            </a:r>
            <a:endParaRPr lang="en-US" sz="2000" b="1" dirty="0">
              <a:latin typeface="Corbel" panose="020B05030202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60812" y="5965087"/>
            <a:ext cx="6683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z="1800" dirty="0"/>
              <a:t>Program </a:t>
            </a:r>
            <a:r>
              <a:rPr lang="en-US" sz="1800" dirty="0" err="1"/>
              <a:t>Studi</a:t>
            </a:r>
            <a:r>
              <a:rPr lang="en-US" sz="1800" dirty="0"/>
              <a:t> </a:t>
            </a:r>
            <a:r>
              <a:rPr lang="en-US" sz="1800" dirty="0" err="1"/>
              <a:t>Teknik</a:t>
            </a:r>
            <a:r>
              <a:rPr lang="en-US" sz="1800" dirty="0"/>
              <a:t> Kimia</a:t>
            </a:r>
          </a:p>
          <a:p>
            <a:r>
              <a:rPr lang="en-US" sz="1800" dirty="0" err="1"/>
              <a:t>Fakultas</a:t>
            </a:r>
            <a:r>
              <a:rPr lang="en-US" sz="1800" dirty="0"/>
              <a:t> </a:t>
            </a:r>
            <a:r>
              <a:rPr lang="en-US" sz="1800" dirty="0" err="1"/>
              <a:t>Teknik</a:t>
            </a:r>
            <a:r>
              <a:rPr lang="en-US" sz="1800" dirty="0"/>
              <a:t> </a:t>
            </a:r>
            <a:r>
              <a:rPr lang="en-US" sz="1800" dirty="0" err="1"/>
              <a:t>Universitas</a:t>
            </a:r>
            <a:r>
              <a:rPr lang="en-US" sz="1800" dirty="0"/>
              <a:t> </a:t>
            </a:r>
            <a:r>
              <a:rPr lang="en-US" sz="1800" dirty="0" err="1"/>
              <a:t>Sebelas</a:t>
            </a:r>
            <a:r>
              <a:rPr lang="en-US" sz="1800" dirty="0"/>
              <a:t> </a:t>
            </a:r>
            <a:r>
              <a:rPr lang="en-US" sz="1800" dirty="0" err="1"/>
              <a:t>Maret</a:t>
            </a:r>
            <a:r>
              <a:rPr lang="en-US" sz="1800" dirty="0"/>
              <a:t> 2020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806" y="4507329"/>
            <a:ext cx="1235200" cy="11996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60812" y="448942"/>
            <a:ext cx="66831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sz="3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TK2523</a:t>
            </a:r>
          </a:p>
          <a:p>
            <a:r>
              <a:rPr lang="en-US" sz="3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Kimia </a:t>
            </a:r>
            <a:r>
              <a:rPr lang="en-US" sz="32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Fisika</a:t>
            </a:r>
            <a:endParaRPr lang="en-US" sz="3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761565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80782" y="1159700"/>
            <a:ext cx="2393576" cy="2802796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>
            <a:off x="281068" y="2673693"/>
            <a:ext cx="3593004" cy="1772607"/>
          </a:xfrm>
          <a:prstGeom prst="triangle">
            <a:avLst>
              <a:gd name="adj" fmla="val 25249"/>
            </a:avLst>
          </a:prstGeom>
          <a:noFill/>
          <a:ln w="57150">
            <a:solidFill>
              <a:srgbClr val="EACA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/>
          <p:cNvSpPr/>
          <p:nvPr/>
        </p:nvSpPr>
        <p:spPr>
          <a:xfrm rot="11577906">
            <a:off x="569529" y="285802"/>
            <a:ext cx="2097938" cy="2809826"/>
          </a:xfrm>
          <a:prstGeom prst="rtTriangle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55" y="4630026"/>
            <a:ext cx="2153931" cy="215393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478102" y="907135"/>
            <a:ext cx="2202002" cy="2133018"/>
          </a:xfrm>
          <a:prstGeom prst="ellipse">
            <a:avLst/>
          </a:prstGeom>
          <a:noFill/>
          <a:ln w="57150">
            <a:solidFill>
              <a:srgbClr val="EACA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19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00808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10</a:t>
            </a:fld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169"/>
          <a:stretch/>
        </p:blipFill>
        <p:spPr>
          <a:xfrm rot="10800000">
            <a:off x="0" y="-13447"/>
            <a:ext cx="9144000" cy="155679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9942" y="456858"/>
            <a:ext cx="5218540" cy="57954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 defTabSz="6858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AU" altLang="en-US" sz="2000" b="1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BILANGAN OKSIDASI</a:t>
            </a:r>
            <a:endParaRPr lang="en-US" sz="2000" b="1" dirty="0"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="" xmlns:a16="http://schemas.microsoft.com/office/drawing/2014/main" id="{3DE92DE5-E46D-4D83-B0A6-427ABA65377E}"/>
              </a:ext>
            </a:extLst>
          </p:cNvPr>
          <p:cNvSpPr txBox="1">
            <a:spLocks noChangeArrowheads="1"/>
          </p:cNvSpPr>
          <p:nvPr/>
        </p:nvSpPr>
        <p:spPr>
          <a:xfrm>
            <a:off x="262217" y="2080064"/>
            <a:ext cx="8814548" cy="4630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2575" indent="-2286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AU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Banyaknya</a:t>
            </a:r>
            <a:r>
              <a:rPr lang="en-AU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muatan</a:t>
            </a:r>
            <a:r>
              <a:rPr lang="en-AU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listrik</a:t>
            </a:r>
            <a:r>
              <a:rPr lang="en-AU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dari</a:t>
            </a:r>
            <a:r>
              <a:rPr lang="en-AU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unsur-unsur</a:t>
            </a:r>
            <a:r>
              <a:rPr lang="en-AU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dalam</a:t>
            </a:r>
            <a:r>
              <a:rPr lang="en-AU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suatu</a:t>
            </a:r>
            <a:r>
              <a:rPr lang="en-AU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persenyawaan</a:t>
            </a:r>
            <a:endParaRPr lang="en-AU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2575" indent="-2286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AU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Peraturan-peraturan</a:t>
            </a:r>
            <a:r>
              <a:rPr lang="en-AU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bilok</a:t>
            </a:r>
            <a:r>
              <a:rPr lang="en-AU" sz="1800" dirty="0">
                <a:latin typeface="Segoe UI" panose="020B0502040204020203" pitchFamily="34" charset="0"/>
                <a:cs typeface="Segoe UI" panose="020B0502040204020203" pitchFamily="34" charset="0"/>
              </a:rPr>
              <a:t> :</a:t>
            </a:r>
          </a:p>
          <a:p>
            <a:pPr marL="625475" lvl="1" indent="-2286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AU" dirty="0" err="1">
                <a:latin typeface="Segoe UI" panose="020B0502040204020203" pitchFamily="34" charset="0"/>
                <a:cs typeface="Segoe UI" panose="020B0502040204020203" pitchFamily="34" charset="0"/>
              </a:rPr>
              <a:t>Bilangan</a:t>
            </a:r>
            <a:r>
              <a:rPr lang="en-A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dirty="0" err="1">
                <a:latin typeface="Segoe UI" panose="020B0502040204020203" pitchFamily="34" charset="0"/>
                <a:cs typeface="Segoe UI" panose="020B0502040204020203" pitchFamily="34" charset="0"/>
              </a:rPr>
              <a:t>oksidasi</a:t>
            </a:r>
            <a:r>
              <a:rPr lang="en-A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dirty="0" err="1">
                <a:latin typeface="Segoe UI" panose="020B0502040204020203" pitchFamily="34" charset="0"/>
                <a:cs typeface="Segoe UI" panose="020B0502040204020203" pitchFamily="34" charset="0"/>
              </a:rPr>
              <a:t>satu</a:t>
            </a:r>
            <a:r>
              <a:rPr lang="en-A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dirty="0" err="1">
                <a:latin typeface="Segoe UI" panose="020B0502040204020203" pitchFamily="34" charset="0"/>
                <a:cs typeface="Segoe UI" panose="020B0502040204020203" pitchFamily="34" charset="0"/>
              </a:rPr>
              <a:t>unsur</a:t>
            </a:r>
            <a:r>
              <a:rPr lang="en-A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dirty="0" err="1">
                <a:latin typeface="Segoe UI" panose="020B0502040204020203" pitchFamily="34" charset="0"/>
                <a:cs typeface="Segoe UI" panose="020B0502040204020203" pitchFamily="34" charset="0"/>
              </a:rPr>
              <a:t>bebas</a:t>
            </a:r>
            <a:r>
              <a:rPr lang="en-AU" dirty="0">
                <a:latin typeface="Segoe UI" panose="020B0502040204020203" pitchFamily="34" charset="0"/>
                <a:cs typeface="Segoe UI" panose="020B0502040204020203" pitchFamily="34" charset="0"/>
              </a:rPr>
              <a:t> = 0</a:t>
            </a:r>
          </a:p>
          <a:p>
            <a:pPr marL="625475" lvl="1" indent="-2286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AU" dirty="0" err="1">
                <a:latin typeface="Segoe UI" panose="020B0502040204020203" pitchFamily="34" charset="0"/>
                <a:cs typeface="Segoe UI" panose="020B0502040204020203" pitchFamily="34" charset="0"/>
              </a:rPr>
              <a:t>Bilangan</a:t>
            </a:r>
            <a:r>
              <a:rPr lang="en-A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dirty="0" err="1">
                <a:latin typeface="Segoe UI" panose="020B0502040204020203" pitchFamily="34" charset="0"/>
                <a:cs typeface="Segoe UI" panose="020B0502040204020203" pitchFamily="34" charset="0"/>
              </a:rPr>
              <a:t>oksidasi</a:t>
            </a:r>
            <a:r>
              <a:rPr lang="en-A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dirty="0" err="1">
                <a:latin typeface="Segoe UI" panose="020B0502040204020203" pitchFamily="34" charset="0"/>
                <a:cs typeface="Segoe UI" panose="020B0502040204020203" pitchFamily="34" charset="0"/>
              </a:rPr>
              <a:t>satu</a:t>
            </a:r>
            <a:r>
              <a:rPr lang="en-AU" dirty="0">
                <a:latin typeface="Segoe UI" panose="020B0502040204020203" pitchFamily="34" charset="0"/>
                <a:cs typeface="Segoe UI" panose="020B0502040204020203" pitchFamily="34" charset="0"/>
              </a:rPr>
              <a:t> atom </a:t>
            </a:r>
            <a:r>
              <a:rPr lang="en-AU" dirty="0" err="1">
                <a:latin typeface="Segoe UI" panose="020B0502040204020203" pitchFamily="34" charset="0"/>
                <a:cs typeface="Segoe UI" panose="020B0502040204020203" pitchFamily="34" charset="0"/>
              </a:rPr>
              <a:t>hidrogen</a:t>
            </a:r>
            <a:r>
              <a:rPr lang="en-AU" dirty="0">
                <a:latin typeface="Segoe UI" panose="020B0502040204020203" pitchFamily="34" charset="0"/>
                <a:cs typeface="Segoe UI" panose="020B0502040204020203" pitchFamily="34" charset="0"/>
              </a:rPr>
              <a:t> = </a:t>
            </a:r>
            <a:r>
              <a:rPr lang="en-AU" dirty="0" smtClean="0">
                <a:latin typeface="Segoe UI" panose="020B0502040204020203" pitchFamily="34" charset="0"/>
                <a:cs typeface="Segoe UI" panose="020B0502040204020203" pitchFamily="34" charset="0"/>
              </a:rPr>
              <a:t>+1</a:t>
            </a:r>
            <a:endParaRPr lang="en-AU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25475" lvl="1" indent="-2286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AU" dirty="0" err="1">
                <a:latin typeface="Segoe UI" panose="020B0502040204020203" pitchFamily="34" charset="0"/>
                <a:cs typeface="Segoe UI" panose="020B0502040204020203" pitchFamily="34" charset="0"/>
              </a:rPr>
              <a:t>Bilangan</a:t>
            </a:r>
            <a:r>
              <a:rPr lang="en-A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dirty="0" err="1">
                <a:latin typeface="Segoe UI" panose="020B0502040204020203" pitchFamily="34" charset="0"/>
                <a:cs typeface="Segoe UI" panose="020B0502040204020203" pitchFamily="34" charset="0"/>
              </a:rPr>
              <a:t>oksidasi</a:t>
            </a:r>
            <a:r>
              <a:rPr lang="en-A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dirty="0" err="1">
                <a:latin typeface="Segoe UI" panose="020B0502040204020203" pitchFamily="34" charset="0"/>
                <a:cs typeface="Segoe UI" panose="020B0502040204020203" pitchFamily="34" charset="0"/>
              </a:rPr>
              <a:t>satu</a:t>
            </a:r>
            <a:r>
              <a:rPr lang="en-AU" dirty="0">
                <a:latin typeface="Segoe UI" panose="020B0502040204020203" pitchFamily="34" charset="0"/>
                <a:cs typeface="Segoe UI" panose="020B0502040204020203" pitchFamily="34" charset="0"/>
              </a:rPr>
              <a:t> atom </a:t>
            </a:r>
            <a:r>
              <a:rPr lang="en-AU" dirty="0" err="1">
                <a:latin typeface="Segoe UI" panose="020B0502040204020203" pitchFamily="34" charset="0"/>
                <a:cs typeface="Segoe UI" panose="020B0502040204020203" pitchFamily="34" charset="0"/>
              </a:rPr>
              <a:t>oksigen</a:t>
            </a:r>
            <a:r>
              <a:rPr lang="en-AU" dirty="0">
                <a:latin typeface="Segoe UI" panose="020B0502040204020203" pitchFamily="34" charset="0"/>
                <a:cs typeface="Segoe UI" panose="020B0502040204020203" pitchFamily="34" charset="0"/>
              </a:rPr>
              <a:t> = -2</a:t>
            </a:r>
          </a:p>
          <a:p>
            <a:pPr marL="625475" lvl="1" indent="-2286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AU" dirty="0" err="1">
                <a:latin typeface="Segoe UI" panose="020B0502040204020203" pitchFamily="34" charset="0"/>
                <a:cs typeface="Segoe UI" panose="020B0502040204020203" pitchFamily="34" charset="0"/>
              </a:rPr>
              <a:t>Bilangan</a:t>
            </a:r>
            <a:r>
              <a:rPr lang="en-A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dirty="0" err="1">
                <a:latin typeface="Segoe UI" panose="020B0502040204020203" pitchFamily="34" charset="0"/>
                <a:cs typeface="Segoe UI" panose="020B0502040204020203" pitchFamily="34" charset="0"/>
              </a:rPr>
              <a:t>oksidasi</a:t>
            </a:r>
            <a:r>
              <a:rPr lang="en-A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dirty="0" err="1">
                <a:latin typeface="Segoe UI" panose="020B0502040204020203" pitchFamily="34" charset="0"/>
                <a:cs typeface="Segoe UI" panose="020B0502040204020203" pitchFamily="34" charset="0"/>
              </a:rPr>
              <a:t>logam</a:t>
            </a:r>
            <a:r>
              <a:rPr lang="en-AU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AU" dirty="0" err="1">
                <a:latin typeface="Segoe UI" panose="020B0502040204020203" pitchFamily="34" charset="0"/>
                <a:cs typeface="Segoe UI" panose="020B0502040204020203" pitchFamily="34" charset="0"/>
              </a:rPr>
              <a:t>selalu</a:t>
            </a:r>
            <a:r>
              <a:rPr lang="en-A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positif</a:t>
            </a:r>
            <a:r>
              <a:rPr lang="en-AU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AU" dirty="0" err="1">
                <a:latin typeface="Segoe UI" panose="020B0502040204020203" pitchFamily="34" charset="0"/>
                <a:cs typeface="Segoe UI" panose="020B0502040204020203" pitchFamily="34" charset="0"/>
              </a:rPr>
              <a:t>Logam</a:t>
            </a:r>
            <a:r>
              <a:rPr lang="en-A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dirty="0" smtClean="0">
                <a:latin typeface="Segoe UI" panose="020B0502040204020203" pitchFamily="34" charset="0"/>
                <a:cs typeface="Segoe UI" panose="020B0502040204020203" pitchFamily="34" charset="0"/>
              </a:rPr>
              <a:t>alkali </a:t>
            </a:r>
            <a:r>
              <a:rPr lang="en-AU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selalu</a:t>
            </a:r>
            <a:r>
              <a:rPr lang="en-AU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dirty="0">
                <a:latin typeface="Segoe UI" panose="020B0502040204020203" pitchFamily="34" charset="0"/>
                <a:cs typeface="Segoe UI" panose="020B0502040204020203" pitchFamily="34" charset="0"/>
              </a:rPr>
              <a:t>+1 </a:t>
            </a:r>
            <a:r>
              <a:rPr lang="en-AU" dirty="0" err="1">
                <a:latin typeface="Segoe UI" panose="020B0502040204020203" pitchFamily="34" charset="0"/>
                <a:cs typeface="Segoe UI" panose="020B0502040204020203" pitchFamily="34" charset="0"/>
              </a:rPr>
              <a:t>dan</a:t>
            </a:r>
            <a:r>
              <a:rPr lang="en-AU" dirty="0">
                <a:latin typeface="Segoe UI" panose="020B0502040204020203" pitchFamily="34" charset="0"/>
                <a:cs typeface="Segoe UI" panose="020B0502040204020203" pitchFamily="34" charset="0"/>
              </a:rPr>
              <a:t> alkali </a:t>
            </a:r>
            <a:r>
              <a:rPr lang="en-AU" dirty="0" err="1">
                <a:latin typeface="Segoe UI" panose="020B0502040204020203" pitchFamily="34" charset="0"/>
                <a:cs typeface="Segoe UI" panose="020B0502040204020203" pitchFamily="34" charset="0"/>
              </a:rPr>
              <a:t>tanah</a:t>
            </a:r>
            <a:r>
              <a:rPr lang="en-A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dirty="0" err="1">
                <a:latin typeface="Segoe UI" panose="020B0502040204020203" pitchFamily="34" charset="0"/>
                <a:cs typeface="Segoe UI" panose="020B0502040204020203" pitchFamily="34" charset="0"/>
              </a:rPr>
              <a:t>selalu</a:t>
            </a:r>
            <a:r>
              <a:rPr lang="en-AU" dirty="0">
                <a:latin typeface="Segoe UI" panose="020B0502040204020203" pitchFamily="34" charset="0"/>
                <a:cs typeface="Segoe UI" panose="020B0502040204020203" pitchFamily="34" charset="0"/>
              </a:rPr>
              <a:t> +</a:t>
            </a:r>
            <a:r>
              <a:rPr lang="en-AU" dirty="0" smtClean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en-AU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25475" lvl="1" indent="-2286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AU" dirty="0" err="1">
                <a:latin typeface="Segoe UI" panose="020B0502040204020203" pitchFamily="34" charset="0"/>
                <a:cs typeface="Segoe UI" panose="020B0502040204020203" pitchFamily="34" charset="0"/>
              </a:rPr>
              <a:t>Jumlah</a:t>
            </a:r>
            <a:r>
              <a:rPr lang="en-A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dirty="0" err="1">
                <a:latin typeface="Segoe UI" panose="020B0502040204020203" pitchFamily="34" charset="0"/>
                <a:cs typeface="Segoe UI" panose="020B0502040204020203" pitchFamily="34" charset="0"/>
              </a:rPr>
              <a:t>bilok</a:t>
            </a:r>
            <a:r>
              <a:rPr lang="en-A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dirty="0" err="1">
                <a:latin typeface="Segoe UI" panose="020B0502040204020203" pitchFamily="34" charset="0"/>
                <a:cs typeface="Segoe UI" panose="020B0502040204020203" pitchFamily="34" charset="0"/>
              </a:rPr>
              <a:t>semua</a:t>
            </a:r>
            <a:r>
              <a:rPr lang="en-A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dirty="0" err="1">
                <a:latin typeface="Segoe UI" panose="020B0502040204020203" pitchFamily="34" charset="0"/>
                <a:cs typeface="Segoe UI" panose="020B0502040204020203" pitchFamily="34" charset="0"/>
              </a:rPr>
              <a:t>unsur</a:t>
            </a:r>
            <a:r>
              <a:rPr lang="en-A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dirty="0" err="1">
                <a:latin typeface="Segoe UI" panose="020B0502040204020203" pitchFamily="34" charset="0"/>
                <a:cs typeface="Segoe UI" panose="020B0502040204020203" pitchFamily="34" charset="0"/>
              </a:rPr>
              <a:t>dalam</a:t>
            </a:r>
            <a:r>
              <a:rPr lang="en-A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dirty="0" err="1">
                <a:latin typeface="Segoe UI" panose="020B0502040204020203" pitchFamily="34" charset="0"/>
                <a:cs typeface="Segoe UI" panose="020B0502040204020203" pitchFamily="34" charset="0"/>
              </a:rPr>
              <a:t>senyawa</a:t>
            </a:r>
            <a:r>
              <a:rPr lang="en-AU" dirty="0">
                <a:latin typeface="Segoe UI" panose="020B0502040204020203" pitchFamily="34" charset="0"/>
                <a:cs typeface="Segoe UI" panose="020B0502040204020203" pitchFamily="34" charset="0"/>
              </a:rPr>
              <a:t> = </a:t>
            </a:r>
            <a:r>
              <a:rPr lang="en-AU" dirty="0" smtClean="0"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en-A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9624" y="993577"/>
            <a:ext cx="6891617" cy="456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">
              <a:lnSpc>
                <a:spcPct val="150000"/>
              </a:lnSpc>
              <a:defRPr/>
            </a:pPr>
            <a:r>
              <a:rPr lang="en-AU" dirty="0" err="1">
                <a:latin typeface="Segoe UI" panose="020B0502040204020203" pitchFamily="34" charset="0"/>
                <a:cs typeface="Segoe UI" panose="020B0502040204020203" pitchFamily="34" charset="0"/>
              </a:rPr>
              <a:t>Syarat</a:t>
            </a:r>
            <a:r>
              <a:rPr lang="en-A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dirty="0" err="1">
                <a:latin typeface="Segoe UI" panose="020B0502040204020203" pitchFamily="34" charset="0"/>
                <a:cs typeface="Segoe UI" panose="020B0502040204020203" pitchFamily="34" charset="0"/>
              </a:rPr>
              <a:t>reaksi</a:t>
            </a:r>
            <a:r>
              <a:rPr lang="en-A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dirty="0" err="1">
                <a:latin typeface="Segoe UI" panose="020B0502040204020203" pitchFamily="34" charset="0"/>
                <a:cs typeface="Segoe UI" panose="020B0502040204020203" pitchFamily="34" charset="0"/>
              </a:rPr>
              <a:t>redoks</a:t>
            </a:r>
            <a:r>
              <a:rPr lang="en-AU" dirty="0">
                <a:latin typeface="Segoe UI" panose="020B0502040204020203" pitchFamily="34" charset="0"/>
                <a:cs typeface="Segoe UI" panose="020B0502040204020203" pitchFamily="34" charset="0"/>
              </a:rPr>
              <a:t> : </a:t>
            </a:r>
            <a:r>
              <a:rPr lang="en-AU" dirty="0" err="1">
                <a:latin typeface="Segoe UI" panose="020B0502040204020203" pitchFamily="34" charset="0"/>
                <a:cs typeface="Segoe UI" panose="020B0502040204020203" pitchFamily="34" charset="0"/>
              </a:rPr>
              <a:t>harus</a:t>
            </a:r>
            <a:r>
              <a:rPr lang="en-A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dirty="0" err="1">
                <a:latin typeface="Segoe UI" panose="020B0502040204020203" pitchFamily="34" charset="0"/>
                <a:cs typeface="Segoe UI" panose="020B0502040204020203" pitchFamily="34" charset="0"/>
              </a:rPr>
              <a:t>ada</a:t>
            </a:r>
            <a:r>
              <a:rPr lang="en-A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dirty="0" err="1">
                <a:latin typeface="Segoe UI" panose="020B0502040204020203" pitchFamily="34" charset="0"/>
                <a:cs typeface="Segoe UI" panose="020B0502040204020203" pitchFamily="34" charset="0"/>
              </a:rPr>
              <a:t>perubahan</a:t>
            </a:r>
            <a:r>
              <a:rPr lang="en-A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dirty="0" err="1">
                <a:latin typeface="Segoe UI" panose="020B0502040204020203" pitchFamily="34" charset="0"/>
                <a:cs typeface="Segoe UI" panose="020B0502040204020203" pitchFamily="34" charset="0"/>
              </a:rPr>
              <a:t>bilok</a:t>
            </a:r>
            <a:endParaRPr lang="en-A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8838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00808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11</a:t>
            </a:fld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169"/>
          <a:stretch/>
        </p:blipFill>
        <p:spPr>
          <a:xfrm rot="10800000">
            <a:off x="0" y="-13447"/>
            <a:ext cx="9144000" cy="1556792"/>
          </a:xfrm>
          <a:prstGeom prst="rect">
            <a:avLst/>
          </a:prstGeom>
        </p:spPr>
      </p:pic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1919894" y="2562697"/>
            <a:ext cx="7921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1977849" y="4728648"/>
            <a:ext cx="7921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2976469" y="1722604"/>
            <a:ext cx="5329238" cy="16158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285750" indent="-285750">
              <a:lnSpc>
                <a:spcPct val="150000"/>
              </a:lnSpc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AU" altLang="en-US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Bilangan</a:t>
            </a:r>
            <a:r>
              <a:rPr lang="en-AU" alt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altLang="en-US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oksidasi</a:t>
            </a:r>
            <a:r>
              <a:rPr lang="en-AU" alt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SO</a:t>
            </a:r>
            <a:r>
              <a:rPr lang="en-AU" altLang="en-US" baseline="-25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 </a:t>
            </a:r>
            <a:r>
              <a:rPr lang="en-AU" alt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= 0</a:t>
            </a: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AU" altLang="en-US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Bilangan</a:t>
            </a:r>
            <a:r>
              <a:rPr lang="en-AU" alt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altLang="en-US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oksidasi</a:t>
            </a:r>
            <a:r>
              <a:rPr lang="en-AU" alt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2 atom O = -4</a:t>
            </a: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AU" altLang="en-US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Bilangan</a:t>
            </a:r>
            <a:r>
              <a:rPr lang="en-AU" alt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altLang="en-US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oksidasi</a:t>
            </a:r>
            <a:r>
              <a:rPr lang="en-AU" alt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 = +4</a:t>
            </a:r>
            <a:endParaRPr lang="en-US" altLang="en-US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976469" y="3669544"/>
            <a:ext cx="5329238" cy="21182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285750" indent="-285750">
              <a:lnSpc>
                <a:spcPct val="150000"/>
              </a:lnSpc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AU" altLang="en-US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Bilangan</a:t>
            </a:r>
            <a:r>
              <a:rPr lang="en-AU" alt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altLang="en-US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oksidasi</a:t>
            </a:r>
            <a:r>
              <a:rPr lang="en-AU" alt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K</a:t>
            </a:r>
            <a:r>
              <a:rPr lang="en-AU" altLang="en-US" baseline="-25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AU" alt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</a:t>
            </a:r>
            <a:r>
              <a:rPr lang="en-AU" altLang="en-US" baseline="-25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AU" alt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en-AU" altLang="en-US" baseline="-25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 </a:t>
            </a:r>
            <a:r>
              <a:rPr lang="en-AU" alt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= 0</a:t>
            </a: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AU" altLang="en-US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Bilangan</a:t>
            </a:r>
            <a:r>
              <a:rPr lang="en-AU" alt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altLang="en-US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oksidasi</a:t>
            </a:r>
            <a:r>
              <a:rPr lang="en-AU" alt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2 atom K = +2</a:t>
            </a: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AU" altLang="en-US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Bilangan</a:t>
            </a:r>
            <a:r>
              <a:rPr lang="en-AU" alt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altLang="en-US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oksidasi</a:t>
            </a:r>
            <a:r>
              <a:rPr lang="en-AU" alt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7 atom O = -14</a:t>
            </a: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AU" altLang="en-US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Bilangan</a:t>
            </a:r>
            <a:r>
              <a:rPr lang="en-AU" alt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altLang="en-US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oksidasi</a:t>
            </a:r>
            <a:r>
              <a:rPr lang="en-AU" alt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1 atom Cr = +6</a:t>
            </a:r>
            <a:endParaRPr lang="en-US" altLang="en-US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27561" y="2378031"/>
            <a:ext cx="577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AU" alt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SO</a:t>
            </a:r>
            <a:r>
              <a:rPr lang="en-AU" altLang="en-US" b="1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en-US" alt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7561" y="4528498"/>
            <a:ext cx="1050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alt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K</a:t>
            </a:r>
            <a:r>
              <a:rPr lang="en-AU" altLang="en-US" b="1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AU" alt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Cr</a:t>
            </a:r>
            <a:r>
              <a:rPr lang="en-AU" altLang="en-US" b="1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AU" alt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en-AU" altLang="en-US" b="1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7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53647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FFC00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12</a:t>
            </a:fld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2" y="151582"/>
            <a:ext cx="8633010" cy="897289"/>
          </a:xfrm>
          <a:prstGeom prst="rect">
            <a:avLst/>
          </a:prstGeom>
          <a:solidFill>
            <a:srgbClr val="008080">
              <a:alpha val="7725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Penyetaraan</a:t>
            </a:r>
            <a:r>
              <a:rPr lang="en-US" sz="2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persamaan</a:t>
            </a:r>
            <a:r>
              <a:rPr lang="en-US" sz="2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redoks</a:t>
            </a:r>
            <a:endParaRPr lang="en-US" sz="2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2552" y="889461"/>
            <a:ext cx="8869680" cy="921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3"/>
          <p:cNvSpPr txBox="1">
            <a:spLocks/>
          </p:cNvSpPr>
          <p:nvPr/>
        </p:nvSpPr>
        <p:spPr>
          <a:xfrm>
            <a:off x="228602" y="1464429"/>
            <a:ext cx="8229600" cy="14266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defTabSz="685800">
              <a:lnSpc>
                <a:spcPct val="150000"/>
              </a:lnSpc>
              <a:spcBef>
                <a:spcPct val="0"/>
              </a:spcBef>
              <a:buClr>
                <a:srgbClr val="006666"/>
              </a:buClr>
              <a:buFont typeface="Wingdings" panose="05000000000000000000" pitchFamily="2" charset="2"/>
              <a:buChar char="§"/>
              <a:defRPr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/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marL="228600" indent="-228600"/>
            <a:r>
              <a:rPr lang="en-AU" altLang="en-US" b="1" dirty="0" smtClean="0"/>
              <a:t>Pengertian:</a:t>
            </a:r>
            <a:endParaRPr lang="en-AU" altLang="en-US" b="1" dirty="0"/>
          </a:p>
          <a:p>
            <a:pPr marL="568325" indent="-285750">
              <a:buFont typeface="Symbol" panose="05050102010706020507" pitchFamily="18" charset="2"/>
              <a:buChar char="-"/>
            </a:pPr>
            <a:r>
              <a:rPr lang="en-AU" altLang="en-US" dirty="0" err="1"/>
              <a:t>Banyaknya</a:t>
            </a:r>
            <a:r>
              <a:rPr lang="en-AU" altLang="en-US" dirty="0"/>
              <a:t> </a:t>
            </a:r>
            <a:r>
              <a:rPr lang="en-AU" altLang="en-US" dirty="0" err="1"/>
              <a:t>elektron</a:t>
            </a:r>
            <a:r>
              <a:rPr lang="en-AU" altLang="en-US" dirty="0"/>
              <a:t> yang </a:t>
            </a:r>
            <a:r>
              <a:rPr lang="en-AU" altLang="en-US" dirty="0" err="1"/>
              <a:t>dilepaskan</a:t>
            </a:r>
            <a:r>
              <a:rPr lang="en-AU" altLang="en-US" dirty="0"/>
              <a:t> </a:t>
            </a:r>
            <a:r>
              <a:rPr lang="en-AU" altLang="en-US" dirty="0" err="1"/>
              <a:t>oleh</a:t>
            </a:r>
            <a:r>
              <a:rPr lang="en-AU" altLang="en-US" dirty="0"/>
              <a:t> </a:t>
            </a:r>
            <a:r>
              <a:rPr lang="en-AU" altLang="en-US" dirty="0" err="1"/>
              <a:t>reduktor</a:t>
            </a:r>
            <a:r>
              <a:rPr lang="en-AU" altLang="en-US" dirty="0"/>
              <a:t> </a:t>
            </a:r>
            <a:r>
              <a:rPr lang="en-AU" altLang="en-US" b="1" dirty="0" err="1" smtClean="0"/>
              <a:t>harus</a:t>
            </a:r>
            <a:r>
              <a:rPr lang="en-AU" altLang="en-US" b="1" dirty="0" smtClean="0"/>
              <a:t> </a:t>
            </a:r>
            <a:r>
              <a:rPr lang="en-AU" altLang="en-US" b="1" dirty="0" err="1" smtClean="0"/>
              <a:t>sama</a:t>
            </a:r>
            <a:r>
              <a:rPr lang="en-AU" altLang="en-US" b="1" dirty="0" smtClean="0"/>
              <a:t> </a:t>
            </a:r>
            <a:r>
              <a:rPr lang="en-AU" altLang="en-US" b="1" dirty="0" err="1"/>
              <a:t>dengan</a:t>
            </a:r>
            <a:r>
              <a:rPr lang="en-AU" altLang="en-US" b="1" dirty="0"/>
              <a:t> </a:t>
            </a:r>
            <a:r>
              <a:rPr lang="en-AU" altLang="en-US" dirty="0" err="1"/>
              <a:t>banyaknya</a:t>
            </a:r>
            <a:r>
              <a:rPr lang="en-AU" altLang="en-US" dirty="0"/>
              <a:t> </a:t>
            </a:r>
            <a:r>
              <a:rPr lang="en-AU" altLang="en-US" dirty="0" err="1"/>
              <a:t>elektron</a:t>
            </a:r>
            <a:r>
              <a:rPr lang="en-AU" altLang="en-US" dirty="0"/>
              <a:t> yang </a:t>
            </a:r>
            <a:r>
              <a:rPr lang="en-AU" altLang="en-US" dirty="0" err="1"/>
              <a:t>ditangkap</a:t>
            </a:r>
            <a:r>
              <a:rPr lang="en-AU" altLang="en-US" dirty="0"/>
              <a:t> </a:t>
            </a:r>
            <a:r>
              <a:rPr lang="en-AU" altLang="en-US" dirty="0" err="1"/>
              <a:t>oleh</a:t>
            </a:r>
            <a:r>
              <a:rPr lang="en-AU" altLang="en-US" dirty="0"/>
              <a:t> </a:t>
            </a:r>
            <a:r>
              <a:rPr lang="en-AU" altLang="en-US" dirty="0" err="1" smtClean="0"/>
              <a:t>oksidator</a:t>
            </a:r>
            <a:r>
              <a:rPr lang="en-AU" altLang="en-US" dirty="0" smtClean="0"/>
              <a:t>.</a:t>
            </a:r>
            <a:endParaRPr lang="en-AU" altLang="en-US" dirty="0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496679" y="3733671"/>
            <a:ext cx="8495553" cy="2516073"/>
          </a:xfrm>
          <a:prstGeom prst="rect">
            <a:avLst/>
          </a:prstGeom>
          <a:noFill/>
          <a:ln w="9525">
            <a:solidFill>
              <a:schemeClr val="accent4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53975" indent="0">
              <a:lnSpc>
                <a:spcPct val="150000"/>
              </a:lnSpc>
            </a:pPr>
            <a:r>
              <a:rPr lang="en-AU" altLang="en-US" sz="1750" dirty="0" err="1">
                <a:latin typeface="Segoe UI" panose="020B0502040204020203" pitchFamily="34" charset="0"/>
                <a:cs typeface="Segoe UI" panose="020B0502040204020203" pitchFamily="34" charset="0"/>
              </a:rPr>
              <a:t>Langkah-langkah</a:t>
            </a:r>
            <a:r>
              <a:rPr lang="en-AU" altLang="en-US" sz="1750" dirty="0">
                <a:latin typeface="Segoe UI" panose="020B0502040204020203" pitchFamily="34" charset="0"/>
                <a:cs typeface="Segoe UI" panose="020B0502040204020203" pitchFamily="34" charset="0"/>
              </a:rPr>
              <a:t> : </a:t>
            </a:r>
          </a:p>
          <a:p>
            <a:pPr indent="-288925">
              <a:lnSpc>
                <a:spcPct val="150000"/>
              </a:lnSpc>
              <a:buFontTx/>
              <a:buAutoNum type="alphaLcPeriod"/>
            </a:pPr>
            <a:r>
              <a:rPr lang="en-AU" altLang="en-US" sz="175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Cari</a:t>
            </a:r>
            <a:r>
              <a:rPr lang="en-AU" altLang="en-US" sz="175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altLang="en-US" sz="1750" dirty="0" err="1">
                <a:latin typeface="Segoe UI" panose="020B0502040204020203" pitchFamily="34" charset="0"/>
                <a:cs typeface="Segoe UI" panose="020B0502040204020203" pitchFamily="34" charset="0"/>
              </a:rPr>
              <a:t>perubahan</a:t>
            </a:r>
            <a:r>
              <a:rPr lang="en-AU" altLang="en-US" sz="17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altLang="en-US" sz="1750" dirty="0" err="1">
                <a:latin typeface="Segoe UI" panose="020B0502040204020203" pitchFamily="34" charset="0"/>
                <a:cs typeface="Segoe UI" panose="020B0502040204020203" pitchFamily="34" charset="0"/>
              </a:rPr>
              <a:t>bilok</a:t>
            </a:r>
            <a:r>
              <a:rPr lang="en-AU" altLang="en-US" sz="17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altLang="en-US" sz="1750" dirty="0" err="1">
                <a:latin typeface="Segoe UI" panose="020B0502040204020203" pitchFamily="34" charset="0"/>
                <a:cs typeface="Segoe UI" panose="020B0502040204020203" pitchFamily="34" charset="0"/>
              </a:rPr>
              <a:t>unsur-unsur</a:t>
            </a:r>
            <a:r>
              <a:rPr lang="en-AU" altLang="en-US" sz="17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indent="-288925">
              <a:lnSpc>
                <a:spcPct val="150000"/>
              </a:lnSpc>
              <a:buFontTx/>
              <a:buAutoNum type="alphaLcPeriod"/>
            </a:pPr>
            <a:r>
              <a:rPr lang="en-AU" altLang="en-US" sz="1750" dirty="0" err="1">
                <a:latin typeface="Segoe UI" panose="020B0502040204020203" pitchFamily="34" charset="0"/>
                <a:cs typeface="Segoe UI" panose="020B0502040204020203" pitchFamily="34" charset="0"/>
              </a:rPr>
              <a:t>Tulis</a:t>
            </a:r>
            <a:r>
              <a:rPr lang="en-AU" altLang="en-US" sz="17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altLang="en-US" sz="1750" dirty="0" err="1">
                <a:latin typeface="Segoe UI" panose="020B0502040204020203" pitchFamily="34" charset="0"/>
                <a:cs typeface="Segoe UI" panose="020B0502040204020203" pitchFamily="34" charset="0"/>
              </a:rPr>
              <a:t>reaksi</a:t>
            </a:r>
            <a:r>
              <a:rPr lang="en-AU" altLang="en-US" sz="17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altLang="en-US" sz="1750" dirty="0" err="1">
                <a:latin typeface="Segoe UI" panose="020B0502040204020203" pitchFamily="34" charset="0"/>
                <a:cs typeface="Segoe UI" panose="020B0502040204020203" pitchFamily="34" charset="0"/>
              </a:rPr>
              <a:t>oksidasi</a:t>
            </a:r>
            <a:r>
              <a:rPr lang="en-AU" altLang="en-US" sz="17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altLang="en-US" sz="1750" dirty="0" err="1">
                <a:latin typeface="Segoe UI" panose="020B0502040204020203" pitchFamily="34" charset="0"/>
                <a:cs typeface="Segoe UI" panose="020B0502040204020203" pitchFamily="34" charset="0"/>
              </a:rPr>
              <a:t>dan</a:t>
            </a:r>
            <a:r>
              <a:rPr lang="en-AU" altLang="en-US" sz="17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altLang="en-US" sz="1750" dirty="0" err="1">
                <a:latin typeface="Segoe UI" panose="020B0502040204020203" pitchFamily="34" charset="0"/>
                <a:cs typeface="Segoe UI" panose="020B0502040204020203" pitchFamily="34" charset="0"/>
              </a:rPr>
              <a:t>reduksi</a:t>
            </a:r>
            <a:r>
              <a:rPr lang="en-AU" altLang="en-US" sz="17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altLang="en-US" sz="1750" dirty="0" err="1">
                <a:latin typeface="Segoe UI" panose="020B0502040204020203" pitchFamily="34" charset="0"/>
                <a:cs typeface="Segoe UI" panose="020B0502040204020203" pitchFamily="34" charset="0"/>
              </a:rPr>
              <a:t>secara</a:t>
            </a:r>
            <a:r>
              <a:rPr lang="en-AU" altLang="en-US" sz="17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altLang="en-US" sz="1750" dirty="0" err="1">
                <a:latin typeface="Segoe UI" panose="020B0502040204020203" pitchFamily="34" charset="0"/>
                <a:cs typeface="Segoe UI" panose="020B0502040204020203" pitchFamily="34" charset="0"/>
              </a:rPr>
              <a:t>terpisah</a:t>
            </a:r>
            <a:endParaRPr lang="en-AU" altLang="en-US" sz="175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indent="-288925">
              <a:lnSpc>
                <a:spcPct val="150000"/>
              </a:lnSpc>
              <a:buFontTx/>
              <a:buAutoNum type="alphaLcPeriod"/>
            </a:pPr>
            <a:r>
              <a:rPr lang="en-AU" altLang="en-US" sz="1750" dirty="0" err="1">
                <a:latin typeface="Segoe UI" panose="020B0502040204020203" pitchFamily="34" charset="0"/>
                <a:cs typeface="Segoe UI" panose="020B0502040204020203" pitchFamily="34" charset="0"/>
              </a:rPr>
              <a:t>Kalikan</a:t>
            </a:r>
            <a:r>
              <a:rPr lang="en-AU" altLang="en-US" sz="17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altLang="en-US" sz="1750" dirty="0" err="1">
                <a:latin typeface="Segoe UI" panose="020B0502040204020203" pitchFamily="34" charset="0"/>
                <a:cs typeface="Segoe UI" panose="020B0502040204020203" pitchFamily="34" charset="0"/>
              </a:rPr>
              <a:t>masing-masing</a:t>
            </a:r>
            <a:r>
              <a:rPr lang="en-AU" altLang="en-US" sz="17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altLang="en-US" sz="1750" dirty="0" err="1">
                <a:latin typeface="Segoe UI" panose="020B0502040204020203" pitchFamily="34" charset="0"/>
                <a:cs typeface="Segoe UI" panose="020B0502040204020203" pitchFamily="34" charset="0"/>
              </a:rPr>
              <a:t>reaksi</a:t>
            </a:r>
            <a:r>
              <a:rPr lang="en-AU" altLang="en-US" sz="17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altLang="en-US" sz="1750" dirty="0" err="1">
                <a:latin typeface="Segoe UI" panose="020B0502040204020203" pitchFamily="34" charset="0"/>
                <a:cs typeface="Segoe UI" panose="020B0502040204020203" pitchFamily="34" charset="0"/>
              </a:rPr>
              <a:t>dengan</a:t>
            </a:r>
            <a:r>
              <a:rPr lang="en-AU" altLang="en-US" sz="17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altLang="en-US" sz="1750" dirty="0" err="1">
                <a:latin typeface="Segoe UI" panose="020B0502040204020203" pitchFamily="34" charset="0"/>
                <a:cs typeface="Segoe UI" panose="020B0502040204020203" pitchFamily="34" charset="0"/>
              </a:rPr>
              <a:t>bilangan</a:t>
            </a:r>
            <a:r>
              <a:rPr lang="en-AU" altLang="en-US" sz="17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altLang="en-US" sz="1750" dirty="0" err="1">
                <a:latin typeface="Segoe UI" panose="020B0502040204020203" pitchFamily="34" charset="0"/>
                <a:cs typeface="Segoe UI" panose="020B0502040204020203" pitchFamily="34" charset="0"/>
              </a:rPr>
              <a:t>tertentu</a:t>
            </a:r>
            <a:r>
              <a:rPr lang="en-AU" altLang="en-US" sz="17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altLang="en-US" sz="1750" dirty="0" err="1">
                <a:latin typeface="Segoe UI" panose="020B0502040204020203" pitchFamily="34" charset="0"/>
                <a:cs typeface="Segoe UI" panose="020B0502040204020203" pitchFamily="34" charset="0"/>
              </a:rPr>
              <a:t>untuk</a:t>
            </a:r>
            <a:r>
              <a:rPr lang="en-AU" altLang="en-US" sz="17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altLang="en-US" sz="1750" dirty="0" err="1">
                <a:latin typeface="Segoe UI" panose="020B0502040204020203" pitchFamily="34" charset="0"/>
                <a:cs typeface="Segoe UI" panose="020B0502040204020203" pitchFamily="34" charset="0"/>
              </a:rPr>
              <a:t>menyamakan</a:t>
            </a:r>
            <a:r>
              <a:rPr lang="en-AU" altLang="en-US" sz="17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altLang="en-US" sz="1750" dirty="0" err="1">
                <a:latin typeface="Segoe UI" panose="020B0502040204020203" pitchFamily="34" charset="0"/>
                <a:cs typeface="Segoe UI" panose="020B0502040204020203" pitchFamily="34" charset="0"/>
              </a:rPr>
              <a:t>elektron</a:t>
            </a:r>
            <a:r>
              <a:rPr lang="en-AU" altLang="en-US" sz="1750" dirty="0"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AU" altLang="en-US" sz="1750" dirty="0" err="1">
                <a:latin typeface="Segoe UI" panose="020B0502040204020203" pitchFamily="34" charset="0"/>
                <a:cs typeface="Segoe UI" panose="020B0502040204020203" pitchFamily="34" charset="0"/>
              </a:rPr>
              <a:t>dilepas</a:t>
            </a:r>
            <a:r>
              <a:rPr lang="en-AU" altLang="en-US" sz="17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altLang="en-US" sz="1750" dirty="0" err="1">
                <a:latin typeface="Segoe UI" panose="020B0502040204020203" pitchFamily="34" charset="0"/>
                <a:cs typeface="Segoe UI" panose="020B0502040204020203" pitchFamily="34" charset="0"/>
              </a:rPr>
              <a:t>dan</a:t>
            </a:r>
            <a:r>
              <a:rPr lang="en-AU" altLang="en-US" sz="1750" dirty="0"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AU" altLang="en-US" sz="175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ditangkap</a:t>
            </a:r>
            <a:endParaRPr lang="en-AU" altLang="en-US" sz="175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indent="-288925">
              <a:lnSpc>
                <a:spcPct val="150000"/>
              </a:lnSpc>
              <a:buFontTx/>
              <a:buAutoNum type="alphaLcPeriod"/>
            </a:pPr>
            <a:r>
              <a:rPr lang="en-US" altLang="en-US" sz="1750" dirty="0" err="1">
                <a:latin typeface="Segoe UI" panose="020B0502040204020203" pitchFamily="34" charset="0"/>
                <a:cs typeface="Segoe UI" panose="020B0502040204020203" pitchFamily="34" charset="0"/>
              </a:rPr>
              <a:t>Jumlahkan</a:t>
            </a:r>
            <a:r>
              <a:rPr lang="en-US" altLang="en-US" sz="17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750" dirty="0" err="1">
                <a:latin typeface="Segoe UI" panose="020B0502040204020203" pitchFamily="34" charset="0"/>
                <a:cs typeface="Segoe UI" panose="020B0502040204020203" pitchFamily="34" charset="0"/>
              </a:rPr>
              <a:t>kedua</a:t>
            </a:r>
            <a:r>
              <a:rPr lang="en-US" altLang="en-US" sz="17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750" dirty="0" err="1">
                <a:latin typeface="Segoe UI" panose="020B0502040204020203" pitchFamily="34" charset="0"/>
                <a:cs typeface="Segoe UI" panose="020B0502040204020203" pitchFamily="34" charset="0"/>
              </a:rPr>
              <a:t>reaksi</a:t>
            </a:r>
            <a:r>
              <a:rPr lang="en-US" altLang="en-US" sz="17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75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tersebut</a:t>
            </a:r>
            <a:endParaRPr lang="en-US" altLang="en-US" sz="175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2" y="3125415"/>
            <a:ext cx="3012139" cy="6082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28600" indent="-228600" defTabSz="685800">
              <a:lnSpc>
                <a:spcPct val="150000"/>
              </a:lnSpc>
              <a:spcBef>
                <a:spcPct val="0"/>
              </a:spcBef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en-AU" altLang="en-US" b="1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REAKSI SEDERHANA</a:t>
            </a:r>
          </a:p>
        </p:txBody>
      </p:sp>
    </p:spTree>
    <p:extLst>
      <p:ext uri="{BB962C8B-B14F-4D97-AF65-F5344CB8AC3E}">
        <p14:creationId xmlns:p14="http://schemas.microsoft.com/office/powerpoint/2010/main" val="79381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FFC00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13</a:t>
            </a:fld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169"/>
          <a:stretch/>
        </p:blipFill>
        <p:spPr>
          <a:xfrm rot="10800000">
            <a:off x="0" y="0"/>
            <a:ext cx="9144000" cy="15567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95895" y="1256789"/>
                <a:ext cx="216059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2575" indent="-2286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en-US" sz="2000" b="1" i="1">
                        <a:latin typeface="Cambria Math" panose="02040503050406030204" pitchFamily="18" charset="0"/>
                      </a:rPr>
                      <m:t>𝑲</m:t>
                    </m:r>
                    <m:r>
                      <a:rPr lang="en-US" altLang="en-US" sz="20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>
                            <a:latin typeface="Cambria Math" panose="02040503050406030204" pitchFamily="18" charset="0"/>
                          </a:rPr>
                          <m:t>𝑪𝒍</m:t>
                        </m:r>
                      </m:e>
                      <m:sub>
                        <m:r>
                          <a:rPr lang="en-US" altLang="en-US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𝑲𝑪𝒍</m:t>
                    </m:r>
                  </m:oMath>
                </a14:m>
                <a:endParaRPr lang="en-US" altLang="en-US" sz="2000" b="1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895" y="1256789"/>
                <a:ext cx="2160591" cy="400110"/>
              </a:xfrm>
              <a:prstGeom prst="rect">
                <a:avLst/>
              </a:prstGeom>
              <a:blipFill rotWithShape="0">
                <a:blip r:embed="rId5"/>
                <a:stretch>
                  <a:fillRect t="-6061"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68263" y="2590248"/>
                <a:ext cx="152343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263" y="2590248"/>
                <a:ext cx="1523430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3200" r="-3200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68263" y="3199367"/>
                <a:ext cx="188173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𝐶𝑙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𝐶𝑙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263" y="3199367"/>
                <a:ext cx="1881734" cy="307777"/>
              </a:xfrm>
              <a:prstGeom prst="rect">
                <a:avLst/>
              </a:prstGeom>
              <a:blipFill rotWithShape="0">
                <a:blip r:embed="rId7"/>
                <a:stretch>
                  <a:fillRect l="-2913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68263" y="4232822"/>
                <a:ext cx="165622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263" y="4232822"/>
                <a:ext cx="1656223" cy="307777"/>
              </a:xfrm>
              <a:prstGeom prst="rect">
                <a:avLst/>
              </a:prstGeom>
              <a:blipFill rotWithShape="0">
                <a:blip r:embed="rId8"/>
                <a:stretch>
                  <a:fillRect l="-2941" r="-2941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68263" y="4841941"/>
                <a:ext cx="188173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𝐶𝑙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𝐶𝑙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263" y="4841941"/>
                <a:ext cx="1881734" cy="307777"/>
              </a:xfrm>
              <a:prstGeom prst="rect">
                <a:avLst/>
              </a:prstGeom>
              <a:blipFill rotWithShape="0">
                <a:blip r:embed="rId9"/>
                <a:stretch>
                  <a:fillRect l="-2913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68263" y="5721507"/>
                <a:ext cx="358290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𝐶𝑙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𝐶𝑙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𝐾𝐶𝑙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263" y="5721507"/>
                <a:ext cx="3582904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1190" r="-850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416633" y="653522"/>
            <a:ext cx="3028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Contoh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reaksi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sederhana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6633" y="1831186"/>
            <a:ext cx="1819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Penyelesaian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042935" y="3679111"/>
            <a:ext cx="1828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095286" y="5337581"/>
            <a:ext cx="1828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935035" y="3487559"/>
                <a:ext cx="4106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5035" y="3487559"/>
                <a:ext cx="410690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917558" y="5149718"/>
                <a:ext cx="4106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7558" y="5149718"/>
                <a:ext cx="410690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3239681" y="2559470"/>
                <a:ext cx="5822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9681" y="2559470"/>
                <a:ext cx="582211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3239680" y="3168589"/>
                <a:ext cx="5822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9680" y="3168589"/>
                <a:ext cx="582211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323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FFC00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14</a:t>
            </a:fld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169"/>
          <a:stretch/>
        </p:blipFill>
        <p:spPr>
          <a:xfrm rot="10800000">
            <a:off x="0" y="0"/>
            <a:ext cx="9144000" cy="1556792"/>
          </a:xfrm>
          <a:prstGeom prst="rect">
            <a:avLst/>
          </a:prstGeom>
        </p:spPr>
      </p:pic>
      <p:sp>
        <p:nvSpPr>
          <p:cNvPr id="19" name="Rectangle 3"/>
          <p:cNvSpPr txBox="1">
            <a:spLocks/>
          </p:cNvSpPr>
          <p:nvPr/>
        </p:nvSpPr>
        <p:spPr>
          <a:xfrm>
            <a:off x="457200" y="778396"/>
            <a:ext cx="8229600" cy="14134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defTabSz="685800">
              <a:lnSpc>
                <a:spcPct val="150000"/>
              </a:lnSpc>
              <a:spcBef>
                <a:spcPct val="0"/>
              </a:spcBef>
              <a:buClr>
                <a:srgbClr val="006666"/>
              </a:buClr>
              <a:buFont typeface="Wingdings" panose="05000000000000000000" pitchFamily="2" charset="2"/>
              <a:buChar char="§"/>
              <a:defRPr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/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marL="228600" indent="-228600"/>
            <a:r>
              <a:rPr lang="en-AU" altLang="en-US" b="1" dirty="0"/>
              <a:t>REAKSI DI LINGKUNGAN </a:t>
            </a:r>
            <a:r>
              <a:rPr lang="en-AU" altLang="en-US" b="1" dirty="0" smtClean="0"/>
              <a:t>ASAM</a:t>
            </a:r>
          </a:p>
          <a:p>
            <a:pPr marL="228600" indent="-228600"/>
            <a:endParaRPr lang="en-AU" altLang="en-US" b="1" dirty="0"/>
          </a:p>
          <a:p>
            <a:pPr>
              <a:defRPr/>
            </a:pPr>
            <a:r>
              <a:rPr lang="en-AU" dirty="0" err="1"/>
              <a:t>Syarat</a:t>
            </a:r>
            <a:r>
              <a:rPr lang="en-AU" dirty="0"/>
              <a:t> : </a:t>
            </a:r>
            <a:r>
              <a:rPr lang="en-AU" dirty="0" err="1"/>
              <a:t>harus</a:t>
            </a:r>
            <a:r>
              <a:rPr lang="en-AU" dirty="0"/>
              <a:t> </a:t>
            </a:r>
            <a:r>
              <a:rPr lang="en-AU" dirty="0" err="1"/>
              <a:t>diketahui</a:t>
            </a:r>
            <a:r>
              <a:rPr lang="en-AU" dirty="0"/>
              <a:t> </a:t>
            </a:r>
            <a:r>
              <a:rPr lang="en-AU" dirty="0" err="1"/>
              <a:t>perubahan</a:t>
            </a:r>
            <a:r>
              <a:rPr lang="en-AU" dirty="0"/>
              <a:t> </a:t>
            </a:r>
            <a:r>
              <a:rPr lang="en-AU" dirty="0" err="1"/>
              <a:t>biloknya</a:t>
            </a:r>
            <a:r>
              <a:rPr lang="en-AU" dirty="0"/>
              <a:t>. </a:t>
            </a:r>
            <a:endParaRPr lang="en-AU" dirty="0" smtClean="0"/>
          </a:p>
        </p:txBody>
      </p:sp>
      <p:sp>
        <p:nvSpPr>
          <p:cNvPr id="9" name="Rectangle 8"/>
          <p:cNvSpPr/>
          <p:nvPr/>
        </p:nvSpPr>
        <p:spPr>
          <a:xfrm>
            <a:off x="262217" y="2625192"/>
            <a:ext cx="8619565" cy="4016484"/>
          </a:xfrm>
          <a:prstGeom prst="rect">
            <a:avLst/>
          </a:prstGeom>
          <a:noFill/>
          <a:ln w="9525">
            <a:solidFill>
              <a:schemeClr val="accent4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3975">
              <a:lnSpc>
                <a:spcPct val="150000"/>
              </a:lnSpc>
            </a:pPr>
            <a:r>
              <a:rPr lang="en-AU" sz="17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Langkah-langkah</a:t>
            </a:r>
            <a:r>
              <a:rPr lang="en-AU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:</a:t>
            </a:r>
          </a:p>
          <a:p>
            <a:pPr marL="396875" indent="-342900">
              <a:lnSpc>
                <a:spcPct val="150000"/>
              </a:lnSpc>
              <a:buFont typeface="+mj-lt"/>
              <a:buAutoNum type="alphaLcPeriod"/>
            </a:pPr>
            <a:r>
              <a:rPr lang="en-AU" sz="17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Tulis</a:t>
            </a:r>
            <a:r>
              <a:rPr lang="en-AU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7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masing-masing</a:t>
            </a:r>
            <a:r>
              <a:rPr lang="en-AU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7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reaksi</a:t>
            </a:r>
            <a:r>
              <a:rPr lang="en-AU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7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oksidasi</a:t>
            </a:r>
            <a:r>
              <a:rPr lang="en-AU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7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dan</a:t>
            </a:r>
            <a:r>
              <a:rPr lang="en-AU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7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reduksi</a:t>
            </a:r>
            <a:r>
              <a:rPr lang="en-AU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7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secara</a:t>
            </a:r>
            <a:r>
              <a:rPr lang="en-AU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7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terpisah</a:t>
            </a:r>
            <a:r>
              <a:rPr lang="en-AU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AU" sz="17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lengkapi</a:t>
            </a:r>
            <a:r>
              <a:rPr lang="en-AU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7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dengan</a:t>
            </a:r>
            <a:r>
              <a:rPr lang="en-AU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7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perubahan</a:t>
            </a:r>
            <a:r>
              <a:rPr lang="en-AU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7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elektron</a:t>
            </a:r>
            <a:r>
              <a:rPr lang="en-AU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396875" indent="-342900">
              <a:lnSpc>
                <a:spcPct val="150000"/>
              </a:lnSpc>
              <a:buFont typeface="+mj-lt"/>
              <a:buAutoNum type="alphaLcPeriod"/>
            </a:pPr>
            <a:r>
              <a:rPr lang="en-AU" sz="17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Pihak</a:t>
            </a:r>
            <a:r>
              <a:rPr lang="en-AU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700" dirty="0">
                <a:latin typeface="Segoe UI" panose="020B0502040204020203" pitchFamily="34" charset="0"/>
                <a:cs typeface="Segoe UI" panose="020B0502040204020203" pitchFamily="34" charset="0"/>
              </a:rPr>
              <a:t>yang </a:t>
            </a:r>
            <a:r>
              <a:rPr lang="en-AU"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kekurangan</a:t>
            </a:r>
            <a:r>
              <a:rPr lang="en-AU" sz="17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7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oksigen</a:t>
            </a:r>
            <a:r>
              <a:rPr lang="en-AU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7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ditambahkan</a:t>
            </a:r>
            <a:r>
              <a:rPr lang="en-AU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700" dirty="0">
                <a:latin typeface="Segoe UI" panose="020B0502040204020203" pitchFamily="34" charset="0"/>
                <a:cs typeface="Segoe UI" panose="020B0502040204020203" pitchFamily="34" charset="0"/>
              </a:rPr>
              <a:t>H</a:t>
            </a:r>
            <a:r>
              <a:rPr lang="en-AU" sz="1700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AU" sz="1700" dirty="0">
                <a:latin typeface="Segoe UI" panose="020B0502040204020203" pitchFamily="34" charset="0"/>
                <a:cs typeface="Segoe UI" panose="020B0502040204020203" pitchFamily="34" charset="0"/>
              </a:rPr>
              <a:t>O, </a:t>
            </a:r>
            <a:r>
              <a:rPr lang="en-AU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yang </a:t>
            </a:r>
            <a:r>
              <a:rPr lang="en-AU" sz="17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kekurangan</a:t>
            </a:r>
            <a:r>
              <a:rPr lang="en-AU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hidrogen</a:t>
            </a:r>
            <a:r>
              <a:rPr lang="en-AU" sz="17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7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ditambahkan</a:t>
            </a:r>
            <a:r>
              <a:rPr lang="en-AU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700" dirty="0">
                <a:latin typeface="Segoe UI" panose="020B0502040204020203" pitchFamily="34" charset="0"/>
                <a:cs typeface="Segoe UI" panose="020B0502040204020203" pitchFamily="34" charset="0"/>
              </a:rPr>
              <a:t>ion H</a:t>
            </a:r>
            <a:r>
              <a:rPr lang="en-AU" sz="1700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+</a:t>
            </a:r>
            <a:r>
              <a:rPr lang="en-AU" sz="17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en-AU" sz="17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96875" indent="-342900">
              <a:lnSpc>
                <a:spcPct val="150000"/>
              </a:lnSpc>
              <a:buFont typeface="+mj-lt"/>
              <a:buAutoNum type="alphaLcPeriod"/>
            </a:pPr>
            <a:r>
              <a:rPr lang="en-AU" sz="17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Sempurnakan</a:t>
            </a:r>
            <a:r>
              <a:rPr lang="en-AU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masing</a:t>
            </a:r>
            <a:r>
              <a:rPr lang="en-AU" sz="17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masing</a:t>
            </a:r>
            <a:r>
              <a:rPr lang="en-AU" sz="17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7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reaksi</a:t>
            </a:r>
            <a:r>
              <a:rPr lang="en-AU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AU"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96875" indent="-342900">
              <a:lnSpc>
                <a:spcPct val="150000"/>
              </a:lnSpc>
              <a:buFont typeface="+mj-lt"/>
              <a:buAutoNum type="alphaLcPeriod"/>
            </a:pPr>
            <a:r>
              <a:rPr lang="en-AU"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Kalikan</a:t>
            </a:r>
            <a:r>
              <a:rPr lang="en-AU" sz="17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masing-masing</a:t>
            </a:r>
            <a:r>
              <a:rPr lang="en-AU" sz="17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reaksi</a:t>
            </a:r>
            <a:r>
              <a:rPr lang="en-AU" sz="17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dengan</a:t>
            </a:r>
            <a:r>
              <a:rPr lang="en-AU" sz="17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bilangan</a:t>
            </a:r>
            <a:r>
              <a:rPr lang="en-AU" sz="17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tertentu</a:t>
            </a:r>
            <a:r>
              <a:rPr lang="en-AU" sz="17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untuk</a:t>
            </a:r>
            <a:r>
              <a:rPr lang="en-AU" sz="17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menyamakan</a:t>
            </a:r>
            <a:r>
              <a:rPr lang="en-AU" sz="17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jumlah</a:t>
            </a:r>
            <a:r>
              <a:rPr lang="en-AU" sz="17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elektron</a:t>
            </a:r>
            <a:r>
              <a:rPr lang="en-AU" sz="1700" dirty="0"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AU"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dilepas</a:t>
            </a:r>
            <a:r>
              <a:rPr lang="en-AU" sz="17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dan</a:t>
            </a:r>
            <a:r>
              <a:rPr lang="en-AU" sz="1700" dirty="0"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AU"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ditangkap</a:t>
            </a:r>
            <a:r>
              <a:rPr lang="en-AU" sz="17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en-AU" sz="17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96875" indent="-342900">
              <a:lnSpc>
                <a:spcPct val="150000"/>
              </a:lnSpc>
              <a:buFont typeface="+mj-lt"/>
              <a:buAutoNum type="alphaLcPeriod"/>
            </a:pPr>
            <a:r>
              <a:rPr lang="en-AU" sz="17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Jumlahkan</a:t>
            </a:r>
            <a:r>
              <a:rPr lang="en-AU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kedua</a:t>
            </a:r>
            <a:r>
              <a:rPr lang="en-AU" sz="17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reaksi</a:t>
            </a:r>
            <a:r>
              <a:rPr lang="en-AU" sz="17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7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tersebut</a:t>
            </a:r>
            <a:r>
              <a:rPr lang="en-AU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AU"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96875" indent="-342900">
              <a:lnSpc>
                <a:spcPct val="150000"/>
              </a:lnSpc>
              <a:buFont typeface="+mj-lt"/>
              <a:buAutoNum type="alphaLcPeriod"/>
            </a:pPr>
            <a:r>
              <a:rPr lang="en-AU"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Tulis</a:t>
            </a:r>
            <a:r>
              <a:rPr lang="en-AU" sz="17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hasil</a:t>
            </a:r>
            <a:r>
              <a:rPr lang="en-AU" sz="17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reaksi</a:t>
            </a:r>
            <a:r>
              <a:rPr lang="en-AU" sz="17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lengkap</a:t>
            </a:r>
            <a:r>
              <a:rPr lang="en-AU" sz="17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sesuai</a:t>
            </a:r>
            <a:r>
              <a:rPr lang="en-AU" sz="17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dengan</a:t>
            </a:r>
            <a:r>
              <a:rPr lang="en-AU" sz="17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zat</a:t>
            </a:r>
            <a:r>
              <a:rPr lang="en-AU" sz="1700" dirty="0"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AU" sz="17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bereaksi</a:t>
            </a:r>
            <a:r>
              <a:rPr lang="en-AU" sz="17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26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FFC00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15</a:t>
            </a:fld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169"/>
          <a:stretch/>
        </p:blipFill>
        <p:spPr>
          <a:xfrm rot="10800000">
            <a:off x="0" y="0"/>
            <a:ext cx="9144000" cy="155679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16633" y="653522"/>
            <a:ext cx="1980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Contoh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reaksi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: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479140" y="1387252"/>
                <a:ext cx="183890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𝐶𝑢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𝐻𝑁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 ?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140" y="1387252"/>
                <a:ext cx="183890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2990" r="-2990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3905589" y="1068532"/>
                <a:ext cx="2421945" cy="3992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𝐶𝑢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𝐶𝑢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2+</m:t>
                        </m:r>
                      </m:sup>
                    </m:sSup>
                  </m:oMath>
                </a14:m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(</a:t>
                </a:r>
                <a:r>
                  <a:rPr lang="en-US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oksidasi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)</a:t>
                </a:r>
                <a:endParaRPr lang="en-US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589" y="1068532"/>
                <a:ext cx="2421945" cy="399212"/>
              </a:xfrm>
              <a:prstGeom prst="rect">
                <a:avLst/>
              </a:prstGeom>
              <a:blipFill rotWithShape="0">
                <a:blip r:embed="rId6"/>
                <a:stretch>
                  <a:fillRect r="-1008" b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3905589" y="1581340"/>
                <a:ext cx="2355901" cy="3947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𝑁𝑂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𝑁𝑂</m:t>
                    </m:r>
                  </m:oMath>
                </a14:m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(</a:t>
                </a:r>
                <a:r>
                  <a:rPr lang="en-US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reduksi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)</a:t>
                </a:r>
                <a:endParaRPr lang="en-US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589" y="1581340"/>
                <a:ext cx="2355901" cy="394788"/>
              </a:xfrm>
              <a:prstGeom prst="rect">
                <a:avLst/>
              </a:prstGeom>
              <a:blipFill rotWithShape="0">
                <a:blip r:embed="rId7"/>
                <a:stretch>
                  <a:fillRect t="-1538" r="-1554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93815" y="2583149"/>
                <a:ext cx="204947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𝐶𝑢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𝐶𝑢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815" y="2583149"/>
                <a:ext cx="2049472" cy="4001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416633" y="1976128"/>
            <a:ext cx="1819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Penyelesaian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93815" y="3088638"/>
                <a:ext cx="378302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𝑁𝑂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+3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+4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20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815" y="3088638"/>
                <a:ext cx="3783023" cy="400110"/>
              </a:xfrm>
              <a:prstGeom prst="rect">
                <a:avLst/>
              </a:prstGeom>
              <a:blipFill rotWithShape="0">
                <a:blip r:embed="rId9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/>
          <p:cNvCxnSpPr/>
          <p:nvPr/>
        </p:nvCxnSpPr>
        <p:spPr>
          <a:xfrm>
            <a:off x="974458" y="3693599"/>
            <a:ext cx="3657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4810318" y="3495478"/>
                <a:ext cx="4106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0318" y="3495478"/>
                <a:ext cx="410690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4724558" y="2598538"/>
                <a:ext cx="5822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558" y="2598538"/>
                <a:ext cx="582211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4724558" y="3092372"/>
                <a:ext cx="5822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558" y="3092372"/>
                <a:ext cx="582211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893815" y="4007927"/>
                <a:ext cx="233480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𝐶𝑢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𝐶𝑢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+6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815" y="4007927"/>
                <a:ext cx="2334806" cy="40011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893815" y="4513416"/>
                <a:ext cx="406835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𝑁𝑂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+6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+8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+4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20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815" y="4513416"/>
                <a:ext cx="4068358" cy="400110"/>
              </a:xfrm>
              <a:prstGeom prst="rect">
                <a:avLst/>
              </a:prstGeom>
              <a:blipFill rotWithShape="0">
                <a:blip r:embed="rId14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Connector 41"/>
          <p:cNvCxnSpPr/>
          <p:nvPr/>
        </p:nvCxnSpPr>
        <p:spPr>
          <a:xfrm>
            <a:off x="974458" y="5118377"/>
            <a:ext cx="3657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4810318" y="4920256"/>
                <a:ext cx="4106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0318" y="4920256"/>
                <a:ext cx="410690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893815" y="5456895"/>
                <a:ext cx="5240794" cy="4010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𝐶𝑢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𝑁𝑂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+8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𝐶𝑢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𝑁𝑂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815" y="5456895"/>
                <a:ext cx="5240794" cy="401007"/>
              </a:xfrm>
              <a:prstGeom prst="rect">
                <a:avLst/>
              </a:prstGeom>
              <a:blipFill rotWithShape="0">
                <a:blip r:embed="rId16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167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FFC00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16</a:t>
            </a:fld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169"/>
          <a:stretch/>
        </p:blipFill>
        <p:spPr>
          <a:xfrm rot="10800000">
            <a:off x="0" y="0"/>
            <a:ext cx="9144000" cy="15567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423168" y="1155786"/>
                <a:ext cx="5240794" cy="401007"/>
              </a:xfrm>
              <a:prstGeom prst="rect">
                <a:avLst/>
              </a:prstGeom>
              <a:ln>
                <a:solidFill>
                  <a:srgbClr val="00808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𝐶𝑢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𝑁𝑂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+8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𝐶𝑢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𝑁𝑂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68" y="1155786"/>
                <a:ext cx="5240794" cy="401007"/>
              </a:xfrm>
              <a:prstGeom prst="rect">
                <a:avLst/>
              </a:prstGeom>
              <a:blipFill rotWithShape="0">
                <a:blip r:embed="rId5"/>
                <a:stretch>
                  <a:fillRect b="-1493"/>
                </a:stretch>
              </a:blipFill>
              <a:ln>
                <a:solidFill>
                  <a:srgbClr val="00808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23168" y="1934183"/>
                <a:ext cx="6203686" cy="4010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𝐶𝑢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𝑁𝑂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+8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𝐶𝑢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𝑁𝑂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𝑁𝑂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68" y="1934183"/>
                <a:ext cx="6203686" cy="401007"/>
              </a:xfrm>
              <a:prstGeom prst="rect">
                <a:avLst/>
              </a:prstGeom>
              <a:blipFill rotWithShape="0">
                <a:blip r:embed="rId6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1250576" y="1680882"/>
            <a:ext cx="1532965" cy="927847"/>
          </a:xfrm>
          <a:prstGeom prst="rect">
            <a:avLst/>
          </a:prstGeom>
          <a:solidFill>
            <a:srgbClr val="FFD966">
              <a:alpha val="30196"/>
            </a:srgb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711045" y="3637048"/>
                <a:ext cx="503548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𝐶𝑢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+8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𝐻𝑁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𝐶𝑢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𝑁𝑂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45" y="3637048"/>
                <a:ext cx="5035481" cy="400110"/>
              </a:xfrm>
              <a:prstGeom prst="rect">
                <a:avLst/>
              </a:prstGeom>
              <a:blipFill rotWithShape="0">
                <a:blip r:embed="rId7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stCxn id="2" idx="2"/>
          </p:cNvCxnSpPr>
          <p:nvPr/>
        </p:nvCxnSpPr>
        <p:spPr>
          <a:xfrm flipH="1">
            <a:off x="2017058" y="2608729"/>
            <a:ext cx="1" cy="754780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083350" y="1697606"/>
            <a:ext cx="735616" cy="927847"/>
          </a:xfrm>
          <a:prstGeom prst="rect">
            <a:avLst/>
          </a:prstGeom>
          <a:solidFill>
            <a:srgbClr val="FFD966">
              <a:alpha val="30196"/>
            </a:srgb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>
            <a:stCxn id="27" idx="2"/>
          </p:cNvCxnSpPr>
          <p:nvPr/>
        </p:nvCxnSpPr>
        <p:spPr>
          <a:xfrm>
            <a:off x="3451158" y="2625453"/>
            <a:ext cx="0" cy="843888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5746526" y="1697606"/>
            <a:ext cx="735616" cy="927847"/>
          </a:xfrm>
          <a:prstGeom prst="rect">
            <a:avLst/>
          </a:prstGeom>
          <a:solidFill>
            <a:srgbClr val="FFD966">
              <a:alpha val="30196"/>
            </a:srgb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3451158" y="2625453"/>
            <a:ext cx="2663176" cy="843888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627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FFC00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17</a:t>
            </a:fld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169"/>
          <a:stretch/>
        </p:blipFill>
        <p:spPr>
          <a:xfrm rot="10800000">
            <a:off x="0" y="0"/>
            <a:ext cx="9144000" cy="1556792"/>
          </a:xfrm>
          <a:prstGeom prst="rect">
            <a:avLst/>
          </a:prstGeom>
        </p:spPr>
      </p:pic>
      <p:sp>
        <p:nvSpPr>
          <p:cNvPr id="19" name="Rectangle 3"/>
          <p:cNvSpPr txBox="1">
            <a:spLocks/>
          </p:cNvSpPr>
          <p:nvPr/>
        </p:nvSpPr>
        <p:spPr>
          <a:xfrm>
            <a:off x="457200" y="778396"/>
            <a:ext cx="8229600" cy="7783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defTabSz="685800">
              <a:lnSpc>
                <a:spcPct val="150000"/>
              </a:lnSpc>
              <a:spcBef>
                <a:spcPct val="0"/>
              </a:spcBef>
              <a:buClr>
                <a:srgbClr val="006666"/>
              </a:buClr>
              <a:buFont typeface="Wingdings" panose="05000000000000000000" pitchFamily="2" charset="2"/>
              <a:buChar char="§"/>
              <a:defRPr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/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marL="228600" indent="-228600"/>
            <a:r>
              <a:rPr lang="en-AU" altLang="en-US" b="1" dirty="0"/>
              <a:t>REAKSI DI LINGKUNGAN </a:t>
            </a:r>
            <a:r>
              <a:rPr lang="en-AU" altLang="en-US" b="1" dirty="0" smtClean="0"/>
              <a:t>BASA</a:t>
            </a:r>
          </a:p>
        </p:txBody>
      </p:sp>
      <p:sp>
        <p:nvSpPr>
          <p:cNvPr id="9" name="Rectangle 8"/>
          <p:cNvSpPr/>
          <p:nvPr/>
        </p:nvSpPr>
        <p:spPr>
          <a:xfrm>
            <a:off x="329452" y="2020075"/>
            <a:ext cx="8619565" cy="4016484"/>
          </a:xfrm>
          <a:prstGeom prst="rect">
            <a:avLst/>
          </a:prstGeom>
          <a:noFill/>
          <a:ln w="9525">
            <a:solidFill>
              <a:schemeClr val="accent4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3975">
              <a:lnSpc>
                <a:spcPct val="150000"/>
              </a:lnSpc>
            </a:pPr>
            <a:r>
              <a:rPr lang="en-AU" sz="17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Langkah-langkah</a:t>
            </a:r>
            <a:r>
              <a:rPr lang="en-AU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:</a:t>
            </a:r>
          </a:p>
          <a:p>
            <a:pPr marL="396875" indent="-342900">
              <a:lnSpc>
                <a:spcPct val="150000"/>
              </a:lnSpc>
              <a:buFont typeface="+mj-lt"/>
              <a:buAutoNum type="alphaLcPeriod"/>
            </a:pPr>
            <a:r>
              <a:rPr lang="en-AU"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Tulis</a:t>
            </a:r>
            <a:r>
              <a:rPr lang="en-AU" sz="17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masing-masing</a:t>
            </a:r>
            <a:r>
              <a:rPr lang="en-AU" sz="17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reaksi</a:t>
            </a:r>
            <a:r>
              <a:rPr lang="en-AU" sz="17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oksidasi</a:t>
            </a:r>
            <a:r>
              <a:rPr lang="en-AU" sz="17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dan</a:t>
            </a:r>
            <a:r>
              <a:rPr lang="en-AU" sz="17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reduksi</a:t>
            </a:r>
            <a:r>
              <a:rPr lang="en-AU" sz="17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7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secara</a:t>
            </a:r>
            <a:r>
              <a:rPr lang="en-AU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terpisah</a:t>
            </a:r>
            <a:r>
              <a:rPr lang="en-AU" sz="17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AU"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lengkapi</a:t>
            </a:r>
            <a:r>
              <a:rPr lang="en-AU" sz="17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dengan</a:t>
            </a:r>
            <a:r>
              <a:rPr lang="en-AU" sz="17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perubahan</a:t>
            </a:r>
            <a:r>
              <a:rPr lang="en-AU" sz="17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7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elektron</a:t>
            </a:r>
            <a:r>
              <a:rPr lang="en-AU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AU"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96875" indent="-342900">
              <a:lnSpc>
                <a:spcPct val="150000"/>
              </a:lnSpc>
              <a:buFont typeface="+mj-lt"/>
              <a:buAutoNum type="alphaLcPeriod"/>
            </a:pPr>
            <a:r>
              <a:rPr lang="en-AU"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Pihak</a:t>
            </a:r>
            <a:r>
              <a:rPr lang="en-AU" sz="1700" dirty="0"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AU"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kekurangan</a:t>
            </a:r>
            <a:r>
              <a:rPr lang="en-AU" sz="17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oksigen</a:t>
            </a:r>
            <a:r>
              <a:rPr lang="en-AU" sz="17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AU" sz="17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ditambahkan</a:t>
            </a:r>
            <a:r>
              <a:rPr lang="en-AU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ion </a:t>
            </a:r>
            <a:r>
              <a:rPr lang="en-AU" sz="1700" dirty="0">
                <a:latin typeface="Segoe UI" panose="020B0502040204020203" pitchFamily="34" charset="0"/>
                <a:cs typeface="Segoe UI" panose="020B0502040204020203" pitchFamily="34" charset="0"/>
              </a:rPr>
              <a:t>OH-, </a:t>
            </a:r>
            <a:r>
              <a:rPr lang="en-AU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yang </a:t>
            </a:r>
            <a:r>
              <a:rPr lang="en-AU"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kekurangan</a:t>
            </a:r>
            <a:r>
              <a:rPr lang="en-AU" sz="17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hidrogen</a:t>
            </a:r>
            <a:r>
              <a:rPr lang="en-AU" sz="17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7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ditambahkan</a:t>
            </a:r>
            <a:r>
              <a:rPr lang="en-AU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H</a:t>
            </a:r>
            <a:r>
              <a:rPr lang="en-AU" sz="17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AU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en-AU" sz="17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pPr marL="396875" indent="-342900">
              <a:lnSpc>
                <a:spcPct val="150000"/>
              </a:lnSpc>
              <a:buFont typeface="+mj-lt"/>
              <a:buAutoNum type="alphaLcPeriod"/>
            </a:pPr>
            <a:r>
              <a:rPr lang="en-AU" sz="17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Sempurnakan</a:t>
            </a:r>
            <a:r>
              <a:rPr lang="en-AU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masing</a:t>
            </a:r>
            <a:r>
              <a:rPr lang="en-AU" sz="17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masing</a:t>
            </a:r>
            <a:r>
              <a:rPr lang="en-AU" sz="17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7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reaksi</a:t>
            </a:r>
            <a:r>
              <a:rPr lang="en-AU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AU"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96875" indent="-342900">
              <a:lnSpc>
                <a:spcPct val="150000"/>
              </a:lnSpc>
              <a:buFont typeface="+mj-lt"/>
              <a:buAutoNum type="alphaLcPeriod"/>
            </a:pPr>
            <a:r>
              <a:rPr lang="en-AU"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Kalikan</a:t>
            </a:r>
            <a:r>
              <a:rPr lang="en-AU" sz="17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masing-masing</a:t>
            </a:r>
            <a:r>
              <a:rPr lang="en-AU" sz="17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reaksi</a:t>
            </a:r>
            <a:r>
              <a:rPr lang="en-AU" sz="17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dengan</a:t>
            </a:r>
            <a:r>
              <a:rPr lang="en-AU" sz="17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bilangan</a:t>
            </a:r>
            <a:r>
              <a:rPr lang="en-AU" sz="17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7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tertentu</a:t>
            </a:r>
            <a:r>
              <a:rPr lang="en-AU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untuk</a:t>
            </a:r>
            <a:r>
              <a:rPr lang="en-AU" sz="17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menyamakan</a:t>
            </a:r>
            <a:r>
              <a:rPr lang="en-AU" sz="17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jumlah</a:t>
            </a:r>
            <a:r>
              <a:rPr lang="en-AU" sz="17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elektron</a:t>
            </a:r>
            <a:r>
              <a:rPr lang="en-AU" sz="1700" dirty="0"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AU" sz="17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dilepas</a:t>
            </a:r>
            <a:r>
              <a:rPr lang="en-AU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dan</a:t>
            </a:r>
            <a:r>
              <a:rPr lang="en-AU" sz="1700" dirty="0"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AU" sz="17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ditangkap</a:t>
            </a:r>
            <a:r>
              <a:rPr lang="en-AU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396875" indent="-342900">
              <a:lnSpc>
                <a:spcPct val="150000"/>
              </a:lnSpc>
              <a:buFont typeface="+mj-lt"/>
              <a:buAutoNum type="alphaLcPeriod"/>
            </a:pPr>
            <a:r>
              <a:rPr lang="en-AU"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Jumlahkan</a:t>
            </a:r>
            <a:r>
              <a:rPr lang="en-AU" sz="17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kedua</a:t>
            </a:r>
            <a:r>
              <a:rPr lang="en-AU" sz="17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reaksi</a:t>
            </a:r>
            <a:r>
              <a:rPr lang="en-AU" sz="17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7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tersebut</a:t>
            </a:r>
            <a:r>
              <a:rPr lang="en-AU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AU"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96875" indent="-342900">
              <a:lnSpc>
                <a:spcPct val="150000"/>
              </a:lnSpc>
              <a:buFont typeface="+mj-lt"/>
              <a:buAutoNum type="alphaLcPeriod"/>
            </a:pPr>
            <a:r>
              <a:rPr lang="en-AU"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Tulis</a:t>
            </a:r>
            <a:r>
              <a:rPr lang="en-AU" sz="17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hasil</a:t>
            </a:r>
            <a:r>
              <a:rPr lang="en-AU" sz="17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reaksi</a:t>
            </a:r>
            <a:r>
              <a:rPr lang="en-AU" sz="17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lengkap</a:t>
            </a:r>
            <a:r>
              <a:rPr lang="en-AU" sz="17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sesuai</a:t>
            </a:r>
            <a:r>
              <a:rPr lang="en-AU" sz="17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dengan</a:t>
            </a:r>
            <a:r>
              <a:rPr lang="en-AU" sz="17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zat-zat</a:t>
            </a:r>
            <a:r>
              <a:rPr lang="en-AU" sz="1700" dirty="0"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AU" sz="17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bereaksi</a:t>
            </a:r>
            <a:r>
              <a:rPr lang="en-AU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AU"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62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FFC00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18</a:t>
            </a:fld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169"/>
          <a:stretch/>
        </p:blipFill>
        <p:spPr>
          <a:xfrm rot="10800000">
            <a:off x="0" y="0"/>
            <a:ext cx="9144000" cy="155679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16633" y="653522"/>
            <a:ext cx="1980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Contoh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reaksi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: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269300" y="2775900"/>
                <a:ext cx="1736116" cy="3112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𝐶𝑟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𝐶𝑟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300" y="2775900"/>
                <a:ext cx="1736116" cy="311239"/>
              </a:xfrm>
              <a:prstGeom prst="rect">
                <a:avLst/>
              </a:prstGeom>
              <a:blipFill rotWithShape="0">
                <a:blip r:embed="rId5"/>
                <a:stretch>
                  <a:fillRect l="-2807" t="-1961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416633" y="2085085"/>
            <a:ext cx="1819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Penyelesaian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1269300" y="5213112"/>
            <a:ext cx="3200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4639235" y="5005522"/>
                <a:ext cx="4106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9235" y="5005522"/>
                <a:ext cx="410690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5559286" y="6033571"/>
                <a:ext cx="5822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9286" y="6033571"/>
                <a:ext cx="582211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5559286" y="5480102"/>
                <a:ext cx="5822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9286" y="5480102"/>
                <a:ext cx="582211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269300" y="3311695"/>
                <a:ext cx="124617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𝐵𝑟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𝐵𝑟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300" y="3311695"/>
                <a:ext cx="1246175" cy="307777"/>
              </a:xfrm>
              <a:prstGeom prst="rect">
                <a:avLst/>
              </a:prstGeom>
              <a:blipFill rotWithShape="0">
                <a:blip r:embed="rId9"/>
                <a:stretch>
                  <a:fillRect l="-3902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270001" y="4170113"/>
                <a:ext cx="2317429" cy="3112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𝐶𝑟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𝐶𝑟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001" y="4170113"/>
                <a:ext cx="2317429" cy="311239"/>
              </a:xfrm>
              <a:prstGeom prst="rect">
                <a:avLst/>
              </a:prstGeom>
              <a:blipFill rotWithShape="0">
                <a:blip r:embed="rId10"/>
                <a:stretch>
                  <a:fillRect l="-2105" t="-1961" r="-2105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269300" y="4689053"/>
                <a:ext cx="197015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𝐵𝑟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𝐵𝑟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300" y="4689053"/>
                <a:ext cx="1970155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2477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269300" y="5486748"/>
                <a:ext cx="4198970" cy="3112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𝐶𝑟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𝐶𝑟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300" y="5486748"/>
                <a:ext cx="4198970" cy="311239"/>
              </a:xfrm>
              <a:prstGeom prst="rect">
                <a:avLst/>
              </a:prstGeom>
              <a:blipFill rotWithShape="0">
                <a:blip r:embed="rId12"/>
                <a:stretch>
                  <a:fillRect l="-871" t="-1961" r="-1016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269300" y="6004776"/>
                <a:ext cx="197015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𝐵𝑟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𝐵𝑟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300" y="6004776"/>
                <a:ext cx="1970155" cy="307777"/>
              </a:xfrm>
              <a:prstGeom prst="rect">
                <a:avLst/>
              </a:prstGeom>
              <a:blipFill rotWithShape="0">
                <a:blip r:embed="rId13"/>
                <a:stretch>
                  <a:fillRect l="-2477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269300" y="1337010"/>
                <a:ext cx="314759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𝑁𝑎𝐶𝑟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𝐵𝑟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𝑁𝑎𝑂𝐻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 ?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300" y="1337010"/>
                <a:ext cx="3147592" cy="307777"/>
              </a:xfrm>
              <a:prstGeom prst="rect">
                <a:avLst/>
              </a:prstGeom>
              <a:blipFill rotWithShape="0">
                <a:blip r:embed="rId14"/>
                <a:stretch>
                  <a:fillRect l="-1354" r="-1354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646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FFC00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19</a:t>
            </a:fld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169"/>
          <a:stretch/>
        </p:blipFill>
        <p:spPr>
          <a:xfrm rot="10800000">
            <a:off x="0" y="0"/>
            <a:ext cx="9144000" cy="1556792"/>
          </a:xfrm>
          <a:prstGeom prst="rect">
            <a:avLst/>
          </a:prstGeom>
        </p:spPr>
      </p:pic>
      <p:cxnSp>
        <p:nvCxnSpPr>
          <p:cNvPr id="42" name="Straight Connector 41"/>
          <p:cNvCxnSpPr/>
          <p:nvPr/>
        </p:nvCxnSpPr>
        <p:spPr>
          <a:xfrm>
            <a:off x="894437" y="2949912"/>
            <a:ext cx="438912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5350133" y="2735642"/>
                <a:ext cx="4106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0133" y="2735642"/>
                <a:ext cx="410690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861249" y="1909837"/>
                <a:ext cx="4484305" cy="3112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𝐶𝑟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+8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→2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𝐶𝑟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+4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249" y="1909837"/>
                <a:ext cx="4484305" cy="311239"/>
              </a:xfrm>
              <a:prstGeom prst="rect">
                <a:avLst/>
              </a:prstGeom>
              <a:blipFill rotWithShape="0">
                <a:blip r:embed="rId6"/>
                <a:stretch>
                  <a:fillRect l="-815" t="-1961" r="-815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861249" y="2427865"/>
                <a:ext cx="211282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𝐵𝑟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+6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𝐵𝑟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249" y="2427865"/>
                <a:ext cx="2112822" cy="307777"/>
              </a:xfrm>
              <a:prstGeom prst="rect">
                <a:avLst/>
              </a:prstGeom>
              <a:blipFill rotWithShape="0">
                <a:blip r:embed="rId7"/>
                <a:stretch>
                  <a:fillRect l="-2305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94437" y="3250208"/>
                <a:ext cx="5632247" cy="3112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𝐶𝑟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𝐵𝑟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8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→2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𝐶𝑟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+4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𝐵𝑟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437" y="3250208"/>
                <a:ext cx="5632247" cy="311239"/>
              </a:xfrm>
              <a:prstGeom prst="rect">
                <a:avLst/>
              </a:prstGeom>
              <a:blipFill rotWithShape="0">
                <a:blip r:embed="rId8"/>
                <a:stretch>
                  <a:fillRect l="-649" t="-1961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1089212" y="3104975"/>
            <a:ext cx="645457" cy="776734"/>
          </a:xfrm>
          <a:prstGeom prst="rect">
            <a:avLst/>
          </a:prstGeom>
          <a:solidFill>
            <a:srgbClr val="FFD966">
              <a:alpha val="30196"/>
            </a:srgb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1405534" y="3881709"/>
            <a:ext cx="0" cy="497542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2954445" y="3104975"/>
            <a:ext cx="627257" cy="776734"/>
          </a:xfrm>
          <a:prstGeom prst="rect">
            <a:avLst/>
          </a:prstGeom>
          <a:solidFill>
            <a:srgbClr val="FFD966">
              <a:alpha val="30196"/>
            </a:srgb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3252567" y="3881709"/>
            <a:ext cx="0" cy="497542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3949341" y="3110396"/>
            <a:ext cx="730450" cy="776734"/>
          </a:xfrm>
          <a:prstGeom prst="rect">
            <a:avLst/>
          </a:prstGeom>
          <a:solidFill>
            <a:srgbClr val="FFD966">
              <a:alpha val="30196"/>
            </a:srgb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4301119" y="3887130"/>
            <a:ext cx="0" cy="497542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6024282" y="3111903"/>
            <a:ext cx="502402" cy="776734"/>
          </a:xfrm>
          <a:prstGeom prst="rect">
            <a:avLst/>
          </a:prstGeom>
          <a:solidFill>
            <a:srgbClr val="FFD966">
              <a:alpha val="30196"/>
            </a:srgb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6264925" y="3888637"/>
            <a:ext cx="0" cy="497542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919279" y="4514847"/>
                <a:ext cx="9725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79" y="4514847"/>
                <a:ext cx="972510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2766312" y="4514847"/>
                <a:ext cx="9725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+8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6312" y="4514847"/>
                <a:ext cx="972510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3828312" y="4514847"/>
                <a:ext cx="9725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312" y="4514847"/>
                <a:ext cx="972510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5789228" y="4514847"/>
                <a:ext cx="9725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+6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9228" y="4514847"/>
                <a:ext cx="972510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798874" y="5681910"/>
                <a:ext cx="656250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𝑁𝑎𝐶𝑟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𝐵𝑟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𝑁𝑎𝑂𝐻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𝐶𝑟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+4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𝑁𝑎𝐵𝑟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874" y="5681910"/>
                <a:ext cx="6562502" cy="307777"/>
              </a:xfrm>
              <a:prstGeom prst="rect">
                <a:avLst/>
              </a:prstGeom>
              <a:blipFill rotWithShape="0">
                <a:blip r:embed="rId13"/>
                <a:stretch>
                  <a:fillRect l="-371" r="-464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/>
          <p:cNvCxnSpPr/>
          <p:nvPr/>
        </p:nvCxnSpPr>
        <p:spPr>
          <a:xfrm>
            <a:off x="3965331" y="5048059"/>
            <a:ext cx="0" cy="497542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5209265" y="1057255"/>
                <a:ext cx="5822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9265" y="1057255"/>
                <a:ext cx="582211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209265" y="503786"/>
                <a:ext cx="5822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9265" y="503786"/>
                <a:ext cx="582211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/>
          <p:cNvCxnSpPr/>
          <p:nvPr/>
        </p:nvCxnSpPr>
        <p:spPr>
          <a:xfrm>
            <a:off x="925090" y="1616001"/>
            <a:ext cx="438912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380786" y="1401731"/>
                <a:ext cx="4106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0786" y="1401731"/>
                <a:ext cx="410690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919279" y="510432"/>
                <a:ext cx="4198970" cy="3112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𝐶𝑟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𝐶𝑟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79" y="510432"/>
                <a:ext cx="4198970" cy="311239"/>
              </a:xfrm>
              <a:prstGeom prst="rect">
                <a:avLst/>
              </a:prstGeom>
              <a:blipFill rotWithShape="0">
                <a:blip r:embed="rId17"/>
                <a:stretch>
                  <a:fillRect l="-1016" t="-3922" r="-871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919279" y="1028460"/>
                <a:ext cx="197015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𝐵𝑟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𝐵𝑟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79" y="1028460"/>
                <a:ext cx="1970155" cy="307777"/>
              </a:xfrm>
              <a:prstGeom prst="rect">
                <a:avLst/>
              </a:prstGeom>
              <a:blipFill rotWithShape="0">
                <a:blip r:embed="rId18"/>
                <a:stretch>
                  <a:fillRect l="-2786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909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00808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2</a:t>
            </a:fld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11504" y="4928783"/>
            <a:ext cx="5970494" cy="941294"/>
          </a:xfrm>
          <a:prstGeom prst="rect">
            <a:avLst/>
          </a:prstGeom>
          <a:solidFill>
            <a:srgbClr val="34A4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ELEKTROKIMIA</a:t>
            </a:r>
            <a:endParaRPr lang="en-US" sz="32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916" y="941294"/>
            <a:ext cx="6891671" cy="37904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50916" y="4651784"/>
            <a:ext cx="4572000" cy="276999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https://images.app.goo.gl/mP7m3qS6hWprXMei7</a:t>
            </a:r>
          </a:p>
        </p:txBody>
      </p:sp>
    </p:spTree>
    <p:extLst>
      <p:ext uri="{BB962C8B-B14F-4D97-AF65-F5344CB8AC3E}">
        <p14:creationId xmlns:p14="http://schemas.microsoft.com/office/powerpoint/2010/main" val="28331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2" y="151582"/>
            <a:ext cx="8633010" cy="897289"/>
          </a:xfrm>
          <a:prstGeom prst="rect">
            <a:avLst/>
          </a:prstGeom>
          <a:solidFill>
            <a:schemeClr val="accent4">
              <a:alpha val="7764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2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Menyempurnakan Persamaan Redoks (Mengisi Koefisien Reaksi)</a:t>
            </a:r>
            <a:endParaRPr lang="en-US" sz="22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00808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2552" y="889461"/>
            <a:ext cx="8869680" cy="92173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20</a:t>
            </a:fld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 3"/>
          <p:cNvSpPr txBox="1">
            <a:spLocks/>
          </p:cNvSpPr>
          <p:nvPr/>
        </p:nvSpPr>
        <p:spPr>
          <a:xfrm>
            <a:off x="228601" y="1539874"/>
            <a:ext cx="8848163" cy="5043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AU" altLang="en-US" sz="18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Langkah-langkah</a:t>
            </a:r>
            <a:r>
              <a:rPr lang="en-AU" altLang="en-US" sz="1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: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None/>
            </a:pPr>
            <a:endParaRPr lang="en-AU" altLang="en-US" sz="1800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indent="-228600">
              <a:lnSpc>
                <a:spcPct val="150000"/>
              </a:lnSpc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AU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Tentukan</a:t>
            </a:r>
            <a:r>
              <a:rPr lang="en-AU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unsur-unsur</a:t>
            </a:r>
            <a:r>
              <a:rPr lang="en-AU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AU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mengalami</a:t>
            </a:r>
            <a:r>
              <a:rPr lang="en-AU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perubahan</a:t>
            </a:r>
            <a:r>
              <a:rPr lang="en-AU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bilok</a:t>
            </a:r>
            <a:r>
              <a:rPr lang="en-AU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AU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Sertakan</a:t>
            </a:r>
            <a:r>
              <a:rPr lang="en-AU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perubahan</a:t>
            </a:r>
            <a:r>
              <a:rPr lang="en-AU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elektronnya</a:t>
            </a:r>
            <a:r>
              <a:rPr lang="en-AU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228600" indent="-228600">
              <a:lnSpc>
                <a:spcPct val="150000"/>
              </a:lnSpc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AU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Kalikan</a:t>
            </a:r>
            <a:r>
              <a:rPr lang="en-AU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dengan</a:t>
            </a:r>
            <a:r>
              <a:rPr lang="en-AU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bilangan</a:t>
            </a:r>
            <a:r>
              <a:rPr lang="en-AU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tertentu</a:t>
            </a:r>
            <a:r>
              <a:rPr lang="en-AU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untuk</a:t>
            </a:r>
            <a:r>
              <a:rPr lang="en-AU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menyamakan</a:t>
            </a:r>
            <a:r>
              <a:rPr lang="en-AU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jumlah</a:t>
            </a:r>
            <a:r>
              <a:rPr lang="en-AU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elektron</a:t>
            </a:r>
            <a:r>
              <a:rPr lang="en-AU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AU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dilepas</a:t>
            </a:r>
            <a:r>
              <a:rPr lang="en-AU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dan</a:t>
            </a:r>
            <a:r>
              <a:rPr lang="en-AU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AU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ditangkap</a:t>
            </a:r>
            <a:r>
              <a:rPr lang="en-AU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228600" indent="-228600">
              <a:lnSpc>
                <a:spcPct val="150000"/>
              </a:lnSpc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AU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Bilangan</a:t>
            </a:r>
            <a:r>
              <a:rPr lang="en-AU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tersebut</a:t>
            </a:r>
            <a:r>
              <a:rPr lang="en-AU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sebagai</a:t>
            </a:r>
            <a:r>
              <a:rPr lang="en-AU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koefisien</a:t>
            </a:r>
            <a:r>
              <a:rPr lang="en-AU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sementara</a:t>
            </a:r>
            <a:r>
              <a:rPr lang="en-AU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228600" indent="-228600">
              <a:lnSpc>
                <a:spcPct val="150000"/>
              </a:lnSpc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AU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Setarakan</a:t>
            </a:r>
            <a:r>
              <a:rPr lang="en-AU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jumlah</a:t>
            </a:r>
            <a:r>
              <a:rPr lang="en-AU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atom-atom, </a:t>
            </a:r>
            <a:r>
              <a:rPr lang="en-AU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terutama</a:t>
            </a:r>
            <a:r>
              <a:rPr lang="en-AU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H </a:t>
            </a:r>
            <a:r>
              <a:rPr lang="en-AU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dan</a:t>
            </a:r>
            <a:r>
              <a:rPr lang="en-AU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O di </a:t>
            </a:r>
            <a:r>
              <a:rPr lang="en-AU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ruas</a:t>
            </a:r>
            <a:r>
              <a:rPr lang="en-AU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kiri</a:t>
            </a:r>
            <a:r>
              <a:rPr lang="en-AU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dan</a:t>
            </a:r>
            <a:r>
              <a:rPr lang="en-AU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kanan</a:t>
            </a:r>
            <a:r>
              <a:rPr lang="en-AU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 </a:t>
            </a:r>
            <a:endParaRPr lang="en-US" altLang="en-US" sz="1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88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3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00808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21</a:t>
            </a:fld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169"/>
          <a:stretch/>
        </p:blipFill>
        <p:spPr>
          <a:xfrm rot="10800000">
            <a:off x="0" y="-13447"/>
            <a:ext cx="9144000" cy="155679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16633" y="653522"/>
            <a:ext cx="1980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Contoh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reaksi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: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68456" y="1466199"/>
                <a:ext cx="424609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𝐶𝑢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𝐻𝑁𝑂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𝐶𝑢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𝑁𝑂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𝑁𝑂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456" y="1466199"/>
                <a:ext cx="4246099" cy="307777"/>
              </a:xfrm>
              <a:prstGeom prst="rect">
                <a:avLst/>
              </a:prstGeom>
              <a:blipFill rotWithShape="0">
                <a:blip r:embed="rId5"/>
                <a:stretch>
                  <a:fillRect t="-40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477768" y="2288553"/>
            <a:ext cx="1819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Penyelesaian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868456" y="2913744"/>
                <a:ext cx="204947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𝐶𝑢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𝐶𝑢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456" y="2913744"/>
                <a:ext cx="2049472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868456" y="3419233"/>
                <a:ext cx="2108782" cy="4036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5+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+3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2+</m:t>
                        </m:r>
                      </m:sup>
                    </m:sSup>
                  </m:oMath>
                </a14:m>
                <a:r>
                  <a:rPr lang="en-US" sz="20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456" y="3419233"/>
                <a:ext cx="2108782" cy="40363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>
            <a:off x="949099" y="4024194"/>
            <a:ext cx="3657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784959" y="3826073"/>
                <a:ext cx="4106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4959" y="3826073"/>
                <a:ext cx="410690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699199" y="2929133"/>
                <a:ext cx="5822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199" y="2929133"/>
                <a:ext cx="582211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699199" y="3422967"/>
                <a:ext cx="5822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199" y="3422967"/>
                <a:ext cx="582211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868456" y="4338522"/>
                <a:ext cx="488024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𝐶𝑢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𝐻𝑁𝑂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𝐶𝑢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𝑁𝑂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𝑁𝑂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456" y="4338522"/>
                <a:ext cx="4880246" cy="400110"/>
              </a:xfrm>
              <a:prstGeom prst="rect">
                <a:avLst/>
              </a:prstGeom>
              <a:blipFill rotWithShape="0">
                <a:blip r:embed="rId11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>
            <a:off x="2991505" y="4837209"/>
            <a:ext cx="0" cy="497542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949099" y="5564072"/>
                <a:ext cx="507901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808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𝐶𝑢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 smtClean="0">
                          <a:solidFill>
                            <a:srgbClr val="00808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𝐻𝑁𝑂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2000" b="1" i="1" smtClean="0">
                          <a:solidFill>
                            <a:srgbClr val="00808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𝐶𝑢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𝑁𝑂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000" b="1" i="1" smtClean="0">
                          <a:solidFill>
                            <a:srgbClr val="00808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𝑁𝑂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00808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099" y="5564072"/>
                <a:ext cx="5079019" cy="400110"/>
              </a:xfrm>
              <a:prstGeom prst="rect">
                <a:avLst/>
              </a:prstGeom>
              <a:blipFill rotWithShape="0">
                <a:blip r:embed="rId12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338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FFC00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22</a:t>
            </a:fld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2" y="151582"/>
            <a:ext cx="8633010" cy="897289"/>
          </a:xfrm>
          <a:prstGeom prst="rect">
            <a:avLst/>
          </a:prstGeom>
          <a:solidFill>
            <a:srgbClr val="008080">
              <a:alpha val="7725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Latihan</a:t>
            </a:r>
            <a:r>
              <a:rPr lang="en-US" sz="2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sz="2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2552" y="889461"/>
            <a:ext cx="8869680" cy="921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3"/>
          <p:cNvSpPr>
            <a:spLocks noGrp="1"/>
          </p:cNvSpPr>
          <p:nvPr>
            <p:ph idx="1"/>
          </p:nvPr>
        </p:nvSpPr>
        <p:spPr>
          <a:xfrm>
            <a:off x="228602" y="1447800"/>
            <a:ext cx="8633010" cy="4495800"/>
          </a:xfrm>
        </p:spPr>
        <p:txBody>
          <a:bodyPr>
            <a:normAutofit/>
          </a:bodyPr>
          <a:lstStyle/>
          <a:p>
            <a:pPr marL="342900" indent="-3429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Permanganat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bereaksi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dalam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larutan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basa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dengan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ion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oksalat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membentuk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ion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karbonat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dan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mangan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dioksida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padat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seimbangkan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reaksi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redoks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berikut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511175" indent="-511175" eaLnBrk="1" hangingPunct="1">
              <a:lnSpc>
                <a:spcPct val="150000"/>
              </a:lnSpc>
              <a:buFontTx/>
              <a:buNone/>
            </a:pP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	MnO</a:t>
            </a:r>
            <a:r>
              <a:rPr lang="en-US" altLang="en-US" sz="18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en-US" altLang="en-US" sz="1800" baseline="30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aq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) + C</a:t>
            </a:r>
            <a:r>
              <a:rPr lang="en-US" altLang="en-US" sz="18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en-US" altLang="en-US" sz="18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en-US" altLang="en-US" sz="1800" baseline="30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2-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aq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) 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 MnO</a:t>
            </a:r>
            <a:r>
              <a:rPr lang="en-US" altLang="en-US" sz="1800" baseline="-250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2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(s) + CO</a:t>
            </a:r>
            <a:r>
              <a:rPr lang="en-US" altLang="en-US" sz="1800" baseline="-250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3</a:t>
            </a:r>
            <a:r>
              <a:rPr lang="en-US" altLang="en-US" sz="1800" baseline="300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2-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(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aq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)</a:t>
            </a:r>
          </a:p>
          <a:p>
            <a:pPr marL="342900" indent="-342900" eaLnBrk="1" hangingPunct="1">
              <a:lnSpc>
                <a:spcPct val="150000"/>
              </a:lnSpc>
              <a:buFont typeface="+mj-lt"/>
              <a:buAutoNum type="arabicPeriod"/>
            </a:pPr>
            <a:endParaRPr lang="en-US" altLang="en-US" sz="1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eaLnBrk="1" hangingPunct="1">
              <a:lnSpc>
                <a:spcPct val="150000"/>
              </a:lnSpc>
              <a:buFont typeface="+mj-lt"/>
              <a:buAutoNum type="arabicPeriod" startAt="2"/>
            </a:pP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Seimbangkan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persamaan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reaksi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berikut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dengan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suasana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larutan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basa</a:t>
            </a:r>
            <a:endParaRPr lang="en-US" altLang="en-US" sz="1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11175" indent="-511175" eaLnBrk="1" hangingPunct="1">
              <a:lnSpc>
                <a:spcPct val="150000"/>
              </a:lnSpc>
              <a:buFontTx/>
              <a:buNone/>
            </a:pP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	MnO</a:t>
            </a:r>
            <a:r>
              <a:rPr lang="en-US" altLang="en-US" sz="18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en-US" altLang="en-US" sz="1800" baseline="30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aq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) + I</a:t>
            </a:r>
            <a:r>
              <a:rPr lang="en-US" altLang="en-US" sz="1800" baseline="30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aq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) 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 MnO</a:t>
            </a:r>
            <a:r>
              <a:rPr lang="en-US" altLang="en-US" sz="1800" baseline="-250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4</a:t>
            </a:r>
            <a:r>
              <a:rPr lang="en-US" altLang="en-US" sz="1800" baseline="300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2-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(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aq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) + IO</a:t>
            </a:r>
            <a:r>
              <a:rPr lang="en-US" altLang="en-US" sz="1800" baseline="-250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3</a:t>
            </a:r>
            <a:r>
              <a:rPr lang="en-US" altLang="en-US" sz="1800" baseline="300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-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(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aq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)</a:t>
            </a:r>
            <a:endParaRPr lang="en-US" altLang="en-US" sz="1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15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2" y="151582"/>
            <a:ext cx="8633010" cy="897289"/>
          </a:xfrm>
          <a:prstGeom prst="rect">
            <a:avLst/>
          </a:prstGeom>
          <a:solidFill>
            <a:schemeClr val="accent4">
              <a:alpha val="7764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definisi.</a:t>
            </a:r>
            <a:endParaRPr lang="en-US" sz="24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00808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2552" y="889461"/>
            <a:ext cx="8869680" cy="92173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3</a:t>
            </a:fld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2" y="1859340"/>
            <a:ext cx="8633010" cy="41303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defTabSz="685800">
              <a:lnSpc>
                <a:spcPct val="150000"/>
              </a:lnSpc>
              <a:spcBef>
                <a:spcPct val="0"/>
              </a:spcBef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id-ID" b="1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Elektrokimia adalah </a:t>
            </a:r>
            <a:r>
              <a:rPr lang="id-ID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ilmu yang mempelajari hubungan antara </a:t>
            </a:r>
            <a:r>
              <a:rPr lang="id-ID" b="1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perubahan (reaksi) kimia dengan kerja listrik</a:t>
            </a:r>
            <a:r>
              <a:rPr lang="id-ID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, biasanya melibatkan sel elektrokimia yang menerapkan prinsip reaksi redoks dalam </a:t>
            </a:r>
            <a:r>
              <a:rPr lang="id-ID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aplikasinya.</a:t>
            </a:r>
            <a:endParaRPr lang="en-US" dirty="0" smtClean="0"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  <a:p>
            <a:pPr marL="342900" indent="-342900" defTabSz="685800">
              <a:lnSpc>
                <a:spcPct val="150000"/>
              </a:lnSpc>
              <a:spcBef>
                <a:spcPct val="0"/>
              </a:spcBef>
              <a:buClr>
                <a:srgbClr val="006666"/>
              </a:buClr>
              <a:buFont typeface="Wingdings" panose="05000000000000000000" pitchFamily="2" charset="2"/>
              <a:buChar char="§"/>
            </a:pPr>
            <a:endParaRPr lang="en-US" dirty="0" smtClean="0"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  <a:p>
            <a:pPr marL="342900" indent="-342900" defTabSz="685800">
              <a:lnSpc>
                <a:spcPct val="150000"/>
              </a:lnSpc>
              <a:spcBef>
                <a:spcPct val="0"/>
              </a:spcBef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id-ID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Ada </a:t>
            </a:r>
            <a:r>
              <a:rPr lang="id-ID" b="1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2</a:t>
            </a:r>
            <a:r>
              <a:rPr lang="id-ID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id-ID" b="1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jenis sel elektrokimia</a:t>
            </a:r>
            <a:r>
              <a:rPr lang="id-ID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: </a:t>
            </a:r>
            <a:endParaRPr lang="en-US" dirty="0" smtClean="0"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  <a:p>
            <a:pPr marL="800100" lvl="1" indent="-342900" defTabSz="685800">
              <a:lnSpc>
                <a:spcPct val="150000"/>
              </a:lnSpc>
              <a:spcBef>
                <a:spcPct val="0"/>
              </a:spcBef>
              <a:buClr>
                <a:srgbClr val="006666"/>
              </a:buClr>
              <a:buAutoNum type="arabicParenBoth"/>
            </a:pPr>
            <a:r>
              <a:rPr lang="id-ID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Sel </a:t>
            </a:r>
            <a:r>
              <a:rPr lang="id-ID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yang melakukan kerja dengan </a:t>
            </a:r>
            <a:r>
              <a:rPr lang="id-ID" b="1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melepaskan energi </a:t>
            </a:r>
            <a:r>
              <a:rPr lang="id-ID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dari reaksi </a:t>
            </a:r>
            <a:r>
              <a:rPr lang="id-ID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spontan</a:t>
            </a:r>
            <a:endParaRPr lang="en-US" dirty="0" smtClean="0"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  <a:p>
            <a:pPr marL="800100" lvl="1" indent="-342900" defTabSz="685800">
              <a:lnSpc>
                <a:spcPct val="150000"/>
              </a:lnSpc>
              <a:spcBef>
                <a:spcPct val="0"/>
              </a:spcBef>
              <a:buClr>
                <a:srgbClr val="006666"/>
              </a:buClr>
              <a:buAutoNum type="arabicParenBoth"/>
            </a:pPr>
            <a:r>
              <a:rPr lang="id-ID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sel </a:t>
            </a:r>
            <a:r>
              <a:rPr lang="id-ID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yang melakukan kerja dengan </a:t>
            </a:r>
            <a:r>
              <a:rPr lang="id-ID" b="1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menyerap energi </a:t>
            </a:r>
            <a:r>
              <a:rPr lang="id-ID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dari sumber listrik untuk menggerakkan reaksi non spontan</a:t>
            </a:r>
            <a:endParaRPr lang="en-US" dirty="0"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31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00808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4</a:t>
            </a:fld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11504" y="4928783"/>
            <a:ext cx="5970494" cy="941294"/>
          </a:xfrm>
          <a:prstGeom prst="rect">
            <a:avLst/>
          </a:prstGeom>
          <a:solidFill>
            <a:srgbClr val="34A4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REAKSI OKSIDASI – REDUKSI </a:t>
            </a:r>
            <a:endParaRPr lang="en-US" sz="2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916" y="941294"/>
            <a:ext cx="6891671" cy="37904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50916" y="4651784"/>
            <a:ext cx="4572000" cy="276999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https://images.app.goo.gl/mP7m3qS6hWprXMei7</a:t>
            </a:r>
          </a:p>
        </p:txBody>
      </p:sp>
    </p:spTree>
    <p:extLst>
      <p:ext uri="{BB962C8B-B14F-4D97-AF65-F5344CB8AC3E}">
        <p14:creationId xmlns:p14="http://schemas.microsoft.com/office/powerpoint/2010/main" val="393720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FFC00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5</a:t>
            </a:fld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2" y="151582"/>
            <a:ext cx="8633010" cy="897289"/>
          </a:xfrm>
          <a:prstGeom prst="rect">
            <a:avLst/>
          </a:prstGeom>
          <a:solidFill>
            <a:srgbClr val="008080">
              <a:alpha val="7725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Setengah</a:t>
            </a: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Reaksi</a:t>
            </a: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dan</a:t>
            </a: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Sel</a:t>
            </a:r>
            <a:r>
              <a:rPr lang="en-US" sz="2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Elektrokimia</a:t>
            </a:r>
            <a:endParaRPr lang="en-US" sz="2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2552" y="889461"/>
            <a:ext cx="8869680" cy="921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="" xmlns:a16="http://schemas.microsoft.com/office/drawing/2014/main" id="{651F97F5-689C-4982-815E-4B68C436AD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2" y="1719513"/>
            <a:ext cx="8763630" cy="4495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lnSpc>
                <a:spcPct val="150000"/>
              </a:lnSpc>
              <a:spcBef>
                <a:spcPct val="0"/>
              </a:spcBef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Sel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elektrokimia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,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baik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yang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melepas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atau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menyerap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energi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,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selalu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melibatkan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perpindahan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elektron-elektron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dari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satu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senyawa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ke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senyawa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yang lain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dalam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suatu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b="1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reaksi</a:t>
            </a:r>
            <a:r>
              <a:rPr lang="en-US" sz="1800" b="1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b="1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oksidasi</a:t>
            </a:r>
            <a:r>
              <a:rPr lang="en-US" sz="1800" b="1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b="1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reduksi</a:t>
            </a:r>
            <a:r>
              <a:rPr lang="en-US" sz="1800" b="1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.</a:t>
            </a:r>
            <a:endParaRPr lang="en-US" sz="1800" b="1" dirty="0"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en-US" sz="1800" b="1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Oksidasi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adalah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hilangnya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elektron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,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sedangkan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b="1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reduksi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diperolehnya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elektron</a:t>
            </a:r>
            <a:endParaRPr lang="en-US" sz="1800" dirty="0"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en-US" sz="1800" b="1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Zat</a:t>
            </a:r>
            <a:r>
              <a:rPr lang="en-US" sz="1800" b="1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b="1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pengoksidasi</a:t>
            </a:r>
            <a:r>
              <a:rPr lang="en-US" sz="1800" b="1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adalah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zat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yang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melakukan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oksidasi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,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mengambil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elektron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dari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zat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yang </a:t>
            </a:r>
            <a:r>
              <a:rPr 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teroksidasi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.</a:t>
            </a:r>
            <a:endParaRPr lang="en-US" sz="1800" dirty="0"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en-US" sz="1800" b="1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Zat</a:t>
            </a:r>
            <a:r>
              <a:rPr lang="en-US" sz="1800" b="1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b="1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pereduksi</a:t>
            </a:r>
            <a:r>
              <a:rPr lang="en-US" sz="1800" b="1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adalah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zat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yang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melakukan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reduksi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memberikan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elektron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kepada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zat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yang </a:t>
            </a:r>
            <a:r>
              <a:rPr 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tereduksi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.</a:t>
            </a:r>
            <a:endParaRPr lang="en-US" sz="1800" dirty="0"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Setelah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reaksi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zat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teroksidasi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memiliki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bilangan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oksidasi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lebih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tinggi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sedangkan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zat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tereduksi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memiliki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bilangan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oksidasi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lebih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rendah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.</a:t>
            </a:r>
            <a:endParaRPr lang="en-US" sz="1800" dirty="0"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81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2" y="151582"/>
            <a:ext cx="8633010" cy="897289"/>
          </a:xfrm>
          <a:prstGeom prst="rect">
            <a:avLst/>
          </a:prstGeom>
          <a:solidFill>
            <a:schemeClr val="accent4">
              <a:alpha val="7764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Reaksi</a:t>
            </a:r>
            <a:r>
              <a:rPr lang="en-US" sz="24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oksidasi-reduksi</a:t>
            </a:r>
            <a:r>
              <a:rPr lang="en-US" sz="24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sz="24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00808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2552" y="889461"/>
            <a:ext cx="8869680" cy="92173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6</a:t>
            </a:fld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2" y="1859340"/>
            <a:ext cx="8633010" cy="6956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685800">
              <a:lnSpc>
                <a:spcPct val="150000"/>
              </a:lnSpc>
              <a:spcBef>
                <a:spcPct val="0"/>
              </a:spcBef>
              <a:buClr>
                <a:srgbClr val="006666"/>
              </a:buClr>
            </a:pPr>
            <a:r>
              <a:rPr lang="en-US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Ada </a:t>
            </a:r>
            <a:r>
              <a:rPr lang="en-US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tiga</a:t>
            </a:r>
            <a:r>
              <a:rPr lang="en-US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konsep</a:t>
            </a:r>
            <a:r>
              <a:rPr lang="en-US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yang </a:t>
            </a:r>
            <a:r>
              <a:rPr lang="en-US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digunakan</a:t>
            </a:r>
            <a:r>
              <a:rPr lang="en-US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dalam</a:t>
            </a:r>
            <a:r>
              <a:rPr lang="en-US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mengkaji</a:t>
            </a:r>
            <a:r>
              <a:rPr lang="en-US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pengertian</a:t>
            </a:r>
            <a:r>
              <a:rPr lang="en-US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reaksi</a:t>
            </a:r>
            <a:r>
              <a:rPr lang="en-US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redoks</a:t>
            </a:r>
            <a:r>
              <a:rPr lang="en-US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.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73655981"/>
              </p:ext>
            </p:extLst>
          </p:nvPr>
        </p:nvGraphicFramePr>
        <p:xfrm>
          <a:off x="446442" y="2702908"/>
          <a:ext cx="8415170" cy="3010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7125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00808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7</a:t>
            </a:fld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169"/>
          <a:stretch/>
        </p:blipFill>
        <p:spPr>
          <a:xfrm rot="10800000">
            <a:off x="0" y="-13447"/>
            <a:ext cx="9144000" cy="1556792"/>
          </a:xfrm>
          <a:prstGeom prst="rect">
            <a:avLst/>
          </a:prstGeom>
        </p:spPr>
      </p:pic>
      <p:pic>
        <p:nvPicPr>
          <p:cNvPr id="19" name="Picture 4" descr="Gb 21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622425"/>
            <a:ext cx="8991600" cy="412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721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00808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8</a:t>
            </a:fld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169"/>
          <a:stretch/>
        </p:blipFill>
        <p:spPr>
          <a:xfrm rot="10800000">
            <a:off x="0" y="-13447"/>
            <a:ext cx="9144000" cy="155679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9942" y="456858"/>
            <a:ext cx="5218540" cy="57954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 defTabSz="6858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AU" altLang="en-US" sz="2000" b="1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OKSIDATOR</a:t>
            </a:r>
            <a:endParaRPr lang="en-US" sz="2000" b="1" dirty="0"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="" xmlns:a16="http://schemas.microsoft.com/office/drawing/2014/main" id="{3DE92DE5-E46D-4D83-B0A6-427ABA65377E}"/>
              </a:ext>
            </a:extLst>
          </p:cNvPr>
          <p:cNvSpPr txBox="1">
            <a:spLocks noChangeArrowheads="1"/>
          </p:cNvSpPr>
          <p:nvPr/>
        </p:nvSpPr>
        <p:spPr>
          <a:xfrm>
            <a:off x="262217" y="1446852"/>
            <a:ext cx="8814548" cy="36067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2575" indent="-2286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AU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Zat</a:t>
            </a:r>
            <a:r>
              <a:rPr lang="en-AU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AU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mengoksidasi</a:t>
            </a:r>
            <a:r>
              <a:rPr lang="en-AU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zat</a:t>
            </a:r>
            <a:r>
              <a:rPr lang="en-AU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lain, </a:t>
            </a:r>
            <a:r>
              <a:rPr lang="en-AU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tetapi</a:t>
            </a:r>
            <a:r>
              <a:rPr lang="en-AU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zat</a:t>
            </a:r>
            <a:r>
              <a:rPr lang="en-AU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tersebut</a:t>
            </a:r>
            <a:r>
              <a:rPr lang="en-AU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mengalami</a:t>
            </a:r>
            <a:r>
              <a:rPr lang="en-AU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reaksi</a:t>
            </a:r>
            <a:r>
              <a:rPr lang="en-AU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reduksi</a:t>
            </a:r>
            <a:r>
              <a:rPr lang="en-AU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en-AU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penurunan</a:t>
            </a:r>
            <a:r>
              <a:rPr lang="en-AU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bilok</a:t>
            </a:r>
            <a:r>
              <a:rPr lang="en-AU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).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AU" sz="1800" b="1" dirty="0" err="1" smtClean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Ciri-ciri</a:t>
            </a:r>
            <a:r>
              <a:rPr lang="en-AU" sz="1800" b="1" dirty="0" smtClean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800" b="1" dirty="0" err="1" smtClean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oksidator</a:t>
            </a:r>
            <a:r>
              <a:rPr lang="en-AU" sz="1800" b="1" dirty="0" smtClean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282575" indent="-2286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AU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Memiliki</a:t>
            </a:r>
            <a:r>
              <a:rPr lang="en-AU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bilok</a:t>
            </a:r>
            <a:r>
              <a:rPr lang="en-AU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tinggi</a:t>
            </a:r>
            <a:endParaRPr lang="en-AU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2575" indent="-2286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AU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Dalam</a:t>
            </a:r>
            <a:r>
              <a:rPr lang="en-AU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bentuk</a:t>
            </a:r>
            <a:r>
              <a:rPr lang="en-AU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molekul</a:t>
            </a:r>
            <a:r>
              <a:rPr lang="en-AU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maupun</a:t>
            </a:r>
            <a:r>
              <a:rPr lang="en-AU" sz="1800" dirty="0">
                <a:latin typeface="Segoe UI" panose="020B0502040204020203" pitchFamily="34" charset="0"/>
                <a:cs typeface="Segoe UI" panose="020B0502040204020203" pitchFamily="34" charset="0"/>
              </a:rPr>
              <a:t> ion </a:t>
            </a:r>
            <a:r>
              <a:rPr lang="en-AU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mudah</a:t>
            </a:r>
            <a:r>
              <a:rPr lang="en-AU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mengikat</a:t>
            </a:r>
            <a:r>
              <a:rPr lang="en-AU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elektron</a:t>
            </a:r>
            <a:endParaRPr lang="en-AU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2575" indent="-2286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AU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Dalam</a:t>
            </a:r>
            <a:r>
              <a:rPr lang="en-AU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sistim</a:t>
            </a:r>
            <a:r>
              <a:rPr lang="en-AU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periodik</a:t>
            </a:r>
            <a:r>
              <a:rPr lang="en-AU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unsur</a:t>
            </a:r>
            <a:r>
              <a:rPr lang="en-AU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ada</a:t>
            </a:r>
            <a:r>
              <a:rPr lang="en-AU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di </a:t>
            </a:r>
            <a:r>
              <a:rPr lang="en-AU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sebelah</a:t>
            </a:r>
            <a:r>
              <a:rPr lang="en-AU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kanan</a:t>
            </a:r>
            <a:endParaRPr lang="en-AU" sz="1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None/>
              <a:defRPr/>
            </a:pPr>
            <a:r>
              <a:rPr lang="en-AU" sz="1800" b="1" dirty="0" err="1" smtClean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Contoh</a:t>
            </a:r>
            <a:r>
              <a:rPr lang="en-AU" sz="1800" b="1" dirty="0" smtClean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07850" y="5189428"/>
            <a:ext cx="4359789" cy="1234415"/>
            <a:chOff x="834744" y="5560507"/>
            <a:chExt cx="4359789" cy="1234415"/>
          </a:xfrm>
        </p:grpSpPr>
        <p:sp>
          <p:nvSpPr>
            <p:cNvPr id="13" name="Line 4"/>
            <p:cNvSpPr>
              <a:spLocks noChangeShapeType="1"/>
            </p:cNvSpPr>
            <p:nvPr/>
          </p:nvSpPr>
          <p:spPr bwMode="auto">
            <a:xfrm>
              <a:off x="2011549" y="5745173"/>
              <a:ext cx="7921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2878698" y="5989306"/>
              <a:ext cx="231583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AU" altLang="en-US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Mn</a:t>
              </a:r>
              <a:r>
                <a:rPr lang="en-AU" altLang="en-US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AU" altLang="en-US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bervalensi</a:t>
              </a:r>
              <a:r>
                <a:rPr lang="en-AU" altLang="en-US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 +7</a:t>
              </a:r>
              <a:endParaRPr lang="en-US" alt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834744" y="5560507"/>
              <a:ext cx="117680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AU" altLang="en-US" dirty="0" smtClean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K</a:t>
              </a:r>
              <a:r>
                <a:rPr lang="en-AU" altLang="en-US" baseline="-25000" dirty="0" smtClean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  <a:r>
                <a:rPr lang="en-AU" altLang="en-US" dirty="0" smtClean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Cr</a:t>
              </a:r>
              <a:r>
                <a:rPr lang="en-AU" altLang="en-US" baseline="-25000" dirty="0" smtClean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  <a:r>
                <a:rPr lang="en-AU" altLang="en-US" dirty="0" smtClean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</a:t>
              </a:r>
              <a:r>
                <a:rPr lang="en-AU" altLang="en-US" baseline="-25000" dirty="0" smtClean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7</a:t>
              </a:r>
              <a:endParaRPr lang="en-US" alt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2878698" y="5561514"/>
              <a:ext cx="214221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AU" altLang="en-US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Cr </a:t>
              </a:r>
              <a:r>
                <a:rPr lang="en-AU" altLang="en-US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bervalensi</a:t>
              </a:r>
              <a:r>
                <a:rPr lang="en-AU" altLang="en-US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 +6</a:t>
              </a:r>
              <a:endParaRPr lang="en-US" alt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Text Box 9"/>
            <p:cNvSpPr txBox="1">
              <a:spLocks noChangeArrowheads="1"/>
            </p:cNvSpPr>
            <p:nvPr/>
          </p:nvSpPr>
          <p:spPr bwMode="auto">
            <a:xfrm>
              <a:off x="834744" y="6398696"/>
              <a:ext cx="117680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AU" altLang="en-US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KClO</a:t>
              </a:r>
              <a:r>
                <a:rPr lang="en-AU" altLang="en-US" baseline="-250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3</a:t>
              </a:r>
              <a:endParaRPr lang="en-US" alt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Text Box 11"/>
            <p:cNvSpPr txBox="1">
              <a:spLocks noChangeArrowheads="1"/>
            </p:cNvSpPr>
            <p:nvPr/>
          </p:nvSpPr>
          <p:spPr bwMode="auto">
            <a:xfrm>
              <a:off x="2878698" y="6425590"/>
              <a:ext cx="231583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AU" altLang="en-US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Cl  bervalensi  +5</a:t>
              </a:r>
              <a:endParaRPr lang="en-US" altLang="en-US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834744" y="5886057"/>
              <a:ext cx="1176805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buClr>
                  <a:srgbClr val="FFFF00"/>
                </a:buClr>
                <a:buFont typeface="Wingdings" panose="05000000000000000000" pitchFamily="2" charset="2"/>
                <a:buNone/>
                <a:defRPr/>
              </a:pPr>
              <a:r>
                <a:rPr lang="en-AU" dirty="0">
                  <a:latin typeface="Segoe UI" panose="020B0502040204020203" pitchFamily="34" charset="0"/>
                  <a:cs typeface="Segoe UI" panose="020B0502040204020203" pitchFamily="34" charset="0"/>
                </a:rPr>
                <a:t>KMNO</a:t>
              </a:r>
              <a:r>
                <a:rPr lang="en-AU" baseline="-25000" dirty="0">
                  <a:latin typeface="Segoe UI" panose="020B0502040204020203" pitchFamily="34" charset="0"/>
                  <a:cs typeface="Segoe UI" panose="020B0502040204020203" pitchFamily="34" charset="0"/>
                </a:rPr>
                <a:t>4 </a:t>
              </a:r>
              <a:r>
                <a:rPr lang="en-AU" dirty="0"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</a:p>
          </p:txBody>
        </p:sp>
        <p:sp>
          <p:nvSpPr>
            <p:cNvPr id="21" name="Line 4"/>
            <p:cNvSpPr>
              <a:spLocks noChangeShapeType="1"/>
            </p:cNvSpPr>
            <p:nvPr/>
          </p:nvSpPr>
          <p:spPr bwMode="auto">
            <a:xfrm>
              <a:off x="2011549" y="6179961"/>
              <a:ext cx="7921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Line 4"/>
            <p:cNvSpPr>
              <a:spLocks noChangeShapeType="1"/>
            </p:cNvSpPr>
            <p:nvPr/>
          </p:nvSpPr>
          <p:spPr bwMode="auto">
            <a:xfrm>
              <a:off x="2011549" y="6610256"/>
              <a:ext cx="7921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979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00808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9</a:t>
            </a:fld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169"/>
          <a:stretch/>
        </p:blipFill>
        <p:spPr>
          <a:xfrm rot="10800000">
            <a:off x="0" y="-13447"/>
            <a:ext cx="9144000" cy="155679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9942" y="456858"/>
            <a:ext cx="5218540" cy="57954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 defTabSz="6858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AU" altLang="en-US" sz="2000" b="1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REDUKTOR</a:t>
            </a:r>
            <a:endParaRPr lang="en-US" sz="2000" b="1" dirty="0"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="" xmlns:a16="http://schemas.microsoft.com/office/drawing/2014/main" id="{3DE92DE5-E46D-4D83-B0A6-427ABA65377E}"/>
              </a:ext>
            </a:extLst>
          </p:cNvPr>
          <p:cNvSpPr txBox="1">
            <a:spLocks noChangeArrowheads="1"/>
          </p:cNvSpPr>
          <p:nvPr/>
        </p:nvSpPr>
        <p:spPr>
          <a:xfrm>
            <a:off x="262217" y="1446852"/>
            <a:ext cx="8814548" cy="36067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2575" indent="-2286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AU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Zat</a:t>
            </a:r>
            <a:r>
              <a:rPr lang="en-AU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800" dirty="0">
                <a:latin typeface="Segoe UI" panose="020B0502040204020203" pitchFamily="34" charset="0"/>
                <a:cs typeface="Segoe UI" panose="020B0502040204020203" pitchFamily="34" charset="0"/>
              </a:rPr>
              <a:t>yang </a:t>
            </a:r>
            <a:r>
              <a:rPr lang="en-AU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mudah</a:t>
            </a:r>
            <a:r>
              <a:rPr lang="en-AU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mereduksi</a:t>
            </a:r>
            <a:r>
              <a:rPr lang="en-AU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zat</a:t>
            </a:r>
            <a:r>
              <a:rPr lang="en-AU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lain, </a:t>
            </a:r>
            <a:r>
              <a:rPr lang="en-AU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tetapi</a:t>
            </a:r>
            <a:r>
              <a:rPr lang="en-AU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zat</a:t>
            </a:r>
            <a:r>
              <a:rPr lang="en-AU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itu</a:t>
            </a:r>
            <a:r>
              <a:rPr lang="en-AU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sendiri</a:t>
            </a:r>
            <a:r>
              <a:rPr lang="en-AU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mengalami</a:t>
            </a:r>
            <a:r>
              <a:rPr lang="en-AU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oksidasi</a:t>
            </a:r>
            <a:r>
              <a:rPr lang="en-AU" sz="1800" dirty="0"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en-AU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peningkatan</a:t>
            </a:r>
            <a:r>
              <a:rPr lang="en-AU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bilok</a:t>
            </a:r>
            <a:r>
              <a:rPr lang="en-AU" sz="1800" dirty="0">
                <a:latin typeface="Segoe UI" panose="020B0502040204020203" pitchFamily="34" charset="0"/>
                <a:cs typeface="Segoe UI" panose="020B0502040204020203" pitchFamily="34" charset="0"/>
              </a:rPr>
              <a:t>) 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AU" sz="1800" b="1" dirty="0" err="1" smtClean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Ciri-ciri</a:t>
            </a:r>
            <a:r>
              <a:rPr lang="en-AU" sz="1800" b="1" dirty="0" smtClean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800" b="1" dirty="0" err="1" smtClean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reduktor</a:t>
            </a:r>
            <a:r>
              <a:rPr lang="en-AU" sz="1800" b="1" dirty="0" smtClean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282575" indent="-2286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AU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Memiliki</a:t>
            </a:r>
            <a:r>
              <a:rPr lang="en-AU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bilok</a:t>
            </a:r>
            <a:r>
              <a:rPr lang="en-AU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rendah</a:t>
            </a:r>
            <a:endParaRPr lang="en-AU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2575" indent="-2286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AU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Dalam</a:t>
            </a:r>
            <a:r>
              <a:rPr lang="en-AU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bentuk</a:t>
            </a:r>
            <a:r>
              <a:rPr lang="en-AU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molekul</a:t>
            </a:r>
            <a:r>
              <a:rPr lang="en-AU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maupun</a:t>
            </a:r>
            <a:r>
              <a:rPr lang="en-AU" sz="1800" dirty="0">
                <a:latin typeface="Segoe UI" panose="020B0502040204020203" pitchFamily="34" charset="0"/>
                <a:cs typeface="Segoe UI" panose="020B0502040204020203" pitchFamily="34" charset="0"/>
              </a:rPr>
              <a:t> ion </a:t>
            </a:r>
            <a:r>
              <a:rPr lang="en-AU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mudah</a:t>
            </a:r>
            <a:r>
              <a:rPr lang="en-AU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melepaskan</a:t>
            </a:r>
            <a:r>
              <a:rPr lang="en-AU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elektron</a:t>
            </a:r>
            <a:endParaRPr lang="en-AU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2575" indent="-2286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AU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Dalam</a:t>
            </a:r>
            <a:r>
              <a:rPr lang="en-AU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sistim</a:t>
            </a:r>
            <a:r>
              <a:rPr lang="en-AU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periodik</a:t>
            </a:r>
            <a:r>
              <a:rPr lang="en-AU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unsur</a:t>
            </a:r>
            <a:r>
              <a:rPr lang="en-AU" sz="18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AU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terletak</a:t>
            </a:r>
            <a:r>
              <a:rPr lang="en-AU" sz="1800" dirty="0">
                <a:latin typeface="Segoe UI" panose="020B0502040204020203" pitchFamily="34" charset="0"/>
                <a:cs typeface="Segoe UI" panose="020B0502040204020203" pitchFamily="34" charset="0"/>
              </a:rPr>
              <a:t> di </a:t>
            </a:r>
            <a:r>
              <a:rPr lang="en-AU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golongan</a:t>
            </a:r>
            <a:r>
              <a:rPr lang="en-AU" sz="1800" dirty="0">
                <a:latin typeface="Segoe UI" panose="020B0502040204020203" pitchFamily="34" charset="0"/>
                <a:cs typeface="Segoe UI" panose="020B0502040204020203" pitchFamily="34" charset="0"/>
              </a:rPr>
              <a:t> : I, II, III,VI </a:t>
            </a:r>
            <a:r>
              <a:rPr lang="en-AU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dan</a:t>
            </a:r>
            <a:r>
              <a:rPr lang="en-AU" sz="1800" dirty="0">
                <a:latin typeface="Segoe UI" panose="020B0502040204020203" pitchFamily="34" charset="0"/>
                <a:cs typeface="Segoe UI" panose="020B0502040204020203" pitchFamily="34" charset="0"/>
              </a:rPr>
              <a:t> VII </a:t>
            </a:r>
            <a:endParaRPr lang="en-AU" sz="1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92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6319</TotalTime>
  <Words>899</Words>
  <Application>Microsoft Office PowerPoint</Application>
  <PresentationFormat>On-screen Show (4:3)</PresentationFormat>
  <Paragraphs>211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Corbel</vt:lpstr>
      <vt:lpstr>Segoe UI</vt:lpstr>
      <vt:lpstr>Segoe UI Black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Aida Ramadhani</dc:creator>
  <cp:lastModifiedBy>Aida Ramadhani</cp:lastModifiedBy>
  <cp:revision>243</cp:revision>
  <dcterms:created xsi:type="dcterms:W3CDTF">2020-04-15T11:40:03Z</dcterms:created>
  <dcterms:modified xsi:type="dcterms:W3CDTF">2020-05-05T01:24:13Z</dcterms:modified>
</cp:coreProperties>
</file>