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0" r:id="rId3"/>
    <p:sldId id="260" r:id="rId4"/>
    <p:sldId id="261" r:id="rId5"/>
    <p:sldId id="262" r:id="rId6"/>
    <p:sldId id="257" r:id="rId7"/>
    <p:sldId id="258" r:id="rId8"/>
    <p:sldId id="259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9456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76D7320E-3A4C-47B5-B32B-7616D09AB7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3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37F3D62A-3065-4490-9E18-D1A0E63B10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45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id-ID" sz="24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Efisiensi pasar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736531C7-F1FF-4F25-8C6A-C9C911D0E08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id-ID" sz="2400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id-ID" sz="2400"/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id-ID" sz="2400"/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id-ID" sz="2400"/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id-ID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Efisiensi pasar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10E97-73F7-44C1-8399-4AD2ECDF8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Efisiensi pasar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F1B11-8FEE-4884-B10F-735AEAC999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Efisiensi pasar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92FCC-B383-4FC5-B9B0-0544E384B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Efisiensi pasar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9FD39-0CFD-4A33-A4AC-B1C0DCB1C9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Efisiensi pasar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48A62-3277-40AB-A07D-523641B00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Efisiensi pasar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86B3B-2A6F-4288-A91B-86C0040B7E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Efisiensi pasar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D6992-D83E-4EB9-BAD2-772D8ABD97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Efisiensi pasar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A1DEF-9DA9-41F6-BC83-29D42A685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Efisiensi pasar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3AB66-1772-430D-97DB-3DA6C2823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Efisiensi pasar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8E901-2279-4F7A-93D8-875AE2FFAE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</a:defRPr>
            </a:lvl1pPr>
          </a:lstStyle>
          <a:p>
            <a:r>
              <a:rPr lang="en-US"/>
              <a:t>Efisiensi pasar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fld id="{7D3204F9-3DBD-417C-9FC4-DB847C06110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id-ID" sz="2400"/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id-ID" sz="2400"/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id-ID" sz="2400"/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id-ID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Efisiensi pasar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62F51F7-01C3-4495-AA3F-A6796B88F3E7}" type="slidenum">
              <a:rPr lang="en-US"/>
              <a:pPr/>
              <a:t>1</a:t>
            </a:fld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EFISIENSI PASAR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Efisiensi pasar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037E-CA35-4198-83A3-68CC0C85D612}" type="slidenum">
              <a:rPr lang="en-US"/>
              <a:pPr/>
              <a:t>10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Pengujian pendugaan return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Merupakan pengujian efisiensi pasar bentuk lemah</a:t>
            </a:r>
          </a:p>
          <a:p>
            <a:r>
              <a:rPr lang="en-US" sz="2800"/>
              <a:t>Jika EMH benar, maka seharusnya perubahan harga masa lalu tdk berhubungan dg harga sekuritas skrg.</a:t>
            </a:r>
          </a:p>
          <a:p>
            <a:r>
              <a:rPr lang="en-US" sz="2800"/>
              <a:t>Pengujian statistik menggunakan teknik korelasi dan regresi linear, dan run test.</a:t>
            </a:r>
          </a:p>
          <a:p>
            <a:r>
              <a:rPr lang="en-US" sz="2800"/>
              <a:t>Pengujian siklikal menggunakan pola2 harga saham pd siklus atau periode2 tertentu </a:t>
            </a:r>
            <a:r>
              <a:rPr lang="en-US" sz="2800">
                <a:sym typeface="Wingdings" pitchFamily="2" charset="2"/>
              </a:rPr>
              <a:t> return hr senin yg lebih rendah dr hari2 biasa, return bulan januari lebih besar dr bulan2 yg lain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Efisiensi pasar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1BFF-E726-4883-880B-8465BBCA0DD4}" type="slidenum">
              <a:rPr lang="en-US"/>
              <a:pPr/>
              <a:t>11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Studi peristiwa (event study)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Menguji EMH bentuk setengah kuat</a:t>
            </a:r>
          </a:p>
          <a:p>
            <a:pPr>
              <a:lnSpc>
                <a:spcPct val="90000"/>
              </a:lnSpc>
            </a:pPr>
            <a:r>
              <a:rPr lang="en-US" sz="2800"/>
              <a:t>Mempelajari reaksi pasar thd suatu peristiwa (event) yg infonya dipublikasikan sbg suatu pengumuman.</a:t>
            </a:r>
          </a:p>
          <a:p>
            <a:pPr>
              <a:lnSpc>
                <a:spcPct val="90000"/>
              </a:lnSpc>
            </a:pPr>
            <a:r>
              <a:rPr lang="en-US" sz="2800"/>
              <a:t>Jika pengumuman mengandung info, diharapkan pasar akan bereaksi pd waktu pengumuman tsb diterima</a:t>
            </a:r>
          </a:p>
          <a:p>
            <a:pPr>
              <a:lnSpc>
                <a:spcPct val="90000"/>
              </a:lnSpc>
            </a:pPr>
            <a:r>
              <a:rPr lang="en-US" sz="2800"/>
              <a:t>Reaksi ditunjukkan dg adanya perubahan harga sekurita </a:t>
            </a:r>
            <a:r>
              <a:rPr lang="en-US" sz="2800">
                <a:sym typeface="Wingdings" pitchFamily="2" charset="2"/>
              </a:rPr>
              <a:t> diukur dg return atau adanya abnormal return.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Efisiensi pasar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51DD-5399-4E0E-92EC-19B93AD32CF5}" type="slidenum">
              <a:rPr lang="en-US"/>
              <a:pPr/>
              <a:t>12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/>
              <a:t>Kecepatan reaksi pasar jg harus diperhatikan utk melihat efisiensi pasar. </a:t>
            </a:r>
          </a:p>
          <a:p>
            <a:r>
              <a:rPr lang="en-US"/>
              <a:t>Selain kecepatan reaksi pasar, kecanggihan investor yg dilihat dr ketepatan reaksi yg diberikan merupakan indikasi pasar yg efisien </a:t>
            </a:r>
            <a:r>
              <a:rPr lang="en-US">
                <a:sym typeface="Wingdings" pitchFamily="2" charset="2"/>
              </a:rPr>
              <a:t> efisiensi pasar dr sudut keputusan.</a:t>
            </a:r>
          </a:p>
          <a:p>
            <a:r>
              <a:rPr lang="en-US">
                <a:sym typeface="Wingdings" pitchFamily="2" charset="2"/>
              </a:rPr>
              <a:t>Studi yg telah dilakukan a.l info mengenai pemecahan saham, IPO, pengumuman dividen, informasi akuntansi.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Efisiensi pasar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03276-FFAE-4153-BD78-D7C7959BAB09}" type="slidenum">
              <a:rPr lang="en-US"/>
              <a:pPr/>
              <a:t>13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Pengujian info privat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Merupakan pengujian efisiensi pasar bentuk kuat</a:t>
            </a:r>
          </a:p>
          <a:p>
            <a:r>
              <a:rPr lang="en-US"/>
              <a:t>Pengujian yg sulit dilakukan, karena tdk dpt diamati langsung </a:t>
            </a:r>
            <a:r>
              <a:rPr lang="en-US">
                <a:sym typeface="Wingdings" pitchFamily="2" charset="2"/>
              </a:rPr>
              <a:t> menggunakan proksi.</a:t>
            </a:r>
          </a:p>
          <a:p>
            <a:r>
              <a:rPr lang="en-US">
                <a:sym typeface="Wingdings" pitchFamily="2" charset="2"/>
              </a:rPr>
              <a:t>Proksi yg dipakai adl return yg diperoleh corporate insider, dan pengelola reksa dana.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Efisiensi pasar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065F-9836-4E95-A749-C9E43463DB3B}" type="slidenum">
              <a:rPr lang="en-US"/>
              <a:pPr/>
              <a:t>14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Anomali pasar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Merupakan strategi atau teknik yg bertentangan dg pasar efisien.</a:t>
            </a:r>
          </a:p>
          <a:p>
            <a:pPr>
              <a:lnSpc>
                <a:spcPct val="90000"/>
              </a:lnSpc>
            </a:pPr>
            <a:r>
              <a:rPr lang="en-US" sz="2800"/>
              <a:t>Anomali PER rendah dan anomali efek ukuran perusahaan.</a:t>
            </a:r>
          </a:p>
          <a:p>
            <a:pPr>
              <a:lnSpc>
                <a:spcPct val="90000"/>
              </a:lnSpc>
            </a:pPr>
            <a:r>
              <a:rPr lang="en-US" sz="2800"/>
              <a:t>Sekuritas dg PER rendah menghasilkan abnormal return yg lebih tinggi drpd sekuritas dg PER yg tinggi.</a:t>
            </a:r>
          </a:p>
          <a:p>
            <a:pPr>
              <a:lnSpc>
                <a:spcPct val="90000"/>
              </a:lnSpc>
            </a:pPr>
            <a:r>
              <a:rPr lang="en-US" sz="2800"/>
              <a:t>Sekuritas perusahaan yg berukuran kecil menghasilkan abnormal return yg lebih besar drpd perusahaan berukuran besar.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Efisiensi pasar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DD86-E897-4185-BB39-BF9C3904933A}" type="slidenum">
              <a:rPr lang="en-US"/>
              <a:pPr/>
              <a:t>2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Konsep efisiensi pasar membahas bagaimana pasar merespons informasi-informasi yang masuk dan bagaimana informasi tersebut bisa mempengaruhi pergerakan harga sekuritas menuju harga keseimbangan yang baru.</a:t>
            </a:r>
          </a:p>
          <a:p>
            <a:r>
              <a:rPr lang="en-US"/>
              <a:t>Pasar yang efisien adalah pasar dimana harga sekuritas yang diperdagangkan telah mencerminkan semua informasi yang tersedia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Efisiensi pasar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8238-C2FD-4E38-93CD-27D97A2B62F2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Definisi efisiensi pasar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Berdasarkan nilai intrinsik sekuritas </a:t>
            </a:r>
            <a:r>
              <a:rPr lang="en-US" sz="2800">
                <a:sym typeface="Wingdings" pitchFamily="2" charset="2"/>
              </a:rPr>
              <a:t> seberapa jauh harga sekuritas yg terbentuk menyimpang dr nilai instrinsiknya. 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Berdasarkan akurasi dr ekspetasi harga </a:t>
            </a:r>
            <a:r>
              <a:rPr lang="en-US" sz="2800">
                <a:sym typeface="Wingdings" pitchFamily="2" charset="2"/>
              </a:rPr>
              <a:t>ketepatan ekspetasi harga sekuritas yg dibuat berdasar ketersediaan informasi yg tersedia.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Berdasarkan distribusi informasi </a:t>
            </a:r>
            <a:r>
              <a:rPr lang="en-US" sz="2800">
                <a:sym typeface="Wingdings" pitchFamily="2" charset="2"/>
              </a:rPr>
              <a:t>harga sekuritas terbentuk setelah setiap orang memiliki informasi yg terdistribusi scr merata. 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Berdasarkan proses dinamik </a:t>
            </a:r>
            <a:r>
              <a:rPr lang="en-US" sz="2800">
                <a:sym typeface="Wingdings" pitchFamily="2" charset="2"/>
              </a:rPr>
              <a:t> harga sekuritas secara cepat dan penuh mencerminkan semua info yg tersedia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Efisiensi pasar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124A-FAF5-4149-A2A4-CC8CF5C0975B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Alasan pasar menjadi efisien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Investor adl penerima harga</a:t>
            </a:r>
          </a:p>
          <a:p>
            <a:pPr>
              <a:lnSpc>
                <a:spcPct val="90000"/>
              </a:lnSpc>
            </a:pPr>
            <a:r>
              <a:rPr lang="en-US" sz="2800"/>
              <a:t>Informasi tersedia scr luas kpd semua pelaku pasar pd saat yg bersamaan dan biaya utk memperoleh info tsb murah.</a:t>
            </a:r>
          </a:p>
          <a:p>
            <a:pPr>
              <a:lnSpc>
                <a:spcPct val="90000"/>
              </a:lnSpc>
            </a:pPr>
            <a:r>
              <a:rPr lang="en-US" sz="2800"/>
              <a:t>Info dihasilkan scr acak dan tiap2 info sifatnya random satu dg yg lainnya.</a:t>
            </a:r>
          </a:p>
          <a:p>
            <a:pPr>
              <a:lnSpc>
                <a:spcPct val="90000"/>
              </a:lnSpc>
            </a:pPr>
            <a:r>
              <a:rPr lang="en-US" sz="2800"/>
              <a:t>Investor bereaksi dg menggunakan info scr penuh dan cepat, sehingga harga sekuritas berubah dg semestiny mencerminkan info tsb utk mencapai keseimbangan yg baru.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Efisiensi pasar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E7A5-0945-461B-ACA8-C7AD129AB5E5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Alasan pasar menjadi tdk efisien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Terdapat sejumlah kecil pelaku pasar yg dpt mempengaruhi harga sekuritas.</a:t>
            </a:r>
          </a:p>
          <a:p>
            <a:pPr>
              <a:lnSpc>
                <a:spcPct val="90000"/>
              </a:lnSpc>
            </a:pPr>
            <a:r>
              <a:rPr lang="en-US"/>
              <a:t>Harga info yg mahal dan akses yg tdk seragam </a:t>
            </a:r>
            <a:r>
              <a:rPr lang="en-US">
                <a:sym typeface="Wingdings" pitchFamily="2" charset="2"/>
              </a:rPr>
              <a:t> </a:t>
            </a:r>
            <a:r>
              <a:rPr lang="en-US" i="1">
                <a:sym typeface="Wingdings" pitchFamily="2" charset="2"/>
              </a:rPr>
              <a:t>insider trading</a:t>
            </a:r>
          </a:p>
          <a:p>
            <a:pPr>
              <a:lnSpc>
                <a:spcPct val="90000"/>
              </a:lnSpc>
            </a:pPr>
            <a:r>
              <a:rPr lang="en-US">
                <a:sym typeface="Wingdings" pitchFamily="2" charset="2"/>
              </a:rPr>
              <a:t>Info yg disebarkan dpt diprediksi dg baik oleh sebagian pelaku pasar.</a:t>
            </a:r>
          </a:p>
          <a:p>
            <a:pPr>
              <a:lnSpc>
                <a:spcPct val="90000"/>
              </a:lnSpc>
            </a:pPr>
            <a:r>
              <a:rPr lang="en-US"/>
              <a:t>Investor adl individual2 yg lugas (</a:t>
            </a:r>
            <a:r>
              <a:rPr lang="en-US" i="1"/>
              <a:t>naïve investor</a:t>
            </a:r>
            <a:r>
              <a:rPr lang="en-US"/>
              <a:t>) dan tdk canggih (</a:t>
            </a:r>
            <a:r>
              <a:rPr lang="en-US" i="1"/>
              <a:t>unsophisticated investors</a:t>
            </a:r>
            <a:r>
              <a:rPr lang="en-US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Efisiensi pasar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C0D6-79A7-429B-AB0F-CA4680D04FC2}" type="slidenum">
              <a:rPr lang="en-US"/>
              <a:pPr/>
              <a:t>6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/>
              <a:t>Bentuk2 efisiensi pasar: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25725"/>
            <a:ext cx="8229600" cy="3505200"/>
          </a:xfrm>
        </p:spPr>
        <p:txBody>
          <a:bodyPr/>
          <a:lstStyle/>
          <a:p>
            <a:r>
              <a:rPr lang="en-US"/>
              <a:t>Efisiensi pasar dr sudut informasi (informationally efficient market)</a:t>
            </a:r>
          </a:p>
          <a:p>
            <a:r>
              <a:rPr lang="en-US"/>
              <a:t>Efisiensi pasar dr sudut keputusan (decisionally efficient market)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Efisiensi pasar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CA8D-E36A-4465-A5FC-D739A8BDE571}" type="slidenum">
              <a:rPr lang="en-US"/>
              <a:pPr/>
              <a:t>7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Efisiensi pasar secara informasi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Efisiensi pasar bentuk lemah </a:t>
            </a:r>
            <a:r>
              <a:rPr lang="en-US" sz="2800">
                <a:sym typeface="Wingdings" pitchFamily="2" charset="2"/>
              </a:rPr>
              <a:t> pasar yg harga2 sekuritasnya scr penuh mencerminkan (fully reflect) info masa lalu.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Efisiensi pasar bentuk setengah kuat </a:t>
            </a:r>
            <a:r>
              <a:rPr lang="en-US" sz="2800">
                <a:sym typeface="Wingdings" pitchFamily="2" charset="2"/>
              </a:rPr>
              <a:t> pasar yg harga2 sekuritasnya scr penuh mencerminkan (fully reflect) semua info yg dipublikasikan.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Efisiensi pasar bentuk kuat </a:t>
            </a:r>
            <a:r>
              <a:rPr lang="en-US" sz="2800">
                <a:sym typeface="Wingdings" pitchFamily="2" charset="2"/>
              </a:rPr>
              <a:t> pasar yg harga2 sekuritasnya scr penuh mencerminkan (fully reflect) semua info termasuk info privat</a:t>
            </a: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Efisiensi pasar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52C7-69C1-4F35-9185-4E3E69CDF3FC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Efisiensi pasar secara keputusan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Efisiensi pasar dilihat dr kemampuan/ kecanggihan investor menggunakan info yg tersedia utk mengambil keputusan.</a:t>
            </a:r>
          </a:p>
          <a:p>
            <a:r>
              <a:rPr lang="en-US"/>
              <a:t>Pasar yg efisien scr informasi blm tentu efisien scr keputusan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Efisiensi pasar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125E-7354-46BE-9026-CD731B75069C}" type="slidenum">
              <a:rPr lang="en-US"/>
              <a:pPr/>
              <a:t>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Pengujian efisiensi pasar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Pengujian dilakukan utk menguji hipotesis pasar efisien (EMH)</a:t>
            </a:r>
          </a:p>
          <a:p>
            <a:pPr>
              <a:lnSpc>
                <a:spcPct val="90000"/>
              </a:lnSpc>
            </a:pPr>
            <a:r>
              <a:rPr lang="en-US" sz="2800"/>
              <a:t>Pengujian2 bentuk lemah </a:t>
            </a:r>
            <a:r>
              <a:rPr lang="en-US" sz="2800">
                <a:sym typeface="Wingdings" pitchFamily="2" charset="2"/>
              </a:rPr>
              <a:t> seberapa kuat info masa lalu dpt memprediksi return masa depan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Pengujian2 bentuk setengah kuat </a:t>
            </a:r>
            <a:r>
              <a:rPr lang="en-US" sz="2800">
                <a:sym typeface="Wingdings" pitchFamily="2" charset="2"/>
              </a:rPr>
              <a:t> seberapa cepat harga sekuritas merefleksikan info yg dipublikasikan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Pengujian2 bentuk kuat </a:t>
            </a:r>
            <a:r>
              <a:rPr lang="en-US" sz="2800">
                <a:sym typeface="Wingdings" pitchFamily="2" charset="2"/>
              </a:rPr>
              <a:t> apakah investor mempunyai informasi privat yg tdk terefleksikan di harga sekuritas.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208</TotalTime>
  <Words>728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Quadrant</vt:lpstr>
      <vt:lpstr>EFISIENSI PASAR</vt:lpstr>
      <vt:lpstr>PowerPoint Presentation</vt:lpstr>
      <vt:lpstr>Definisi efisiensi pasar</vt:lpstr>
      <vt:lpstr>Alasan pasar menjadi efisien</vt:lpstr>
      <vt:lpstr>Alasan pasar menjadi tdk efisien</vt:lpstr>
      <vt:lpstr>Bentuk2 efisiensi pasar:</vt:lpstr>
      <vt:lpstr>Efisiensi pasar secara informasi</vt:lpstr>
      <vt:lpstr>Efisiensi pasar secara keputusan</vt:lpstr>
      <vt:lpstr>Pengujian efisiensi pasar</vt:lpstr>
      <vt:lpstr>Pengujian pendugaan return </vt:lpstr>
      <vt:lpstr>Studi peristiwa (event study)</vt:lpstr>
      <vt:lpstr>PowerPoint Presentation</vt:lpstr>
      <vt:lpstr>Pengujian info privat</vt:lpstr>
      <vt:lpstr>Anomali pasar</vt:lpstr>
    </vt:vector>
  </TitlesOfParts>
  <Company>..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EFISIENSI PASAR</dc:title>
  <dc:creator>RIYATNO</dc:creator>
  <cp:lastModifiedBy>TOSHIBA</cp:lastModifiedBy>
  <cp:revision>11</cp:revision>
  <dcterms:created xsi:type="dcterms:W3CDTF">2006-05-30T00:58:38Z</dcterms:created>
  <dcterms:modified xsi:type="dcterms:W3CDTF">2019-05-25T02:24:13Z</dcterms:modified>
</cp:coreProperties>
</file>