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7" r:id="rId6"/>
    <p:sldId id="260" r:id="rId7"/>
    <p:sldId id="261" r:id="rId8"/>
    <p:sldId id="262" r:id="rId9"/>
    <p:sldId id="263" r:id="rId10"/>
    <p:sldId id="264" r:id="rId11"/>
    <p:sldId id="265" r:id="rId12"/>
    <p:sldId id="266" r:id="rId13"/>
  </p:sldIdLst>
  <p:sldSz cx="12192000" cy="6858000"/>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67" d="100"/>
          <a:sy n="67"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d-ID"/>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433BC4B-C526-4CBB-AC48-F71CB9A0C319}" type="datetimeFigureOut">
              <a:rPr lang="id-ID" smtClean="0"/>
              <a:t>06/11/2019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6893F5E-7714-4AE5-8C39-37731B9C1E86}" type="slidenum">
              <a:rPr lang="id-ID" smtClean="0"/>
              <a:t>‹#›</a:t>
            </a:fld>
            <a:endParaRPr lang="id-ID"/>
          </a:p>
        </p:txBody>
      </p:sp>
    </p:spTree>
    <p:extLst>
      <p:ext uri="{BB962C8B-B14F-4D97-AF65-F5344CB8AC3E}">
        <p14:creationId xmlns:p14="http://schemas.microsoft.com/office/powerpoint/2010/main" val="927813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433BC4B-C526-4CBB-AC48-F71CB9A0C319}" type="datetimeFigureOut">
              <a:rPr lang="id-ID" smtClean="0"/>
              <a:t>06/11/2019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6893F5E-7714-4AE5-8C39-37731B9C1E86}" type="slidenum">
              <a:rPr lang="id-ID" smtClean="0"/>
              <a:t>‹#›</a:t>
            </a:fld>
            <a:endParaRPr lang="id-ID"/>
          </a:p>
        </p:txBody>
      </p:sp>
    </p:spTree>
    <p:extLst>
      <p:ext uri="{BB962C8B-B14F-4D97-AF65-F5344CB8AC3E}">
        <p14:creationId xmlns:p14="http://schemas.microsoft.com/office/powerpoint/2010/main" val="730139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433BC4B-C526-4CBB-AC48-F71CB9A0C319}" type="datetimeFigureOut">
              <a:rPr lang="id-ID" smtClean="0"/>
              <a:t>06/11/2019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6893F5E-7714-4AE5-8C39-37731B9C1E86}" type="slidenum">
              <a:rPr lang="id-ID" smtClean="0"/>
              <a:t>‹#›</a:t>
            </a:fld>
            <a:endParaRPr lang="id-ID"/>
          </a:p>
        </p:txBody>
      </p:sp>
    </p:spTree>
    <p:extLst>
      <p:ext uri="{BB962C8B-B14F-4D97-AF65-F5344CB8AC3E}">
        <p14:creationId xmlns:p14="http://schemas.microsoft.com/office/powerpoint/2010/main" val="1384301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433BC4B-C526-4CBB-AC48-F71CB9A0C319}" type="datetimeFigureOut">
              <a:rPr lang="id-ID" smtClean="0"/>
              <a:t>06/11/2019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6893F5E-7714-4AE5-8C39-37731B9C1E86}" type="slidenum">
              <a:rPr lang="id-ID" smtClean="0"/>
              <a:t>‹#›</a:t>
            </a:fld>
            <a:endParaRPr lang="id-ID"/>
          </a:p>
        </p:txBody>
      </p:sp>
    </p:spTree>
    <p:extLst>
      <p:ext uri="{BB962C8B-B14F-4D97-AF65-F5344CB8AC3E}">
        <p14:creationId xmlns:p14="http://schemas.microsoft.com/office/powerpoint/2010/main" val="1988730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d-ID"/>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33BC4B-C526-4CBB-AC48-F71CB9A0C319}" type="datetimeFigureOut">
              <a:rPr lang="id-ID" smtClean="0"/>
              <a:t>06/11/2019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6893F5E-7714-4AE5-8C39-37731B9C1E86}" type="slidenum">
              <a:rPr lang="id-ID" smtClean="0"/>
              <a:t>‹#›</a:t>
            </a:fld>
            <a:endParaRPr lang="id-ID"/>
          </a:p>
        </p:txBody>
      </p:sp>
    </p:spTree>
    <p:extLst>
      <p:ext uri="{BB962C8B-B14F-4D97-AF65-F5344CB8AC3E}">
        <p14:creationId xmlns:p14="http://schemas.microsoft.com/office/powerpoint/2010/main" val="451204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433BC4B-C526-4CBB-AC48-F71CB9A0C319}" type="datetimeFigureOut">
              <a:rPr lang="id-ID" smtClean="0"/>
              <a:t>06/11/2019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6893F5E-7714-4AE5-8C39-37731B9C1E86}" type="slidenum">
              <a:rPr lang="id-ID" smtClean="0"/>
              <a:t>‹#›</a:t>
            </a:fld>
            <a:endParaRPr lang="id-ID"/>
          </a:p>
        </p:txBody>
      </p:sp>
    </p:spTree>
    <p:extLst>
      <p:ext uri="{BB962C8B-B14F-4D97-AF65-F5344CB8AC3E}">
        <p14:creationId xmlns:p14="http://schemas.microsoft.com/office/powerpoint/2010/main" val="58923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d-ID"/>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433BC4B-C526-4CBB-AC48-F71CB9A0C319}" type="datetimeFigureOut">
              <a:rPr lang="id-ID" smtClean="0"/>
              <a:t>06/11/2019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6893F5E-7714-4AE5-8C39-37731B9C1E86}" type="slidenum">
              <a:rPr lang="id-ID" smtClean="0"/>
              <a:t>‹#›</a:t>
            </a:fld>
            <a:endParaRPr lang="id-ID"/>
          </a:p>
        </p:txBody>
      </p:sp>
    </p:spTree>
    <p:extLst>
      <p:ext uri="{BB962C8B-B14F-4D97-AF65-F5344CB8AC3E}">
        <p14:creationId xmlns:p14="http://schemas.microsoft.com/office/powerpoint/2010/main" val="11141247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433BC4B-C526-4CBB-AC48-F71CB9A0C319}" type="datetimeFigureOut">
              <a:rPr lang="id-ID" smtClean="0"/>
              <a:t>06/11/2019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6893F5E-7714-4AE5-8C39-37731B9C1E86}" type="slidenum">
              <a:rPr lang="id-ID" smtClean="0"/>
              <a:t>‹#›</a:t>
            </a:fld>
            <a:endParaRPr lang="id-ID"/>
          </a:p>
        </p:txBody>
      </p:sp>
    </p:spTree>
    <p:extLst>
      <p:ext uri="{BB962C8B-B14F-4D97-AF65-F5344CB8AC3E}">
        <p14:creationId xmlns:p14="http://schemas.microsoft.com/office/powerpoint/2010/main" val="691572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3BC4B-C526-4CBB-AC48-F71CB9A0C319}" type="datetimeFigureOut">
              <a:rPr lang="id-ID" smtClean="0"/>
              <a:t>06/11/2019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6893F5E-7714-4AE5-8C39-37731B9C1E86}" type="slidenum">
              <a:rPr lang="id-ID" smtClean="0"/>
              <a:t>‹#›</a:t>
            </a:fld>
            <a:endParaRPr lang="id-ID"/>
          </a:p>
        </p:txBody>
      </p:sp>
    </p:spTree>
    <p:extLst>
      <p:ext uri="{BB962C8B-B14F-4D97-AF65-F5344CB8AC3E}">
        <p14:creationId xmlns:p14="http://schemas.microsoft.com/office/powerpoint/2010/main" val="566287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3BC4B-C526-4CBB-AC48-F71CB9A0C319}" type="datetimeFigureOut">
              <a:rPr lang="id-ID" smtClean="0"/>
              <a:t>06/11/2019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6893F5E-7714-4AE5-8C39-37731B9C1E86}" type="slidenum">
              <a:rPr lang="id-ID" smtClean="0"/>
              <a:t>‹#›</a:t>
            </a:fld>
            <a:endParaRPr lang="id-ID"/>
          </a:p>
        </p:txBody>
      </p:sp>
    </p:spTree>
    <p:extLst>
      <p:ext uri="{BB962C8B-B14F-4D97-AF65-F5344CB8AC3E}">
        <p14:creationId xmlns:p14="http://schemas.microsoft.com/office/powerpoint/2010/main" val="633517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d-ID"/>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33BC4B-C526-4CBB-AC48-F71CB9A0C319}" type="datetimeFigureOut">
              <a:rPr lang="id-ID" smtClean="0"/>
              <a:t>06/11/2019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6893F5E-7714-4AE5-8C39-37731B9C1E86}" type="slidenum">
              <a:rPr lang="id-ID" smtClean="0"/>
              <a:t>‹#›</a:t>
            </a:fld>
            <a:endParaRPr lang="id-ID"/>
          </a:p>
        </p:txBody>
      </p:sp>
    </p:spTree>
    <p:extLst>
      <p:ext uri="{BB962C8B-B14F-4D97-AF65-F5344CB8AC3E}">
        <p14:creationId xmlns:p14="http://schemas.microsoft.com/office/powerpoint/2010/main" val="78267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3BC4B-C526-4CBB-AC48-F71CB9A0C319}" type="datetimeFigureOut">
              <a:rPr lang="id-ID" smtClean="0"/>
              <a:t>06/11/2019</a:t>
            </a:fld>
            <a:endParaRPr lang="id-ID"/>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93F5E-7714-4AE5-8C39-37731B9C1E86}" type="slidenum">
              <a:rPr lang="id-ID" smtClean="0"/>
              <a:t>‹#›</a:t>
            </a:fld>
            <a:endParaRPr lang="id-ID"/>
          </a:p>
        </p:txBody>
      </p:sp>
    </p:spTree>
    <p:extLst>
      <p:ext uri="{BB962C8B-B14F-4D97-AF65-F5344CB8AC3E}">
        <p14:creationId xmlns:p14="http://schemas.microsoft.com/office/powerpoint/2010/main" val="30943908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261378"/>
          </a:xfrm>
        </p:spPr>
        <p:txBody>
          <a:bodyPr>
            <a:noAutofit/>
          </a:bodyPr>
          <a:lstStyle/>
          <a:p>
            <a:r>
              <a:rPr lang="id-ID" sz="8800" dirty="0" smtClean="0">
                <a:latin typeface="Aharoni" panose="02010803020104030203" pitchFamily="2" charset="-79"/>
                <a:cs typeface="Aharoni" panose="02010803020104030203" pitchFamily="2" charset="-79"/>
              </a:rPr>
              <a:t>Teori Ketergantungan</a:t>
            </a:r>
            <a:endParaRPr lang="id-ID" sz="8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21958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0299"/>
          </a:xfrm>
        </p:spPr>
        <p:txBody>
          <a:bodyPr>
            <a:normAutofit fontScale="90000"/>
          </a:bodyPr>
          <a:lstStyle/>
          <a:p>
            <a:r>
              <a:rPr lang="id-ID" dirty="0" smtClean="0"/>
              <a:t>Lanjutan. . . (jenis ketergantungan) </a:t>
            </a:r>
            <a:endParaRPr lang="id-ID" dirty="0"/>
          </a:p>
        </p:txBody>
      </p:sp>
      <p:sp>
        <p:nvSpPr>
          <p:cNvPr id="3" name="Content Placeholder 2"/>
          <p:cNvSpPr>
            <a:spLocks noGrp="1"/>
          </p:cNvSpPr>
          <p:nvPr>
            <p:ph idx="1"/>
          </p:nvPr>
        </p:nvSpPr>
        <p:spPr>
          <a:xfrm>
            <a:off x="497541" y="1411940"/>
            <a:ext cx="11322424" cy="5096435"/>
          </a:xfrm>
        </p:spPr>
        <p:txBody>
          <a:bodyPr/>
          <a:lstStyle/>
          <a:p>
            <a:r>
              <a:rPr lang="id-ID" dirty="0" smtClean="0"/>
              <a:t>Ketergantungan kolonial, merupakan bentuk ketergantungan yg dialami oleh negara jajahan. Negara dominan bekerja sama dengan elite negara tergantung dan terjadi monopoli pemilikan tanah, pertambangan, tenaga kerja, serta ekspor bahan galian dan hasil bumi hasil jajahan</a:t>
            </a:r>
          </a:p>
          <a:p>
            <a:r>
              <a:rPr lang="id-ID" dirty="0" smtClean="0"/>
              <a:t>Ketergantungan industri keuangan , sektor ekonomi negara tergantung lebih terpusat pada ekspor bahan mentah dan produk pertanian</a:t>
            </a:r>
          </a:p>
          <a:p>
            <a:r>
              <a:rPr lang="id-ID" dirty="0" smtClean="0"/>
              <a:t>Ketergantungan teknologi industri. Sebagian besar negara tergantung merupakan negara yg tidak mampu memproduksi atau menguasai teknologi, sedangkan negara yg dominan adalah negara yg menguasai teknologi</a:t>
            </a:r>
            <a:endParaRPr lang="id-ID" dirty="0"/>
          </a:p>
        </p:txBody>
      </p:sp>
    </p:spTree>
    <p:extLst>
      <p:ext uri="{BB962C8B-B14F-4D97-AF65-F5344CB8AC3E}">
        <p14:creationId xmlns:p14="http://schemas.microsoft.com/office/powerpoint/2010/main" val="2921793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Lanjutan . . .( dampak ketergantungan)</a:t>
            </a:r>
            <a:endParaRPr lang="id-ID" dirty="0"/>
          </a:p>
        </p:txBody>
      </p:sp>
      <p:sp>
        <p:nvSpPr>
          <p:cNvPr id="3" name="Content Placeholder 2"/>
          <p:cNvSpPr>
            <a:spLocks noGrp="1"/>
          </p:cNvSpPr>
          <p:nvPr>
            <p:ph idx="1"/>
          </p:nvPr>
        </p:nvSpPr>
        <p:spPr/>
        <p:txBody>
          <a:bodyPr/>
          <a:lstStyle/>
          <a:p>
            <a:r>
              <a:rPr lang="id-ID" dirty="0" smtClean="0"/>
              <a:t>Ketimpangan pembangunan</a:t>
            </a:r>
          </a:p>
          <a:p>
            <a:r>
              <a:rPr lang="id-ID" dirty="0" smtClean="0"/>
              <a:t>Ketimpangan kekayaan</a:t>
            </a:r>
          </a:p>
          <a:p>
            <a:r>
              <a:rPr lang="id-ID" dirty="0" smtClean="0"/>
              <a:t>Eksploitasi tenaga kerja</a:t>
            </a:r>
          </a:p>
          <a:p>
            <a:r>
              <a:rPr lang="id-ID" dirty="0" smtClean="0"/>
              <a:t>Terbatasnya perkembangan pasar domestik negara Dunia Ketiga</a:t>
            </a:r>
            <a:endParaRPr lang="id-ID" dirty="0"/>
          </a:p>
        </p:txBody>
      </p:sp>
    </p:spTree>
    <p:extLst>
      <p:ext uri="{BB962C8B-B14F-4D97-AF65-F5344CB8AC3E}">
        <p14:creationId xmlns:p14="http://schemas.microsoft.com/office/powerpoint/2010/main" val="1172389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Kritik</a:t>
            </a:r>
            <a:endParaRPr lang="id-ID" dirty="0"/>
          </a:p>
        </p:txBody>
      </p:sp>
      <p:sp>
        <p:nvSpPr>
          <p:cNvPr id="3" name="Content Placeholder 2"/>
          <p:cNvSpPr>
            <a:spLocks noGrp="1"/>
          </p:cNvSpPr>
          <p:nvPr>
            <p:ph idx="1"/>
          </p:nvPr>
        </p:nvSpPr>
        <p:spPr/>
        <p:txBody>
          <a:bodyPr/>
          <a:lstStyle/>
          <a:p>
            <a:r>
              <a:rPr lang="id-ID" dirty="0" smtClean="0"/>
              <a:t>Metode kajian</a:t>
            </a:r>
          </a:p>
          <a:p>
            <a:r>
              <a:rPr lang="id-ID" dirty="0" smtClean="0"/>
              <a:t>Konsep teoritis</a:t>
            </a:r>
          </a:p>
          <a:p>
            <a:r>
              <a:rPr lang="id-ID" dirty="0" smtClean="0"/>
              <a:t>Implikasi kebijakan</a:t>
            </a:r>
          </a:p>
          <a:p>
            <a:r>
              <a:rPr lang="id-ID" dirty="0" smtClean="0"/>
              <a:t>Konsep yg melekat pada definisi</a:t>
            </a:r>
            <a:endParaRPr lang="id-ID" dirty="0"/>
          </a:p>
        </p:txBody>
      </p:sp>
    </p:spTree>
    <p:extLst>
      <p:ext uri="{BB962C8B-B14F-4D97-AF65-F5344CB8AC3E}">
        <p14:creationId xmlns:p14="http://schemas.microsoft.com/office/powerpoint/2010/main" val="3200085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29" y="270997"/>
            <a:ext cx="11591365" cy="925792"/>
          </a:xfrm>
        </p:spPr>
        <p:txBody>
          <a:bodyPr>
            <a:normAutofit/>
          </a:bodyPr>
          <a:lstStyle/>
          <a:p>
            <a:r>
              <a:rPr lang="id-ID" sz="2800" dirty="0" smtClean="0">
                <a:latin typeface="Aharoni" panose="02010803020104030203" pitchFamily="2" charset="-79"/>
                <a:cs typeface="Aharoni" panose="02010803020104030203" pitchFamily="2" charset="-79"/>
              </a:rPr>
              <a:t>KRITIK TERHADAP TEORI MODERNISASI</a:t>
            </a:r>
            <a:endParaRPr lang="id-ID" sz="28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322729" y="1358152"/>
            <a:ext cx="11389659" cy="5096435"/>
          </a:xfrm>
        </p:spPr>
        <p:txBody>
          <a:bodyPr/>
          <a:lstStyle/>
          <a:p>
            <a:r>
              <a:rPr lang="id-ID" dirty="0" smtClean="0"/>
              <a:t>GERAK PEMBANGUNAN</a:t>
            </a:r>
          </a:p>
          <a:p>
            <a:r>
              <a:rPr lang="id-ID" dirty="0" smtClean="0"/>
              <a:t>PERTENTANGAN NILAI-NILAI TRADISIONAL</a:t>
            </a:r>
          </a:p>
          <a:p>
            <a:r>
              <a:rPr lang="id-ID" dirty="0" smtClean="0"/>
              <a:t>METODE KAJIAN</a:t>
            </a:r>
          </a:p>
          <a:p>
            <a:r>
              <a:rPr lang="id-ID" dirty="0" smtClean="0"/>
              <a:t>MASALAH IDEOLOGI</a:t>
            </a:r>
          </a:p>
          <a:p>
            <a:r>
              <a:rPr lang="id-ID" dirty="0" smtClean="0"/>
              <a:t>DOMINASI ASING</a:t>
            </a:r>
            <a:endParaRPr lang="id-ID" dirty="0"/>
          </a:p>
        </p:txBody>
      </p:sp>
    </p:spTree>
    <p:extLst>
      <p:ext uri="{BB962C8B-B14F-4D97-AF65-F5344CB8AC3E}">
        <p14:creationId xmlns:p14="http://schemas.microsoft.com/office/powerpoint/2010/main" val="2322011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Teori ketergantungan</a:t>
            </a:r>
            <a:endParaRPr lang="id-ID" dirty="0"/>
          </a:p>
        </p:txBody>
      </p:sp>
      <p:sp>
        <p:nvSpPr>
          <p:cNvPr id="3" name="Content Placeholder 2"/>
          <p:cNvSpPr>
            <a:spLocks noGrp="1"/>
          </p:cNvSpPr>
          <p:nvPr>
            <p:ph idx="1"/>
          </p:nvPr>
        </p:nvSpPr>
        <p:spPr/>
        <p:txBody>
          <a:bodyPr/>
          <a:lstStyle/>
          <a:p>
            <a:r>
              <a:rPr lang="id-ID" dirty="0" smtClean="0"/>
              <a:t>Melihat berbagai permasalahan yang dihadapi negara Dunia ketiga dari perspektif negara Dunia Ketiga itu sendiri</a:t>
            </a:r>
          </a:p>
          <a:p>
            <a:r>
              <a:rPr lang="id-ID" dirty="0" smtClean="0"/>
              <a:t>Teori yang mendasari adalah teori Marx</a:t>
            </a:r>
          </a:p>
          <a:p>
            <a:r>
              <a:rPr lang="id-ID" dirty="0" smtClean="0"/>
              <a:t>Ketergantungan antara negara Dunia Ketiga dengan negara Maju</a:t>
            </a:r>
            <a:endParaRPr lang="id-ID" dirty="0"/>
          </a:p>
        </p:txBody>
      </p:sp>
    </p:spTree>
    <p:extLst>
      <p:ext uri="{BB962C8B-B14F-4D97-AF65-F5344CB8AC3E}">
        <p14:creationId xmlns:p14="http://schemas.microsoft.com/office/powerpoint/2010/main" val="30032781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Asumsi teoritis</a:t>
            </a:r>
            <a:endParaRPr lang="id-ID" dirty="0"/>
          </a:p>
        </p:txBody>
      </p:sp>
      <p:sp>
        <p:nvSpPr>
          <p:cNvPr id="3" name="Content Placeholder 2"/>
          <p:cNvSpPr>
            <a:spLocks noGrp="1"/>
          </p:cNvSpPr>
          <p:nvPr>
            <p:ph idx="1"/>
          </p:nvPr>
        </p:nvSpPr>
        <p:spPr/>
        <p:txBody>
          <a:bodyPr/>
          <a:lstStyle/>
          <a:p>
            <a:r>
              <a:rPr lang="id-ID" dirty="0" smtClean="0"/>
              <a:t>Keadaan ketergantungan dilihat sebagai gejala yang umum</a:t>
            </a:r>
          </a:p>
          <a:p>
            <a:r>
              <a:rPr lang="id-ID" dirty="0" smtClean="0"/>
              <a:t>Kemiskinan di negara Dunia Ketiga disebabkan oleh faktor yang berada diluar jangkauan politik ekonomi dalam negeri suatu negara</a:t>
            </a:r>
          </a:p>
          <a:p>
            <a:r>
              <a:rPr lang="id-ID" dirty="0" smtClean="0"/>
              <a:t>Ketergantungan dilihat sebagai masalah ekonomi</a:t>
            </a:r>
          </a:p>
          <a:p>
            <a:r>
              <a:rPr lang="id-ID" smtClean="0"/>
              <a:t>Proses polarisasi </a:t>
            </a:r>
            <a:r>
              <a:rPr lang="id-ID" dirty="0" smtClean="0"/>
              <a:t>regional ekonomi global</a:t>
            </a:r>
          </a:p>
          <a:p>
            <a:r>
              <a:rPr lang="id-ID" dirty="0" smtClean="0"/>
              <a:t>Sebagai bentuk implikasi atas pembangunan</a:t>
            </a:r>
            <a:endParaRPr lang="id-ID" dirty="0"/>
          </a:p>
        </p:txBody>
      </p:sp>
    </p:spTree>
    <p:extLst>
      <p:ext uri="{BB962C8B-B14F-4D97-AF65-F5344CB8AC3E}">
        <p14:creationId xmlns:p14="http://schemas.microsoft.com/office/powerpoint/2010/main" val="19406804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698888205"/>
              </p:ext>
            </p:extLst>
          </p:nvPr>
        </p:nvGraphicFramePr>
        <p:xfrm>
          <a:off x="900953" y="699248"/>
          <a:ext cx="10515600" cy="4450080"/>
        </p:xfrm>
        <a:graphic>
          <a:graphicData uri="http://schemas.openxmlformats.org/drawingml/2006/table">
            <a:tbl>
              <a:tblPr firstRow="1" bandRow="1">
                <a:tableStyleId>{EB344D84-9AFB-497E-A393-DC336BA19D2E}</a:tableStyleId>
              </a:tblPr>
              <a:tblGrid>
                <a:gridCol w="3505200"/>
                <a:gridCol w="3505200"/>
                <a:gridCol w="3505200"/>
              </a:tblGrid>
              <a:tr h="739587">
                <a:tc>
                  <a:txBody>
                    <a:bodyPr/>
                    <a:lstStyle/>
                    <a:p>
                      <a:pPr algn="ctr"/>
                      <a:r>
                        <a:rPr lang="id-ID" sz="2800" dirty="0" smtClean="0">
                          <a:solidFill>
                            <a:schemeClr val="tx1"/>
                          </a:solidFill>
                          <a:latin typeface="Times New Roman" panose="02020603050405020304" pitchFamily="18" charset="0"/>
                          <a:cs typeface="Times New Roman" panose="02020603050405020304" pitchFamily="18" charset="0"/>
                        </a:rPr>
                        <a:t>Development countries</a:t>
                      </a:r>
                      <a:endParaRPr lang="id-ID" sz="28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endParaRPr lang="id-ID" sz="28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id-ID" sz="2800" dirty="0" smtClean="0">
                          <a:solidFill>
                            <a:schemeClr val="tx1"/>
                          </a:solidFill>
                          <a:latin typeface="Times New Roman" panose="02020603050405020304" pitchFamily="18" charset="0"/>
                          <a:cs typeface="Times New Roman" panose="02020603050405020304" pitchFamily="18" charset="0"/>
                        </a:rPr>
                        <a:t>Under development countries</a:t>
                      </a:r>
                      <a:endParaRPr lang="id-ID" sz="2800" dirty="0">
                        <a:solidFill>
                          <a:schemeClr val="tx1"/>
                        </a:solidFill>
                        <a:latin typeface="Times New Roman" panose="02020603050405020304" pitchFamily="18" charset="0"/>
                        <a:cs typeface="Times New Roman" panose="02020603050405020304" pitchFamily="18" charset="0"/>
                      </a:endParaRPr>
                    </a:p>
                  </a:txBody>
                  <a:tcPr/>
                </a:tc>
              </a:tr>
              <a:tr h="2662256">
                <a:tc>
                  <a:txBody>
                    <a:bodyPr/>
                    <a:lstStyle/>
                    <a:p>
                      <a:r>
                        <a:rPr lang="id-ID" sz="2800" dirty="0" smtClean="0">
                          <a:latin typeface="Times New Roman" panose="02020603050405020304" pitchFamily="18" charset="0"/>
                          <a:cs typeface="Times New Roman" panose="02020603050405020304" pitchFamily="18" charset="0"/>
                        </a:rPr>
                        <a:t>Negara</a:t>
                      </a:r>
                      <a:r>
                        <a:rPr lang="id-ID" sz="2800" baseline="0" dirty="0" smtClean="0">
                          <a:latin typeface="Times New Roman" panose="02020603050405020304" pitchFamily="18" charset="0"/>
                          <a:cs typeface="Times New Roman" panose="02020603050405020304" pitchFamily="18" charset="0"/>
                        </a:rPr>
                        <a:t> maju semakin maju, karena memiliki keunggulan dibidang modal dan teknologi</a:t>
                      </a:r>
                    </a:p>
                    <a:p>
                      <a:r>
                        <a:rPr lang="id-ID" sz="2800" baseline="0" dirty="0" smtClean="0">
                          <a:latin typeface="Times New Roman" panose="02020603050405020304" pitchFamily="18" charset="0"/>
                          <a:cs typeface="Times New Roman" panose="02020603050405020304" pitchFamily="18" charset="0"/>
                        </a:rPr>
                        <a:t>Negara maju mengendalikan negara berkembang</a:t>
                      </a:r>
                      <a:endParaRPr lang="id-ID" sz="2800" dirty="0">
                        <a:latin typeface="Times New Roman" panose="02020603050405020304" pitchFamily="18" charset="0"/>
                        <a:cs typeface="Times New Roman" panose="02020603050405020304" pitchFamily="18" charset="0"/>
                      </a:endParaRPr>
                    </a:p>
                  </a:txBody>
                  <a:tcPr/>
                </a:tc>
                <a:tc>
                  <a:txBody>
                    <a:bodyPr/>
                    <a:lstStyle/>
                    <a:p>
                      <a:r>
                        <a:rPr lang="id-ID" sz="2800" dirty="0" smtClean="0">
                          <a:latin typeface="Times New Roman" panose="02020603050405020304" pitchFamily="18" charset="0"/>
                          <a:cs typeface="Times New Roman" panose="02020603050405020304" pitchFamily="18" charset="0"/>
                        </a:rPr>
                        <a:t>Solusi</a:t>
                      </a:r>
                      <a:r>
                        <a:rPr lang="id-ID" sz="2800" baseline="0" dirty="0" smtClean="0">
                          <a:latin typeface="Times New Roman" panose="02020603050405020304" pitchFamily="18" charset="0"/>
                          <a:cs typeface="Times New Roman" panose="02020603050405020304" pitchFamily="18" charset="0"/>
                        </a:rPr>
                        <a:t> :</a:t>
                      </a:r>
                    </a:p>
                    <a:p>
                      <a:r>
                        <a:rPr lang="id-ID" sz="2800" baseline="0" dirty="0" smtClean="0">
                          <a:latin typeface="Times New Roman" panose="02020603050405020304" pitchFamily="18" charset="0"/>
                          <a:cs typeface="Times New Roman" panose="02020603050405020304" pitchFamily="18" charset="0"/>
                        </a:rPr>
                        <a:t>Memutus hubungan antara negara maju dan negara berkembang</a:t>
                      </a:r>
                    </a:p>
                    <a:p>
                      <a:endParaRPr lang="id-ID" sz="2800" dirty="0">
                        <a:latin typeface="Times New Roman" panose="02020603050405020304" pitchFamily="18" charset="0"/>
                        <a:cs typeface="Times New Roman" panose="02020603050405020304" pitchFamily="18" charset="0"/>
                      </a:endParaRPr>
                    </a:p>
                  </a:txBody>
                  <a:tcPr/>
                </a:tc>
                <a:tc>
                  <a:txBody>
                    <a:bodyPr/>
                    <a:lstStyle/>
                    <a:p>
                      <a:r>
                        <a:rPr lang="id-ID" sz="2800" dirty="0" smtClean="0">
                          <a:latin typeface="Times New Roman" panose="02020603050405020304" pitchFamily="18" charset="0"/>
                          <a:cs typeface="Times New Roman" panose="02020603050405020304" pitchFamily="18" charset="0"/>
                        </a:rPr>
                        <a:t>Kemakmuran negara berkembang trs</a:t>
                      </a:r>
                      <a:r>
                        <a:rPr lang="id-ID" sz="2800" baseline="0" dirty="0" smtClean="0">
                          <a:latin typeface="Times New Roman" panose="02020603050405020304" pitchFamily="18" charset="0"/>
                          <a:cs typeface="Times New Roman" panose="02020603050405020304" pitchFamily="18" charset="0"/>
                        </a:rPr>
                        <a:t> menerus diekspoitasi oleh negara maju (SDA dan SDM)</a:t>
                      </a:r>
                    </a:p>
                    <a:p>
                      <a:r>
                        <a:rPr lang="id-ID" sz="2800" baseline="0" dirty="0" smtClean="0">
                          <a:latin typeface="Times New Roman" panose="02020603050405020304" pitchFamily="18" charset="0"/>
                          <a:cs typeface="Times New Roman" panose="02020603050405020304" pitchFamily="18" charset="0"/>
                        </a:rPr>
                        <a:t>Negara miskin semakin miskin karena pembangunan</a:t>
                      </a:r>
                      <a:endParaRPr lang="id-ID" sz="28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1342256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8259" y="365125"/>
            <a:ext cx="11739282" cy="724087"/>
          </a:xfrm>
        </p:spPr>
        <p:txBody>
          <a:bodyPr/>
          <a:lstStyle/>
          <a:p>
            <a:r>
              <a:rPr lang="id-ID" dirty="0" smtClean="0">
                <a:latin typeface="Aharoni" panose="02010803020104030203" pitchFamily="2" charset="-79"/>
                <a:cs typeface="Aharoni" panose="02010803020104030203" pitchFamily="2" charset="-79"/>
              </a:rPr>
              <a:t>PAUL BARAN</a:t>
            </a:r>
            <a:endParaRPr lang="id-ID"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03412" y="1277470"/>
            <a:ext cx="11362764" cy="5230905"/>
          </a:xfrm>
        </p:spPr>
        <p:txBody>
          <a:bodyPr/>
          <a:lstStyle/>
          <a:p>
            <a:r>
              <a:rPr lang="id-ID" dirty="0" smtClean="0"/>
              <a:t>Pergerakan modal sebagai upaya menuju keseimbangan merupakan hal yg tidak pernah terjadi,</a:t>
            </a:r>
          </a:p>
          <a:p>
            <a:r>
              <a:rPr lang="id-ID" dirty="0" smtClean="0"/>
              <a:t>Naiknya pendapatan nasional tidak dapat dinikmati oleh sebagian besar masyarakat dunia Ketiga, namun hanya segelintir pihak yang memperoleh keuntungan dari hasil eksploitasi</a:t>
            </a:r>
          </a:p>
          <a:p>
            <a:r>
              <a:rPr lang="id-ID" dirty="0" smtClean="0"/>
              <a:t>Efek ekonomi yang muncul justru akan menggeser orientasi rakyat baik dalam bertransaksi maupun dalam produksi pemasaran</a:t>
            </a:r>
            <a:endParaRPr lang="id-ID" dirty="0"/>
          </a:p>
        </p:txBody>
      </p:sp>
    </p:spTree>
    <p:extLst>
      <p:ext uri="{BB962C8B-B14F-4D97-AF65-F5344CB8AC3E}">
        <p14:creationId xmlns:p14="http://schemas.microsoft.com/office/powerpoint/2010/main" val="27012968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28" y="284443"/>
            <a:ext cx="11241741" cy="1006474"/>
          </a:xfrm>
        </p:spPr>
        <p:txBody>
          <a:bodyPr>
            <a:normAutofit fontScale="90000"/>
          </a:bodyPr>
          <a:lstStyle/>
          <a:p>
            <a:r>
              <a:rPr lang="id-ID" sz="4000" dirty="0" smtClean="0">
                <a:latin typeface="Aharoni" panose="02010803020104030203" pitchFamily="2" charset="-79"/>
                <a:cs typeface="Aharoni" panose="02010803020104030203" pitchFamily="2" charset="-79"/>
              </a:rPr>
              <a:t>ANDRE GUNDER FRANK (</a:t>
            </a:r>
            <a:r>
              <a:rPr lang="id-ID" sz="3600" dirty="0" smtClean="0">
                <a:latin typeface="Aharoni" panose="02010803020104030203" pitchFamily="2" charset="-79"/>
                <a:cs typeface="Aharoni" panose="02010803020104030203" pitchFamily="2" charset="-79"/>
              </a:rPr>
              <a:t>Pembangunan dan Keterbelakangan</a:t>
            </a:r>
            <a:r>
              <a:rPr lang="id-ID" sz="4000" dirty="0" smtClean="0">
                <a:latin typeface="Aharoni" panose="02010803020104030203" pitchFamily="2" charset="-79"/>
                <a:cs typeface="Aharoni" panose="02010803020104030203" pitchFamily="2" charset="-79"/>
              </a:rPr>
              <a:t>)</a:t>
            </a:r>
            <a:endParaRPr lang="id-ID" sz="40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349623" y="1465729"/>
            <a:ext cx="11443447" cy="5069542"/>
          </a:xfrm>
        </p:spPr>
        <p:txBody>
          <a:bodyPr/>
          <a:lstStyle/>
          <a:p>
            <a:r>
              <a:rPr lang="id-ID" dirty="0" smtClean="0"/>
              <a:t>Mengkategorikan negara di dunia menjadi 2 kelompok ; negara metropolis maju (</a:t>
            </a:r>
            <a:r>
              <a:rPr lang="id-ID" i="1" dirty="0" smtClean="0"/>
              <a:t>developed metropolitan countries</a:t>
            </a:r>
            <a:r>
              <a:rPr lang="id-ID" dirty="0" smtClean="0"/>
              <a:t>) dan negara satelit terbelakang (</a:t>
            </a:r>
            <a:r>
              <a:rPr lang="id-ID" i="1" dirty="0" smtClean="0"/>
              <a:t>satellite underdeveloped countries</a:t>
            </a:r>
            <a:r>
              <a:rPr lang="id-ID" dirty="0" smtClean="0"/>
              <a:t>)</a:t>
            </a:r>
          </a:p>
          <a:p>
            <a:r>
              <a:rPr lang="id-ID" dirty="0" smtClean="0"/>
              <a:t>Pihak metropolis akan berkembang pesat, sedang satelit akan menuju pada keterbelakangan yg terus menerus</a:t>
            </a:r>
          </a:p>
          <a:p>
            <a:r>
              <a:rPr lang="id-ID" dirty="0" smtClean="0"/>
              <a:t>Negara satelit akan berkembang baik secara ekonomi maupun industri, jika tidak ada hubungan dengan negara metropolis (hub lemah)</a:t>
            </a:r>
          </a:p>
          <a:p>
            <a:r>
              <a:rPr lang="id-ID" dirty="0" smtClean="0"/>
              <a:t>Negara2 yg terbelakang merupakan negara feodal yng menjalin hubungan kuat dgn negara metropolis dalam sistem kapitalis</a:t>
            </a:r>
          </a:p>
          <a:p>
            <a:r>
              <a:rPr lang="id-ID" dirty="0" smtClean="0"/>
              <a:t>Pertumbuhan yang maju bukan karena sistem kapitalis, tp berkembang </a:t>
            </a:r>
            <a:r>
              <a:rPr lang="id-ID" smtClean="0"/>
              <a:t>dengan </a:t>
            </a:r>
            <a:r>
              <a:rPr lang="id-ID" smtClean="0"/>
              <a:t>dinamikanya </a:t>
            </a:r>
            <a:r>
              <a:rPr lang="id-ID" dirty="0" smtClean="0"/>
              <a:t>sendiri</a:t>
            </a:r>
            <a:endParaRPr lang="id-ID" dirty="0"/>
          </a:p>
        </p:txBody>
      </p:sp>
    </p:spTree>
    <p:extLst>
      <p:ext uri="{BB962C8B-B14F-4D97-AF65-F5344CB8AC3E}">
        <p14:creationId xmlns:p14="http://schemas.microsoft.com/office/powerpoint/2010/main" val="781185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1322"/>
          </a:xfrm>
        </p:spPr>
        <p:txBody>
          <a:bodyPr/>
          <a:lstStyle/>
          <a:p>
            <a:r>
              <a:rPr lang="id-ID" dirty="0" smtClean="0"/>
              <a:t>Lanjutan .....</a:t>
            </a:r>
            <a:endParaRPr lang="id-ID" dirty="0"/>
          </a:p>
        </p:txBody>
      </p:sp>
      <p:sp>
        <p:nvSpPr>
          <p:cNvPr id="3" name="Content Placeholder 2"/>
          <p:cNvSpPr>
            <a:spLocks noGrp="1"/>
          </p:cNvSpPr>
          <p:nvPr>
            <p:ph idx="1"/>
          </p:nvPr>
        </p:nvSpPr>
        <p:spPr>
          <a:xfrm>
            <a:off x="416859" y="1371600"/>
            <a:ext cx="11282082" cy="5136776"/>
          </a:xfrm>
        </p:spPr>
        <p:txBody>
          <a:bodyPr>
            <a:normAutofit/>
          </a:bodyPr>
          <a:lstStyle/>
          <a:p>
            <a:r>
              <a:rPr lang="id-ID" dirty="0" smtClean="0"/>
              <a:t>Kesenjangan pembangunan terjadi krn pembatasan status negara satelit (pembagian negara pusat dan satelit)</a:t>
            </a:r>
          </a:p>
          <a:p>
            <a:r>
              <a:rPr lang="id-ID" dirty="0" smtClean="0"/>
              <a:t>Kemampuan negara satelit akan meningkat, jika ikatan terhadap negara sedang melemah</a:t>
            </a:r>
          </a:p>
          <a:p>
            <a:r>
              <a:rPr lang="id-ID" dirty="0" smtClean="0"/>
              <a:t>Negara yg terbelakang (terlihat feodal) adalah mereka yg memiliki kedekatan dengan negara pusat pd masa lalu</a:t>
            </a:r>
          </a:p>
          <a:p>
            <a:r>
              <a:rPr lang="id-ID" dirty="0" smtClean="0"/>
              <a:t>Kemunculan perkebunan di negara satelit sbg usaha pemenuhan dan peningkatan keuntungan ekonomi negara pusat</a:t>
            </a:r>
          </a:p>
          <a:p>
            <a:r>
              <a:rPr lang="id-ID" dirty="0" smtClean="0"/>
              <a:t>Eksploitasi yg muncul menyebabkan menurunnya produksi pertanian di negara satelit</a:t>
            </a:r>
            <a:endParaRPr lang="id-ID" dirty="0"/>
          </a:p>
        </p:txBody>
      </p:sp>
    </p:spTree>
    <p:extLst>
      <p:ext uri="{BB962C8B-B14F-4D97-AF65-F5344CB8AC3E}">
        <p14:creationId xmlns:p14="http://schemas.microsoft.com/office/powerpoint/2010/main" val="30161422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77122"/>
          </a:xfrm>
        </p:spPr>
        <p:txBody>
          <a:bodyPr>
            <a:normAutofit/>
          </a:bodyPr>
          <a:lstStyle/>
          <a:p>
            <a:r>
              <a:rPr lang="id-ID" dirty="0" smtClean="0">
                <a:latin typeface="Aharoni" panose="02010803020104030203" pitchFamily="2" charset="-79"/>
                <a:cs typeface="Aharoni" panose="02010803020104030203" pitchFamily="2" charset="-79"/>
              </a:rPr>
              <a:t>Theotonio Dos Santos (</a:t>
            </a:r>
            <a:r>
              <a:rPr lang="id-ID" sz="3600" dirty="0" smtClean="0">
                <a:latin typeface="Aharoni" panose="02010803020104030203" pitchFamily="2" charset="-79"/>
                <a:cs typeface="Aharoni" panose="02010803020104030203" pitchFamily="2" charset="-79"/>
              </a:rPr>
              <a:t>Struktur Ketergantungan</a:t>
            </a:r>
            <a:r>
              <a:rPr lang="id-ID" dirty="0" smtClean="0">
                <a:latin typeface="Aharoni" panose="02010803020104030203" pitchFamily="2" charset="-79"/>
                <a:cs typeface="Aharoni" panose="02010803020104030203" pitchFamily="2" charset="-79"/>
              </a:rPr>
              <a:t>)</a:t>
            </a:r>
            <a:endParaRPr lang="id-ID"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363071" y="1748118"/>
            <a:ext cx="11443447" cy="4867835"/>
          </a:xfrm>
        </p:spPr>
        <p:txBody>
          <a:bodyPr/>
          <a:lstStyle/>
          <a:p>
            <a:r>
              <a:rPr lang="id-ID" dirty="0" smtClean="0"/>
              <a:t>Bentuk ketergantugan terjadi jika beberapa negara dominan dapat berkembang dan memiliki otonomi dalam pembangunannya, sementara negara lain (yg bergantung) dapat melakukan hal serupa, hanya sekadar refleksi perkembangan negara dominan</a:t>
            </a:r>
          </a:p>
          <a:p>
            <a:r>
              <a:rPr lang="id-ID" dirty="0" smtClean="0"/>
              <a:t>Negara yg dominan mengalami kemajuan, negara yg bergantung (negara dunia Ketiga) akan maju pula. Demikian sebaliknya</a:t>
            </a:r>
            <a:endParaRPr lang="id-ID" dirty="0"/>
          </a:p>
        </p:txBody>
      </p:sp>
    </p:spTree>
    <p:extLst>
      <p:ext uri="{BB962C8B-B14F-4D97-AF65-F5344CB8AC3E}">
        <p14:creationId xmlns:p14="http://schemas.microsoft.com/office/powerpoint/2010/main" val="3307931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TotalTime>
  <Words>550</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Aharoni</vt:lpstr>
      <vt:lpstr>Arial</vt:lpstr>
      <vt:lpstr>Calibri</vt:lpstr>
      <vt:lpstr>Calibri Light</vt:lpstr>
      <vt:lpstr>Times New Roman</vt:lpstr>
      <vt:lpstr>Office Theme</vt:lpstr>
      <vt:lpstr>Teori Ketergantungan</vt:lpstr>
      <vt:lpstr>KRITIK TERHADAP TEORI MODERNISASI</vt:lpstr>
      <vt:lpstr>Teori ketergantungan</vt:lpstr>
      <vt:lpstr>Asumsi teoritis</vt:lpstr>
      <vt:lpstr>PowerPoint Presentation</vt:lpstr>
      <vt:lpstr>PAUL BARAN</vt:lpstr>
      <vt:lpstr>ANDRE GUNDER FRANK (Pembangunan dan Keterbelakangan)</vt:lpstr>
      <vt:lpstr>Lanjutan .....</vt:lpstr>
      <vt:lpstr>Theotonio Dos Santos (Struktur Ketergantungan)</vt:lpstr>
      <vt:lpstr>Lanjutan. . . (jenis ketergantungan) </vt:lpstr>
      <vt:lpstr>Lanjutan . . .( dampak ketergantungan)</vt:lpstr>
      <vt:lpstr>Kritik</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Teori Ketergantungan</dc:title>
  <dc:creator>USER</dc:creator>
  <cp:lastModifiedBy>USER</cp:lastModifiedBy>
  <cp:revision>20</cp:revision>
  <dcterms:created xsi:type="dcterms:W3CDTF">2019-11-04T03:08:38Z</dcterms:created>
  <dcterms:modified xsi:type="dcterms:W3CDTF">2019-11-06T03:14:24Z</dcterms:modified>
</cp:coreProperties>
</file>