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6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C0C4-8D47-456B-A41A-198267BB4B95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67713-F470-4C01-B3DE-0B4548A78C3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82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67713-F470-4C01-B3DE-0B4548A78C3E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67713-F470-4C01-B3DE-0B4548A78C3E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1F14-1529-4048-998C-CBB01D6ABC4F}" type="datetimeFigureOut">
              <a:rPr lang="id-ID" smtClean="0"/>
              <a:pPr/>
              <a:t>22/09/2020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DE22-92D7-4CCE-81FA-5F7D534116E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sla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lah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sli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://t3.gstatic.com/images?q=tbn:ANd9GcT2CfGeale6m7HasfSG9BI6NiUXfqpLaSC5WhaZ8ux2SiCS8ErvXpMmLt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28860" y="1071546"/>
            <a:ext cx="3592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Hukum Ekonomi Islam </a:t>
            </a:r>
          </a:p>
          <a:p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14282" y="357166"/>
            <a:ext cx="87983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Ghanimah merupakan pendapatan negara yang didapat dari </a:t>
            </a:r>
          </a:p>
          <a:p>
            <a:r>
              <a:rPr lang="id-ID" sz="2400" dirty="0" smtClean="0"/>
              <a:t>  kemenangan perang. Penggunaan uang yang berasal dari ghanimah </a:t>
            </a:r>
          </a:p>
          <a:p>
            <a:r>
              <a:rPr lang="id-ID" sz="2400" dirty="0" smtClean="0"/>
              <a:t>  ini, ada ketentuannya dalam Al-Qur'an. Distribusi ghanimah empat </a:t>
            </a:r>
          </a:p>
          <a:p>
            <a:r>
              <a:rPr lang="id-ID" sz="2400" dirty="0" smtClean="0"/>
              <a:t>  perlimanya diberikan kepada para prajurit yang bertempur </a:t>
            </a:r>
          </a:p>
          <a:p>
            <a:r>
              <a:rPr lang="id-ID" sz="2400" dirty="0" smtClean="0"/>
              <a:t>  (mujahidin), sementara seperlimanya adalah khums. jadi, Khums </a:t>
            </a:r>
          </a:p>
          <a:p>
            <a:r>
              <a:rPr lang="id-ID" sz="2400" dirty="0" smtClean="0"/>
              <a:t>  adalah satu seperlima bagian dari pendapatan (ghanimah) akibat </a:t>
            </a:r>
          </a:p>
          <a:p>
            <a:r>
              <a:rPr lang="id-ID" sz="2400" dirty="0" smtClean="0"/>
              <a:t>  dari ekspedisi militer yang dibenarkan oleh syariah, dan kemudian </a:t>
            </a:r>
          </a:p>
          <a:p>
            <a:r>
              <a:rPr lang="id-ID" sz="2400" dirty="0" smtClean="0"/>
              <a:t>  pos penerimaan ini dapat digunakan negara untuk program </a:t>
            </a:r>
          </a:p>
          <a:p>
            <a:r>
              <a:rPr lang="id-ID" sz="2400" dirty="0" smtClean="0"/>
              <a:t>  pembangunannya.</a:t>
            </a:r>
          </a:p>
          <a:p>
            <a:r>
              <a:rPr lang="id-ID" sz="2400" dirty="0" smtClean="0"/>
              <a:t> c. Jizyah </a:t>
            </a:r>
          </a:p>
          <a:p>
            <a:pPr>
              <a:buFont typeface="Arial" charset="0"/>
              <a:buChar char="•"/>
            </a:pPr>
            <a:r>
              <a:rPr lang="id-ID" sz="2400" dirty="0" smtClean="0"/>
              <a:t>Jizyah adalah penerimaan negara yang dibayarkan oleh warga </a:t>
            </a:r>
          </a:p>
          <a:p>
            <a:r>
              <a:rPr lang="id-ID" sz="2400" dirty="0" smtClean="0"/>
              <a:t>  non-Muslim khususnya Ahli Kitab untuk jaminan perlindungan</a:t>
            </a:r>
          </a:p>
          <a:p>
            <a:r>
              <a:rPr lang="id-ID" sz="2400" dirty="0" smtClean="0"/>
              <a:t>  jiwa, properti, ibadah, dan bebas dari kewajiban militer. </a:t>
            </a:r>
          </a:p>
          <a:p>
            <a:r>
              <a:rPr lang="id-ID" sz="2400" dirty="0" smtClean="0"/>
              <a:t>  Pada masa Rasulullah SAW besarnya jizyah adalah satu </a:t>
            </a:r>
          </a:p>
          <a:p>
            <a:r>
              <a:rPr lang="id-ID" sz="2400" dirty="0" smtClean="0"/>
              <a:t>  dinar per tahun untuk orang dewasa kaum laki-laki </a:t>
            </a:r>
          </a:p>
          <a:p>
            <a:r>
              <a:rPr lang="id-ID" sz="2400" dirty="0" smtClean="0"/>
              <a:t>  yang mampu membayarnya.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6338" y="357166"/>
            <a:ext cx="8787662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Perempuan, anak-anak, pengemis, pendeta, orang lanjut usia, orang</a:t>
            </a:r>
          </a:p>
          <a:p>
            <a:r>
              <a:rPr lang="id-ID" sz="2400" dirty="0" smtClean="0"/>
              <a:t>  gila, dan orang yang menderita sakit dibebaskan dari kewajiban ini. </a:t>
            </a:r>
          </a:p>
          <a:p>
            <a:r>
              <a:rPr lang="id-ID" sz="2400" dirty="0" smtClean="0"/>
              <a:t>  Pembayarannya tidak harus berupa uang tunai, tetapi dapat juga </a:t>
            </a:r>
          </a:p>
          <a:p>
            <a:r>
              <a:rPr lang="id-ID" sz="2400" dirty="0" smtClean="0"/>
              <a:t>  berupa barang atau jasa. </a:t>
            </a:r>
          </a:p>
          <a:p>
            <a:r>
              <a:rPr lang="id-ID" sz="2400" dirty="0" smtClean="0"/>
              <a:t>  Kelompok non-Muslim yang pertama kali yang setuju membayar </a:t>
            </a:r>
          </a:p>
          <a:p>
            <a:r>
              <a:rPr lang="id-ID" sz="2400" dirty="0" smtClean="0"/>
              <a:t>  jizyah kepada Rasulullah SAW adalah kaum Kristen Najran. Jumlah </a:t>
            </a:r>
          </a:p>
          <a:p>
            <a:r>
              <a:rPr lang="id-ID" sz="2400" dirty="0" smtClean="0"/>
              <a:t>  jizyah sama dengan jumlah minimum zakat yang dibayarkan oleh </a:t>
            </a:r>
          </a:p>
          <a:p>
            <a:r>
              <a:rPr lang="id-ID" sz="2400" dirty="0" smtClean="0"/>
              <a:t>  muslim.</a:t>
            </a:r>
          </a:p>
          <a:p>
            <a:r>
              <a:rPr lang="id-ID" sz="2400" dirty="0" smtClean="0"/>
              <a:t>d. Khoroj</a:t>
            </a:r>
          </a:p>
          <a:p>
            <a:pPr>
              <a:buFont typeface="Arial" charset="0"/>
              <a:buChar char="•"/>
            </a:pPr>
            <a:r>
              <a:rPr lang="id-ID" sz="2400" dirty="0" smtClean="0"/>
              <a:t>Khoroj atau biasa disebut dengan pajak bumi/tanah adalah jenis </a:t>
            </a:r>
          </a:p>
          <a:p>
            <a:r>
              <a:rPr lang="id-ID" sz="2400" dirty="0" smtClean="0"/>
              <a:t>  pajak yang dikenakan pada tanah yang terutama ditaklukan oleh </a:t>
            </a:r>
          </a:p>
          <a:p>
            <a:r>
              <a:rPr lang="id-ID" sz="2400" dirty="0" smtClean="0"/>
              <a:t>  kekuatan senjata, terlepas dari apakah si pemilik itu seorang </a:t>
            </a:r>
          </a:p>
          <a:p>
            <a:r>
              <a:rPr lang="id-ID" sz="2400" dirty="0" smtClean="0"/>
              <a:t>  yang dibawah umur, seorang dewasa, seorang bebas, </a:t>
            </a:r>
          </a:p>
          <a:p>
            <a:r>
              <a:rPr lang="id-ID" sz="2400" dirty="0" smtClean="0"/>
              <a:t>  budak, muslim ataupun tidak beriman.</a:t>
            </a:r>
          </a:p>
          <a:p>
            <a:endParaRPr lang="id-ID" sz="2400" dirty="0" smtClean="0"/>
          </a:p>
          <a:p>
            <a:r>
              <a:rPr lang="id-ID" sz="2400" dirty="0" smtClean="0"/>
              <a:t> 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1332" y="214290"/>
            <a:ext cx="9042668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Kharaj merujuk pada pendapatan yang diperoleh dari biaya sewa atas</a:t>
            </a:r>
          </a:p>
          <a:p>
            <a:r>
              <a:rPr lang="id-ID" sz="2400" dirty="0" smtClean="0"/>
              <a:t>  tanah pertanian dan hutan milik umat. Jika tanah yang diolah dan </a:t>
            </a:r>
          </a:p>
          <a:p>
            <a:r>
              <a:rPr lang="id-ID" sz="2400" dirty="0" smtClean="0"/>
              <a:t>  kebun buah-buahan yang dimiliki non-Muslim jatuh ke tangan orang </a:t>
            </a:r>
          </a:p>
          <a:p>
            <a:r>
              <a:rPr lang="id-ID" sz="2400" dirty="0" smtClean="0"/>
              <a:t>  Islam akibat kalah perang, aset tersebut menjadi bagian kekayaan </a:t>
            </a:r>
          </a:p>
          <a:p>
            <a:r>
              <a:rPr lang="id-ID" sz="2400" dirty="0" smtClean="0"/>
              <a:t>  publik umat. Karena itu, siapapun yang ingin mengolah lahan tersebut</a:t>
            </a:r>
          </a:p>
          <a:p>
            <a:r>
              <a:rPr lang="id-ID" sz="2400" dirty="0" smtClean="0"/>
              <a:t>  harus membayar sewa. Pendapatan dari sewa inilah yang termasuk </a:t>
            </a:r>
          </a:p>
          <a:p>
            <a:r>
              <a:rPr lang="id-ID" sz="2400" dirty="0" smtClean="0"/>
              <a:t>  dalam lingkup kharaj. </a:t>
            </a:r>
          </a:p>
          <a:p>
            <a:r>
              <a:rPr lang="id-ID" sz="2400" dirty="0" smtClean="0"/>
              <a:t>*Jika orang non muslim yang mempunyai perjanjian damai dan tanah </a:t>
            </a:r>
          </a:p>
          <a:p>
            <a:r>
              <a:rPr lang="id-ID" sz="2400" dirty="0" smtClean="0"/>
              <a:t>  tetap sebagai miliknya maka membayar kharaj sebagai pajak bukan </a:t>
            </a:r>
          </a:p>
          <a:p>
            <a:r>
              <a:rPr lang="id-ID" sz="2400" dirty="0" smtClean="0"/>
              <a:t>  sewa. Jika tanah tersebut jatuh menjadi milik orang muslim, maka </a:t>
            </a:r>
          </a:p>
          <a:p>
            <a:r>
              <a:rPr lang="id-ID" sz="2400" dirty="0" smtClean="0"/>
              <a:t>  kharajnya sebagai ongkos sewa atas tanah tersebut.</a:t>
            </a:r>
          </a:p>
          <a:p>
            <a:r>
              <a:rPr lang="id-ID" sz="2400" dirty="0" smtClean="0"/>
              <a:t>   </a:t>
            </a:r>
            <a:r>
              <a:rPr lang="id-ID" sz="2400" b="1" dirty="0" smtClean="0"/>
              <a:t>b. Ekonomi Kemasyarakatan</a:t>
            </a:r>
          </a:p>
          <a:p>
            <a:r>
              <a:rPr lang="id-ID" sz="2400" dirty="0" smtClean="0"/>
              <a:t>* Ekonomi kemasyarakatan dalam Islam merupakan cara </a:t>
            </a:r>
          </a:p>
          <a:p>
            <a:r>
              <a:rPr lang="id-ID" sz="2400" dirty="0" smtClean="0"/>
              <a:t>   untuk mengatur dan mengorganisasi segala aktivitas</a:t>
            </a:r>
          </a:p>
          <a:p>
            <a:r>
              <a:rPr lang="id-ID" sz="2400" dirty="0" smtClean="0"/>
              <a:t>   ekonomi yang dilakukan oleh masyarakat berdasarkan</a:t>
            </a:r>
          </a:p>
          <a:p>
            <a:r>
              <a:rPr lang="id-ID" sz="2400" dirty="0" smtClean="0"/>
              <a:t>   ketentuan Al-Qur’an maupun Al-Hadits untuk</a:t>
            </a:r>
          </a:p>
          <a:p>
            <a:r>
              <a:rPr lang="id-ID" sz="2400" dirty="0" smtClean="0"/>
              <a:t>   mencapai kemakmuran rakyat.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0"/>
            <a:ext cx="8630055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Penggolongan ekonomi kemasyarakatan :</a:t>
            </a:r>
          </a:p>
          <a:p>
            <a:r>
              <a:rPr lang="id-ID" sz="2400" dirty="0" smtClean="0"/>
              <a:t> a. </a:t>
            </a:r>
            <a:r>
              <a:rPr lang="en-US" sz="2400" dirty="0" err="1" smtClean="0"/>
              <a:t>zakat</a:t>
            </a:r>
            <a:endParaRPr lang="id-ID" sz="2400" dirty="0" smtClean="0"/>
          </a:p>
          <a:p>
            <a:r>
              <a:rPr lang="id-ID" sz="2400" dirty="0" smtClean="0"/>
              <a:t> b. </a:t>
            </a:r>
            <a:r>
              <a:rPr lang="en-US" sz="2400" dirty="0" err="1" smtClean="0"/>
              <a:t>shodaqoh</a:t>
            </a:r>
            <a:endParaRPr lang="id-ID" sz="2400" dirty="0" smtClean="0"/>
          </a:p>
          <a:p>
            <a:r>
              <a:rPr lang="id-ID" sz="2400" dirty="0" smtClean="0"/>
              <a:t> c. </a:t>
            </a:r>
            <a:r>
              <a:rPr lang="en-US" sz="2400" dirty="0" err="1" smtClean="0"/>
              <a:t>wakaf</a:t>
            </a:r>
            <a:endParaRPr lang="id-ID" sz="2400" dirty="0" smtClean="0"/>
          </a:p>
          <a:p>
            <a:r>
              <a:rPr lang="id-ID" sz="2400" dirty="0" smtClean="0"/>
              <a:t> d. </a:t>
            </a:r>
            <a:r>
              <a:rPr lang="en-US" sz="2400" dirty="0" err="1" smtClean="0"/>
              <a:t>baitul</a:t>
            </a:r>
            <a:r>
              <a:rPr lang="en-US" sz="2400" dirty="0" smtClean="0"/>
              <a:t> </a:t>
            </a:r>
            <a:r>
              <a:rPr lang="en-US" sz="2400" dirty="0" err="1" smtClean="0"/>
              <a:t>maal</a:t>
            </a:r>
            <a:endParaRPr lang="id-ID" sz="2400" dirty="0" smtClean="0"/>
          </a:p>
          <a:p>
            <a:r>
              <a:rPr lang="id-ID" sz="2400" dirty="0" smtClean="0"/>
              <a:t> e.</a:t>
            </a:r>
            <a:r>
              <a:rPr lang="en-US" sz="2400" dirty="0" err="1" smtClean="0"/>
              <a:t>qordul</a:t>
            </a:r>
            <a:r>
              <a:rPr lang="en-US" sz="2400" dirty="0" smtClean="0"/>
              <a:t> </a:t>
            </a:r>
            <a:r>
              <a:rPr lang="en-US" sz="2400" dirty="0" err="1" smtClean="0"/>
              <a:t>hasan</a:t>
            </a:r>
            <a:endParaRPr lang="id-ID" sz="2400" dirty="0" smtClean="0"/>
          </a:p>
          <a:p>
            <a:r>
              <a:rPr lang="id-ID" sz="2400" b="1" dirty="0" smtClean="0"/>
              <a:t>  a. Zakat</a:t>
            </a:r>
            <a:r>
              <a:rPr lang="en-US" sz="2400" b="1" dirty="0" smtClean="0"/>
              <a:t> </a:t>
            </a:r>
            <a:endParaRPr lang="id-ID" sz="2400" b="1" dirty="0" smtClean="0"/>
          </a:p>
          <a:p>
            <a:r>
              <a:rPr lang="id-ID" sz="2400" dirty="0" smtClean="0"/>
              <a:t> * Zakat adalah pembayaran bercorak khusus yang dipungut dari </a:t>
            </a:r>
          </a:p>
          <a:p>
            <a:r>
              <a:rPr lang="id-ID" sz="2400" dirty="0" smtClean="0"/>
              <a:t>    harta bersih seseorang, yang harus dikumpulkan oleh negara dan </a:t>
            </a:r>
          </a:p>
          <a:p>
            <a:r>
              <a:rPr lang="id-ID" sz="2400" dirty="0" smtClean="0"/>
              <a:t>    dipergunakan untuk tujuan-tujuan khusus, terutama berbagai </a:t>
            </a:r>
          </a:p>
          <a:p>
            <a:r>
              <a:rPr lang="id-ID" sz="2400" dirty="0" smtClean="0"/>
              <a:t>     corak jaminan sosial.</a:t>
            </a:r>
          </a:p>
          <a:p>
            <a:r>
              <a:rPr lang="id-ID" sz="2400" dirty="0" smtClean="0"/>
              <a:t> * Pengeluaran pemerintah yang bersifat rutin tidak dipenuhi </a:t>
            </a:r>
          </a:p>
          <a:p>
            <a:r>
              <a:rPr lang="id-ID" sz="2400" dirty="0" smtClean="0"/>
              <a:t>    dengan zakat ini. Zakat dikenakan terhadap semua jenis </a:t>
            </a:r>
          </a:p>
          <a:p>
            <a:r>
              <a:rPr lang="id-ID" sz="2400" dirty="0" smtClean="0"/>
              <a:t>    harta termasuk juga tabungan-tabungan yang </a:t>
            </a:r>
          </a:p>
          <a:p>
            <a:r>
              <a:rPr lang="id-ID" sz="2400" dirty="0" smtClean="0"/>
              <a:t>    senantiasa bertambah selama setahun, yang </a:t>
            </a:r>
          </a:p>
          <a:p>
            <a:r>
              <a:rPr lang="id-ID" sz="2400" dirty="0" smtClean="0"/>
              <a:t>    (jika dihitung) sejak awal tahun melebihi batas </a:t>
            </a:r>
          </a:p>
          <a:p>
            <a:r>
              <a:rPr lang="id-ID" sz="2400" dirty="0" smtClean="0"/>
              <a:t>    minimum yang wajib dizakati (nishab).</a:t>
            </a:r>
          </a:p>
          <a:p>
            <a:r>
              <a:rPr lang="id-ID" sz="2400" dirty="0" smtClean="0"/>
              <a:t> 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428604"/>
            <a:ext cx="9002593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Rasulullah Saw menetapkan jenis-jenis harta yang dikenakan zakat, </a:t>
            </a:r>
          </a:p>
          <a:p>
            <a:r>
              <a:rPr lang="id-ID" sz="2400" dirty="0" smtClean="0"/>
              <a:t>  tarif zakat, pengelolaan dan pendistribusiannya. Jenis-jenis harta </a:t>
            </a:r>
          </a:p>
          <a:p>
            <a:r>
              <a:rPr lang="id-ID" sz="2400" dirty="0" smtClean="0"/>
              <a:t>  yang dikenakan zakat terkait dengan sumber-sumber mata pencarian</a:t>
            </a:r>
          </a:p>
          <a:p>
            <a:r>
              <a:rPr lang="id-ID" sz="2400" dirty="0" smtClean="0"/>
              <a:t>  masyarakat waktu itu seperti dari sektor peternakan (unta, kambing), </a:t>
            </a:r>
          </a:p>
          <a:p>
            <a:r>
              <a:rPr lang="id-ID" sz="2400" dirty="0" smtClean="0"/>
              <a:t>  pertanian (gandum, buah, dan biji-bijian), harta perniagaan, barang </a:t>
            </a:r>
          </a:p>
          <a:p>
            <a:r>
              <a:rPr lang="id-ID" sz="2400" dirty="0" smtClean="0"/>
              <a:t>  tambang, mata uang (emas dan perak), dan harta temuan (rikaz). </a:t>
            </a:r>
          </a:p>
          <a:p>
            <a:r>
              <a:rPr lang="id-ID" sz="2400" dirty="0" smtClean="0"/>
              <a:t>*Masing-masing jenis harta tersebut dikeluarkan tarif yang berbeda.</a:t>
            </a:r>
          </a:p>
          <a:p>
            <a:r>
              <a:rPr lang="id-ID" sz="2400" dirty="0" smtClean="0"/>
              <a:t>*Zakat merupakan sumber penerimaan negara terbesar pada awal </a:t>
            </a:r>
          </a:p>
          <a:p>
            <a:r>
              <a:rPr lang="id-ID" sz="2400" dirty="0" smtClean="0"/>
              <a:t>  sejarah Islam, dibandingkan dengan sumber penerimaan negara </a:t>
            </a:r>
          </a:p>
          <a:p>
            <a:r>
              <a:rPr lang="id-ID" sz="2400" dirty="0" smtClean="0"/>
              <a:t>  yang lain misalnya ghanima, jizya, kharaj.Zakat menempati urutan </a:t>
            </a:r>
          </a:p>
          <a:p>
            <a:r>
              <a:rPr lang="id-ID" sz="2400" dirty="0" smtClean="0"/>
              <a:t>  pertama. Oleh karena itu, tidak heran jika kemudian berkembang </a:t>
            </a:r>
          </a:p>
          <a:p>
            <a:r>
              <a:rPr lang="id-ID" sz="2400" dirty="0" smtClean="0"/>
              <a:t>  pendapat yang mengatakan bahwa dalam masa modern ini </a:t>
            </a:r>
          </a:p>
          <a:p>
            <a:r>
              <a:rPr lang="id-ID" sz="2400" dirty="0" smtClean="0"/>
              <a:t>  zakat dapat dijadikan tulang punggung Ekonomi Islam. </a:t>
            </a:r>
          </a:p>
          <a:p>
            <a:r>
              <a:rPr lang="id-ID" sz="2400" dirty="0" smtClean="0"/>
              <a:t>  Zakat dapat membantu mempercepat pertumbuhan </a:t>
            </a:r>
          </a:p>
          <a:p>
            <a:r>
              <a:rPr lang="id-ID" sz="2400" dirty="0" smtClean="0"/>
              <a:t>  ekonomi, mengurangi kemiskinan dan ketimpangan </a:t>
            </a:r>
          </a:p>
          <a:p>
            <a:r>
              <a:rPr lang="id-ID" sz="2400" dirty="0" smtClean="0"/>
              <a:t>  serta sekaligus berfungsi sebagai alat stabilitas ekonomi.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214290"/>
            <a:ext cx="83806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2400" b="1" dirty="0" smtClean="0"/>
              <a:t>b. Shodaqoh</a:t>
            </a:r>
          </a:p>
          <a:p>
            <a:r>
              <a:rPr lang="id-ID" sz="2400" b="1" dirty="0" smtClean="0"/>
              <a:t>  </a:t>
            </a:r>
            <a:r>
              <a:rPr lang="id-ID" sz="2400" dirty="0" smtClean="0"/>
              <a:t>* Shodaqoh dapat kita maknai dengan segala bentuk/macam</a:t>
            </a:r>
          </a:p>
          <a:p>
            <a:r>
              <a:rPr lang="id-ID" sz="2400" dirty="0" smtClean="0"/>
              <a:t>     kebaikan yang dilakukan oleh seseorang karena membenarkan </a:t>
            </a:r>
          </a:p>
          <a:p>
            <a:r>
              <a:rPr lang="id-ID" sz="2400" dirty="0" smtClean="0"/>
              <a:t>    adanya pahala/balasan dari Allah SWT. Shodaqoh dapat</a:t>
            </a:r>
          </a:p>
          <a:p>
            <a:r>
              <a:rPr lang="id-ID" sz="2400" dirty="0" smtClean="0"/>
              <a:t>    berbentuk harta seperti zakat atau infaq, tetapi dapat pula </a:t>
            </a:r>
          </a:p>
          <a:p>
            <a:r>
              <a:rPr lang="id-ID" sz="2400" dirty="0" smtClean="0"/>
              <a:t>    sesuatu hal yang tidak berbentuk harta. Misalnya seperti </a:t>
            </a:r>
          </a:p>
          <a:p>
            <a:r>
              <a:rPr lang="id-ID" sz="2400" dirty="0" smtClean="0"/>
              <a:t>    senyum, membantu kesulitan orang lain, menyingkirkan </a:t>
            </a:r>
          </a:p>
          <a:p>
            <a:r>
              <a:rPr lang="id-ID" sz="2400" dirty="0" smtClean="0"/>
              <a:t>    rintangan di jalan, dan berbagai macam kebaikan lainnya.</a:t>
            </a:r>
          </a:p>
          <a:p>
            <a:r>
              <a:rPr lang="id-ID" sz="2400" dirty="0" smtClean="0"/>
              <a:t> </a:t>
            </a:r>
            <a:r>
              <a:rPr lang="id-ID" sz="2400" b="1" dirty="0" smtClean="0"/>
              <a:t>c. Wakaf</a:t>
            </a:r>
          </a:p>
          <a:p>
            <a:r>
              <a:rPr lang="id-ID" sz="2400" dirty="0" smtClean="0"/>
              <a:t> * Wakaf merupakan salah satu bentuk ibadah, yang nilainya </a:t>
            </a:r>
          </a:p>
          <a:p>
            <a:r>
              <a:rPr lang="id-ID" sz="2400" dirty="0" smtClean="0"/>
              <a:t>    lebih dominan pada ibadah sosial. </a:t>
            </a:r>
          </a:p>
          <a:p>
            <a:r>
              <a:rPr lang="id-ID" sz="2400" dirty="0" smtClean="0"/>
              <a:t> * Ditinjau dari segi bahasa wakaf berarti menahan. </a:t>
            </a:r>
          </a:p>
          <a:p>
            <a:r>
              <a:rPr lang="id-ID" sz="2400" dirty="0" smtClean="0"/>
              <a:t>    Sedangkan menurut istilah syara’, ialah menahan sesuatu </a:t>
            </a:r>
          </a:p>
          <a:p>
            <a:r>
              <a:rPr lang="id-ID" sz="2400" dirty="0" smtClean="0"/>
              <a:t>    benda yang kekal zatnya, untuk diambil manfaatnya untuk </a:t>
            </a:r>
          </a:p>
          <a:p>
            <a:r>
              <a:rPr lang="id-ID" sz="2400" dirty="0" smtClean="0"/>
              <a:t>    kebaikan dan kemajuan </a:t>
            </a:r>
            <a:r>
              <a:rPr lang="id-ID" sz="2400" dirty="0" smtClean="0">
                <a:hlinkClick r:id="rId4" tooltip="Islam"/>
              </a:rPr>
              <a:t>Islam</a:t>
            </a:r>
            <a:r>
              <a:rPr lang="id-ID" sz="2400" dirty="0" smtClean="0"/>
              <a:t>. 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428604"/>
            <a:ext cx="8041497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Menahan suatu benda yang kekal zatnya, artinya tidak dijual </a:t>
            </a:r>
          </a:p>
          <a:p>
            <a:r>
              <a:rPr lang="id-ID" sz="2400" dirty="0" smtClean="0"/>
              <a:t> dan tidak diberikan serta tidak pula diwariskan, tetapi hanya </a:t>
            </a:r>
          </a:p>
          <a:p>
            <a:r>
              <a:rPr lang="id-ID" sz="2400" dirty="0" smtClean="0"/>
              <a:t>disedekahkan untuk diambil manfaatnya saja. </a:t>
            </a:r>
          </a:p>
          <a:p>
            <a:r>
              <a:rPr lang="id-ID" sz="2400" dirty="0" smtClean="0"/>
              <a:t>Ada beberapa pengertian tentang wakaf antara lain:</a:t>
            </a:r>
          </a:p>
          <a:p>
            <a:pPr>
              <a:buFont typeface="Arial" charset="0"/>
              <a:buChar char="•"/>
            </a:pPr>
            <a:r>
              <a:rPr lang="id-ID" sz="2400" dirty="0" smtClean="0"/>
              <a:t>Pengertian wakaf menurut mazhab syafi’i dan hambali adalah </a:t>
            </a:r>
          </a:p>
          <a:p>
            <a:r>
              <a:rPr lang="id-ID" sz="2400" dirty="0" smtClean="0"/>
              <a:t>  seseorang menahan hartanya untuk bisa dimanfaatkan di </a:t>
            </a:r>
          </a:p>
          <a:p>
            <a:r>
              <a:rPr lang="id-ID" sz="2400" dirty="0" smtClean="0"/>
              <a:t>  segala bidang kemaslahatan dengan tetap melanggengkan </a:t>
            </a:r>
          </a:p>
          <a:p>
            <a:r>
              <a:rPr lang="id-ID" sz="2400" dirty="0" smtClean="0"/>
              <a:t>  harta tersebut sebagai taqarrub kepada </a:t>
            </a:r>
            <a:r>
              <a:rPr lang="id-ID" sz="2400" dirty="0" smtClean="0">
                <a:hlinkClick r:id="rId3" tooltip="Allah"/>
              </a:rPr>
              <a:t>Allah</a:t>
            </a:r>
            <a:r>
              <a:rPr lang="id-ID" sz="2400" dirty="0" smtClean="0"/>
              <a:t> ta’alaa</a:t>
            </a:r>
          </a:p>
          <a:p>
            <a:r>
              <a:rPr lang="id-ID" sz="2400" dirty="0" smtClean="0"/>
              <a:t>*Pengertian wakaf menurut mazhab hanafi adalah menahan </a:t>
            </a:r>
          </a:p>
          <a:p>
            <a:r>
              <a:rPr lang="id-ID" sz="2400" dirty="0" smtClean="0"/>
              <a:t>  harta-benda sehingga menjadi hukum milik Allah ta’alaa, </a:t>
            </a:r>
          </a:p>
          <a:p>
            <a:r>
              <a:rPr lang="id-ID" sz="2400" dirty="0" smtClean="0"/>
              <a:t>  maka seseorang yang mewakafkan sesuatu berarti ia </a:t>
            </a:r>
          </a:p>
          <a:p>
            <a:r>
              <a:rPr lang="id-ID" sz="2400" dirty="0" smtClean="0"/>
              <a:t>  melepaskan kepemilikan harta tersebut dan memberikannya </a:t>
            </a:r>
          </a:p>
          <a:p>
            <a:r>
              <a:rPr lang="id-ID" sz="2400" dirty="0" smtClean="0"/>
              <a:t>  kepada Allah untuk bisa memberikan manfaatnya kepada </a:t>
            </a:r>
          </a:p>
          <a:p>
            <a:r>
              <a:rPr lang="id-ID" sz="2400" dirty="0" smtClean="0"/>
              <a:t>  manusia secara tetap dan kontinyu, tidak boleh dijual, </a:t>
            </a:r>
          </a:p>
          <a:p>
            <a:r>
              <a:rPr lang="id-ID" sz="2400" dirty="0" smtClean="0"/>
              <a:t>  dihibahkan, ataupun diwariskan.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pPr algn="just"/>
            <a:r>
              <a:rPr lang="id-ID" sz="2400" b="1" dirty="0" smtClean="0"/>
              <a:t> </a:t>
            </a:r>
          </a:p>
          <a:p>
            <a:pPr algn="just"/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500042"/>
            <a:ext cx="808362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Wakaf itu termasuk salah satu diantara macam pemberian, </a:t>
            </a:r>
          </a:p>
          <a:p>
            <a:r>
              <a:rPr lang="id-ID" sz="2400" dirty="0" smtClean="0"/>
              <a:t> akan tetapi hanya boleh diambil manfaatnya, dan bendanya </a:t>
            </a:r>
          </a:p>
          <a:p>
            <a:r>
              <a:rPr lang="id-ID" sz="2400" dirty="0" smtClean="0"/>
              <a:t> harus tetap utuh. Oleh karena itu, harta yang layak untuk </a:t>
            </a:r>
          </a:p>
          <a:p>
            <a:r>
              <a:rPr lang="id-ID" sz="2400" dirty="0" smtClean="0"/>
              <a:t> diwakafkan adalah harta yang tidak habis dipakai dan </a:t>
            </a:r>
          </a:p>
          <a:p>
            <a:r>
              <a:rPr lang="id-ID" sz="2400" dirty="0" smtClean="0"/>
              <a:t> umumnya tidak dapat dipindahkan, misalnya tanah, bangunan </a:t>
            </a:r>
          </a:p>
          <a:p>
            <a:r>
              <a:rPr lang="id-ID" sz="2400" dirty="0" smtClean="0"/>
              <a:t> dan sejenisnya. Utamanya untuk kepentingan umum, </a:t>
            </a:r>
          </a:p>
          <a:p>
            <a:r>
              <a:rPr lang="id-ID" sz="2400" dirty="0" smtClean="0"/>
              <a:t> misalnya untuk masjid, mushala, pondok pesantren, </a:t>
            </a:r>
          </a:p>
          <a:p>
            <a:r>
              <a:rPr lang="id-ID" sz="2400" dirty="0" smtClean="0"/>
              <a:t> panti asuhan, jalan umum, dan sebagainya.</a:t>
            </a:r>
          </a:p>
          <a:p>
            <a:r>
              <a:rPr lang="id-ID" sz="2400" dirty="0" smtClean="0"/>
              <a:t>*Hukum wakaf sama dengan amal jariyah. Sesuai dengan </a:t>
            </a:r>
          </a:p>
          <a:p>
            <a:r>
              <a:rPr lang="id-ID" sz="2400" dirty="0" smtClean="0"/>
              <a:t>   jenis amalnya maka berwakaf bukan sekedar berderma </a:t>
            </a:r>
          </a:p>
          <a:p>
            <a:r>
              <a:rPr lang="id-ID" sz="2400" dirty="0" smtClean="0"/>
              <a:t>  (sedekah) biasa, tetapi lebih besar pahala dan manfaatnya </a:t>
            </a:r>
          </a:p>
          <a:p>
            <a:r>
              <a:rPr lang="id-ID" sz="2400" dirty="0" smtClean="0"/>
              <a:t>   terhadap orang yang berwakaf.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642918"/>
            <a:ext cx="843814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Pahala yang diterima mengalir terus menerus selama barang </a:t>
            </a:r>
          </a:p>
          <a:p>
            <a:r>
              <a:rPr lang="id-ID" sz="2400" dirty="0" smtClean="0"/>
              <a:t> atau benda yang diwakafkan itu masih berguna dan bermanfaat. </a:t>
            </a:r>
          </a:p>
          <a:p>
            <a:r>
              <a:rPr lang="id-ID" sz="2400" dirty="0" smtClean="0"/>
              <a:t>Hukum wakaf adalah sunah.</a:t>
            </a:r>
          </a:p>
          <a:p>
            <a:r>
              <a:rPr lang="id-ID" sz="2400" dirty="0" smtClean="0"/>
              <a:t>   Ditegaskan dalam hadits:</a:t>
            </a:r>
          </a:p>
          <a:p>
            <a:pPr rtl="1"/>
            <a:r>
              <a:rPr lang="ar-AE" sz="2800" b="1" dirty="0" smtClean="0"/>
              <a:t>اِذَا مَاتَ ابْنَ ادَمَ اِنْقَطَعَ عَمَلُهُ اِلاَّ مِنْ ثَلاَثٍ :</a:t>
            </a:r>
            <a:r>
              <a:rPr lang="id-ID" sz="2800" b="1" dirty="0" smtClean="0"/>
              <a:t>                              </a:t>
            </a:r>
          </a:p>
          <a:p>
            <a:pPr rtl="1"/>
            <a:r>
              <a:rPr lang="ar-AE" sz="2800" b="1" dirty="0" smtClean="0"/>
              <a:t> صَدَقَةٍ جَارِيَةٍ اَوْ عِلْمٍ يَنْتَفَعُ بِهِ اَوْ وَلَدِ صَالِحٍ يَدْعُوْلَهُ (رواه </a:t>
            </a:r>
            <a:r>
              <a:rPr lang="ar-AE" sz="2800" b="1" dirty="0" smtClean="0">
                <a:hlinkClick r:id="rId3" tooltip="Muslim"/>
              </a:rPr>
              <a:t>مسلم</a:t>
            </a:r>
            <a:r>
              <a:rPr lang="ar-AE" sz="2800" b="1" dirty="0" smtClean="0"/>
              <a:t>)</a:t>
            </a:r>
            <a:endParaRPr lang="ar-AE" sz="2800" dirty="0" smtClean="0"/>
          </a:p>
          <a:p>
            <a:r>
              <a:rPr lang="id-ID" sz="2400" dirty="0" smtClean="0"/>
              <a:t>Artinya: “</a:t>
            </a:r>
            <a:r>
              <a:rPr lang="id-ID" sz="2400" i="1" dirty="0" smtClean="0"/>
              <a:t>Apabila anak Adam meninggal dunia maka </a:t>
            </a:r>
          </a:p>
          <a:p>
            <a:r>
              <a:rPr lang="id-ID" sz="2400" i="1" dirty="0" smtClean="0"/>
              <a:t> terputuslah semua amalnya, kecuali tiga (macam), </a:t>
            </a:r>
          </a:p>
          <a:p>
            <a:r>
              <a:rPr lang="id-ID" sz="2400" i="1" dirty="0" smtClean="0"/>
              <a:t>yaitu sedekah jariyah (yang mengalir terus), ilmu yang </a:t>
            </a:r>
          </a:p>
          <a:p>
            <a:r>
              <a:rPr lang="id-ID" sz="2400" i="1" dirty="0" smtClean="0"/>
              <a:t>dimanfaatkan, atau anak shaleh yang mendoakannya.</a:t>
            </a:r>
            <a:r>
              <a:rPr lang="id-ID" sz="2400" dirty="0" smtClean="0"/>
              <a:t>” </a:t>
            </a:r>
          </a:p>
          <a:p>
            <a:r>
              <a:rPr lang="id-ID" sz="2400" dirty="0" smtClean="0"/>
              <a:t>(HR Muslim)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52400" y="0"/>
            <a:ext cx="9296399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s://encrypted-tbn2.gstatic.com/images?q=tbn:ANd9GcRKwv5s3KZ1zG0hj2OjWFEbWyHWRdWCFwVERveNFOOqomT-LigJ_2dBy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1.gstatic.com/images?q=tbn:ANd9GcTWyRX1IC0iWu7E1gri90asqV6HyatNOZy4XE6rCQ677mWFAHYTRvKJn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48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20" y="285728"/>
            <a:ext cx="888698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id-ID" sz="2400" b="1" dirty="0" smtClean="0"/>
              <a:t>1. Dasar – Dasar Hukum Ekonomi Islam</a:t>
            </a:r>
          </a:p>
          <a:p>
            <a:pPr marL="457200" indent="-457200"/>
            <a:r>
              <a:rPr lang="id-ID" sz="2400" dirty="0" smtClean="0"/>
              <a:t> </a:t>
            </a:r>
            <a:r>
              <a:rPr lang="id-ID" sz="2400" b="1" dirty="0" smtClean="0"/>
              <a:t>a. Islam dan Ekonomi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</a:t>
            </a:r>
            <a:r>
              <a:rPr lang="id-ID" sz="2400" dirty="0" smtClean="0"/>
              <a:t>* Kegiatan ekonomi dalam pandangan Islam merupakan tuntutan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   </a:t>
            </a:r>
            <a:r>
              <a:rPr lang="id-ID" sz="2400" dirty="0" smtClean="0"/>
              <a:t> kehidupan. Di samping itu,merupakan anjuran yang memiliki 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    </a:t>
            </a:r>
            <a:r>
              <a:rPr lang="id-ID" sz="2400" dirty="0" smtClean="0"/>
              <a:t>dimensi ibadah. 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</a:t>
            </a:r>
            <a:r>
              <a:rPr lang="id-ID" sz="2400" dirty="0" smtClean="0"/>
              <a:t>*</a:t>
            </a:r>
            <a:r>
              <a:rPr lang="id-ID" sz="2400" b="1" dirty="0" smtClean="0"/>
              <a:t>  </a:t>
            </a:r>
            <a:r>
              <a:rPr lang="id-ID" sz="2400" dirty="0" smtClean="0"/>
              <a:t>Perintah untuk melakukan aktivitas yang produktif bagi peme-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    </a:t>
            </a:r>
            <a:r>
              <a:rPr lang="id-ID" sz="2400" dirty="0" smtClean="0"/>
              <a:t>nuhan kehidupan manusia diakhiri dengan kalimat, “Apabila kamu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    </a:t>
            </a:r>
            <a:r>
              <a:rPr lang="id-ID" sz="2400" dirty="0" smtClean="0"/>
              <a:t>telah menunaikan shalat,bertebaranlah di muka bumi dan carilah</a:t>
            </a:r>
          </a:p>
          <a:p>
            <a:pPr marL="457200" indent="-457200"/>
            <a:r>
              <a:rPr lang="id-ID" sz="2400" b="1" dirty="0"/>
              <a:t> </a:t>
            </a:r>
            <a:r>
              <a:rPr lang="id-ID" sz="2400" b="1" dirty="0" smtClean="0"/>
              <a:t>      </a:t>
            </a:r>
            <a:r>
              <a:rPr lang="id-ID" sz="2400" dirty="0" smtClean="0"/>
              <a:t>karunia Alloh”. (Q.S.Al-Jum’ah : 10)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</a:t>
            </a:r>
            <a:r>
              <a:rPr lang="id-ID" sz="2400" dirty="0" smtClean="0"/>
              <a:t>*  Harta (kekayaan materi) merupakan bagian yang sangat penting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                                     </a:t>
            </a:r>
            <a:r>
              <a:rPr lang="id-ID" sz="2400" dirty="0" smtClean="0"/>
              <a:t>dalam kehidupan kaum muslimin. Islam tidak 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                                     </a:t>
            </a:r>
            <a:r>
              <a:rPr lang="id-ID" sz="2400" dirty="0" smtClean="0"/>
              <a:t>menghendaki umatnya hidup dalam keterting-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                                     </a:t>
            </a:r>
            <a:r>
              <a:rPr lang="id-ID" sz="2400" dirty="0" smtClean="0"/>
              <a:t>galan dan keterbelakangan ekonomi, sejalan 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                                     </a:t>
            </a:r>
            <a:r>
              <a:rPr lang="id-ID" sz="2400" dirty="0" smtClean="0"/>
              <a:t>dengan ungkapan “sungguh kefakiran mende-</a:t>
            </a:r>
          </a:p>
          <a:p>
            <a:pPr marL="457200" indent="-457200" algn="just"/>
            <a:r>
              <a:rPr lang="id-ID" sz="2400" b="1" dirty="0"/>
              <a:t> </a:t>
            </a:r>
            <a:r>
              <a:rPr lang="id-ID" sz="2400" b="1" dirty="0" smtClean="0"/>
              <a:t>                                       </a:t>
            </a:r>
            <a:r>
              <a:rPr lang="id-ID" sz="2400" dirty="0" smtClean="0"/>
              <a:t>kati kepada kekafiran ( Al-Hadist ). </a:t>
            </a:r>
            <a:r>
              <a:rPr lang="id-ID" sz="2400" b="1" dirty="0" smtClean="0"/>
              <a:t>  </a:t>
            </a:r>
          </a:p>
          <a:p>
            <a:pPr marL="457200" indent="-457200"/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https://encrypted-tbn2.gstatic.com/images?q=tbn:ANd9GcTdsM5AEBFILm61JRFjO_lnZh-6kYXFoiSaB8703c3EbAV_9SsLnBdJZ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643050"/>
            <a:ext cx="924156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id-ID" sz="2400" dirty="0" smtClean="0"/>
              <a:t> Islam tidak menghendaki pemeluknya menjadi mesin ekonomi yang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melahirkan budaya materialisme ( hedonisme).</a:t>
            </a:r>
          </a:p>
          <a:p>
            <a:pPr algn="just">
              <a:buFont typeface="Arial" charset="0"/>
              <a:buChar char="•"/>
            </a:pPr>
            <a:r>
              <a:rPr lang="id-ID" sz="2400" dirty="0" smtClean="0"/>
              <a:t> Kegiatan ekonomi dalam Islam tidak semata – mata bersifat materi 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saja, tetapi lebih dari itu ( bersifat materi </a:t>
            </a:r>
            <a:r>
              <a:rPr lang="id-ID" sz="2400" i="1" dirty="0" smtClean="0"/>
              <a:t>plus </a:t>
            </a:r>
            <a:r>
              <a:rPr lang="id-ID" sz="2400" dirty="0" smtClean="0"/>
              <a:t>). Rakus terhadap 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kekayaan dan sikap mementingkan materi belaka sangat dicela.</a:t>
            </a:r>
          </a:p>
          <a:p>
            <a:pPr algn="just"/>
            <a:endParaRPr lang="id-ID" sz="2400" dirty="0"/>
          </a:p>
          <a:p>
            <a:pPr algn="just">
              <a:buFont typeface="Arial" charset="0"/>
              <a:buChar char="•"/>
            </a:pPr>
            <a:r>
              <a:rPr lang="id-ID" sz="2400" dirty="0" smtClean="0"/>
              <a:t>Aktivitas ekonomi dalam pandangan Islam bertujuan untuk :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- memenuhi kebutuhan hidup seseorang secara sederhana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- memenuhi kebutuhan keluarga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- memenuhi kebutuhan jangka panjang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- menyediakan kebutuhan keluarga yang ditinggalkan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- memberikan bantuan sosial dan sumbangan menurut jalan Alloh SWT</a:t>
            </a:r>
          </a:p>
          <a:p>
            <a:pPr algn="just"/>
            <a:r>
              <a:rPr lang="id-ID" sz="2400" dirty="0"/>
              <a:t> </a:t>
            </a:r>
            <a:r>
              <a:rPr lang="id-ID" sz="2400" dirty="0" smtClean="0"/>
              <a:t>     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3733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00042"/>
            <a:ext cx="901067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2400" b="1" dirty="0" smtClean="0"/>
              <a:t>b. Islam dan Hukum Ekonomi Islam</a:t>
            </a:r>
          </a:p>
          <a:p>
            <a:pPr algn="just"/>
            <a:r>
              <a:rPr lang="id-ID" sz="2400" b="1" dirty="0" smtClean="0"/>
              <a:t>  </a:t>
            </a:r>
            <a:r>
              <a:rPr lang="id-ID" sz="2400" dirty="0" smtClean="0"/>
              <a:t>* Islam sebagai agama Alloh yang telah disempurnakan, memberi</a:t>
            </a:r>
          </a:p>
          <a:p>
            <a:pPr algn="just"/>
            <a:r>
              <a:rPr lang="id-ID" sz="2400" dirty="0" smtClean="0"/>
              <a:t>     pedoman bagi kehidupan manusia baik spiritual-materialisme,</a:t>
            </a:r>
          </a:p>
          <a:p>
            <a:pPr algn="just"/>
            <a:r>
              <a:rPr lang="id-ID" sz="2400" dirty="0" smtClean="0"/>
              <a:t>     individu-sosial,jasmani-rohani,duniawi-ukhrawi muaranya hidup</a:t>
            </a:r>
          </a:p>
          <a:p>
            <a:pPr algn="just"/>
            <a:r>
              <a:rPr lang="id-ID" sz="2400" dirty="0" smtClean="0"/>
              <a:t>     dalam keseimbangan dan kesebandingan.</a:t>
            </a:r>
          </a:p>
          <a:p>
            <a:pPr algn="just"/>
            <a:r>
              <a:rPr lang="id-ID" sz="2400" dirty="0" smtClean="0"/>
              <a:t>  * Di dalam bidang kegiatan ekonomi, Islam memberikan pedoman-</a:t>
            </a:r>
          </a:p>
          <a:p>
            <a:pPr algn="just"/>
            <a:r>
              <a:rPr lang="id-ID" sz="2400" dirty="0" smtClean="0"/>
              <a:t>     pedoman atau aturan – aturan hukum yang pada umumnya dalam</a:t>
            </a:r>
          </a:p>
          <a:p>
            <a:pPr algn="just"/>
            <a:r>
              <a:rPr lang="id-ID" sz="2400" dirty="0" smtClean="0"/>
              <a:t>     bentuk garis besar. Hal ini dimaksudkan untuk memberi peluang</a:t>
            </a:r>
          </a:p>
          <a:p>
            <a:pPr algn="just"/>
            <a:r>
              <a:rPr lang="id-ID" sz="2400" dirty="0" smtClean="0"/>
              <a:t>     bagi perkembangan kegiatan perekonomian di kemudian hari</a:t>
            </a:r>
          </a:p>
          <a:p>
            <a:pPr algn="just"/>
            <a:r>
              <a:rPr lang="id-ID" sz="2400" dirty="0" smtClean="0"/>
              <a:t>     ( sebab syariah Islam tidak terbatas pada ruang dan waktu ).</a:t>
            </a:r>
          </a:p>
          <a:p>
            <a:pPr algn="just"/>
            <a:r>
              <a:rPr lang="id-ID" sz="2400" dirty="0" smtClean="0"/>
              <a:t>  * Untuk bidang kegiatan perekonomian, Islam memberikan aturan</a:t>
            </a:r>
          </a:p>
          <a:p>
            <a:pPr algn="just"/>
            <a:r>
              <a:rPr lang="id-ID" sz="2400" dirty="0" smtClean="0"/>
              <a:t>     hukum yang dapat dijadikan pedoman, baik yang terdapat di dalam</a:t>
            </a:r>
          </a:p>
          <a:p>
            <a:pPr algn="just"/>
            <a:r>
              <a:rPr lang="id-ID" sz="2400" dirty="0" smtClean="0"/>
              <a:t>     Al-qur’an maupun sunah Rasulullah SAW. Hal – hal yang tidak diatur</a:t>
            </a:r>
          </a:p>
          <a:p>
            <a:pPr algn="just"/>
            <a:r>
              <a:rPr lang="id-ID" sz="2400" dirty="0" smtClean="0"/>
              <a:t>                                                    secara jelas dalam kedua sumber tersebut</a:t>
            </a:r>
          </a:p>
          <a:p>
            <a:pPr algn="just"/>
            <a:r>
              <a:rPr lang="id-ID" sz="2400" dirty="0" smtClean="0"/>
              <a:t>                                                    diperoleh ketentuannya dengan cara</a:t>
            </a:r>
          </a:p>
          <a:p>
            <a:pPr algn="just"/>
            <a:r>
              <a:rPr lang="id-ID" sz="2400" dirty="0" smtClean="0"/>
              <a:t>                                                    ijtihad.  </a:t>
            </a:r>
          </a:p>
          <a:p>
            <a:pPr algn="just"/>
            <a:r>
              <a:rPr lang="id-ID" sz="2400" b="1" dirty="0" smtClean="0"/>
              <a:t>       </a:t>
            </a:r>
          </a:p>
          <a:p>
            <a:pPr algn="just"/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873290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id-ID" sz="2400" dirty="0" smtClean="0"/>
              <a:t>Untuk melaksanakan ijtihad dapat dilakukan dengan menggunakan</a:t>
            </a:r>
          </a:p>
          <a:p>
            <a:pPr algn="just"/>
            <a:r>
              <a:rPr lang="id-ID" sz="2400" dirty="0" smtClean="0"/>
              <a:t>  berbagai metode,antara lain :</a:t>
            </a:r>
          </a:p>
          <a:p>
            <a:pPr algn="just"/>
            <a:r>
              <a:rPr lang="id-ID" sz="2400" dirty="0" smtClean="0"/>
              <a:t>    a. Ijmak adalah persetujuan atau kesesuaian pendapat para ahli </a:t>
            </a:r>
          </a:p>
          <a:p>
            <a:pPr algn="just"/>
            <a:r>
              <a:rPr lang="id-ID" sz="2400" dirty="0" smtClean="0"/>
              <a:t>        mengenai suatu masalah pada suatu tempat di suatu masa.</a:t>
            </a:r>
          </a:p>
          <a:p>
            <a:pPr algn="just"/>
            <a:r>
              <a:rPr lang="id-ID" sz="2400" dirty="0" smtClean="0"/>
              <a:t>    b. Qiyas adalah menyamakan hukum suatu hal yang tidak terdapat</a:t>
            </a:r>
          </a:p>
          <a:p>
            <a:pPr algn="just"/>
            <a:r>
              <a:rPr lang="id-ID" sz="2400" dirty="0" smtClean="0"/>
              <a:t>         ketentuannya di dalam Al-qur’an dan Al-Hadits.</a:t>
            </a:r>
          </a:p>
          <a:p>
            <a:pPr algn="just"/>
            <a:r>
              <a:rPr lang="id-ID" sz="2400" dirty="0" smtClean="0"/>
              <a:t>    c.  Istidal adalah menarik kesimpulan dari dua hal yang berlainan.</a:t>
            </a:r>
          </a:p>
          <a:p>
            <a:pPr algn="just"/>
            <a:r>
              <a:rPr lang="id-ID" sz="2400" dirty="0" smtClean="0"/>
              <a:t>    d. Masalih al-mursalah adalah cara menemukan hukum sesuatu</a:t>
            </a:r>
          </a:p>
          <a:p>
            <a:pPr algn="just"/>
            <a:r>
              <a:rPr lang="id-ID" sz="2400" dirty="0" smtClean="0"/>
              <a:t>         hal yang tidak terdapat ketentuannya baik di dalam Al-Qur’an</a:t>
            </a:r>
          </a:p>
          <a:p>
            <a:pPr algn="just"/>
            <a:r>
              <a:rPr lang="id-ID" sz="2400" dirty="0" smtClean="0"/>
              <a:t>         maupun Al-Hadits berdasarkan pertimbangan kemaslahatan </a:t>
            </a:r>
          </a:p>
          <a:p>
            <a:pPr algn="just"/>
            <a:r>
              <a:rPr lang="id-ID" sz="2400" dirty="0" smtClean="0"/>
              <a:t>         masyarakat atau kepentingan umum.</a:t>
            </a:r>
          </a:p>
          <a:p>
            <a:pPr algn="just"/>
            <a:r>
              <a:rPr lang="id-ID" sz="2400" dirty="0" smtClean="0"/>
              <a:t>     e. Istihsan adalah cara menentukan hukum dengan jalan menyim-</a:t>
            </a:r>
          </a:p>
          <a:p>
            <a:pPr algn="just"/>
            <a:r>
              <a:rPr lang="id-ID" sz="2400" dirty="0" smtClean="0"/>
              <a:t>         pang dari ketentuan yang sudah ada demi keadilan dan kepen-</a:t>
            </a:r>
          </a:p>
          <a:p>
            <a:pPr algn="just"/>
            <a:r>
              <a:rPr lang="id-ID" sz="2400" dirty="0" smtClean="0"/>
              <a:t>         tingan sosial.</a:t>
            </a:r>
          </a:p>
          <a:p>
            <a:pPr algn="just"/>
            <a:r>
              <a:rPr lang="id-ID" sz="2400" dirty="0" smtClean="0"/>
              <a:t>     f.  Istisab adalah menetapkan hukum suatu hal menurut keadaan </a:t>
            </a:r>
          </a:p>
          <a:p>
            <a:pPr algn="just"/>
            <a:r>
              <a:rPr lang="id-ID" sz="2400" dirty="0" smtClean="0"/>
              <a:t>         yang terjadi sebelumnya sampai ada dalil yang mengubahnya. 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886358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d-ID" sz="2400" dirty="0" smtClean="0"/>
              <a:t>g. ‘Urf adalah mengukuhkan berlakunya adat kebiasaan yang </a:t>
            </a:r>
          </a:p>
          <a:p>
            <a:pPr algn="just"/>
            <a:r>
              <a:rPr lang="id-ID" sz="2400" dirty="0" smtClean="0"/>
              <a:t>     tidak berlawanan dengan ketentuan syariat.</a:t>
            </a:r>
          </a:p>
          <a:p>
            <a:pPr algn="just"/>
            <a:endParaRPr lang="id-ID" sz="2400" dirty="0" smtClean="0"/>
          </a:p>
          <a:p>
            <a:pPr algn="just">
              <a:buFont typeface="Arial" charset="0"/>
              <a:buChar char="•"/>
            </a:pPr>
            <a:r>
              <a:rPr lang="id-ID" sz="2400" dirty="0" smtClean="0"/>
              <a:t>Mewujudkan kesejahteraan yang hakiki bagi umat manusia </a:t>
            </a:r>
          </a:p>
          <a:p>
            <a:pPr algn="just"/>
            <a:r>
              <a:rPr lang="id-ID" sz="2400" dirty="0" smtClean="0"/>
              <a:t>  merupakan dasar sekaligus tujuan utama dari syariat Islam.</a:t>
            </a:r>
          </a:p>
          <a:p>
            <a:pPr algn="just"/>
            <a:r>
              <a:rPr lang="id-ID" sz="2400" dirty="0" smtClean="0"/>
              <a:t>  Oleh karena itu tujuan akhir dari ekonomi Islam adalah sebagaimana</a:t>
            </a:r>
          </a:p>
          <a:p>
            <a:pPr algn="just"/>
            <a:r>
              <a:rPr lang="id-ID" sz="2400" dirty="0" smtClean="0"/>
              <a:t>  tujuan dari syariat Islam yakni mencapai kebahagiaan di dunia dan</a:t>
            </a:r>
          </a:p>
          <a:p>
            <a:pPr algn="just"/>
            <a:r>
              <a:rPr lang="id-ID" sz="2400" dirty="0" smtClean="0"/>
              <a:t>  akhirat.</a:t>
            </a:r>
          </a:p>
          <a:p>
            <a:pPr algn="just"/>
            <a:endParaRPr lang="id-ID" sz="2400" dirty="0" smtClean="0"/>
          </a:p>
          <a:p>
            <a:pPr algn="just"/>
            <a:r>
              <a:rPr lang="id-ID" sz="2400" b="1" dirty="0" smtClean="0"/>
              <a:t>2. Sistem Ekonomi Islam </a:t>
            </a:r>
          </a:p>
          <a:p>
            <a:pPr algn="just"/>
            <a:r>
              <a:rPr lang="id-ID" sz="2400" b="1" dirty="0" smtClean="0"/>
              <a:t>    </a:t>
            </a:r>
            <a:r>
              <a:rPr lang="id-ID" sz="2400" dirty="0" smtClean="0"/>
              <a:t>a. Ekonomi Kenegaraan</a:t>
            </a:r>
          </a:p>
          <a:p>
            <a:pPr algn="just"/>
            <a:r>
              <a:rPr lang="id-ID" sz="2400" b="1" dirty="0" smtClean="0"/>
              <a:t>    </a:t>
            </a:r>
            <a:r>
              <a:rPr lang="id-ID" sz="2400" dirty="0" smtClean="0"/>
              <a:t>b. Ekonomi Kemasyarakatan</a:t>
            </a:r>
          </a:p>
          <a:p>
            <a:pPr algn="just"/>
            <a:r>
              <a:rPr lang="id-ID" sz="2400" b="1" dirty="0" smtClean="0"/>
              <a:t>    </a:t>
            </a:r>
            <a:r>
              <a:rPr lang="id-ID" sz="2400" dirty="0" smtClean="0"/>
              <a:t>c. Ekonomi Bisnis </a:t>
            </a:r>
            <a:endParaRPr lang="id-ID" sz="2400" b="1" dirty="0" smtClean="0"/>
          </a:p>
          <a:p>
            <a:pPr algn="just"/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69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3252" y="428604"/>
            <a:ext cx="8820748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id-ID" sz="2400" b="1" dirty="0" smtClean="0"/>
              <a:t>a. Sistem Ekonomi Kenegaraan</a:t>
            </a:r>
          </a:p>
          <a:p>
            <a:pPr marL="457200" indent="-457200"/>
            <a:r>
              <a:rPr lang="id-ID" sz="2400" b="1" dirty="0" smtClean="0"/>
              <a:t>  * </a:t>
            </a:r>
            <a:r>
              <a:rPr lang="id-ID" sz="2400" dirty="0" smtClean="0"/>
              <a:t>Yang dimaksud sistem ekonomi adalah suatu cara untuk mengatur</a:t>
            </a:r>
          </a:p>
          <a:p>
            <a:pPr marL="457200" indent="-457200"/>
            <a:r>
              <a:rPr lang="id-ID" sz="2400" dirty="0" smtClean="0"/>
              <a:t>     dan mengorganisasi segala aktivitas ekonomi dalam masyarakat </a:t>
            </a:r>
          </a:p>
          <a:p>
            <a:pPr marL="457200" indent="-457200"/>
            <a:r>
              <a:rPr lang="id-ID" sz="2400" dirty="0" smtClean="0"/>
              <a:t>     baik yang dilakukan oleh pemerintah atau swasta berdasarkan </a:t>
            </a:r>
          </a:p>
          <a:p>
            <a:pPr marL="457200" indent="-457200"/>
            <a:r>
              <a:rPr lang="id-ID" sz="2400" dirty="0" smtClean="0"/>
              <a:t>     prinsip tertentu dalam rangka mencapai kemakmuran atau </a:t>
            </a:r>
          </a:p>
          <a:p>
            <a:pPr marL="457200" indent="-457200"/>
            <a:r>
              <a:rPr lang="id-ID" sz="2400" dirty="0" smtClean="0"/>
              <a:t>     kesejahteraan.</a:t>
            </a:r>
          </a:p>
          <a:p>
            <a:r>
              <a:rPr lang="id-ID" sz="2400" b="1" dirty="0" smtClean="0"/>
              <a:t>  * </a:t>
            </a:r>
            <a:r>
              <a:rPr lang="id-ID" sz="2400" dirty="0" smtClean="0"/>
              <a:t>Menurut Gilarso sistem ekonomi adalah keseluruhan tata cara </a:t>
            </a:r>
          </a:p>
          <a:p>
            <a:r>
              <a:rPr lang="id-ID" sz="2400" dirty="0" smtClean="0"/>
              <a:t>     untuk mengoordinasikan perilaku masyarakat (para konsumen, </a:t>
            </a:r>
          </a:p>
          <a:p>
            <a:r>
              <a:rPr lang="id-ID" sz="2400" dirty="0" smtClean="0"/>
              <a:t>     produsen, pemerintah, bank, dan sebagainya) dalam menjalankan </a:t>
            </a:r>
          </a:p>
          <a:p>
            <a:r>
              <a:rPr lang="id-ID" sz="2400" dirty="0" smtClean="0"/>
              <a:t>     kegiatan ekonomi (produksi, distribusi, konsumsi, investasi, dan </a:t>
            </a:r>
          </a:p>
          <a:p>
            <a:r>
              <a:rPr lang="id-ID" sz="2400" dirty="0" smtClean="0"/>
              <a:t>     sebagainya) sehingga menjadi satu kesatuan yang teratur dan </a:t>
            </a:r>
          </a:p>
          <a:p>
            <a:r>
              <a:rPr lang="id-ID" sz="2400" dirty="0" smtClean="0"/>
              <a:t>     dinamis, dan kekacauan dapat dihindari.</a:t>
            </a:r>
          </a:p>
          <a:p>
            <a:r>
              <a:rPr lang="id-ID" sz="2400" dirty="0" smtClean="0"/>
              <a:t>  * Sistem ekonomi kenegaraan dalam Islam merupakan cara </a:t>
            </a:r>
          </a:p>
          <a:p>
            <a:r>
              <a:rPr lang="id-ID" sz="2400" dirty="0" smtClean="0"/>
              <a:t>     untuk mengatur dan mengorganisasi segala aktivitas</a:t>
            </a:r>
          </a:p>
          <a:p>
            <a:r>
              <a:rPr lang="id-ID" sz="2400" dirty="0" smtClean="0"/>
              <a:t>     ekonomi yang dilakukan oleh Pemerintah berdasarkan</a:t>
            </a:r>
          </a:p>
          <a:p>
            <a:r>
              <a:rPr lang="id-ID" sz="2400" dirty="0" smtClean="0"/>
              <a:t>     ketentuan Al-Qur’an maupun Al-Hadits untuk</a:t>
            </a:r>
          </a:p>
          <a:p>
            <a:r>
              <a:rPr lang="id-ID" sz="2400" dirty="0" smtClean="0"/>
              <a:t>     mencapai kemakmuran rakyat.</a:t>
            </a:r>
            <a:br>
              <a:rPr lang="id-ID" sz="2400" dirty="0" smtClean="0"/>
            </a:br>
            <a:endParaRPr lang="id-ID" sz="2400" dirty="0" smtClean="0"/>
          </a:p>
          <a:p>
            <a:pPr marL="457200" indent="-457200"/>
            <a:r>
              <a:rPr lang="id-ID" sz="2400" b="1" dirty="0" smtClean="0"/>
              <a:t>  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69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1071546"/>
            <a:ext cx="893513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 smtClean="0"/>
              <a:t>Dalam suatu Negara Islam, terdapat sejumlah alternatif sumber </a:t>
            </a:r>
          </a:p>
          <a:p>
            <a:r>
              <a:rPr lang="id-ID" sz="2400" dirty="0" smtClean="0"/>
              <a:t>  penerimaan Negara yang dapat diambil. Salah satu sumber </a:t>
            </a:r>
          </a:p>
          <a:p>
            <a:r>
              <a:rPr lang="id-ID" sz="2400" dirty="0" smtClean="0"/>
              <a:t>  penerimaan Negara yang utama adalah zakat dan non zakat. </a:t>
            </a:r>
          </a:p>
          <a:p>
            <a:r>
              <a:rPr lang="id-ID" sz="2400" dirty="0" smtClean="0"/>
              <a:t>  Sedangkan untuk pembiayaan pengeluaran negara lainnya dapat </a:t>
            </a:r>
          </a:p>
          <a:p>
            <a:r>
              <a:rPr lang="id-ID" sz="2400" dirty="0" smtClean="0"/>
              <a:t>  dipenuhi dari sumber-sumber penerimaan negara dari non-zakat. </a:t>
            </a:r>
          </a:p>
          <a:p>
            <a:r>
              <a:rPr lang="id-ID" sz="2400" dirty="0" smtClean="0"/>
              <a:t>  Sumber-sumber penerimaan dari non-zakat tersebut diantaranya </a:t>
            </a:r>
          </a:p>
          <a:p>
            <a:r>
              <a:rPr lang="id-ID" sz="2400" dirty="0" smtClean="0"/>
              <a:t>  adalah infaq,</a:t>
            </a:r>
            <a:r>
              <a:rPr lang="en-US" sz="2400" dirty="0" smtClean="0"/>
              <a:t> </a:t>
            </a:r>
            <a:r>
              <a:rPr lang="en-US" sz="2400" dirty="0" err="1" smtClean="0"/>
              <a:t>ghanimah</a:t>
            </a:r>
            <a:r>
              <a:rPr lang="id-ID" sz="2400" dirty="0" smtClean="0"/>
              <a:t>,</a:t>
            </a:r>
            <a:r>
              <a:rPr lang="en-US" sz="2400" dirty="0" err="1" smtClean="0"/>
              <a:t>jizyah</a:t>
            </a:r>
            <a:r>
              <a:rPr lang="id-ID" sz="2400" dirty="0" smtClean="0"/>
              <a:t> dan </a:t>
            </a:r>
            <a:r>
              <a:rPr lang="en-US" sz="2400" dirty="0" err="1" smtClean="0"/>
              <a:t>khoroj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    a. Infaq </a:t>
            </a:r>
          </a:p>
          <a:p>
            <a:r>
              <a:rPr lang="id-ID" sz="2400" dirty="0" smtClean="0"/>
              <a:t>     * Infaq adalah mengeluarkan harta yang mencakup zakat dan </a:t>
            </a:r>
          </a:p>
          <a:p>
            <a:r>
              <a:rPr lang="id-ID" sz="2400" dirty="0" smtClean="0"/>
              <a:t>        non zakat. Infaq ada yang wajib dan ada yang sunnah. Infaq wajib </a:t>
            </a:r>
          </a:p>
          <a:p>
            <a:r>
              <a:rPr lang="id-ID" sz="2400" dirty="0" smtClean="0"/>
              <a:t>        di antaranya zakat, nadzar, dan lain-lain. Infak sunnah </a:t>
            </a:r>
          </a:p>
          <a:p>
            <a:r>
              <a:rPr lang="id-ID" sz="2400" dirty="0" smtClean="0"/>
              <a:t>        di antara nya, infak kepada fakir miskin sesama muslim, </a:t>
            </a:r>
          </a:p>
          <a:p>
            <a:r>
              <a:rPr lang="id-ID" sz="2400" dirty="0" smtClean="0"/>
              <a:t>        infak bencana alam, infak kemanusiaan, dan lain-lain.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428604"/>
            <a:ext cx="907081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b. Ghanimah</a:t>
            </a:r>
          </a:p>
          <a:p>
            <a:r>
              <a:rPr lang="id-ID" sz="2400" dirty="0" smtClean="0"/>
              <a:t> * Ghanimah merupakan jenis barang bergerak, yang bisa dipindahkan, </a:t>
            </a:r>
          </a:p>
          <a:p>
            <a:r>
              <a:rPr lang="id-ID" sz="2400" dirty="0" smtClean="0"/>
              <a:t>    diperoleh dalam peperangan melawan musuh. Anggota pasukan </a:t>
            </a:r>
          </a:p>
          <a:p>
            <a:r>
              <a:rPr lang="id-ID" sz="2400" dirty="0" smtClean="0"/>
              <a:t>    akan mendapatkan bagian sebesar empat perlima. </a:t>
            </a:r>
          </a:p>
          <a:p>
            <a:r>
              <a:rPr lang="id-ID" sz="2400" dirty="0" smtClean="0"/>
              <a:t> * Al-Qur'an telah mengatur hal ini secara jelas, "</a:t>
            </a:r>
            <a:r>
              <a:rPr lang="id-ID" sz="2400" i="1" dirty="0" smtClean="0"/>
              <a:t>Katakanlah </a:t>
            </a:r>
          </a:p>
          <a:p>
            <a:r>
              <a:rPr lang="id-ID" sz="2400" i="1" dirty="0" smtClean="0"/>
              <a:t>    sesungguhnya apa saja yang kamu peroleh sebagai rampasan </a:t>
            </a:r>
          </a:p>
          <a:p>
            <a:r>
              <a:rPr lang="id-ID" sz="2400" i="1" dirty="0" smtClean="0"/>
              <a:t>    perang (ghanimah), maka sesungguhnya seperlima untuk Allah, </a:t>
            </a:r>
          </a:p>
          <a:p>
            <a:r>
              <a:rPr lang="id-ID" sz="2400" i="1" dirty="0" smtClean="0"/>
              <a:t>    Rasul, kerabat rasul, anak-anak yatim, orang-orang miskin dan </a:t>
            </a:r>
          </a:p>
          <a:p>
            <a:r>
              <a:rPr lang="id-ID" sz="2400" i="1" dirty="0" smtClean="0"/>
              <a:t>    ibnu sabil, jika kamu beriman kepada Allah dan kepada apa yang </a:t>
            </a:r>
          </a:p>
          <a:p>
            <a:r>
              <a:rPr lang="id-ID" sz="2400" i="1" dirty="0" smtClean="0"/>
              <a:t>    kamu turunkan kepada hamba Kami (Muhammad) di Hari (Furqan), </a:t>
            </a:r>
          </a:p>
          <a:p>
            <a:r>
              <a:rPr lang="id-ID" sz="2400" i="1" dirty="0" smtClean="0"/>
              <a:t>    yaitu hari bertemunya dua pasukan"</a:t>
            </a:r>
            <a:r>
              <a:rPr lang="id-ID" sz="2400" dirty="0" smtClean="0"/>
              <a:t>.(Q.S. Al-Anfal, ayat 41).</a:t>
            </a:r>
          </a:p>
          <a:p>
            <a:pPr>
              <a:buFont typeface="Arial" charset="0"/>
              <a:buChar char="•"/>
            </a:pPr>
            <a:r>
              <a:rPr lang="id-ID" sz="2400" dirty="0" smtClean="0"/>
              <a:t>Ghanimah merupakan sumber yang berarti bagi negara </a:t>
            </a:r>
          </a:p>
          <a:p>
            <a:r>
              <a:rPr lang="id-ID" sz="2400" dirty="0" smtClean="0"/>
              <a:t>  Islam waktu itu, karena masa itu sering terjadi perang suci. </a:t>
            </a:r>
          </a:p>
          <a:p>
            <a:r>
              <a:rPr lang="id-ID" sz="2400" dirty="0" smtClean="0"/>
              <a:t>  Perintah persoalan ghanimah turun setelah Perang Badar, </a:t>
            </a:r>
          </a:p>
          <a:p>
            <a:r>
              <a:rPr lang="id-ID" sz="2400" dirty="0" smtClean="0"/>
              <a:t>  pada tahun kedua setelah Hijrah ke Madinah.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2028</Words>
  <Application>Microsoft Office PowerPoint</Application>
  <PresentationFormat>On-screen Show (4:3)</PresentationFormat>
  <Paragraphs>262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ismail - [2010]</cp:lastModifiedBy>
  <cp:revision>45</cp:revision>
  <dcterms:created xsi:type="dcterms:W3CDTF">2015-09-09T23:38:38Z</dcterms:created>
  <dcterms:modified xsi:type="dcterms:W3CDTF">2020-09-22T02:10:35Z</dcterms:modified>
</cp:coreProperties>
</file>