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7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0" r:id="rId11"/>
    <p:sldId id="289" r:id="rId12"/>
    <p:sldId id="290" r:id="rId13"/>
    <p:sldId id="291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6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40898-2DF1-4D8F-AE17-39A1D6984F24}" type="doc">
      <dgm:prSet loTypeId="urn:microsoft.com/office/officeart/2011/layout/Circle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245CC-C513-4418-88A9-FE3B1E65B2E6}">
      <dgm:prSet phldrT="[Text]"/>
      <dgm:spPr/>
      <dgm:t>
        <a:bodyPr/>
        <a:lstStyle/>
        <a:p>
          <a:r>
            <a:rPr lang="en-US" dirty="0">
              <a:latin typeface="Algerian" panose="04020705040A02060702" pitchFamily="82" charset="0"/>
            </a:rPr>
            <a:t>TERIMAKASIH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BA82D20F-7643-4561-9DFF-B2172D0A7A78}" type="parTrans" cxnId="{CBF9B2FB-7EBD-4075-AC6F-60BF21993DF6}">
      <dgm:prSet/>
      <dgm:spPr/>
      <dgm:t>
        <a:bodyPr/>
        <a:lstStyle/>
        <a:p>
          <a:endParaRPr lang="en-US"/>
        </a:p>
      </dgm:t>
    </dgm:pt>
    <dgm:pt modelId="{7D16FFE3-4DF9-4DB4-B6EC-52A5CA8D5039}" type="sibTrans" cxnId="{CBF9B2FB-7EBD-4075-AC6F-60BF21993DF6}">
      <dgm:prSet/>
      <dgm:spPr/>
      <dgm:t>
        <a:bodyPr/>
        <a:lstStyle/>
        <a:p>
          <a:endParaRPr lang="en-US"/>
        </a:p>
      </dgm:t>
    </dgm:pt>
    <dgm:pt modelId="{BC0472DC-64F1-48AD-8B64-6FA9C7403D15}">
      <dgm:prSet phldrT="[Text]"/>
      <dgm:spPr/>
      <dgm:t>
        <a:bodyPr/>
        <a:lstStyle/>
        <a:p>
          <a:r>
            <a:rPr lang="en-US" dirty="0">
              <a:latin typeface="Algerian" panose="04020705040A02060702" pitchFamily="82" charset="0"/>
            </a:rPr>
            <a:t>TERIMAKASIH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747A26ED-D681-4448-8E66-C46D18B93DE8}" type="parTrans" cxnId="{AF2A78B8-ADAE-4E5C-940F-9F8888F132C2}">
      <dgm:prSet/>
      <dgm:spPr/>
      <dgm:t>
        <a:bodyPr/>
        <a:lstStyle/>
        <a:p>
          <a:endParaRPr lang="en-US"/>
        </a:p>
      </dgm:t>
    </dgm:pt>
    <dgm:pt modelId="{944A1DDB-8321-49E9-AA97-0278D35B80B5}" type="sibTrans" cxnId="{AF2A78B8-ADAE-4E5C-940F-9F8888F132C2}">
      <dgm:prSet/>
      <dgm:spPr/>
      <dgm:t>
        <a:bodyPr/>
        <a:lstStyle/>
        <a:p>
          <a:endParaRPr lang="en-US"/>
        </a:p>
      </dgm:t>
    </dgm:pt>
    <dgm:pt modelId="{13640CC9-63C5-4446-AB5C-840BE7203A0F}">
      <dgm:prSet/>
      <dgm:spPr/>
      <dgm:t>
        <a:bodyPr/>
        <a:lstStyle/>
        <a:p>
          <a:r>
            <a:rPr lang="en-US">
              <a:latin typeface="Algerian" panose="04020705040A02060702" pitchFamily="82" charset="0"/>
            </a:rPr>
            <a:t>TERIMAKASIH</a:t>
          </a:r>
          <a:endParaRPr lang="en-US" dirty="0">
            <a:latin typeface="Algerian" panose="04020705040A02060702" pitchFamily="82" charset="0"/>
          </a:endParaRPr>
        </a:p>
      </dgm:t>
    </dgm:pt>
    <dgm:pt modelId="{4E26066E-23FF-4B86-A43D-9D008698484F}" type="parTrans" cxnId="{EB719312-9F91-4B6D-AC8E-13D2730A8AF9}">
      <dgm:prSet/>
      <dgm:spPr/>
      <dgm:t>
        <a:bodyPr/>
        <a:lstStyle/>
        <a:p>
          <a:endParaRPr lang="en-US"/>
        </a:p>
      </dgm:t>
    </dgm:pt>
    <dgm:pt modelId="{74BC6FAC-CFC1-41E0-A2CF-47942C34BACC}" type="sibTrans" cxnId="{EB719312-9F91-4B6D-AC8E-13D2730A8AF9}">
      <dgm:prSet/>
      <dgm:spPr/>
      <dgm:t>
        <a:bodyPr/>
        <a:lstStyle/>
        <a:p>
          <a:endParaRPr lang="en-US"/>
        </a:p>
      </dgm:t>
    </dgm:pt>
    <dgm:pt modelId="{B020A65E-B079-4161-BC60-7CB39D01EA02}" type="pres">
      <dgm:prSet presAssocID="{03B40898-2DF1-4D8F-AE17-39A1D6984F2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DD3896D-58AC-4830-9328-74CC40E8421B}" type="pres">
      <dgm:prSet presAssocID="{13640CC9-63C5-4446-AB5C-840BE7203A0F}" presName="Accent3" presStyleCnt="0"/>
      <dgm:spPr/>
    </dgm:pt>
    <dgm:pt modelId="{86A2537C-52A1-4E05-A0F6-BC05009B23AD}" type="pres">
      <dgm:prSet presAssocID="{13640CC9-63C5-4446-AB5C-840BE7203A0F}" presName="Accent" presStyleLbl="node1" presStyleIdx="0" presStyleCnt="3"/>
      <dgm:spPr/>
    </dgm:pt>
    <dgm:pt modelId="{9F0995A8-8C02-4BF2-9F99-B942B13D97BD}" type="pres">
      <dgm:prSet presAssocID="{13640CC9-63C5-4446-AB5C-840BE7203A0F}" presName="ParentBackground3" presStyleCnt="0"/>
      <dgm:spPr/>
    </dgm:pt>
    <dgm:pt modelId="{2BAE16C1-7272-41EC-8FB1-F50981185EC5}" type="pres">
      <dgm:prSet presAssocID="{13640CC9-63C5-4446-AB5C-840BE7203A0F}" presName="ParentBackground" presStyleLbl="fgAcc1" presStyleIdx="0" presStyleCnt="3"/>
      <dgm:spPr/>
    </dgm:pt>
    <dgm:pt modelId="{BC697696-C076-4840-83F9-CF9C248144A2}" type="pres">
      <dgm:prSet presAssocID="{13640CC9-63C5-4446-AB5C-840BE7203A0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AB91CC7-FEB9-42B7-AF5D-494EA7F3AA07}" type="pres">
      <dgm:prSet presAssocID="{BC0472DC-64F1-48AD-8B64-6FA9C7403D15}" presName="Accent2" presStyleCnt="0"/>
      <dgm:spPr/>
    </dgm:pt>
    <dgm:pt modelId="{C379AA93-2720-4CC0-9330-8B6D0455F70D}" type="pres">
      <dgm:prSet presAssocID="{BC0472DC-64F1-48AD-8B64-6FA9C7403D15}" presName="Accent" presStyleLbl="node1" presStyleIdx="1" presStyleCnt="3"/>
      <dgm:spPr/>
      <dgm:extLst>
        <a:ext uri="{E40237B7-FDA0-4F09-8148-C483321AD2D9}">
          <dgm14:cNvPr xmlns:dgm14="http://schemas.microsoft.com/office/drawing/2010/diagram" id="0" name="" title="Step 2"/>
        </a:ext>
      </dgm:extLst>
    </dgm:pt>
    <dgm:pt modelId="{D56CF3C4-3211-4FF2-B367-28A9BEF09B6F}" type="pres">
      <dgm:prSet presAssocID="{BC0472DC-64F1-48AD-8B64-6FA9C7403D15}" presName="ParentBackground2" presStyleCnt="0"/>
      <dgm:spPr/>
    </dgm:pt>
    <dgm:pt modelId="{004DC993-F2C1-4790-8586-A66007742F75}" type="pres">
      <dgm:prSet presAssocID="{BC0472DC-64F1-48AD-8B64-6FA9C7403D15}" presName="ParentBackground" presStyleLbl="fgAcc1" presStyleIdx="1" presStyleCnt="3"/>
      <dgm:spPr/>
    </dgm:pt>
    <dgm:pt modelId="{90A5D1C6-45D6-4303-AEE2-C16A1D353D9C}" type="pres">
      <dgm:prSet presAssocID="{BC0472DC-64F1-48AD-8B64-6FA9C7403D1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CA543E7-913A-416C-BB57-6399E851BA99}" type="pres">
      <dgm:prSet presAssocID="{9D7245CC-C513-4418-88A9-FE3B1E65B2E6}" presName="Accent1" presStyleCnt="0"/>
      <dgm:spPr/>
    </dgm:pt>
    <dgm:pt modelId="{A7BDFE11-381D-45B7-A64F-6ED6DD450B3D}" type="pres">
      <dgm:prSet presAssocID="{9D7245CC-C513-4418-88A9-FE3B1E65B2E6}" presName="Accent" presStyleLbl="node1" presStyleIdx="2" presStyleCnt="3"/>
      <dgm:spPr/>
      <dgm:extLst>
        <a:ext uri="{E40237B7-FDA0-4F09-8148-C483321AD2D9}">
          <dgm14:cNvPr xmlns:dgm14="http://schemas.microsoft.com/office/drawing/2010/diagram" id="0" name="" title="Step 1"/>
        </a:ext>
      </dgm:extLst>
    </dgm:pt>
    <dgm:pt modelId="{7FC43490-7B5C-423E-88E5-F0BD772B0354}" type="pres">
      <dgm:prSet presAssocID="{9D7245CC-C513-4418-88A9-FE3B1E65B2E6}" presName="ParentBackground1" presStyleCnt="0"/>
      <dgm:spPr/>
    </dgm:pt>
    <dgm:pt modelId="{7C1BFCD5-31A4-458C-91DB-01F38695A7B5}" type="pres">
      <dgm:prSet presAssocID="{9D7245CC-C513-4418-88A9-FE3B1E65B2E6}" presName="ParentBackground" presStyleLbl="fgAcc1" presStyleIdx="2" presStyleCnt="3"/>
      <dgm:spPr/>
    </dgm:pt>
    <dgm:pt modelId="{BB1BE69F-E91E-49BD-A1C1-053AAF462A8F}" type="pres">
      <dgm:prSet presAssocID="{9D7245CC-C513-4418-88A9-FE3B1E65B2E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0DC250D-B04A-4BDA-B22F-4EA9474E5CDC}" type="presOf" srcId="{BC0472DC-64F1-48AD-8B64-6FA9C7403D15}" destId="{90A5D1C6-45D6-4303-AEE2-C16A1D353D9C}" srcOrd="1" destOrd="0" presId="urn:microsoft.com/office/officeart/2011/layout/CircleProcess"/>
    <dgm:cxn modelId="{EB719312-9F91-4B6D-AC8E-13D2730A8AF9}" srcId="{03B40898-2DF1-4D8F-AE17-39A1D6984F24}" destId="{13640CC9-63C5-4446-AB5C-840BE7203A0F}" srcOrd="2" destOrd="0" parTransId="{4E26066E-23FF-4B86-A43D-9D008698484F}" sibTransId="{74BC6FAC-CFC1-41E0-A2CF-47942C34BACC}"/>
    <dgm:cxn modelId="{4AC00460-8C20-4323-8CE1-09E9809062BD}" type="presOf" srcId="{BC0472DC-64F1-48AD-8B64-6FA9C7403D15}" destId="{004DC993-F2C1-4790-8586-A66007742F75}" srcOrd="0" destOrd="0" presId="urn:microsoft.com/office/officeart/2011/layout/CircleProcess"/>
    <dgm:cxn modelId="{7A7EB182-51AC-441A-AB61-AB86BBB7743F}" type="presOf" srcId="{9D7245CC-C513-4418-88A9-FE3B1E65B2E6}" destId="{7C1BFCD5-31A4-458C-91DB-01F38695A7B5}" srcOrd="0" destOrd="0" presId="urn:microsoft.com/office/officeart/2011/layout/CircleProcess"/>
    <dgm:cxn modelId="{AF2A78B8-ADAE-4E5C-940F-9F8888F132C2}" srcId="{03B40898-2DF1-4D8F-AE17-39A1D6984F24}" destId="{BC0472DC-64F1-48AD-8B64-6FA9C7403D15}" srcOrd="1" destOrd="0" parTransId="{747A26ED-D681-4448-8E66-C46D18B93DE8}" sibTransId="{944A1DDB-8321-49E9-AA97-0278D35B80B5}"/>
    <dgm:cxn modelId="{A43DC8CA-83CA-4F09-A496-859E66FE0401}" type="presOf" srcId="{13640CC9-63C5-4446-AB5C-840BE7203A0F}" destId="{2BAE16C1-7272-41EC-8FB1-F50981185EC5}" srcOrd="0" destOrd="0" presId="urn:microsoft.com/office/officeart/2011/layout/CircleProcess"/>
    <dgm:cxn modelId="{6E89DCCA-737E-45D0-BB45-94BDE05A3856}" type="presOf" srcId="{9D7245CC-C513-4418-88A9-FE3B1E65B2E6}" destId="{BB1BE69F-E91E-49BD-A1C1-053AAF462A8F}" srcOrd="1" destOrd="0" presId="urn:microsoft.com/office/officeart/2011/layout/CircleProcess"/>
    <dgm:cxn modelId="{5C2FA1E1-0367-43F9-80C8-301FA377E3AD}" type="presOf" srcId="{13640CC9-63C5-4446-AB5C-840BE7203A0F}" destId="{BC697696-C076-4840-83F9-CF9C248144A2}" srcOrd="1" destOrd="0" presId="urn:microsoft.com/office/officeart/2011/layout/CircleProcess"/>
    <dgm:cxn modelId="{37B4F4EA-97FB-4FDE-9390-9942BD6E1799}" type="presOf" srcId="{03B40898-2DF1-4D8F-AE17-39A1D6984F24}" destId="{B020A65E-B079-4161-BC60-7CB39D01EA02}" srcOrd="0" destOrd="0" presId="urn:microsoft.com/office/officeart/2011/layout/CircleProcess"/>
    <dgm:cxn modelId="{CBF9B2FB-7EBD-4075-AC6F-60BF21993DF6}" srcId="{03B40898-2DF1-4D8F-AE17-39A1D6984F24}" destId="{9D7245CC-C513-4418-88A9-FE3B1E65B2E6}" srcOrd="0" destOrd="0" parTransId="{BA82D20F-7643-4561-9DFF-B2172D0A7A78}" sibTransId="{7D16FFE3-4DF9-4DB4-B6EC-52A5CA8D5039}"/>
    <dgm:cxn modelId="{55A7ACD6-FEF1-44F7-8892-A50C91647BAF}" type="presParOf" srcId="{B020A65E-B079-4161-BC60-7CB39D01EA02}" destId="{7DD3896D-58AC-4830-9328-74CC40E8421B}" srcOrd="0" destOrd="0" presId="urn:microsoft.com/office/officeart/2011/layout/CircleProcess"/>
    <dgm:cxn modelId="{F938B44E-C631-4317-BB0A-B688CAD24C55}" type="presParOf" srcId="{7DD3896D-58AC-4830-9328-74CC40E8421B}" destId="{86A2537C-52A1-4E05-A0F6-BC05009B23AD}" srcOrd="0" destOrd="0" presId="urn:microsoft.com/office/officeart/2011/layout/CircleProcess"/>
    <dgm:cxn modelId="{4FC29A14-17F0-46A6-A755-80E37509D193}" type="presParOf" srcId="{B020A65E-B079-4161-BC60-7CB39D01EA02}" destId="{9F0995A8-8C02-4BF2-9F99-B942B13D97BD}" srcOrd="1" destOrd="0" presId="urn:microsoft.com/office/officeart/2011/layout/CircleProcess"/>
    <dgm:cxn modelId="{FFDEB214-74D9-4E48-86B2-D395FB2EFDA7}" type="presParOf" srcId="{9F0995A8-8C02-4BF2-9F99-B942B13D97BD}" destId="{2BAE16C1-7272-41EC-8FB1-F50981185EC5}" srcOrd="0" destOrd="0" presId="urn:microsoft.com/office/officeart/2011/layout/CircleProcess"/>
    <dgm:cxn modelId="{EE4365AC-C9CF-4B1D-BF44-B4A3EF4E592D}" type="presParOf" srcId="{B020A65E-B079-4161-BC60-7CB39D01EA02}" destId="{BC697696-C076-4840-83F9-CF9C248144A2}" srcOrd="2" destOrd="0" presId="urn:microsoft.com/office/officeart/2011/layout/CircleProcess"/>
    <dgm:cxn modelId="{3E3BFEDF-2549-4211-B17C-284A091CC4B7}" type="presParOf" srcId="{B020A65E-B079-4161-BC60-7CB39D01EA02}" destId="{1AB91CC7-FEB9-42B7-AF5D-494EA7F3AA07}" srcOrd="3" destOrd="0" presId="urn:microsoft.com/office/officeart/2011/layout/CircleProcess"/>
    <dgm:cxn modelId="{445D3156-7385-4509-8E15-0B439F2AEF17}" type="presParOf" srcId="{1AB91CC7-FEB9-42B7-AF5D-494EA7F3AA07}" destId="{C379AA93-2720-4CC0-9330-8B6D0455F70D}" srcOrd="0" destOrd="0" presId="urn:microsoft.com/office/officeart/2011/layout/CircleProcess"/>
    <dgm:cxn modelId="{B853C357-F029-49F7-AEC0-9E40848F0110}" type="presParOf" srcId="{B020A65E-B079-4161-BC60-7CB39D01EA02}" destId="{D56CF3C4-3211-4FF2-B367-28A9BEF09B6F}" srcOrd="4" destOrd="0" presId="urn:microsoft.com/office/officeart/2011/layout/CircleProcess"/>
    <dgm:cxn modelId="{FD615899-3FE6-430F-9D6A-B4BE4E398FE4}" type="presParOf" srcId="{D56CF3C4-3211-4FF2-B367-28A9BEF09B6F}" destId="{004DC993-F2C1-4790-8586-A66007742F75}" srcOrd="0" destOrd="0" presId="urn:microsoft.com/office/officeart/2011/layout/CircleProcess"/>
    <dgm:cxn modelId="{2C94E128-61B1-4638-B4B3-6372E4F4A2FC}" type="presParOf" srcId="{B020A65E-B079-4161-BC60-7CB39D01EA02}" destId="{90A5D1C6-45D6-4303-AEE2-C16A1D353D9C}" srcOrd="5" destOrd="0" presId="urn:microsoft.com/office/officeart/2011/layout/CircleProcess"/>
    <dgm:cxn modelId="{3782AF5E-0DD3-475C-A150-6F246B995A1E}" type="presParOf" srcId="{B020A65E-B079-4161-BC60-7CB39D01EA02}" destId="{6CA543E7-913A-416C-BB57-6399E851BA99}" srcOrd="6" destOrd="0" presId="urn:microsoft.com/office/officeart/2011/layout/CircleProcess"/>
    <dgm:cxn modelId="{7CB89AAC-BF68-418A-9C84-C14DFD5B18DA}" type="presParOf" srcId="{6CA543E7-913A-416C-BB57-6399E851BA99}" destId="{A7BDFE11-381D-45B7-A64F-6ED6DD450B3D}" srcOrd="0" destOrd="0" presId="urn:microsoft.com/office/officeart/2011/layout/CircleProcess"/>
    <dgm:cxn modelId="{60FFF057-0F00-4670-B16B-F1AB9086289E}" type="presParOf" srcId="{B020A65E-B079-4161-BC60-7CB39D01EA02}" destId="{7FC43490-7B5C-423E-88E5-F0BD772B0354}" srcOrd="7" destOrd="0" presId="urn:microsoft.com/office/officeart/2011/layout/CircleProcess"/>
    <dgm:cxn modelId="{15917247-909F-49CB-A052-FCAF67FBDAC9}" type="presParOf" srcId="{7FC43490-7B5C-423E-88E5-F0BD772B0354}" destId="{7C1BFCD5-31A4-458C-91DB-01F38695A7B5}" srcOrd="0" destOrd="0" presId="urn:microsoft.com/office/officeart/2011/layout/CircleProcess"/>
    <dgm:cxn modelId="{A27A2D82-1EB1-4BEC-B30D-22FB828CA49F}" type="presParOf" srcId="{B020A65E-B079-4161-BC60-7CB39D01EA02}" destId="{BB1BE69F-E91E-49BD-A1C1-053AAF462A8F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2537C-52A1-4E05-A0F6-BC05009B23AD}">
      <dsp:nvSpPr>
        <dsp:cNvPr id="0" name=""/>
        <dsp:cNvSpPr/>
      </dsp:nvSpPr>
      <dsp:spPr>
        <a:xfrm>
          <a:off x="6237051" y="852312"/>
          <a:ext cx="2257753" cy="22581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AE16C1-7272-41EC-8FB1-F50981185EC5}">
      <dsp:nvSpPr>
        <dsp:cNvPr id="0" name=""/>
        <dsp:cNvSpPr/>
      </dsp:nvSpPr>
      <dsp:spPr>
        <a:xfrm>
          <a:off x="6312016" y="927597"/>
          <a:ext cx="2107824" cy="210760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lgerian" panose="04020705040A02060702" pitchFamily="82" charset="0"/>
            </a:rPr>
            <a:t>TERIMAKASIH</a:t>
          </a:r>
          <a:endParaRPr lang="en-US" sz="1700" kern="1200" dirty="0">
            <a:latin typeface="Algerian" panose="04020705040A02060702" pitchFamily="82" charset="0"/>
          </a:endParaRPr>
        </a:p>
      </dsp:txBody>
      <dsp:txXfrm>
        <a:off x="6613344" y="1228740"/>
        <a:ext cx="1505169" cy="1505315"/>
      </dsp:txXfrm>
    </dsp:sp>
    <dsp:sp modelId="{C379AA93-2720-4CC0-9330-8B6D0455F70D}">
      <dsp:nvSpPr>
        <dsp:cNvPr id="0" name=""/>
        <dsp:cNvSpPr/>
      </dsp:nvSpPr>
      <dsp:spPr>
        <a:xfrm rot="2700000">
          <a:off x="3906317" y="855042"/>
          <a:ext cx="2252315" cy="225231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4DC993-F2C1-4790-8586-A66007742F75}">
      <dsp:nvSpPr>
        <dsp:cNvPr id="0" name=""/>
        <dsp:cNvSpPr/>
      </dsp:nvSpPr>
      <dsp:spPr>
        <a:xfrm>
          <a:off x="3978562" y="927597"/>
          <a:ext cx="2107824" cy="210760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lgerian" panose="04020705040A02060702" pitchFamily="82" charset="0"/>
            </a:rPr>
            <a:t>TERIMAKASIH</a:t>
          </a:r>
          <a:endParaRPr lang="en-US" sz="1700" kern="1200" dirty="0"/>
        </a:p>
      </dsp:txBody>
      <dsp:txXfrm>
        <a:off x="4279890" y="1228740"/>
        <a:ext cx="1505169" cy="1505315"/>
      </dsp:txXfrm>
    </dsp:sp>
    <dsp:sp modelId="{A7BDFE11-381D-45B7-A64F-6ED6DD450B3D}">
      <dsp:nvSpPr>
        <dsp:cNvPr id="0" name=""/>
        <dsp:cNvSpPr/>
      </dsp:nvSpPr>
      <dsp:spPr>
        <a:xfrm rot="2700000">
          <a:off x="1572864" y="855042"/>
          <a:ext cx="2252315" cy="225231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1BFCD5-31A4-458C-91DB-01F38695A7B5}">
      <dsp:nvSpPr>
        <dsp:cNvPr id="0" name=""/>
        <dsp:cNvSpPr/>
      </dsp:nvSpPr>
      <dsp:spPr>
        <a:xfrm>
          <a:off x="1645109" y="927597"/>
          <a:ext cx="2107824" cy="210760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lgerian" panose="04020705040A02060702" pitchFamily="82" charset="0"/>
            </a:rPr>
            <a:t>TERIMAKASIH</a:t>
          </a:r>
        </a:p>
      </dsp:txBody>
      <dsp:txXfrm>
        <a:off x="1946437" y="1228740"/>
        <a:ext cx="1505169" cy="1505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10/14/2020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10/14/2020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up of colorful seashel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4624183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 bwMode="white">
          <a:xfrm>
            <a:off x="0" y="3074521"/>
            <a:ext cx="12201888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162527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3814" y="5641975"/>
            <a:ext cx="9601200" cy="9141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sp>
        <p:nvSpPr>
          <p:cNvPr id="10" name="Freeform 9"/>
          <p:cNvSpPr/>
          <p:nvPr/>
        </p:nvSpPr>
        <p:spPr>
          <a:xfrm rot="21388434">
            <a:off x="12235" y="2969834"/>
            <a:ext cx="12169907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Freeform 10"/>
          <p:cNvSpPr/>
          <p:nvPr/>
        </p:nvSpPr>
        <p:spPr>
          <a:xfrm rot="21388434">
            <a:off x="29672" y="2764068"/>
            <a:ext cx="12205856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2" name="Freeform 11"/>
          <p:cNvSpPr/>
          <p:nvPr/>
        </p:nvSpPr>
        <p:spPr>
          <a:xfrm rot="21388434">
            <a:off x="-4585" y="3108508"/>
            <a:ext cx="12215153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1828801"/>
            <a:ext cx="9601198" cy="3962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10/14/2020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10/14/2020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10/14/2020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928553"/>
            <a:ext cx="9601200" cy="226244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267200"/>
            <a:ext cx="9601200" cy="93452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10/14/2020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3962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0767" y="1828800"/>
            <a:ext cx="4648200" cy="3962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72D1-64D5-4552-ACDD-1CCE5F7F800D}" type="datetimeFigureOut">
              <a:rPr lang="en-US"/>
              <a:t>10/14/2020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F29E-967E-4B69-BEAA-E3504E4378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7813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2" y="1777042"/>
            <a:ext cx="4645152" cy="941716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2" y="2781300"/>
            <a:ext cx="4645152" cy="30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103120">
              <a:defRPr sz="1600"/>
            </a:lvl6pPr>
            <a:lvl7pPr marL="2103120">
              <a:defRPr sz="1600"/>
            </a:lvl7pPr>
            <a:lvl8pPr marL="2103120">
              <a:defRPr sz="1600"/>
            </a:lvl8pPr>
            <a:lvl9pPr marL="210312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10/14/2020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10/14/2020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10/14/2020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533400"/>
            <a:ext cx="4572001" cy="2743199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7213" y="533401"/>
            <a:ext cx="5943603" cy="5257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3429000"/>
            <a:ext cx="4572000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10/14/2020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9050" y="533401"/>
            <a:ext cx="4573192" cy="27431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3"/>
            <a:ext cx="6553318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9049" y="3429001"/>
            <a:ext cx="4573191" cy="2362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10/14/2020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4585" y="5374939"/>
            <a:ext cx="12240113" cy="1559261"/>
            <a:chOff x="-4585" y="2764068"/>
            <a:chExt cx="12240113" cy="1559261"/>
          </a:xfrm>
        </p:grpSpPr>
        <p:sp>
          <p:nvSpPr>
            <p:cNvPr id="9" name="Freeform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1"/>
            <a:ext cx="9601198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9152" y="6400800"/>
            <a:ext cx="595483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510" y="6400800"/>
            <a:ext cx="154866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18310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031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603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747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3192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3937321"/>
            <a:ext cx="9601200" cy="914101"/>
          </a:xfrm>
        </p:spPr>
        <p:txBody>
          <a:bodyPr>
            <a:normAutofit/>
          </a:bodyPr>
          <a:lstStyle/>
          <a:p>
            <a:r>
              <a:rPr lang="en-US" sz="4000" dirty="0"/>
              <a:t>KARAKTERISTIK PESERTA DIDIK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2073" y="1233056"/>
            <a:ext cx="8187878" cy="3140802"/>
          </a:xfrm>
        </p:spPr>
        <p:txBody>
          <a:bodyPr>
            <a:noAutofit/>
          </a:bodyPr>
          <a:lstStyle/>
          <a:p>
            <a:pPr algn="l"/>
            <a:br>
              <a:rPr lang="en-US" sz="1400" b="0" i="0" dirty="0">
                <a:solidFill>
                  <a:schemeClr val="tx1"/>
                </a:solidFill>
                <a:effectLst/>
                <a:latin typeface="Roboto"/>
              </a:rPr>
            </a:br>
            <a:br>
              <a:rPr lang="en-US" sz="2000" b="0" i="0" dirty="0">
                <a:solidFill>
                  <a:schemeClr val="tx1"/>
                </a:solidFill>
                <a:effectLst/>
                <a:latin typeface="Roboto"/>
              </a:rPr>
            </a:br>
            <a:r>
              <a:rPr lang="en-US" sz="2000" b="1" i="0" dirty="0">
                <a:solidFill>
                  <a:schemeClr val="tx1"/>
                </a:solidFill>
                <a:effectLst/>
                <a:latin typeface="ff2"/>
              </a:rPr>
              <a:t>USIA PESERTA DIDIK SECARA UMUM DAPATDIKLASIFIKASIKAN BERDASARKAN TINGKATSEKOLAH. MISAL: USIA ANAK TK, SD, SMP,SMA </a:t>
            </a:r>
            <a:r>
              <a:rPr lang="en-US" sz="2000" b="1" i="0" dirty="0" err="1">
                <a:solidFill>
                  <a:schemeClr val="tx1"/>
                </a:solidFill>
                <a:effectLst/>
                <a:latin typeface="ff2"/>
              </a:rPr>
              <a:t>dst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ff2"/>
              </a:rPr>
              <a:t>.</a:t>
            </a:r>
            <a:br>
              <a:rPr lang="en-US" sz="2000" b="0" i="0" dirty="0">
                <a:solidFill>
                  <a:schemeClr val="tx1"/>
                </a:solidFill>
                <a:effectLst/>
                <a:latin typeface="Roboto"/>
              </a:rPr>
            </a:br>
            <a:br>
              <a:rPr lang="en-US" sz="2000" b="0" i="0" dirty="0">
                <a:solidFill>
                  <a:schemeClr val="tx1"/>
                </a:solidFill>
                <a:effectLst/>
                <a:latin typeface="Roboto"/>
              </a:rPr>
            </a:br>
            <a:r>
              <a:rPr lang="en-US" sz="2000" b="1" i="0" dirty="0">
                <a:solidFill>
                  <a:schemeClr val="tx1"/>
                </a:solidFill>
                <a:effectLst/>
                <a:latin typeface="ff2"/>
              </a:rPr>
              <a:t>USIA PERKEMBANGAN INTELEKTUAL MENURUT PIAGET YAITU:</a:t>
            </a:r>
            <a:br>
              <a:rPr lang="en-US" sz="2000" b="1" i="0" dirty="0">
                <a:solidFill>
                  <a:schemeClr val="tx1"/>
                </a:solidFill>
                <a:effectLst/>
                <a:latin typeface="ff2"/>
              </a:rPr>
            </a:br>
            <a:br>
              <a:rPr lang="en-US" sz="2000" b="1" i="0" dirty="0">
                <a:solidFill>
                  <a:schemeClr val="tx1"/>
                </a:solidFill>
                <a:effectLst/>
                <a:latin typeface="ff2"/>
              </a:rPr>
            </a:br>
            <a:r>
              <a:rPr lang="en-US" sz="2000" b="1" i="0" dirty="0">
                <a:solidFill>
                  <a:schemeClr val="tx1"/>
                </a:solidFill>
                <a:effectLst/>
                <a:latin typeface="ff2"/>
              </a:rPr>
              <a:t>SENSORI MOTOR (0,0 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ff1"/>
              </a:rPr>
              <a:t> –  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ff2"/>
              </a:rPr>
              <a:t>2,0 TAHUN)</a:t>
            </a:r>
            <a:br>
              <a:rPr lang="en-US" sz="2000" b="1" i="0" dirty="0">
                <a:solidFill>
                  <a:schemeClr val="tx1"/>
                </a:solidFill>
                <a:effectLst/>
                <a:latin typeface="ff2"/>
              </a:rPr>
            </a:br>
            <a:r>
              <a:rPr lang="en-US" sz="2000" b="1" i="0" dirty="0">
                <a:solidFill>
                  <a:schemeClr val="tx1"/>
                </a:solidFill>
                <a:effectLst/>
                <a:latin typeface="ff2"/>
              </a:rPr>
              <a:t>PRA OPERASIONAL (2,0 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ff1"/>
              </a:rPr>
              <a:t> – 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ff2"/>
              </a:rPr>
              <a:t>7,0 TAHUN)</a:t>
            </a:r>
            <a:br>
              <a:rPr lang="en-US" sz="2000" b="1" i="0" dirty="0">
                <a:solidFill>
                  <a:schemeClr val="tx1"/>
                </a:solidFill>
                <a:effectLst/>
                <a:latin typeface="ff2"/>
              </a:rPr>
            </a:br>
            <a:r>
              <a:rPr lang="en-US" sz="2000" b="1" i="0" dirty="0">
                <a:solidFill>
                  <a:schemeClr val="tx1"/>
                </a:solidFill>
                <a:effectLst/>
                <a:latin typeface="ff2"/>
              </a:rPr>
              <a:t>OPERASIONAL KONKRIT (7,0 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ff1"/>
              </a:rPr>
              <a:t> – 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ff2"/>
              </a:rPr>
              <a:t>11 TAHUN)</a:t>
            </a:r>
            <a:br>
              <a:rPr lang="en-US" sz="2000" b="1" i="0" dirty="0">
                <a:solidFill>
                  <a:schemeClr val="tx1"/>
                </a:solidFill>
                <a:effectLst/>
                <a:latin typeface="ff2"/>
              </a:rPr>
            </a:br>
            <a:r>
              <a:rPr lang="en-US" sz="2000" b="1" i="0" dirty="0">
                <a:solidFill>
                  <a:schemeClr val="tx1"/>
                </a:solidFill>
                <a:effectLst/>
                <a:latin typeface="ff2"/>
              </a:rPr>
              <a:t>OPERASIONAL FORMAL (11,0-14,0 </a:t>
            </a:r>
            <a:r>
              <a:rPr lang="en-US" sz="2000" b="1" i="0" dirty="0" err="1">
                <a:solidFill>
                  <a:schemeClr val="tx1"/>
                </a:solidFill>
                <a:effectLst/>
                <a:latin typeface="ff2"/>
              </a:rPr>
              <a:t>keatas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ff2"/>
              </a:rPr>
              <a:t>)</a:t>
            </a:r>
            <a:br>
              <a:rPr lang="en-US" sz="2000" b="0" i="0" dirty="0">
                <a:solidFill>
                  <a:schemeClr val="tx1"/>
                </a:solidFill>
                <a:effectLst/>
                <a:latin typeface="Roboto"/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Placeholder 4" descr="A toddler and a young girl holding hands on beach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r="17"/>
          <a:stretch>
            <a:fillRect/>
          </a:stretch>
        </p:blipFill>
        <p:spPr>
          <a:xfrm>
            <a:off x="0" y="3"/>
            <a:ext cx="2507673" cy="60045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2321" y="266701"/>
            <a:ext cx="4573191" cy="533399"/>
          </a:xfrm>
        </p:spPr>
        <p:txBody>
          <a:bodyPr/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USIA</a:t>
            </a:r>
          </a:p>
        </p:txBody>
      </p:sp>
    </p:spTree>
    <p:extLst>
      <p:ext uri="{BB962C8B-B14F-4D97-AF65-F5344CB8AC3E}">
        <p14:creationId xmlns:p14="http://schemas.microsoft.com/office/powerpoint/2010/main" val="40186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AE534-9E17-40DB-8459-43782792E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9050" y="1219200"/>
            <a:ext cx="4573192" cy="928255"/>
          </a:xfrm>
        </p:spPr>
        <p:txBody>
          <a:bodyPr>
            <a:normAutofit/>
          </a:bodyPr>
          <a:lstStyle/>
          <a:p>
            <a:pPr algn="ctr"/>
            <a:r>
              <a:rPr lang="en-US" sz="2400" b="0" i="0" dirty="0">
                <a:solidFill>
                  <a:schemeClr val="tx1"/>
                </a:solidFill>
                <a:effectLst/>
                <a:latin typeface="ff4"/>
              </a:rPr>
              <a:t>KULTURAL</a:t>
            </a:r>
            <a:br>
              <a:rPr lang="en-US" sz="2400" b="0" i="0" dirty="0">
                <a:solidFill>
                  <a:schemeClr val="tx1"/>
                </a:solidFill>
                <a:effectLst/>
                <a:latin typeface="Roboto"/>
              </a:rPr>
            </a:br>
            <a:br>
              <a:rPr lang="en-US" sz="1400" b="0" i="0" dirty="0">
                <a:solidFill>
                  <a:schemeClr val="tx1"/>
                </a:solidFill>
                <a:effectLst/>
                <a:latin typeface="Roboto"/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2DD91-23DD-4108-A485-D669CEDE9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9049" y="2604655"/>
            <a:ext cx="4573191" cy="3186545"/>
          </a:xfrm>
        </p:spPr>
        <p:txBody>
          <a:bodyPr/>
          <a:lstStyle/>
          <a:p>
            <a:pPr algn="ctr"/>
            <a:r>
              <a:rPr lang="en-US" b="1" dirty="0">
                <a:latin typeface="ff2"/>
              </a:rPr>
              <a:t>PESERTA DIDIK DALAM SUATU KELASTERDIRI/MEMILIKI BUDAYA BERBEDA,BEDA. MISAL BUDAYA JAWA, SUNDA,MINANG, MADURA, BALI, ASMAT</a:t>
            </a:r>
            <a:br>
              <a:rPr lang="en-US" dirty="0">
                <a:latin typeface="Roboto"/>
              </a:rPr>
            </a:br>
            <a:endParaRPr lang="en-US" dirty="0"/>
          </a:p>
        </p:txBody>
      </p:sp>
      <p:pic>
        <p:nvPicPr>
          <p:cNvPr id="8194" name="Picture 2" descr="Identitas Sebagai Konsekuensi Kultural-Politik (Bagian 2) - Jalan Damai">
            <a:extLst>
              <a:ext uri="{FF2B5EF4-FFF2-40B4-BE49-F238E27FC236}">
                <a16:creationId xmlns:a16="http://schemas.microsoft.com/office/drawing/2014/main" id="{2B0ADCBF-D2EE-4448-9E5D-39B9B165A61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r="11369"/>
          <a:stretch>
            <a:fillRect/>
          </a:stretch>
        </p:blipFill>
        <p:spPr bwMode="auto">
          <a:xfrm>
            <a:off x="609758" y="734291"/>
            <a:ext cx="5361551" cy="52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8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D8026-F185-4FF7-9440-F153CAFD4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9050" y="533402"/>
            <a:ext cx="4573192" cy="151707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ff4"/>
              </a:rPr>
              <a:t>STATUS SOSIAL-EKONOMI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1168B7-E527-4725-9E27-C7FBED4027D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5D400-685E-4A4A-9BD1-6C619A790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10789E-BD2F-4BEE-825F-A39440ECD849}"/>
              </a:ext>
            </a:extLst>
          </p:cNvPr>
          <p:cNvSpPr txBox="1"/>
          <p:nvPr/>
        </p:nvSpPr>
        <p:spPr>
          <a:xfrm>
            <a:off x="374192" y="853487"/>
            <a:ext cx="617912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b="0" i="0" dirty="0">
              <a:solidFill>
                <a:srgbClr val="000000"/>
              </a:solidFill>
              <a:effectLst/>
              <a:latin typeface="Roboto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Roboto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b="1" i="0" dirty="0">
                <a:effectLst/>
                <a:latin typeface="ff2"/>
              </a:rPr>
              <a:t>PESERTA DIDIK BERASAL DARIKELUARGA YANG MEMILIKI STATUSSOSIAL DAN EKONOMI YANG BERBEDA-BEDA.</a:t>
            </a:r>
            <a:endParaRPr lang="en-US" sz="2400" b="0" i="0" dirty="0">
              <a:effectLst/>
              <a:latin typeface="Roboto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2400" b="0" i="0" dirty="0">
              <a:effectLst/>
              <a:latin typeface="Roboto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b="1" i="0" dirty="0">
                <a:effectLst/>
                <a:latin typeface="ff2"/>
              </a:rPr>
              <a:t>STATUS SOSIAL, MISAL: ADA PESERTA DIDIK ANAK PEJABAT, DAN ANAKPEGAWAI BIASA.</a:t>
            </a:r>
            <a:endParaRPr lang="en-US" sz="2400" b="0" i="0" dirty="0">
              <a:effectLst/>
              <a:latin typeface="Roboto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2400" b="0" i="0" dirty="0">
              <a:effectLst/>
              <a:latin typeface="Roboto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400" b="1" i="0" dirty="0">
                <a:effectLst/>
                <a:latin typeface="ff2"/>
              </a:rPr>
              <a:t>STATUS EKONOMI, MISAL: ADA ANAKORANG KAYA, ADA ORANG KURANG MAMPU</a:t>
            </a:r>
            <a:endParaRPr lang="en-US" sz="2400" b="0" i="0" dirty="0">
              <a:effectLst/>
              <a:latin typeface="Roboto"/>
            </a:endParaRPr>
          </a:p>
        </p:txBody>
      </p:sp>
      <p:pic>
        <p:nvPicPr>
          <p:cNvPr id="9218" name="Picture 2" descr="Konsep dan Kriteria Status Sosial Ekonomi - dKampus">
            <a:extLst>
              <a:ext uri="{FF2B5EF4-FFF2-40B4-BE49-F238E27FC236}">
                <a16:creationId xmlns:a16="http://schemas.microsoft.com/office/drawing/2014/main" id="{0A759C38-CBF5-4228-BE6A-3A0E9925C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09" y="3428999"/>
            <a:ext cx="4253346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59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ED478-081D-46C2-BD83-5AFB8E4B2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3013" y="422564"/>
            <a:ext cx="4573192" cy="2743199"/>
          </a:xfrm>
        </p:spPr>
        <p:txBody>
          <a:bodyPr>
            <a:normAutofit/>
          </a:bodyPr>
          <a:lstStyle/>
          <a:p>
            <a:pPr algn="ctr"/>
            <a:r>
              <a:rPr lang="en-US" sz="2400" b="0" i="0" dirty="0">
                <a:solidFill>
                  <a:schemeClr val="tx1"/>
                </a:solidFill>
                <a:effectLst/>
                <a:latin typeface="ff4"/>
              </a:rPr>
              <a:t>MINAT</a:t>
            </a:r>
            <a:br>
              <a:rPr lang="en-US" sz="2400" b="0" i="0" dirty="0">
                <a:solidFill>
                  <a:schemeClr val="tx1"/>
                </a:solidFill>
                <a:effectLst/>
                <a:latin typeface="Roboto"/>
              </a:rPr>
            </a:br>
            <a:br>
              <a:rPr lang="en-US" sz="2400" b="0" i="0" dirty="0">
                <a:solidFill>
                  <a:schemeClr val="tx1"/>
                </a:solidFill>
                <a:effectLst/>
                <a:latin typeface="Roboto"/>
              </a:rPr>
            </a:br>
            <a:r>
              <a:rPr lang="en-US" sz="2400" b="1" i="0" dirty="0">
                <a:solidFill>
                  <a:schemeClr val="tx1"/>
                </a:solidFill>
                <a:effectLst/>
                <a:latin typeface="ff2"/>
              </a:rPr>
              <a:t>DALAM SUATU KELAS SISWA MEMILIKI BERMACAM-MACAM TINGKATAN MINAT BELAJAR</a:t>
            </a:r>
            <a:r>
              <a:rPr lang="en-US" sz="2400" b="1" dirty="0">
                <a:solidFill>
                  <a:schemeClr val="tx1"/>
                </a:solidFill>
                <a:latin typeface="ff2"/>
              </a:rPr>
              <a:t> </a:t>
            </a:r>
            <a:br>
              <a:rPr lang="en-US" sz="2400" b="1" dirty="0">
                <a:solidFill>
                  <a:schemeClr val="tx1"/>
                </a:solidFill>
                <a:latin typeface="ff2"/>
              </a:rPr>
            </a:br>
            <a:r>
              <a:rPr lang="en-US" sz="2400" b="1" i="0" dirty="0">
                <a:solidFill>
                  <a:schemeClr val="tx1"/>
                </a:solidFill>
                <a:effectLst/>
                <a:latin typeface="ff2"/>
              </a:rPr>
              <a:t>ADA SISWA YANG MEMILIKI MINAT BELAJARNYA TINGGI, SEDANG,DAN RENDAH</a:t>
            </a:r>
            <a:br>
              <a:rPr lang="en-US" sz="2400" b="0" i="0" dirty="0">
                <a:solidFill>
                  <a:schemeClr val="tx1"/>
                </a:solidFill>
                <a:effectLst/>
                <a:latin typeface="Roboto"/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F1F02-1A8A-4D40-AB81-E2FA66529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Yuk Ketahui Hubungan Bakat dan Minat! - Kompasiana.com">
            <a:extLst>
              <a:ext uri="{FF2B5EF4-FFF2-40B4-BE49-F238E27FC236}">
                <a16:creationId xmlns:a16="http://schemas.microsoft.com/office/drawing/2014/main" id="{EF6989DE-B3C5-4FB6-91AC-CED77A56BEB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5" r="26905"/>
          <a:stretch>
            <a:fillRect/>
          </a:stretch>
        </p:blipFill>
        <p:spPr bwMode="auto">
          <a:xfrm>
            <a:off x="1288471" y="1057124"/>
            <a:ext cx="4447309" cy="421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81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Content Placeholder 2" descr="Circle process showing 3 steps arranged from left to right pointing towards goal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593773"/>
              </p:ext>
            </p:extLst>
          </p:nvPr>
        </p:nvGraphicFramePr>
        <p:xfrm>
          <a:off x="1293813" y="1828800"/>
          <a:ext cx="9601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830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F569D-6C73-4E79-9598-B546A002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D2404-4218-4882-B302-784EC94C3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200" b="1" i="0" dirty="0">
                <a:effectLst/>
                <a:latin typeface="ff2"/>
              </a:rPr>
              <a:t>KARAKTERISTIK PESERTA DIDIK MERUPAKAN CIRI ATAU SIFAT DANATRIBUT YANG MELEKAT PADAPESERTA DIDIK YANG MENGGAMBARKAN KONDISI PESERTA DIDIK, MISALNYA GAYA BELAJAR, KONDISI SOSIAL EKONOMI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7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FB8E-1C9F-4FD2-897A-A42DB666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E27CB-4D6F-4CE0-8E0D-07AE03622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E110545-C89D-4F02-8751-B3BA8DA0F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116862"/>
              </p:ext>
            </p:extLst>
          </p:nvPr>
        </p:nvGraphicFramePr>
        <p:xfrm>
          <a:off x="1293813" y="304801"/>
          <a:ext cx="9720551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resentation" r:id="rId3" imgW="4570434" imgH="3427397" progId="PowerPoint.Show.12">
                  <p:embed/>
                </p:oleObj>
              </mc:Choice>
              <mc:Fallback>
                <p:oleObj name="Presentation" r:id="rId3" imgW="4570434" imgH="342739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3813" y="304801"/>
                        <a:ext cx="9720551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328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B138-0518-48BB-8DF5-C076C25B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3A1F4-08A6-437B-9D57-C37C3A959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544B479-5015-4F57-A020-4D540C4698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144083"/>
              </p:ext>
            </p:extLst>
          </p:nvPr>
        </p:nvGraphicFramePr>
        <p:xfrm>
          <a:off x="1293813" y="0"/>
          <a:ext cx="9601197" cy="579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Slide" r:id="rId3" imgW="4570434" imgH="3427397" progId="PowerPoint.Slide.12">
                  <p:embed/>
                </p:oleObj>
              </mc:Choice>
              <mc:Fallback>
                <p:oleObj name="Slide" r:id="rId3" imgW="4570434" imgH="3427397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3813" y="0"/>
                        <a:ext cx="9601197" cy="579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631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5C070-B101-42F9-B51B-5D41995BE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066799"/>
            <a:ext cx="9601200" cy="900545"/>
          </a:xfrm>
        </p:spPr>
        <p:txBody>
          <a:bodyPr>
            <a:noAutofit/>
          </a:bodyPr>
          <a:lstStyle/>
          <a:p>
            <a:pPr algn="ctr"/>
            <a:br>
              <a:rPr lang="en-US" sz="3600" dirty="0">
                <a:latin typeface="ff0"/>
              </a:rPr>
            </a:br>
            <a:r>
              <a:rPr lang="en-US" sz="3600" dirty="0">
                <a:latin typeface="ff0"/>
              </a:rPr>
              <a:t>PENTINGNYA PEMAHAMAN KARAKTERISTIK PESERTA DIDIK</a:t>
            </a:r>
            <a:br>
              <a:rPr lang="en-US" sz="3600" dirty="0">
                <a:latin typeface="Roboto"/>
              </a:rPr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0426B-FE2A-4CA9-A258-4BCAAFAB9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4" y="2410691"/>
            <a:ext cx="9601198" cy="3380510"/>
          </a:xfrm>
        </p:spPr>
        <p:txBody>
          <a:bodyPr/>
          <a:lstStyle/>
          <a:p>
            <a:pPr algn="l"/>
            <a:r>
              <a:rPr lang="en-US" sz="3200" b="0" i="0" dirty="0">
                <a:effectLst/>
                <a:latin typeface="ff4"/>
              </a:rPr>
              <a:t>KARAKTERISTIK PESERTA DIDIK PERLU DIIDENTIFIKASI DAN DIPAHAMI GURU KARENA KARAKTERISTIK PESERTA DIDIK SANGAT MENENTUKAN:HASIL BELAJAR YANG AKAN DICAPAI, AKTIVITAS BELAJAR YANG DILAKUKAN,DAN ASESMEN YANG SESUAI DENGAN KEBUTUHAN PESERTA DIDIK</a:t>
            </a:r>
            <a:endParaRPr lang="en-US" sz="3200" b="0" i="0" dirty="0">
              <a:effectLst/>
              <a:latin typeface="Roboto"/>
            </a:endParaRP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2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88008-CE6E-4C1D-939D-00DFBA9F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886691"/>
            <a:ext cx="9601200" cy="1219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ff4"/>
              </a:rPr>
              <a:t>JENIS KARAKTERISTIK PESERTA DIDIK</a:t>
            </a:r>
            <a:br>
              <a:rPr lang="en-US" dirty="0">
                <a:solidFill>
                  <a:schemeClr val="tx1"/>
                </a:solidFill>
                <a:latin typeface="Roboto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2B460-F0B2-4855-8036-E64FF94AE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4" y="2535381"/>
            <a:ext cx="9601198" cy="3255819"/>
          </a:xfrm>
        </p:spPr>
        <p:txBody>
          <a:bodyPr>
            <a:normAutofit/>
          </a:bodyPr>
          <a:lstStyle/>
          <a:p>
            <a:pPr algn="l"/>
            <a:r>
              <a:rPr lang="en-US" sz="3600" b="1" i="0" dirty="0">
                <a:effectLst/>
                <a:latin typeface="ff2"/>
              </a:rPr>
              <a:t>KARAKTERISTIK UMUM</a:t>
            </a:r>
            <a:endParaRPr lang="en-US" sz="3600" b="0" i="0" dirty="0">
              <a:effectLst/>
              <a:latin typeface="Roboto"/>
            </a:endParaRPr>
          </a:p>
          <a:p>
            <a:pPr algn="l"/>
            <a:r>
              <a:rPr lang="en-US" sz="3600" b="1" i="0" dirty="0">
                <a:effectLst/>
                <a:latin typeface="ff2"/>
              </a:rPr>
              <a:t>KEMAMPUAN AWAL</a:t>
            </a:r>
            <a:endParaRPr lang="en-US" sz="3600" b="0" i="0" dirty="0">
              <a:effectLst/>
              <a:latin typeface="Roboto"/>
            </a:endParaRPr>
          </a:p>
          <a:p>
            <a:pPr algn="l"/>
            <a:r>
              <a:rPr lang="en-US" sz="3600" b="1" i="0" dirty="0">
                <a:effectLst/>
                <a:latin typeface="ff2"/>
              </a:rPr>
              <a:t>GAYA BELAJAR</a:t>
            </a:r>
            <a:endParaRPr lang="en-US" sz="3600" b="0" i="0" dirty="0">
              <a:effectLst/>
              <a:latin typeface="Roboto"/>
            </a:endParaRPr>
          </a:p>
          <a:p>
            <a:endParaRPr lang="en-US" dirty="0"/>
          </a:p>
        </p:txBody>
      </p:sp>
      <p:pic>
        <p:nvPicPr>
          <p:cNvPr id="4098" name="Picture 2" descr="Mau Nilaimu Bagus? Cari Tahu Dulu Gaya Belajar yang Cocok Sama Kamu |  Loop.co.id">
            <a:extLst>
              <a:ext uri="{FF2B5EF4-FFF2-40B4-BE49-F238E27FC236}">
                <a16:creationId xmlns:a16="http://schemas.microsoft.com/office/drawing/2014/main" id="{07404513-6042-406E-A1C1-335C126DA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741" y="3429000"/>
            <a:ext cx="2857500" cy="192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97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660D8-5768-423C-AB07-9DDB27BAF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4" y="609601"/>
            <a:ext cx="9601200" cy="1219200"/>
          </a:xfrm>
        </p:spPr>
        <p:txBody>
          <a:bodyPr/>
          <a:lstStyle/>
          <a:p>
            <a:r>
              <a:rPr lang="en-US" dirty="0">
                <a:latin typeface="ff4"/>
              </a:rPr>
              <a:t>KERAKTERISTIK UMUM PESERTA DIDIK</a:t>
            </a:r>
            <a:br>
              <a:rPr lang="en-US" dirty="0">
                <a:latin typeface="Roboto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0AFFF-EACD-40CD-B531-E55ACFD28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sz="3800" b="1" i="0" dirty="0">
                <a:effectLst/>
                <a:latin typeface="ff2"/>
              </a:rPr>
              <a:t>GENDER </a:t>
            </a:r>
            <a:endParaRPr lang="en-US" sz="3800" b="0" i="0" dirty="0">
              <a:effectLst/>
              <a:latin typeface="Roboto"/>
            </a:endParaRPr>
          </a:p>
          <a:p>
            <a:pPr algn="l"/>
            <a:r>
              <a:rPr lang="en-US" sz="3800" b="1" i="0" dirty="0">
                <a:effectLst/>
                <a:latin typeface="ff2"/>
              </a:rPr>
              <a:t>ETNIK</a:t>
            </a:r>
            <a:endParaRPr lang="en-US" sz="3800" b="0" i="0" dirty="0">
              <a:effectLst/>
              <a:latin typeface="Roboto"/>
            </a:endParaRPr>
          </a:p>
          <a:p>
            <a:pPr algn="l"/>
            <a:r>
              <a:rPr lang="en-US" sz="3800" b="1" i="0" dirty="0">
                <a:effectLst/>
                <a:latin typeface="ff2"/>
              </a:rPr>
              <a:t>USIA</a:t>
            </a:r>
            <a:endParaRPr lang="en-US" sz="3800" b="0" i="0" dirty="0">
              <a:effectLst/>
              <a:latin typeface="Roboto"/>
            </a:endParaRPr>
          </a:p>
          <a:p>
            <a:pPr algn="l"/>
            <a:r>
              <a:rPr lang="en-US" sz="3800" b="1" i="0" dirty="0">
                <a:effectLst/>
                <a:latin typeface="ff2"/>
              </a:rPr>
              <a:t>KULTURAL</a:t>
            </a:r>
            <a:endParaRPr lang="en-US" sz="3800" b="0" i="0" dirty="0">
              <a:effectLst/>
              <a:latin typeface="Roboto"/>
            </a:endParaRPr>
          </a:p>
          <a:p>
            <a:pPr algn="l"/>
            <a:r>
              <a:rPr lang="en-US" sz="3800" b="1" i="0" dirty="0">
                <a:effectLst/>
                <a:latin typeface="ff2"/>
              </a:rPr>
              <a:t>STATUS SOSIAL-EKONOMI</a:t>
            </a:r>
            <a:endParaRPr lang="en-US" sz="3800" b="0" i="0" dirty="0">
              <a:effectLst/>
              <a:latin typeface="Roboto"/>
            </a:endParaRPr>
          </a:p>
          <a:p>
            <a:pPr algn="l"/>
            <a:r>
              <a:rPr lang="en-US" sz="3800" b="1" i="0" dirty="0">
                <a:effectLst/>
                <a:latin typeface="ff2"/>
              </a:rPr>
              <a:t>MINAT BELAJAR</a:t>
            </a:r>
            <a:endParaRPr lang="en-US" sz="3800" b="0" i="0" dirty="0">
              <a:effectLst/>
              <a:latin typeface="Roboto"/>
            </a:endParaRP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122" name="Picture 2" descr="9 Gaya Belajar dan Menghafal: Kamu Termasuk Tipe yang Mana? | Rencanamu">
            <a:extLst>
              <a:ext uri="{FF2B5EF4-FFF2-40B4-BE49-F238E27FC236}">
                <a16:creationId xmlns:a16="http://schemas.microsoft.com/office/drawing/2014/main" id="{3809D69C-3AAE-4463-95D9-A54D9CC53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179" y="2743200"/>
            <a:ext cx="3324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88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18A87-DDEC-49C8-9DDC-17045927D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831273"/>
            <a:ext cx="9601200" cy="1219200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tx1"/>
                </a:solidFill>
                <a:latin typeface="Algerian" panose="04020705040A02060702" pitchFamily="82" charset="0"/>
              </a:rPr>
              <a:t>GENDER</a:t>
            </a:r>
            <a:br>
              <a:rPr lang="it-IT" dirty="0">
                <a:solidFill>
                  <a:schemeClr val="tx1"/>
                </a:solidFill>
                <a:latin typeface="Roboto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3455D-2591-4033-97CD-16264AFCE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l">
              <a:buNone/>
            </a:pPr>
            <a:endParaRPr lang="it-IT" b="0" i="0" dirty="0">
              <a:solidFill>
                <a:srgbClr val="000000"/>
              </a:solidFill>
              <a:effectLst/>
              <a:latin typeface="Roboto"/>
            </a:endParaRPr>
          </a:p>
          <a:p>
            <a:pPr marL="45720" indent="0" algn="ctr">
              <a:buNone/>
            </a:pPr>
            <a:r>
              <a:rPr lang="it-IT" sz="4000" b="1" i="0" dirty="0">
                <a:effectLst/>
                <a:latin typeface="ff2"/>
              </a:rPr>
              <a:t>PESERTA DIDIK DALAM KELAS TERDIRI DARILAKI-LAKI DAN PEREMPUAN</a:t>
            </a:r>
            <a:br>
              <a:rPr lang="it-IT" dirty="0"/>
            </a:br>
            <a:endParaRPr lang="en-US" dirty="0"/>
          </a:p>
        </p:txBody>
      </p:sp>
      <p:pic>
        <p:nvPicPr>
          <p:cNvPr id="6146" name="Picture 2" descr="Ini Pentingnya Kesetaraan Gender Untuk Sebuah Negara – Indovoices">
            <a:extLst>
              <a:ext uri="{FF2B5EF4-FFF2-40B4-BE49-F238E27FC236}">
                <a16:creationId xmlns:a16="http://schemas.microsoft.com/office/drawing/2014/main" id="{0037943F-890C-4A18-A73B-C9DB53561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3950278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71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AEE8-1461-40E4-A848-F9907B4F1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lgerian" panose="04020705040A02060702" pitchFamily="82" charset="0"/>
              </a:rPr>
              <a:t>ETNIK</a:t>
            </a:r>
            <a:br>
              <a:rPr lang="en-US" dirty="0">
                <a:solidFill>
                  <a:schemeClr val="tx1"/>
                </a:solidFill>
                <a:latin typeface="Algerian" panose="04020705040A02060702" pitchFamily="82" charset="0"/>
              </a:rPr>
            </a:br>
            <a:endParaRPr lang="en-US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935DB-2346-4C22-9E1C-843D322E5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/>
            </a:endParaRPr>
          </a:p>
          <a:p>
            <a:pPr marL="45720" indent="0" algn="ctr">
              <a:buNone/>
            </a:pPr>
            <a:r>
              <a:rPr lang="en-US" b="1" i="0" dirty="0">
                <a:effectLst/>
                <a:latin typeface="ff2"/>
              </a:rPr>
              <a:t>DI DALAM SUATU KELAS TERKADANGTERDAPAT SATU JENIS ETNIK ATAUBEBERAPA ETNIK. MISAL ETNIK JAWA,SUNDA, MINANG, DAYAK, </a:t>
            </a:r>
            <a:r>
              <a:rPr lang="en-US" b="1" i="0" dirty="0" err="1">
                <a:effectLst/>
                <a:latin typeface="ff2"/>
              </a:rPr>
              <a:t>dst</a:t>
            </a:r>
            <a:endParaRPr lang="en-US" b="0" i="0" dirty="0">
              <a:effectLst/>
              <a:latin typeface="Roboto"/>
            </a:endParaRP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7170" name="Picture 2" descr="Lokasi, Jam Buka dan Harga Tiket Masuk Kampung Etnik Kebumen">
            <a:extLst>
              <a:ext uri="{FF2B5EF4-FFF2-40B4-BE49-F238E27FC236}">
                <a16:creationId xmlns:a16="http://schemas.microsoft.com/office/drawing/2014/main" id="{34CA27D7-247D-4A66-824A-CF30E3571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3740726"/>
            <a:ext cx="5715000" cy="281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53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ashells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shells nature presentation (widescreen).potx" id="{E6B84A40-AED6-4169-B416-9F411F9C11B8}" vid="{719C1255-A7E7-42CE-9EEC-76ECFA1A94CA}"/>
    </a:ext>
  </a:extLst>
</a:theme>
</file>

<file path=ppt/theme/theme2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{CB39F62C-5571-489C-BC90-CCF2A1AF28F9}tf02895255_win32</Template>
  <TotalTime>129</TotalTime>
  <Words>300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Algerian</vt:lpstr>
      <vt:lpstr>Arial</vt:lpstr>
      <vt:lpstr>Corbel</vt:lpstr>
      <vt:lpstr>ff0</vt:lpstr>
      <vt:lpstr>ff1</vt:lpstr>
      <vt:lpstr>ff2</vt:lpstr>
      <vt:lpstr>ff4</vt:lpstr>
      <vt:lpstr>Roboto</vt:lpstr>
      <vt:lpstr>Wingdings</vt:lpstr>
      <vt:lpstr>Seashells 16x9</vt:lpstr>
      <vt:lpstr>Microsoft PowerPoint Presentation</vt:lpstr>
      <vt:lpstr>Microsoft PowerPoint Slide</vt:lpstr>
      <vt:lpstr>KARAKTERISTIK PESERTA DIDIK</vt:lpstr>
      <vt:lpstr>DEFINISI</vt:lpstr>
      <vt:lpstr>PowerPoint Presentation</vt:lpstr>
      <vt:lpstr>PowerPoint Presentation</vt:lpstr>
      <vt:lpstr> PENTINGNYA PEMAHAMAN KARAKTERISTIK PESERTA DIDIK </vt:lpstr>
      <vt:lpstr>JENIS KARAKTERISTIK PESERTA DIDIK </vt:lpstr>
      <vt:lpstr>KERAKTERISTIK UMUM PESERTA DIDIK </vt:lpstr>
      <vt:lpstr>GENDER </vt:lpstr>
      <vt:lpstr>ETNIK </vt:lpstr>
      <vt:lpstr>  USIA PESERTA DIDIK SECARA UMUM DAPATDIKLASIFIKASIKAN BERDASARKAN TINGKATSEKOLAH. MISAL: USIA ANAK TK, SD, SMP,SMA dst.  USIA PERKEMBANGAN INTELEKTUAL MENURUT PIAGET YAITU:  SENSORI MOTOR (0,0  –  2,0 TAHUN) PRA OPERASIONAL (2,0  – 7,0 TAHUN) OPERASIONAL KONKRIT (7,0  – 11 TAHUN) OPERASIONAL FORMAL (11,0-14,0 keatas) </vt:lpstr>
      <vt:lpstr>KULTURAL  </vt:lpstr>
      <vt:lpstr>STATUS SOSIAL-EKONOMI</vt:lpstr>
      <vt:lpstr>MINAT  DALAM SUATU KELAS SISWA MEMILIKI BERMACAM-MACAM TINGKATAN MINAT BELAJAR  ADA SISWA YANG MEMILIKI MINAT BELAJARNYA TINGGI, SEDANG,DAN RENDAH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KARAKTERISTIK PESERTA DIDIK</dc:title>
  <dc:creator>Windows User</dc:creator>
  <cp:lastModifiedBy>Windows User</cp:lastModifiedBy>
  <cp:revision>9</cp:revision>
  <dcterms:created xsi:type="dcterms:W3CDTF">2020-10-14T15:52:51Z</dcterms:created>
  <dcterms:modified xsi:type="dcterms:W3CDTF">2020-10-14T18:02:25Z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