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71515-7412-490D-B5FD-AD047EC54A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A950417-9C6D-4821-A9BD-2607F67646FE}">
      <dgm:prSet phldrT="[Text]"/>
      <dgm:spPr/>
      <dgm:t>
        <a:bodyPr/>
        <a:lstStyle/>
        <a:p>
          <a:r>
            <a:rPr lang="en-US" dirty="0" smtClean="0"/>
            <a:t>Catalytic cracking</a:t>
          </a:r>
          <a:endParaRPr lang="en-US" dirty="0"/>
        </a:p>
      </dgm:t>
    </dgm:pt>
    <dgm:pt modelId="{227D901D-8624-4D79-99DA-A9E8B8519099}" type="parTrans" cxnId="{6509700F-85A8-4455-9683-B1526235DE31}">
      <dgm:prSet/>
      <dgm:spPr/>
      <dgm:t>
        <a:bodyPr/>
        <a:lstStyle/>
        <a:p>
          <a:endParaRPr lang="en-US"/>
        </a:p>
      </dgm:t>
    </dgm:pt>
    <dgm:pt modelId="{C80804B0-F096-4B48-950A-665DC84CAAE0}" type="sibTrans" cxnId="{6509700F-85A8-4455-9683-B1526235DE31}">
      <dgm:prSet/>
      <dgm:spPr/>
      <dgm:t>
        <a:bodyPr/>
        <a:lstStyle/>
        <a:p>
          <a:endParaRPr lang="en-US"/>
        </a:p>
      </dgm:t>
    </dgm:pt>
    <dgm:pt modelId="{07952782-427B-48C5-9F87-BCEC6A58E917}">
      <dgm:prSet phldrT="[Text]"/>
      <dgm:spPr/>
      <dgm:t>
        <a:bodyPr/>
        <a:lstStyle/>
        <a:p>
          <a:r>
            <a:rPr lang="en-US" dirty="0" err="1" smtClean="0"/>
            <a:t>Dengan</a:t>
          </a:r>
          <a:r>
            <a:rPr lang="en-US" dirty="0" smtClean="0"/>
            <a:t> </a:t>
          </a:r>
          <a:r>
            <a:rPr lang="en-US" dirty="0" err="1" smtClean="0"/>
            <a:t>bantuan</a:t>
          </a:r>
          <a:r>
            <a:rPr lang="en-US" dirty="0" smtClean="0"/>
            <a:t> </a:t>
          </a:r>
          <a:r>
            <a:rPr lang="en-US" dirty="0" err="1" smtClean="0"/>
            <a:t>katalis</a:t>
          </a:r>
          <a:r>
            <a:rPr lang="en-US" dirty="0" smtClean="0"/>
            <a:t> </a:t>
          </a:r>
          <a:r>
            <a:rPr lang="en-US" dirty="0" smtClean="0">
              <a:sym typeface="Wingdings" panose="05000000000000000000" pitchFamily="2" charset="2"/>
            </a:rPr>
            <a:t> alkane </a:t>
          </a:r>
          <a:r>
            <a:rPr lang="en-US" dirty="0" err="1" smtClean="0">
              <a:sym typeface="Wingdings" panose="05000000000000000000" pitchFamily="2" charset="2"/>
            </a:rPr>
            <a:t>bercabang</a:t>
          </a:r>
          <a:endParaRPr lang="en-US" dirty="0"/>
        </a:p>
      </dgm:t>
    </dgm:pt>
    <dgm:pt modelId="{42C6819F-F2B5-4FC1-B86C-45FABB2414E1}" type="parTrans" cxnId="{9762FE0D-632A-4435-BE41-4A1280CD8E0A}">
      <dgm:prSet/>
      <dgm:spPr/>
      <dgm:t>
        <a:bodyPr/>
        <a:lstStyle/>
        <a:p>
          <a:endParaRPr lang="en-US"/>
        </a:p>
      </dgm:t>
    </dgm:pt>
    <dgm:pt modelId="{6A38C265-E19B-439B-99DA-A3B9798D5887}" type="sibTrans" cxnId="{9762FE0D-632A-4435-BE41-4A1280CD8E0A}">
      <dgm:prSet/>
      <dgm:spPr/>
      <dgm:t>
        <a:bodyPr/>
        <a:lstStyle/>
        <a:p>
          <a:endParaRPr lang="en-US"/>
        </a:p>
      </dgm:t>
    </dgm:pt>
    <dgm:pt modelId="{943212BB-8463-45E6-A481-EB441E0E34BD}">
      <dgm:prSet phldrT="[Text]"/>
      <dgm:spPr/>
      <dgm:t>
        <a:bodyPr/>
        <a:lstStyle/>
        <a:p>
          <a:r>
            <a:rPr lang="en-US" dirty="0" err="1" smtClean="0"/>
            <a:t>Termal</a:t>
          </a:r>
          <a:r>
            <a:rPr lang="en-US" dirty="0" smtClean="0"/>
            <a:t> cracking</a:t>
          </a:r>
          <a:endParaRPr lang="en-US" dirty="0"/>
        </a:p>
      </dgm:t>
    </dgm:pt>
    <dgm:pt modelId="{D17F5B89-E0CA-4D87-8EBE-B5625B6B1855}" type="parTrans" cxnId="{383BD165-36E8-4B9B-BCF9-97CFA3FE3C66}">
      <dgm:prSet/>
      <dgm:spPr/>
      <dgm:t>
        <a:bodyPr/>
        <a:lstStyle/>
        <a:p>
          <a:endParaRPr lang="en-US"/>
        </a:p>
      </dgm:t>
    </dgm:pt>
    <dgm:pt modelId="{2ED77A3D-36D8-40EF-BCDA-64BAB8E074E7}" type="sibTrans" cxnId="{383BD165-36E8-4B9B-BCF9-97CFA3FE3C66}">
      <dgm:prSet/>
      <dgm:spPr/>
      <dgm:t>
        <a:bodyPr/>
        <a:lstStyle/>
        <a:p>
          <a:endParaRPr lang="en-US"/>
        </a:p>
      </dgm:t>
    </dgm:pt>
    <dgm:pt modelId="{01F7CB07-420F-4314-83B2-D7BFC2DFA190}">
      <dgm:prSet phldrT="[Text]"/>
      <dgm:spPr/>
      <dgm:t>
        <a:bodyPr/>
        <a:lstStyle/>
        <a:p>
          <a:r>
            <a:rPr lang="en-US" dirty="0" err="1" smtClean="0"/>
            <a:t>Dengan</a:t>
          </a:r>
          <a:r>
            <a:rPr lang="en-US" dirty="0" smtClean="0"/>
            <a:t> </a:t>
          </a:r>
          <a:r>
            <a:rPr lang="en-US" dirty="0" err="1" smtClean="0"/>
            <a:t>pemanasan</a:t>
          </a:r>
          <a:r>
            <a:rPr lang="en-US" dirty="0" smtClean="0"/>
            <a:t> </a:t>
          </a:r>
          <a:r>
            <a:rPr lang="en-US" dirty="0" err="1" smtClean="0"/>
            <a:t>tanpa</a:t>
          </a:r>
          <a:r>
            <a:rPr lang="en-US" dirty="0" smtClean="0"/>
            <a:t> </a:t>
          </a:r>
          <a:r>
            <a:rPr lang="en-US" dirty="0" err="1" smtClean="0"/>
            <a:t>katalis</a:t>
          </a:r>
          <a:r>
            <a:rPr lang="en-US" dirty="0" smtClean="0"/>
            <a:t> </a:t>
          </a:r>
          <a:r>
            <a:rPr lang="en-US" dirty="0" smtClean="0">
              <a:sym typeface="Wingdings" panose="05000000000000000000" pitchFamily="2" charset="2"/>
            </a:rPr>
            <a:t> alkane </a:t>
          </a:r>
          <a:r>
            <a:rPr lang="en-US" dirty="0" err="1" smtClean="0">
              <a:sym typeface="Wingdings" panose="05000000000000000000" pitchFamily="2" charset="2"/>
            </a:rPr>
            <a:t>tak</a:t>
          </a:r>
          <a:r>
            <a:rPr lang="en-US" dirty="0" smtClean="0">
              <a:sym typeface="Wingdings" panose="05000000000000000000" pitchFamily="2" charset="2"/>
            </a:rPr>
            <a:t> </a:t>
          </a:r>
          <a:r>
            <a:rPr lang="en-US" dirty="0" err="1" smtClean="0">
              <a:sym typeface="Wingdings" panose="05000000000000000000" pitchFamily="2" charset="2"/>
            </a:rPr>
            <a:t>bercabang</a:t>
          </a:r>
          <a:endParaRPr lang="en-US" dirty="0"/>
        </a:p>
      </dgm:t>
    </dgm:pt>
    <dgm:pt modelId="{1E2A1D36-A3A2-4925-B55A-4DA82507F872}" type="parTrans" cxnId="{D10448F0-3150-4A8E-BC0F-1C15CB1EFE21}">
      <dgm:prSet/>
      <dgm:spPr/>
      <dgm:t>
        <a:bodyPr/>
        <a:lstStyle/>
        <a:p>
          <a:endParaRPr lang="en-US"/>
        </a:p>
      </dgm:t>
    </dgm:pt>
    <dgm:pt modelId="{D78BD575-B6C3-4252-A653-D0DC30522F68}" type="sibTrans" cxnId="{D10448F0-3150-4A8E-BC0F-1C15CB1EFE21}">
      <dgm:prSet/>
      <dgm:spPr/>
      <dgm:t>
        <a:bodyPr/>
        <a:lstStyle/>
        <a:p>
          <a:endParaRPr lang="en-US"/>
        </a:p>
      </dgm:t>
    </dgm:pt>
    <dgm:pt modelId="{2B9694F4-7497-4B4F-B11E-198A8C26E602}">
      <dgm:prSet/>
      <dgm:spPr/>
      <dgm:t>
        <a:bodyPr/>
        <a:lstStyle/>
        <a:p>
          <a:r>
            <a:rPr lang="en-US" dirty="0" smtClean="0"/>
            <a:t>Hydro cracking</a:t>
          </a:r>
          <a:endParaRPr lang="en-US" dirty="0"/>
        </a:p>
      </dgm:t>
    </dgm:pt>
    <dgm:pt modelId="{083F31E5-677A-4CAF-BA52-91DB185B4BD1}" type="parTrans" cxnId="{953E8E95-67D0-4084-9DD9-6D930DF1D61F}">
      <dgm:prSet/>
      <dgm:spPr/>
      <dgm:t>
        <a:bodyPr/>
        <a:lstStyle/>
        <a:p>
          <a:endParaRPr lang="en-US"/>
        </a:p>
      </dgm:t>
    </dgm:pt>
    <dgm:pt modelId="{D4D75323-7BA0-409D-94C6-E2CC3AB8C03B}" type="sibTrans" cxnId="{953E8E95-67D0-4084-9DD9-6D930DF1D61F}">
      <dgm:prSet/>
      <dgm:spPr/>
      <dgm:t>
        <a:bodyPr/>
        <a:lstStyle/>
        <a:p>
          <a:endParaRPr lang="en-US"/>
        </a:p>
      </dgm:t>
    </dgm:pt>
    <dgm:pt modelId="{FB2AB63D-D951-4E29-8CF9-333105A98BA4}">
      <dgm:prSet custT="1"/>
      <dgm:spPr>
        <a:solidFill>
          <a:schemeClr val="bg1"/>
        </a:solidFill>
      </dgm:spPr>
      <dgm:t>
        <a:bodyPr/>
        <a:lstStyle/>
        <a:p>
          <a:r>
            <a:rPr lang="en-US" sz="2800" dirty="0" smtClean="0">
              <a:solidFill>
                <a:schemeClr val="tx1"/>
              </a:solidFill>
            </a:rPr>
            <a:t>- </a:t>
          </a:r>
          <a:r>
            <a:rPr lang="en-US" sz="2800" dirty="0" err="1" smtClean="0">
              <a:solidFill>
                <a:schemeClr val="tx1"/>
              </a:solidFill>
            </a:rPr>
            <a:t>Dengan</a:t>
          </a:r>
          <a:r>
            <a:rPr lang="en-US" sz="2800" dirty="0" smtClean="0">
              <a:solidFill>
                <a:schemeClr val="tx1"/>
              </a:solidFill>
            </a:rPr>
            <a:t> </a:t>
          </a:r>
          <a:r>
            <a:rPr lang="en-US" sz="2800" dirty="0" err="1" smtClean="0">
              <a:solidFill>
                <a:schemeClr val="tx1"/>
              </a:solidFill>
            </a:rPr>
            <a:t>penambahan</a:t>
          </a:r>
          <a:r>
            <a:rPr lang="en-US" sz="2800" dirty="0" smtClean="0">
              <a:solidFill>
                <a:schemeClr val="tx1"/>
              </a:solidFill>
            </a:rPr>
            <a:t> H2</a:t>
          </a:r>
          <a:endParaRPr lang="en-US" sz="2800" dirty="0">
            <a:solidFill>
              <a:schemeClr val="tx1"/>
            </a:solidFill>
          </a:endParaRPr>
        </a:p>
      </dgm:t>
    </dgm:pt>
    <dgm:pt modelId="{939D2265-0710-49E7-A473-E4D642218F3B}" type="parTrans" cxnId="{A4E1C2B5-996F-448F-9365-C1796D56ADC8}">
      <dgm:prSet/>
      <dgm:spPr/>
      <dgm:t>
        <a:bodyPr/>
        <a:lstStyle/>
        <a:p>
          <a:endParaRPr lang="en-US"/>
        </a:p>
      </dgm:t>
    </dgm:pt>
    <dgm:pt modelId="{FB958FFC-CFE8-4D08-B182-14EAADE09963}" type="sibTrans" cxnId="{A4E1C2B5-996F-448F-9365-C1796D56ADC8}">
      <dgm:prSet/>
      <dgm:spPr/>
      <dgm:t>
        <a:bodyPr/>
        <a:lstStyle/>
        <a:p>
          <a:endParaRPr lang="en-US"/>
        </a:p>
      </dgm:t>
    </dgm:pt>
    <dgm:pt modelId="{F00EA18E-566B-425D-8904-3F68B0D299CE}" type="pres">
      <dgm:prSet presAssocID="{B0C71515-7412-490D-B5FD-AD047EC54A83}" presName="linear" presStyleCnt="0">
        <dgm:presLayoutVars>
          <dgm:animLvl val="lvl"/>
          <dgm:resizeHandles val="exact"/>
        </dgm:presLayoutVars>
      </dgm:prSet>
      <dgm:spPr/>
      <dgm:t>
        <a:bodyPr/>
        <a:lstStyle/>
        <a:p>
          <a:endParaRPr lang="en-US"/>
        </a:p>
      </dgm:t>
    </dgm:pt>
    <dgm:pt modelId="{70756F7A-7B9B-478A-AE98-8EF10751E621}" type="pres">
      <dgm:prSet presAssocID="{7A950417-9C6D-4821-A9BD-2607F67646FE}" presName="parentText" presStyleLbl="node1" presStyleIdx="0" presStyleCnt="4">
        <dgm:presLayoutVars>
          <dgm:chMax val="0"/>
          <dgm:bulletEnabled val="1"/>
        </dgm:presLayoutVars>
      </dgm:prSet>
      <dgm:spPr/>
      <dgm:t>
        <a:bodyPr/>
        <a:lstStyle/>
        <a:p>
          <a:endParaRPr lang="en-US"/>
        </a:p>
      </dgm:t>
    </dgm:pt>
    <dgm:pt modelId="{CAAAA852-A610-4C66-ACE8-139895EDB165}" type="pres">
      <dgm:prSet presAssocID="{7A950417-9C6D-4821-A9BD-2607F67646FE}" presName="childText" presStyleLbl="revTx" presStyleIdx="0" presStyleCnt="2" custLinFactNeighborX="28" custLinFactNeighborY="16103">
        <dgm:presLayoutVars>
          <dgm:bulletEnabled val="1"/>
        </dgm:presLayoutVars>
      </dgm:prSet>
      <dgm:spPr/>
      <dgm:t>
        <a:bodyPr/>
        <a:lstStyle/>
        <a:p>
          <a:endParaRPr lang="en-US"/>
        </a:p>
      </dgm:t>
    </dgm:pt>
    <dgm:pt modelId="{960BFF9A-6C6A-4E60-BAAE-D110BD8F3E61}" type="pres">
      <dgm:prSet presAssocID="{943212BB-8463-45E6-A481-EB441E0E34BD}" presName="parentText" presStyleLbl="node1" presStyleIdx="1" presStyleCnt="4" custLinFactNeighborX="28" custLinFactNeighborY="10661">
        <dgm:presLayoutVars>
          <dgm:chMax val="0"/>
          <dgm:bulletEnabled val="1"/>
        </dgm:presLayoutVars>
      </dgm:prSet>
      <dgm:spPr/>
      <dgm:t>
        <a:bodyPr/>
        <a:lstStyle/>
        <a:p>
          <a:endParaRPr lang="en-US"/>
        </a:p>
      </dgm:t>
    </dgm:pt>
    <dgm:pt modelId="{8DC4E908-E03B-4BA5-B74B-7A1664832908}" type="pres">
      <dgm:prSet presAssocID="{943212BB-8463-45E6-A481-EB441E0E34BD}" presName="childText" presStyleLbl="revTx" presStyleIdx="1" presStyleCnt="2" custLinFactNeighborX="28" custLinFactNeighborY="19157">
        <dgm:presLayoutVars>
          <dgm:bulletEnabled val="1"/>
        </dgm:presLayoutVars>
      </dgm:prSet>
      <dgm:spPr/>
      <dgm:t>
        <a:bodyPr/>
        <a:lstStyle/>
        <a:p>
          <a:endParaRPr lang="en-US"/>
        </a:p>
      </dgm:t>
    </dgm:pt>
    <dgm:pt modelId="{579DCB2C-E1B7-4990-B0D5-8EAF91ADFC95}" type="pres">
      <dgm:prSet presAssocID="{2B9694F4-7497-4B4F-B11E-198A8C26E602}" presName="parentText" presStyleLbl="node1" presStyleIdx="2" presStyleCnt="4" custScaleY="76740" custLinFactNeighborX="28" custLinFactNeighborY="39269">
        <dgm:presLayoutVars>
          <dgm:chMax val="0"/>
          <dgm:bulletEnabled val="1"/>
        </dgm:presLayoutVars>
      </dgm:prSet>
      <dgm:spPr/>
      <dgm:t>
        <a:bodyPr/>
        <a:lstStyle/>
        <a:p>
          <a:endParaRPr lang="en-US"/>
        </a:p>
      </dgm:t>
    </dgm:pt>
    <dgm:pt modelId="{D14092F4-C150-4010-B8EB-A592DA914184}" type="pres">
      <dgm:prSet presAssocID="{D4D75323-7BA0-409D-94C6-E2CC3AB8C03B}" presName="spacer" presStyleCnt="0"/>
      <dgm:spPr/>
    </dgm:pt>
    <dgm:pt modelId="{4A78FC3B-D62F-4A63-847F-B553451C137C}" type="pres">
      <dgm:prSet presAssocID="{FB2AB63D-D951-4E29-8CF9-333105A98BA4}" presName="parentText" presStyleLbl="node1" presStyleIdx="3" presStyleCnt="4" custScaleY="44729" custLinFactY="19870" custLinFactNeighborX="28" custLinFactNeighborY="100000">
        <dgm:presLayoutVars>
          <dgm:chMax val="0"/>
          <dgm:bulletEnabled val="1"/>
        </dgm:presLayoutVars>
      </dgm:prSet>
      <dgm:spPr/>
      <dgm:t>
        <a:bodyPr/>
        <a:lstStyle/>
        <a:p>
          <a:endParaRPr lang="en-US"/>
        </a:p>
      </dgm:t>
    </dgm:pt>
  </dgm:ptLst>
  <dgm:cxnLst>
    <dgm:cxn modelId="{A24E76B6-C30B-46E6-9D84-06054B67E4B2}" type="presOf" srcId="{2B9694F4-7497-4B4F-B11E-198A8C26E602}" destId="{579DCB2C-E1B7-4990-B0D5-8EAF91ADFC95}" srcOrd="0" destOrd="0" presId="urn:microsoft.com/office/officeart/2005/8/layout/vList2"/>
    <dgm:cxn modelId="{977CF5D5-08B1-4953-B470-E3C7DF3C0C92}" type="presOf" srcId="{07952782-427B-48C5-9F87-BCEC6A58E917}" destId="{CAAAA852-A610-4C66-ACE8-139895EDB165}" srcOrd="0" destOrd="0" presId="urn:microsoft.com/office/officeart/2005/8/layout/vList2"/>
    <dgm:cxn modelId="{913D95F3-6AF6-4C69-B831-687C81F1B287}" type="presOf" srcId="{01F7CB07-420F-4314-83B2-D7BFC2DFA190}" destId="{8DC4E908-E03B-4BA5-B74B-7A1664832908}" srcOrd="0" destOrd="0" presId="urn:microsoft.com/office/officeart/2005/8/layout/vList2"/>
    <dgm:cxn modelId="{B8A52F4E-52C0-4F64-9300-925BAF2ABF42}" type="presOf" srcId="{7A950417-9C6D-4821-A9BD-2607F67646FE}" destId="{70756F7A-7B9B-478A-AE98-8EF10751E621}" srcOrd="0" destOrd="0" presId="urn:microsoft.com/office/officeart/2005/8/layout/vList2"/>
    <dgm:cxn modelId="{953E8E95-67D0-4084-9DD9-6D930DF1D61F}" srcId="{B0C71515-7412-490D-B5FD-AD047EC54A83}" destId="{2B9694F4-7497-4B4F-B11E-198A8C26E602}" srcOrd="2" destOrd="0" parTransId="{083F31E5-677A-4CAF-BA52-91DB185B4BD1}" sibTransId="{D4D75323-7BA0-409D-94C6-E2CC3AB8C03B}"/>
    <dgm:cxn modelId="{9762FE0D-632A-4435-BE41-4A1280CD8E0A}" srcId="{7A950417-9C6D-4821-A9BD-2607F67646FE}" destId="{07952782-427B-48C5-9F87-BCEC6A58E917}" srcOrd="0" destOrd="0" parTransId="{42C6819F-F2B5-4FC1-B86C-45FABB2414E1}" sibTransId="{6A38C265-E19B-439B-99DA-A3B9798D5887}"/>
    <dgm:cxn modelId="{6509700F-85A8-4455-9683-B1526235DE31}" srcId="{B0C71515-7412-490D-B5FD-AD047EC54A83}" destId="{7A950417-9C6D-4821-A9BD-2607F67646FE}" srcOrd="0" destOrd="0" parTransId="{227D901D-8624-4D79-99DA-A9E8B8519099}" sibTransId="{C80804B0-F096-4B48-950A-665DC84CAAE0}"/>
    <dgm:cxn modelId="{23C4685E-AE9E-4DFB-8E0D-6CEF0F95F4CA}" type="presOf" srcId="{943212BB-8463-45E6-A481-EB441E0E34BD}" destId="{960BFF9A-6C6A-4E60-BAAE-D110BD8F3E61}" srcOrd="0" destOrd="0" presId="urn:microsoft.com/office/officeart/2005/8/layout/vList2"/>
    <dgm:cxn modelId="{383BD165-36E8-4B9B-BCF9-97CFA3FE3C66}" srcId="{B0C71515-7412-490D-B5FD-AD047EC54A83}" destId="{943212BB-8463-45E6-A481-EB441E0E34BD}" srcOrd="1" destOrd="0" parTransId="{D17F5B89-E0CA-4D87-8EBE-B5625B6B1855}" sibTransId="{2ED77A3D-36D8-40EF-BCDA-64BAB8E074E7}"/>
    <dgm:cxn modelId="{34030D6D-B1E6-4F40-88D0-B7AF5A39BDE4}" type="presOf" srcId="{B0C71515-7412-490D-B5FD-AD047EC54A83}" destId="{F00EA18E-566B-425D-8904-3F68B0D299CE}" srcOrd="0" destOrd="0" presId="urn:microsoft.com/office/officeart/2005/8/layout/vList2"/>
    <dgm:cxn modelId="{A4E1C2B5-996F-448F-9365-C1796D56ADC8}" srcId="{B0C71515-7412-490D-B5FD-AD047EC54A83}" destId="{FB2AB63D-D951-4E29-8CF9-333105A98BA4}" srcOrd="3" destOrd="0" parTransId="{939D2265-0710-49E7-A473-E4D642218F3B}" sibTransId="{FB958FFC-CFE8-4D08-B182-14EAADE09963}"/>
    <dgm:cxn modelId="{D10448F0-3150-4A8E-BC0F-1C15CB1EFE21}" srcId="{943212BB-8463-45E6-A481-EB441E0E34BD}" destId="{01F7CB07-420F-4314-83B2-D7BFC2DFA190}" srcOrd="0" destOrd="0" parTransId="{1E2A1D36-A3A2-4925-B55A-4DA82507F872}" sibTransId="{D78BD575-B6C3-4252-A653-D0DC30522F68}"/>
    <dgm:cxn modelId="{83435F95-E3E8-4690-9799-18597A8A9EA4}" type="presOf" srcId="{FB2AB63D-D951-4E29-8CF9-333105A98BA4}" destId="{4A78FC3B-D62F-4A63-847F-B553451C137C}" srcOrd="0" destOrd="0" presId="urn:microsoft.com/office/officeart/2005/8/layout/vList2"/>
    <dgm:cxn modelId="{AAF63011-60C2-4E07-9CA6-2AE83790B3AA}" type="presParOf" srcId="{F00EA18E-566B-425D-8904-3F68B0D299CE}" destId="{70756F7A-7B9B-478A-AE98-8EF10751E621}" srcOrd="0" destOrd="0" presId="urn:microsoft.com/office/officeart/2005/8/layout/vList2"/>
    <dgm:cxn modelId="{CB44EEEF-BB2D-4504-B79D-91464ED4F7F8}" type="presParOf" srcId="{F00EA18E-566B-425D-8904-3F68B0D299CE}" destId="{CAAAA852-A610-4C66-ACE8-139895EDB165}" srcOrd="1" destOrd="0" presId="urn:microsoft.com/office/officeart/2005/8/layout/vList2"/>
    <dgm:cxn modelId="{7AD2F610-69E7-49F3-BD46-D017CFDCFB7F}" type="presParOf" srcId="{F00EA18E-566B-425D-8904-3F68B0D299CE}" destId="{960BFF9A-6C6A-4E60-BAAE-D110BD8F3E61}" srcOrd="2" destOrd="0" presId="urn:microsoft.com/office/officeart/2005/8/layout/vList2"/>
    <dgm:cxn modelId="{10C0C77C-11A0-426A-93BD-39C22AAAD049}" type="presParOf" srcId="{F00EA18E-566B-425D-8904-3F68B0D299CE}" destId="{8DC4E908-E03B-4BA5-B74B-7A1664832908}" srcOrd="3" destOrd="0" presId="urn:microsoft.com/office/officeart/2005/8/layout/vList2"/>
    <dgm:cxn modelId="{1B13E6C1-49A6-455A-992A-87EBE29DB2EB}" type="presParOf" srcId="{F00EA18E-566B-425D-8904-3F68B0D299CE}" destId="{579DCB2C-E1B7-4990-B0D5-8EAF91ADFC95}" srcOrd="4" destOrd="0" presId="urn:microsoft.com/office/officeart/2005/8/layout/vList2"/>
    <dgm:cxn modelId="{38605FC4-9BFA-44B4-A6CD-9D9D36761266}" type="presParOf" srcId="{F00EA18E-566B-425D-8904-3F68B0D299CE}" destId="{D14092F4-C150-4010-B8EB-A592DA914184}" srcOrd="5" destOrd="0" presId="urn:microsoft.com/office/officeart/2005/8/layout/vList2"/>
    <dgm:cxn modelId="{8591566C-B8C3-4B77-B4BC-0CD2CF4F0007}" type="presParOf" srcId="{F00EA18E-566B-425D-8904-3F68B0D299CE}" destId="{4A78FC3B-D62F-4A63-847F-B553451C137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56F7A-7B9B-478A-AE98-8EF10751E621}">
      <dsp:nvSpPr>
        <dsp:cNvPr id="0" name=""/>
        <dsp:cNvSpPr/>
      </dsp:nvSpPr>
      <dsp:spPr>
        <a:xfrm>
          <a:off x="0" y="50589"/>
          <a:ext cx="8229600"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Catalytic cracking</a:t>
          </a:r>
          <a:endParaRPr lang="en-US" sz="3600" kern="1200" dirty="0"/>
        </a:p>
      </dsp:txBody>
      <dsp:txXfrm>
        <a:off x="56201" y="106790"/>
        <a:ext cx="8117198" cy="1038877"/>
      </dsp:txXfrm>
    </dsp:sp>
    <dsp:sp modelId="{CAAAA852-A610-4C66-ACE8-139895EDB165}">
      <dsp:nvSpPr>
        <dsp:cNvPr id="0" name=""/>
        <dsp:cNvSpPr/>
      </dsp:nvSpPr>
      <dsp:spPr>
        <a:xfrm>
          <a:off x="0" y="1387259"/>
          <a:ext cx="8229600" cy="116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err="1" smtClean="0"/>
            <a:t>Dengan</a:t>
          </a:r>
          <a:r>
            <a:rPr lang="en-US" sz="2800" kern="1200" dirty="0" smtClean="0"/>
            <a:t> </a:t>
          </a:r>
          <a:r>
            <a:rPr lang="en-US" sz="2800" kern="1200" dirty="0" err="1" smtClean="0"/>
            <a:t>bantuan</a:t>
          </a:r>
          <a:r>
            <a:rPr lang="en-US" sz="2800" kern="1200" dirty="0" smtClean="0"/>
            <a:t> </a:t>
          </a:r>
          <a:r>
            <a:rPr lang="en-US" sz="2800" kern="1200" dirty="0" err="1" smtClean="0"/>
            <a:t>katalis</a:t>
          </a:r>
          <a:r>
            <a:rPr lang="en-US" sz="2800" kern="1200" dirty="0" smtClean="0"/>
            <a:t> </a:t>
          </a:r>
          <a:r>
            <a:rPr lang="en-US" sz="2800" kern="1200" dirty="0" smtClean="0">
              <a:sym typeface="Wingdings" panose="05000000000000000000" pitchFamily="2" charset="2"/>
            </a:rPr>
            <a:t> alkane </a:t>
          </a:r>
          <a:r>
            <a:rPr lang="en-US" sz="2800" kern="1200" dirty="0" err="1" smtClean="0">
              <a:sym typeface="Wingdings" panose="05000000000000000000" pitchFamily="2" charset="2"/>
            </a:rPr>
            <a:t>bercabang</a:t>
          </a:r>
          <a:endParaRPr lang="en-US" sz="2800" kern="1200" dirty="0"/>
        </a:p>
      </dsp:txBody>
      <dsp:txXfrm>
        <a:off x="0" y="1387259"/>
        <a:ext cx="8229600" cy="1167480"/>
      </dsp:txXfrm>
    </dsp:sp>
    <dsp:sp modelId="{960BFF9A-6C6A-4E60-BAAE-D110BD8F3E61}">
      <dsp:nvSpPr>
        <dsp:cNvPr id="0" name=""/>
        <dsp:cNvSpPr/>
      </dsp:nvSpPr>
      <dsp:spPr>
        <a:xfrm>
          <a:off x="0" y="2493814"/>
          <a:ext cx="8229600"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err="1" smtClean="0"/>
            <a:t>Termal</a:t>
          </a:r>
          <a:r>
            <a:rPr lang="en-US" sz="3600" kern="1200" dirty="0" smtClean="0"/>
            <a:t> cracking</a:t>
          </a:r>
          <a:endParaRPr lang="en-US" sz="3600" kern="1200" dirty="0"/>
        </a:p>
      </dsp:txBody>
      <dsp:txXfrm>
        <a:off x="56201" y="2550015"/>
        <a:ext cx="8117198" cy="1038877"/>
      </dsp:txXfrm>
    </dsp:sp>
    <dsp:sp modelId="{8DC4E908-E03B-4BA5-B74B-7A1664832908}">
      <dsp:nvSpPr>
        <dsp:cNvPr id="0" name=""/>
        <dsp:cNvSpPr/>
      </dsp:nvSpPr>
      <dsp:spPr>
        <a:xfrm>
          <a:off x="0" y="3741180"/>
          <a:ext cx="8229600" cy="116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err="1" smtClean="0"/>
            <a:t>Dengan</a:t>
          </a:r>
          <a:r>
            <a:rPr lang="en-US" sz="2800" kern="1200" dirty="0" smtClean="0"/>
            <a:t> </a:t>
          </a:r>
          <a:r>
            <a:rPr lang="en-US" sz="2800" kern="1200" dirty="0" err="1" smtClean="0"/>
            <a:t>pemanasan</a:t>
          </a:r>
          <a:r>
            <a:rPr lang="en-US" sz="2800" kern="1200" dirty="0" smtClean="0"/>
            <a:t> </a:t>
          </a:r>
          <a:r>
            <a:rPr lang="en-US" sz="2800" kern="1200" dirty="0" err="1" smtClean="0"/>
            <a:t>tanpa</a:t>
          </a:r>
          <a:r>
            <a:rPr lang="en-US" sz="2800" kern="1200" dirty="0" smtClean="0"/>
            <a:t> </a:t>
          </a:r>
          <a:r>
            <a:rPr lang="en-US" sz="2800" kern="1200" dirty="0" err="1" smtClean="0"/>
            <a:t>katalis</a:t>
          </a:r>
          <a:r>
            <a:rPr lang="en-US" sz="2800" kern="1200" dirty="0" smtClean="0"/>
            <a:t> </a:t>
          </a:r>
          <a:r>
            <a:rPr lang="en-US" sz="2800" kern="1200" dirty="0" smtClean="0">
              <a:sym typeface="Wingdings" panose="05000000000000000000" pitchFamily="2" charset="2"/>
            </a:rPr>
            <a:t> alkane </a:t>
          </a:r>
          <a:r>
            <a:rPr lang="en-US" sz="2800" kern="1200" dirty="0" err="1" smtClean="0">
              <a:sym typeface="Wingdings" panose="05000000000000000000" pitchFamily="2" charset="2"/>
            </a:rPr>
            <a:t>tak</a:t>
          </a:r>
          <a:r>
            <a:rPr lang="en-US" sz="2800" kern="1200" dirty="0" smtClean="0">
              <a:sym typeface="Wingdings" panose="05000000000000000000" pitchFamily="2" charset="2"/>
            </a:rPr>
            <a:t> </a:t>
          </a:r>
          <a:r>
            <a:rPr lang="en-US" sz="2800" kern="1200" dirty="0" err="1" smtClean="0">
              <a:sym typeface="Wingdings" panose="05000000000000000000" pitchFamily="2" charset="2"/>
            </a:rPr>
            <a:t>bercabang</a:t>
          </a:r>
          <a:endParaRPr lang="en-US" sz="2800" kern="1200" dirty="0"/>
        </a:p>
      </dsp:txBody>
      <dsp:txXfrm>
        <a:off x="0" y="3741180"/>
        <a:ext cx="8229600" cy="1167480"/>
      </dsp:txXfrm>
    </dsp:sp>
    <dsp:sp modelId="{579DCB2C-E1B7-4990-B0D5-8EAF91ADFC95}">
      <dsp:nvSpPr>
        <dsp:cNvPr id="0" name=""/>
        <dsp:cNvSpPr/>
      </dsp:nvSpPr>
      <dsp:spPr>
        <a:xfrm>
          <a:off x="0" y="4742394"/>
          <a:ext cx="8229600" cy="8834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Hydro cracking</a:t>
          </a:r>
          <a:endParaRPr lang="en-US" sz="3600" kern="1200" dirty="0"/>
        </a:p>
      </dsp:txBody>
      <dsp:txXfrm>
        <a:off x="43129" y="4785523"/>
        <a:ext cx="8143342" cy="797234"/>
      </dsp:txXfrm>
    </dsp:sp>
    <dsp:sp modelId="{4A78FC3B-D62F-4A63-847F-B553451C137C}">
      <dsp:nvSpPr>
        <dsp:cNvPr id="0" name=""/>
        <dsp:cNvSpPr/>
      </dsp:nvSpPr>
      <dsp:spPr>
        <a:xfrm>
          <a:off x="0" y="5760430"/>
          <a:ext cx="8229600" cy="514956"/>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 </a:t>
          </a:r>
          <a:r>
            <a:rPr lang="en-US" sz="2800" kern="1200" dirty="0" err="1" smtClean="0">
              <a:solidFill>
                <a:schemeClr val="tx1"/>
              </a:solidFill>
            </a:rPr>
            <a:t>Dengan</a:t>
          </a:r>
          <a:r>
            <a:rPr lang="en-US" sz="2800" kern="1200" dirty="0" smtClean="0">
              <a:solidFill>
                <a:schemeClr val="tx1"/>
              </a:solidFill>
            </a:rPr>
            <a:t> </a:t>
          </a:r>
          <a:r>
            <a:rPr lang="en-US" sz="2800" kern="1200" dirty="0" err="1" smtClean="0">
              <a:solidFill>
                <a:schemeClr val="tx1"/>
              </a:solidFill>
            </a:rPr>
            <a:t>penambahan</a:t>
          </a:r>
          <a:r>
            <a:rPr lang="en-US" sz="2800" kern="1200" dirty="0" smtClean="0">
              <a:solidFill>
                <a:schemeClr val="tx1"/>
              </a:solidFill>
            </a:rPr>
            <a:t> H2</a:t>
          </a:r>
          <a:endParaRPr lang="en-US" sz="2800" kern="1200" dirty="0">
            <a:solidFill>
              <a:schemeClr val="tx1"/>
            </a:solidFill>
          </a:endParaRPr>
        </a:p>
      </dsp:txBody>
      <dsp:txXfrm>
        <a:off x="25138" y="5785568"/>
        <a:ext cx="8179324" cy="464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C285D-6BE7-4C54-AE2B-207AF0B7432E}" type="datetimeFigureOut">
              <a:rPr lang="id-ID" smtClean="0"/>
              <a:t>22/03/2021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A63E5-4E7F-4F28-AB1F-5ABC1046EA78}" type="slidenum">
              <a:rPr lang="id-ID" smtClean="0"/>
              <a:t>‹#›</a:t>
            </a:fld>
            <a:endParaRPr lang="id-ID"/>
          </a:p>
        </p:txBody>
      </p:sp>
    </p:spTree>
    <p:extLst>
      <p:ext uri="{BB962C8B-B14F-4D97-AF65-F5344CB8AC3E}">
        <p14:creationId xmlns:p14="http://schemas.microsoft.com/office/powerpoint/2010/main" val="256536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72783-45B9-40DE-B93A-10A515DA8BAB}" type="slidenum">
              <a:rPr lang="en-GB" smtClean="0"/>
              <a:pPr/>
              <a:t>37</a:t>
            </a:fld>
            <a:endParaRPr lang="en-GB"/>
          </a:p>
        </p:txBody>
      </p:sp>
    </p:spTree>
    <p:extLst>
      <p:ext uri="{BB962C8B-B14F-4D97-AF65-F5344CB8AC3E}">
        <p14:creationId xmlns:p14="http://schemas.microsoft.com/office/powerpoint/2010/main" val="262610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9C260CA-A583-4AB1-B7C1-16D7D8A10D51}" type="datetimeFigureOut">
              <a:rPr lang="id-ID" smtClean="0"/>
              <a:t>22/03/2021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37FC1BB-342B-4172-B4B9-DD7FE6CC7599}" type="slidenum">
              <a:rPr lang="id-ID" smtClean="0"/>
              <a:t>‹#›</a:t>
            </a:fld>
            <a:endParaRPr lang="id-ID"/>
          </a:p>
        </p:txBody>
      </p:sp>
    </p:spTree>
    <p:extLst>
      <p:ext uri="{BB962C8B-B14F-4D97-AF65-F5344CB8AC3E}">
        <p14:creationId xmlns:p14="http://schemas.microsoft.com/office/powerpoint/2010/main" val="417112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9C260CA-A583-4AB1-B7C1-16D7D8A10D51}" type="datetimeFigureOut">
              <a:rPr lang="id-ID" smtClean="0"/>
              <a:t>22/03/2021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37FC1BB-342B-4172-B4B9-DD7FE6CC7599}" type="slidenum">
              <a:rPr lang="id-ID" smtClean="0"/>
              <a:t>‹#›</a:t>
            </a:fld>
            <a:endParaRPr lang="id-ID"/>
          </a:p>
        </p:txBody>
      </p:sp>
    </p:spTree>
    <p:extLst>
      <p:ext uri="{BB962C8B-B14F-4D97-AF65-F5344CB8AC3E}">
        <p14:creationId xmlns:p14="http://schemas.microsoft.com/office/powerpoint/2010/main" val="90623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9C260CA-A583-4AB1-B7C1-16D7D8A10D51}" type="datetimeFigureOut">
              <a:rPr lang="id-ID" smtClean="0"/>
              <a:t>22/03/2021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37FC1BB-342B-4172-B4B9-DD7FE6CC7599}" type="slidenum">
              <a:rPr lang="id-ID" smtClean="0"/>
              <a:t>‹#›</a:t>
            </a:fld>
            <a:endParaRPr lang="id-ID"/>
          </a:p>
        </p:txBody>
      </p:sp>
    </p:spTree>
    <p:extLst>
      <p:ext uri="{BB962C8B-B14F-4D97-AF65-F5344CB8AC3E}">
        <p14:creationId xmlns:p14="http://schemas.microsoft.com/office/powerpoint/2010/main" val="3970080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1"/>
            <a:ext cx="53848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41763"/>
            <a:ext cx="53848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48400"/>
            <a:ext cx="2844800" cy="457200"/>
          </a:xfrm>
        </p:spPr>
        <p:txBody>
          <a:bodyPr/>
          <a:lstStyle>
            <a:lvl1pPr>
              <a:defRPr/>
            </a:lvl1pPr>
          </a:lstStyle>
          <a:p>
            <a:endParaRPr lang="en-GB"/>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GB"/>
          </a:p>
        </p:txBody>
      </p:sp>
      <p:sp>
        <p:nvSpPr>
          <p:cNvPr id="8" name="Slide Number Placeholder 7"/>
          <p:cNvSpPr>
            <a:spLocks noGrp="1"/>
          </p:cNvSpPr>
          <p:nvPr>
            <p:ph type="sldNum" sz="quarter" idx="12"/>
          </p:nvPr>
        </p:nvSpPr>
        <p:spPr>
          <a:xfrm>
            <a:off x="8737600" y="6248400"/>
            <a:ext cx="2844800" cy="457200"/>
          </a:xfrm>
        </p:spPr>
        <p:txBody>
          <a:bodyPr/>
          <a:lstStyle>
            <a:lvl1pPr>
              <a:defRPr/>
            </a:lvl1pPr>
          </a:lstStyle>
          <a:p>
            <a:fld id="{DCD0EC6F-B302-4A67-A580-2532BF0CC4FA}" type="slidenum">
              <a:rPr lang="en-GB"/>
              <a:pPr/>
              <a:t>‹#›</a:t>
            </a:fld>
            <a:endParaRPr lang="en-GB"/>
          </a:p>
        </p:txBody>
      </p:sp>
    </p:spTree>
    <p:extLst>
      <p:ext uri="{BB962C8B-B14F-4D97-AF65-F5344CB8AC3E}">
        <p14:creationId xmlns:p14="http://schemas.microsoft.com/office/powerpoint/2010/main" val="298819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8400"/>
            <a:ext cx="2844800" cy="457200"/>
          </a:xfrm>
        </p:spPr>
        <p:txBody>
          <a:bodyPr/>
          <a:lstStyle>
            <a:lvl1pPr>
              <a:defRPr/>
            </a:lvl1pPr>
          </a:lstStyle>
          <a:p>
            <a:endParaRPr lang="en-GB"/>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8737600" y="6248400"/>
            <a:ext cx="2844800" cy="457200"/>
          </a:xfrm>
        </p:spPr>
        <p:txBody>
          <a:bodyPr/>
          <a:lstStyle>
            <a:lvl1pPr>
              <a:defRPr/>
            </a:lvl1pPr>
          </a:lstStyle>
          <a:p>
            <a:fld id="{BDA6036B-201D-4F20-9F18-6BB70F776698}" type="slidenum">
              <a:rPr lang="en-GB"/>
              <a:pPr/>
              <a:t>‹#›</a:t>
            </a:fld>
            <a:endParaRPr lang="en-GB"/>
          </a:p>
        </p:txBody>
      </p:sp>
    </p:spTree>
    <p:extLst>
      <p:ext uri="{BB962C8B-B14F-4D97-AF65-F5344CB8AC3E}">
        <p14:creationId xmlns:p14="http://schemas.microsoft.com/office/powerpoint/2010/main" val="220895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9C260CA-A583-4AB1-B7C1-16D7D8A10D51}" type="datetimeFigureOut">
              <a:rPr lang="id-ID" smtClean="0"/>
              <a:t>22/03/2021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37FC1BB-342B-4172-B4B9-DD7FE6CC7599}" type="slidenum">
              <a:rPr lang="id-ID" smtClean="0"/>
              <a:t>‹#›</a:t>
            </a:fld>
            <a:endParaRPr lang="id-ID"/>
          </a:p>
        </p:txBody>
      </p:sp>
    </p:spTree>
    <p:extLst>
      <p:ext uri="{BB962C8B-B14F-4D97-AF65-F5344CB8AC3E}">
        <p14:creationId xmlns:p14="http://schemas.microsoft.com/office/powerpoint/2010/main" val="168886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C260CA-A583-4AB1-B7C1-16D7D8A10D51}" type="datetimeFigureOut">
              <a:rPr lang="id-ID" smtClean="0"/>
              <a:t>22/03/2021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37FC1BB-342B-4172-B4B9-DD7FE6CC7599}" type="slidenum">
              <a:rPr lang="id-ID" smtClean="0"/>
              <a:t>‹#›</a:t>
            </a:fld>
            <a:endParaRPr lang="id-ID"/>
          </a:p>
        </p:txBody>
      </p:sp>
    </p:spTree>
    <p:extLst>
      <p:ext uri="{BB962C8B-B14F-4D97-AF65-F5344CB8AC3E}">
        <p14:creationId xmlns:p14="http://schemas.microsoft.com/office/powerpoint/2010/main" val="1632579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9C260CA-A583-4AB1-B7C1-16D7D8A10D51}" type="datetimeFigureOut">
              <a:rPr lang="id-ID" smtClean="0"/>
              <a:t>22/03/2021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37FC1BB-342B-4172-B4B9-DD7FE6CC7599}" type="slidenum">
              <a:rPr lang="id-ID" smtClean="0"/>
              <a:t>‹#›</a:t>
            </a:fld>
            <a:endParaRPr lang="id-ID"/>
          </a:p>
        </p:txBody>
      </p:sp>
    </p:spTree>
    <p:extLst>
      <p:ext uri="{BB962C8B-B14F-4D97-AF65-F5344CB8AC3E}">
        <p14:creationId xmlns:p14="http://schemas.microsoft.com/office/powerpoint/2010/main" val="74234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9C260CA-A583-4AB1-B7C1-16D7D8A10D51}" type="datetimeFigureOut">
              <a:rPr lang="id-ID" smtClean="0"/>
              <a:t>22/03/2021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37FC1BB-342B-4172-B4B9-DD7FE6CC7599}" type="slidenum">
              <a:rPr lang="id-ID" smtClean="0"/>
              <a:t>‹#›</a:t>
            </a:fld>
            <a:endParaRPr lang="id-ID"/>
          </a:p>
        </p:txBody>
      </p:sp>
    </p:spTree>
    <p:extLst>
      <p:ext uri="{BB962C8B-B14F-4D97-AF65-F5344CB8AC3E}">
        <p14:creationId xmlns:p14="http://schemas.microsoft.com/office/powerpoint/2010/main" val="215913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9C260CA-A583-4AB1-B7C1-16D7D8A10D51}" type="datetimeFigureOut">
              <a:rPr lang="id-ID" smtClean="0"/>
              <a:t>22/03/2021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37FC1BB-342B-4172-B4B9-DD7FE6CC7599}" type="slidenum">
              <a:rPr lang="id-ID" smtClean="0"/>
              <a:t>‹#›</a:t>
            </a:fld>
            <a:endParaRPr lang="id-ID"/>
          </a:p>
        </p:txBody>
      </p:sp>
    </p:spTree>
    <p:extLst>
      <p:ext uri="{BB962C8B-B14F-4D97-AF65-F5344CB8AC3E}">
        <p14:creationId xmlns:p14="http://schemas.microsoft.com/office/powerpoint/2010/main" val="184426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260CA-A583-4AB1-B7C1-16D7D8A10D51}" type="datetimeFigureOut">
              <a:rPr lang="id-ID" smtClean="0"/>
              <a:t>22/03/2021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37FC1BB-342B-4172-B4B9-DD7FE6CC7599}" type="slidenum">
              <a:rPr lang="id-ID" smtClean="0"/>
              <a:t>‹#›</a:t>
            </a:fld>
            <a:endParaRPr lang="id-ID"/>
          </a:p>
        </p:txBody>
      </p:sp>
    </p:spTree>
    <p:extLst>
      <p:ext uri="{BB962C8B-B14F-4D97-AF65-F5344CB8AC3E}">
        <p14:creationId xmlns:p14="http://schemas.microsoft.com/office/powerpoint/2010/main" val="297307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C260CA-A583-4AB1-B7C1-16D7D8A10D51}" type="datetimeFigureOut">
              <a:rPr lang="id-ID" smtClean="0"/>
              <a:t>22/03/2021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37FC1BB-342B-4172-B4B9-DD7FE6CC7599}" type="slidenum">
              <a:rPr lang="id-ID" smtClean="0"/>
              <a:t>‹#›</a:t>
            </a:fld>
            <a:endParaRPr lang="id-ID"/>
          </a:p>
        </p:txBody>
      </p:sp>
    </p:spTree>
    <p:extLst>
      <p:ext uri="{BB962C8B-B14F-4D97-AF65-F5344CB8AC3E}">
        <p14:creationId xmlns:p14="http://schemas.microsoft.com/office/powerpoint/2010/main" val="122768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9C260CA-A583-4AB1-B7C1-16D7D8A10D51}" type="datetimeFigureOut">
              <a:rPr lang="id-ID" smtClean="0"/>
              <a:t>22/03/2021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37FC1BB-342B-4172-B4B9-DD7FE6CC7599}" type="slidenum">
              <a:rPr lang="id-ID" smtClean="0"/>
              <a:t>‹#›</a:t>
            </a:fld>
            <a:endParaRPr lang="id-ID"/>
          </a:p>
        </p:txBody>
      </p:sp>
    </p:spTree>
    <p:extLst>
      <p:ext uri="{BB962C8B-B14F-4D97-AF65-F5344CB8AC3E}">
        <p14:creationId xmlns:p14="http://schemas.microsoft.com/office/powerpoint/2010/main" val="40122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260CA-A583-4AB1-B7C1-16D7D8A10D51}" type="datetimeFigureOut">
              <a:rPr lang="id-ID" smtClean="0"/>
              <a:t>22/03/2021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FC1BB-342B-4172-B4B9-DD7FE6CC7599}" type="slidenum">
              <a:rPr lang="id-ID" smtClean="0"/>
              <a:t>‹#›</a:t>
            </a:fld>
            <a:endParaRPr lang="id-ID"/>
          </a:p>
        </p:txBody>
      </p:sp>
    </p:spTree>
    <p:extLst>
      <p:ext uri="{BB962C8B-B14F-4D97-AF65-F5344CB8AC3E}">
        <p14:creationId xmlns:p14="http://schemas.microsoft.com/office/powerpoint/2010/main" val="4244096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oleObject" Target="../embeddings/oleObject7.bin"/><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hyperlink" Target="https://id.wikipedia.org/wiki/Isopentana" TargetMode="External"/><Relationship Id="rId2" Type="http://schemas.openxmlformats.org/officeDocument/2006/relationships/hyperlink" Target="https://id.wikipedia.org/wiki/Isobutana" TargetMode="External"/><Relationship Id="rId1" Type="http://schemas.openxmlformats.org/officeDocument/2006/relationships/slideLayout" Target="../slideLayouts/slideLayout2.xml"/><Relationship Id="rId5" Type="http://schemas.openxmlformats.org/officeDocument/2006/relationships/hyperlink" Target="https://id.wikipedia.org/wiki/Neopentana" TargetMode="External"/><Relationship Id="rId4" Type="http://schemas.openxmlformats.org/officeDocument/2006/relationships/hyperlink" Target="https://id.wikipedia.org/wiki/Isooktan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2.png"/><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35.png"/><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37.png"/><Relationship Id="rId4" Type="http://schemas.openxmlformats.org/officeDocument/2006/relationships/image" Target="../media/image36.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39.png"/><Relationship Id="rId4" Type="http://schemas.openxmlformats.org/officeDocument/2006/relationships/image" Target="../media/image38.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41.png"/><Relationship Id="rId4" Type="http://schemas.openxmlformats.org/officeDocument/2006/relationships/image" Target="../media/image40.emf"/></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4.png"/><Relationship Id="rId4" Type="http://schemas.openxmlformats.org/officeDocument/2006/relationships/image" Target="../media/image43.e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6.emf"/><Relationship Id="rId4" Type="http://schemas.openxmlformats.org/officeDocument/2006/relationships/image" Target="../media/image4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48.emf"/><Relationship Id="rId5" Type="http://schemas.openxmlformats.org/officeDocument/2006/relationships/oleObject" Target="../embeddings/oleObject18.bin"/><Relationship Id="rId4" Type="http://schemas.openxmlformats.org/officeDocument/2006/relationships/image" Target="../media/image4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1.png"/><Relationship Id="rId5" Type="http://schemas.openxmlformats.org/officeDocument/2006/relationships/oleObject" Target="../embeddings/oleObject20.bin"/><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http://www.eia.doe.gov/kids/energyfacts/sources/non-renewable/images/OILGASFORMATION.gif"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eia.doe.gov/kids/energyfacts/sources/non-renewable/images/refinery.gif"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bin"/><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3.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oleObject" Target="../embeddings/oleObject4.bin"/><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chemeClr val="accent2"/>
          </a:solidFill>
        </p:spPr>
        <p:txBody>
          <a:bodyPr/>
          <a:lstStyle/>
          <a:p>
            <a:endParaRPr lang="id-ID"/>
          </a:p>
        </p:txBody>
      </p:sp>
      <p:sp>
        <p:nvSpPr>
          <p:cNvPr id="4" name="Rectangle 2"/>
          <p:cNvSpPr>
            <a:spLocks noGrp="1" noChangeArrowheads="1"/>
          </p:cNvSpPr>
          <p:nvPr>
            <p:ph type="ctrTitle"/>
          </p:nvPr>
        </p:nvSpPr>
        <p:spPr>
          <a:solidFill>
            <a:schemeClr val="accent1">
              <a:lumMod val="60000"/>
              <a:lumOff val="40000"/>
            </a:schemeClr>
          </a:solidFill>
        </p:spPr>
        <p:txBody>
          <a:bodyPr>
            <a:normAutofit/>
          </a:bodyPr>
          <a:lstStyle/>
          <a:p>
            <a:r>
              <a:rPr lang="en-US" dirty="0"/>
              <a:t>HIDROKARBON JENUH</a:t>
            </a:r>
            <a:br>
              <a:rPr lang="en-US" dirty="0"/>
            </a:br>
            <a:r>
              <a:rPr lang="en-US" dirty="0"/>
              <a:t>(ALKANA)</a:t>
            </a:r>
          </a:p>
        </p:txBody>
      </p:sp>
    </p:spTree>
    <p:extLst>
      <p:ext uri="{BB962C8B-B14F-4D97-AF65-F5344CB8AC3E}">
        <p14:creationId xmlns:p14="http://schemas.microsoft.com/office/powerpoint/2010/main" val="309794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solidFill>
                  <a:srgbClr val="3399FF"/>
                </a:solidFill>
              </a:rPr>
              <a:t>Alkana</a:t>
            </a:r>
          </a:p>
        </p:txBody>
      </p:sp>
      <p:sp>
        <p:nvSpPr>
          <p:cNvPr id="23555" name="Rectangle 3"/>
          <p:cNvSpPr>
            <a:spLocks noGrp="1" noChangeArrowheads="1"/>
          </p:cNvSpPr>
          <p:nvPr>
            <p:ph type="body" idx="1"/>
          </p:nvPr>
        </p:nvSpPr>
        <p:spPr/>
        <p:txBody>
          <a:bodyPr/>
          <a:lstStyle/>
          <a:p>
            <a:pPr>
              <a:lnSpc>
                <a:spcPct val="90000"/>
              </a:lnSpc>
              <a:buFont typeface="Wingdings" panose="05000000000000000000" pitchFamily="2" charset="2"/>
              <a:buChar char="à"/>
            </a:pPr>
            <a:r>
              <a:rPr lang="en-US">
                <a:sym typeface="Wingdings" panose="05000000000000000000" pitchFamily="2" charset="2"/>
              </a:rPr>
              <a:t> </a:t>
            </a:r>
            <a:r>
              <a:rPr lang="en-US">
                <a:sym typeface="Wingdings" panose="05000000000000000000" pitchFamily="2" charset="2"/>
              </a:rPr>
              <a:t>Hidrokarbon jenuh</a:t>
            </a:r>
          </a:p>
          <a:p>
            <a:pPr>
              <a:lnSpc>
                <a:spcPct val="90000"/>
              </a:lnSpc>
              <a:buFont typeface="Wingdings" panose="05000000000000000000" pitchFamily="2" charset="2"/>
              <a:buChar char="à"/>
            </a:pPr>
            <a:r>
              <a:rPr lang="en-US">
                <a:sym typeface="Wingdings" panose="05000000000000000000" pitchFamily="2" charset="2"/>
              </a:rPr>
              <a:t> disebut juga paraffin (</a:t>
            </a:r>
            <a:r>
              <a:rPr lang="id-ID">
                <a:sym typeface="Wingdings" panose="05000000000000000000" pitchFamily="2" charset="2"/>
              </a:rPr>
              <a:t>sulit</a:t>
            </a:r>
            <a:r>
              <a:rPr lang="en-US">
                <a:sym typeface="Wingdings" panose="05000000000000000000" pitchFamily="2" charset="2"/>
              </a:rPr>
              <a:t> bereaksi</a:t>
            </a:r>
            <a:r>
              <a:rPr lang="id-ID">
                <a:sym typeface="Wingdings" panose="05000000000000000000" pitchFamily="2" charset="2"/>
              </a:rPr>
              <a:t>, inert</a:t>
            </a:r>
            <a:r>
              <a:rPr lang="en-US">
                <a:sym typeface="Wingdings" panose="05000000000000000000" pitchFamily="2" charset="2"/>
              </a:rPr>
              <a:t>)</a:t>
            </a:r>
          </a:p>
          <a:p>
            <a:pPr>
              <a:lnSpc>
                <a:spcPct val="90000"/>
              </a:lnSpc>
              <a:buFont typeface="Wingdings" panose="05000000000000000000" pitchFamily="2" charset="2"/>
              <a:buChar char="à"/>
            </a:pPr>
            <a:r>
              <a:rPr lang="en-US"/>
              <a:t> rantai lurus ataupun rantai bercabang</a:t>
            </a:r>
          </a:p>
          <a:p>
            <a:pPr>
              <a:lnSpc>
                <a:spcPct val="90000"/>
              </a:lnSpc>
              <a:buFont typeface="Wingdings" panose="05000000000000000000" pitchFamily="2" charset="2"/>
              <a:buChar char="à"/>
            </a:pPr>
            <a:r>
              <a:rPr lang="en-US"/>
              <a:t> rantai lurus jika setiap atom karbon berikatan dengan 1 atau 2 atau karbon lain</a:t>
            </a:r>
          </a:p>
          <a:p>
            <a:pPr>
              <a:lnSpc>
                <a:spcPct val="90000"/>
              </a:lnSpc>
              <a:buFont typeface="Wingdings" panose="05000000000000000000" pitchFamily="2" charset="2"/>
              <a:buChar char="à"/>
            </a:pPr>
            <a:r>
              <a:rPr lang="en-US"/>
              <a:t> rantai bercabang jika paling sedikit ada 1 atom karbon yang terikat pada 3 atau 4 atom karbon lain</a:t>
            </a:r>
          </a:p>
          <a:p>
            <a:pPr>
              <a:lnSpc>
                <a:spcPct val="90000"/>
              </a:lnSpc>
              <a:buFont typeface="Wingdings" panose="05000000000000000000" pitchFamily="2" charset="2"/>
              <a:buChar char="à"/>
            </a:pPr>
            <a:r>
              <a:rPr lang="en-US"/>
              <a:t> hidrokarbon jenuh dengan atom – atom membentuk cincin disebut sikloalkana</a:t>
            </a:r>
          </a:p>
        </p:txBody>
      </p:sp>
    </p:spTree>
    <p:extLst>
      <p:ext uri="{BB962C8B-B14F-4D97-AF65-F5344CB8AC3E}">
        <p14:creationId xmlns:p14="http://schemas.microsoft.com/office/powerpoint/2010/main" val="3368919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err="1" smtClean="0">
                <a:solidFill>
                  <a:srgbClr val="3399FF"/>
                </a:solidFill>
              </a:rPr>
              <a:t>Sifat</a:t>
            </a:r>
            <a:r>
              <a:rPr lang="en-US" dirty="0" smtClean="0">
                <a:solidFill>
                  <a:srgbClr val="3399FF"/>
                </a:solidFill>
              </a:rPr>
              <a:t> </a:t>
            </a:r>
            <a:r>
              <a:rPr lang="en-US" dirty="0" err="1">
                <a:solidFill>
                  <a:srgbClr val="3399FF"/>
                </a:solidFill>
              </a:rPr>
              <a:t>Fisis</a:t>
            </a:r>
            <a:r>
              <a:rPr lang="en-US" dirty="0">
                <a:solidFill>
                  <a:srgbClr val="3399FF"/>
                </a:solidFill>
              </a:rPr>
              <a:t> </a:t>
            </a:r>
            <a:r>
              <a:rPr lang="en-US" dirty="0" err="1">
                <a:solidFill>
                  <a:srgbClr val="3399FF"/>
                </a:solidFill>
              </a:rPr>
              <a:t>Alkana</a:t>
            </a:r>
            <a:endParaRPr lang="en-US" dirty="0">
              <a:solidFill>
                <a:srgbClr val="3399FF"/>
              </a:solidFill>
            </a:endParaRPr>
          </a:p>
        </p:txBody>
      </p:sp>
      <p:sp>
        <p:nvSpPr>
          <p:cNvPr id="24579" name="Rectangle 3"/>
          <p:cNvSpPr>
            <a:spLocks noGrp="1" noChangeArrowheads="1"/>
          </p:cNvSpPr>
          <p:nvPr>
            <p:ph type="body" idx="1"/>
          </p:nvPr>
        </p:nvSpPr>
        <p:spPr/>
        <p:txBody>
          <a:bodyPr/>
          <a:lstStyle/>
          <a:p>
            <a:r>
              <a:rPr lang="en-US"/>
              <a:t> Rumus umum alkana non siklik (rantai terbuka</a:t>
            </a:r>
            <a:r>
              <a:rPr lang="id-ID"/>
              <a:t> / lurus</a:t>
            </a:r>
            <a:r>
              <a:rPr lang="en-US"/>
              <a:t>)</a:t>
            </a:r>
          </a:p>
          <a:p>
            <a:pPr>
              <a:buFont typeface="Wingdings" panose="05000000000000000000" pitchFamily="2" charset="2"/>
              <a:buNone/>
            </a:pPr>
            <a:r>
              <a:rPr lang="en-US"/>
              <a:t>		C</a:t>
            </a:r>
            <a:r>
              <a:rPr lang="en-US" baseline="-25000"/>
              <a:t>n</a:t>
            </a:r>
            <a:r>
              <a:rPr lang="en-US"/>
              <a:t>H</a:t>
            </a:r>
            <a:r>
              <a:rPr lang="en-US" baseline="-25000"/>
              <a:t>2n+2</a:t>
            </a:r>
          </a:p>
          <a:p>
            <a:pPr>
              <a:buFont typeface="Wingdings" panose="05000000000000000000" pitchFamily="2" charset="2"/>
              <a:buNone/>
            </a:pPr>
            <a:endParaRPr lang="en-US" baseline="-25000"/>
          </a:p>
          <a:p>
            <a:pPr>
              <a:buFont typeface="Wingdings" panose="05000000000000000000" pitchFamily="2" charset="2"/>
              <a:buNone/>
            </a:pPr>
            <a:endParaRPr lang="en-US"/>
          </a:p>
          <a:p>
            <a:r>
              <a:rPr lang="en-US"/>
              <a:t> Rumus umum sikloalkana yang mempunyai satu cincin</a:t>
            </a:r>
          </a:p>
          <a:p>
            <a:pPr>
              <a:buFont typeface="Wingdings" panose="05000000000000000000" pitchFamily="2" charset="2"/>
              <a:buNone/>
            </a:pPr>
            <a:r>
              <a:rPr lang="en-US"/>
              <a:t>		C</a:t>
            </a:r>
            <a:r>
              <a:rPr lang="en-US" baseline="-25000"/>
              <a:t>n</a:t>
            </a:r>
            <a:r>
              <a:rPr lang="en-US"/>
              <a:t>H</a:t>
            </a:r>
            <a:r>
              <a:rPr lang="en-US" baseline="-25000"/>
              <a:t>2n</a:t>
            </a:r>
            <a:endParaRPr lang="en-US"/>
          </a:p>
        </p:txBody>
      </p:sp>
      <p:graphicFrame>
        <p:nvGraphicFramePr>
          <p:cNvPr id="24581" name="Object 5"/>
          <p:cNvGraphicFramePr>
            <a:graphicFrameLocks noChangeAspect="1"/>
          </p:cNvGraphicFramePr>
          <p:nvPr/>
        </p:nvGraphicFramePr>
        <p:xfrm>
          <a:off x="8305800" y="4419600"/>
          <a:ext cx="1600200" cy="1417638"/>
        </p:xfrm>
        <a:graphic>
          <a:graphicData uri="http://schemas.openxmlformats.org/presentationml/2006/ole">
            <mc:AlternateContent xmlns:mc="http://schemas.openxmlformats.org/markup-compatibility/2006">
              <mc:Choice xmlns:v="urn:schemas-microsoft-com:vml" Requires="v">
                <p:oleObj spid="_x0000_s3090" name="ACD/3D" r:id="rId3" imgW="1676634" imgH="1486107" progId="ACD.3D">
                  <p:embed/>
                </p:oleObj>
              </mc:Choice>
              <mc:Fallback>
                <p:oleObj name="ACD/3D" r:id="rId3" imgW="1676634" imgH="1486107" progId="ACD.3D">
                  <p:embed/>
                  <p:pic>
                    <p:nvPicPr>
                      <p:cNvPr id="2458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419600"/>
                        <a:ext cx="16002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1"/>
          <p:cNvPicPr>
            <a:picLocks noChangeAspect="1"/>
          </p:cNvPicPr>
          <p:nvPr/>
        </p:nvPicPr>
        <p:blipFill>
          <a:blip r:embed="rId5"/>
          <a:stretch>
            <a:fillRect/>
          </a:stretch>
        </p:blipFill>
        <p:spPr>
          <a:xfrm>
            <a:off x="5143500" y="4419600"/>
            <a:ext cx="1905000" cy="2019300"/>
          </a:xfrm>
          <a:prstGeom prst="rect">
            <a:avLst/>
          </a:prstGeom>
        </p:spPr>
      </p:pic>
    </p:spTree>
    <p:extLst>
      <p:ext uri="{BB962C8B-B14F-4D97-AF65-F5344CB8AC3E}">
        <p14:creationId xmlns:p14="http://schemas.microsoft.com/office/powerpoint/2010/main" val="1794476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0-#ppt_w/2"/>
                                          </p:val>
                                        </p:tav>
                                        <p:tav tm="100000">
                                          <p:val>
                                            <p:strVal val="#ppt_x"/>
                                          </p:val>
                                        </p:tav>
                                      </p:tavLst>
                                    </p:anim>
                                    <p:anim calcmode="lin" valueType="num">
                                      <p:cBhvr additive="base">
                                        <p:cTn id="8"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r>
              <a:rPr lang="en-US"/>
              <a:t> </a:t>
            </a:r>
            <a:r>
              <a:rPr lang="en-US"/>
              <a:t>Molekul – molekul alkana hanya mengandung ikatan C – C dan C – H yang bersifat non polar, sehingga gaya tarik antar molekul lemah, yang menyeba</a:t>
            </a:r>
            <a:r>
              <a:rPr lang="id-ID"/>
              <a:t>b</a:t>
            </a:r>
            <a:r>
              <a:rPr lang="en-US"/>
              <a:t>kan titik didih relatif rendah dibandingkan molekul lain yang mempunyai berat molekul yang sama. </a:t>
            </a:r>
          </a:p>
          <a:p>
            <a:pPr>
              <a:buFont typeface="Wingdings" panose="05000000000000000000" pitchFamily="2" charset="2"/>
              <a:buNone/>
            </a:pPr>
            <a:endParaRPr lang="en-US"/>
          </a:p>
          <a:p>
            <a:r>
              <a:rPr lang="en-US"/>
              <a:t> Molekul alkana tidak terlarut dalam air karena air bersifat polar.</a:t>
            </a:r>
          </a:p>
        </p:txBody>
      </p:sp>
      <p:sp>
        <p:nvSpPr>
          <p:cNvPr id="2" name="Title 1"/>
          <p:cNvSpPr>
            <a:spLocks noGrp="1"/>
          </p:cNvSpPr>
          <p:nvPr>
            <p:ph type="title"/>
          </p:nvPr>
        </p:nvSpPr>
        <p:spPr/>
        <p:txBody>
          <a:bodyPr/>
          <a:lstStyle/>
          <a:p>
            <a:endParaRPr lang="id-ID"/>
          </a:p>
        </p:txBody>
      </p:sp>
    </p:spTree>
    <p:extLst>
      <p:ext uri="{BB962C8B-B14F-4D97-AF65-F5344CB8AC3E}">
        <p14:creationId xmlns:p14="http://schemas.microsoft.com/office/powerpoint/2010/main" val="1352424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563837" y="395068"/>
            <a:ext cx="7648575" cy="2895600"/>
          </a:xfrm>
          <a:prstGeom prst="rect">
            <a:avLst/>
          </a:prstGeom>
        </p:spPr>
      </p:pic>
      <p:pic>
        <p:nvPicPr>
          <p:cNvPr id="5" name="Picture 4"/>
          <p:cNvPicPr>
            <a:picLocks noChangeAspect="1"/>
          </p:cNvPicPr>
          <p:nvPr/>
        </p:nvPicPr>
        <p:blipFill>
          <a:blip r:embed="rId3"/>
          <a:stretch>
            <a:fillRect/>
          </a:stretch>
        </p:blipFill>
        <p:spPr>
          <a:xfrm>
            <a:off x="2915530" y="3505200"/>
            <a:ext cx="7648575" cy="3114675"/>
          </a:xfrm>
          <a:prstGeom prst="rect">
            <a:avLst/>
          </a:prstGeom>
        </p:spPr>
      </p:pic>
      <p:sp>
        <p:nvSpPr>
          <p:cNvPr id="6" name="TextBox 5"/>
          <p:cNvSpPr txBox="1"/>
          <p:nvPr/>
        </p:nvSpPr>
        <p:spPr>
          <a:xfrm>
            <a:off x="811457" y="1550480"/>
            <a:ext cx="1219200" cy="584775"/>
          </a:xfrm>
          <a:prstGeom prst="rect">
            <a:avLst/>
          </a:prstGeom>
          <a:noFill/>
        </p:spPr>
        <p:txBody>
          <a:bodyPr wrap="square" rtlCol="0">
            <a:spAutoFit/>
          </a:bodyPr>
          <a:lstStyle/>
          <a:p>
            <a:r>
              <a:rPr lang="en-US" sz="3200" dirty="0" err="1">
                <a:solidFill>
                  <a:srgbClr val="FF0000"/>
                </a:solidFill>
              </a:rPr>
              <a:t>Fase</a:t>
            </a:r>
            <a:endParaRPr lang="en-US" sz="3200" dirty="0">
              <a:solidFill>
                <a:srgbClr val="FF0000"/>
              </a:solidFill>
            </a:endParaRPr>
          </a:p>
        </p:txBody>
      </p:sp>
      <p:sp>
        <p:nvSpPr>
          <p:cNvPr id="7" name="TextBox 6"/>
          <p:cNvSpPr txBox="1"/>
          <p:nvPr/>
        </p:nvSpPr>
        <p:spPr>
          <a:xfrm>
            <a:off x="502554" y="4140138"/>
            <a:ext cx="1837005" cy="584775"/>
          </a:xfrm>
          <a:prstGeom prst="rect">
            <a:avLst/>
          </a:prstGeom>
          <a:noFill/>
        </p:spPr>
        <p:txBody>
          <a:bodyPr wrap="square" rtlCol="0">
            <a:spAutoFit/>
          </a:bodyPr>
          <a:lstStyle/>
          <a:p>
            <a:r>
              <a:rPr lang="en-US" sz="3200" dirty="0" err="1">
                <a:solidFill>
                  <a:srgbClr val="FF0000"/>
                </a:solidFill>
              </a:rPr>
              <a:t>Titik</a:t>
            </a:r>
            <a:r>
              <a:rPr lang="en-US" sz="3200" dirty="0">
                <a:solidFill>
                  <a:srgbClr val="FF0000"/>
                </a:solidFill>
              </a:rPr>
              <a:t> </a:t>
            </a:r>
            <a:r>
              <a:rPr lang="en-US" sz="3200" dirty="0" err="1">
                <a:solidFill>
                  <a:srgbClr val="FF0000"/>
                </a:solidFill>
              </a:rPr>
              <a:t>didih</a:t>
            </a:r>
            <a:endParaRPr lang="en-US" sz="3200" dirty="0">
              <a:solidFill>
                <a:srgbClr val="FF0000"/>
              </a:solidFill>
            </a:endParaRPr>
          </a:p>
        </p:txBody>
      </p:sp>
    </p:spTree>
    <p:extLst>
      <p:ext uri="{BB962C8B-B14F-4D97-AF65-F5344CB8AC3E}">
        <p14:creationId xmlns:p14="http://schemas.microsoft.com/office/powerpoint/2010/main" val="2258829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9801" y="168465"/>
            <a:ext cx="7591425" cy="1009650"/>
          </a:xfrm>
          <a:prstGeom prst="rect">
            <a:avLst/>
          </a:prstGeom>
        </p:spPr>
      </p:pic>
      <p:pic>
        <p:nvPicPr>
          <p:cNvPr id="3" name="Picture 2"/>
          <p:cNvPicPr>
            <a:picLocks noChangeAspect="1"/>
          </p:cNvPicPr>
          <p:nvPr/>
        </p:nvPicPr>
        <p:blipFill>
          <a:blip r:embed="rId3"/>
          <a:stretch>
            <a:fillRect/>
          </a:stretch>
        </p:blipFill>
        <p:spPr>
          <a:xfrm>
            <a:off x="2206388" y="1178020"/>
            <a:ext cx="8039100" cy="1562100"/>
          </a:xfrm>
          <a:prstGeom prst="rect">
            <a:avLst/>
          </a:prstGeom>
        </p:spPr>
      </p:pic>
      <p:sp>
        <p:nvSpPr>
          <p:cNvPr id="6" name="Content Placeholder 5"/>
          <p:cNvSpPr>
            <a:spLocks noGrp="1"/>
          </p:cNvSpPr>
          <p:nvPr>
            <p:ph idx="4294967295"/>
          </p:nvPr>
        </p:nvSpPr>
        <p:spPr>
          <a:xfrm>
            <a:off x="2706638" y="2379852"/>
            <a:ext cx="8229600" cy="4530725"/>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r>
              <a:rPr lang="en-US" dirty="0" smtClean="0"/>
              <a:t>2,2,3,3 </a:t>
            </a:r>
            <a:r>
              <a:rPr lang="en-US" dirty="0" err="1" smtClean="0"/>
              <a:t>tetrametilbutana</a:t>
            </a:r>
            <a:r>
              <a:rPr lang="en-US" dirty="0" smtClean="0"/>
              <a:t> </a:t>
            </a:r>
            <a:r>
              <a:rPr lang="en-US" dirty="0" err="1" smtClean="0"/>
              <a:t>mp</a:t>
            </a:r>
            <a:r>
              <a:rPr lang="en-US" dirty="0" smtClean="0"/>
              <a:t> : 100,7 </a:t>
            </a:r>
            <a:r>
              <a:rPr lang="en-US" dirty="0" smtClean="0">
                <a:latin typeface="Trebuchet MS" panose="020B0603020202020204" pitchFamily="34" charset="0"/>
              </a:rPr>
              <a:t>°</a:t>
            </a:r>
            <a:r>
              <a:rPr lang="en-US" dirty="0" smtClean="0"/>
              <a:t>C</a:t>
            </a:r>
          </a:p>
          <a:p>
            <a:pPr marL="0" indent="0">
              <a:buNone/>
            </a:pPr>
            <a:r>
              <a:rPr lang="en-US" dirty="0"/>
              <a:t> </a:t>
            </a:r>
            <a:r>
              <a:rPr lang="en-US" dirty="0" smtClean="0"/>
              <a:t> </a:t>
            </a:r>
            <a:r>
              <a:rPr lang="en-US" dirty="0" smtClean="0"/>
              <a:t>                      </a:t>
            </a:r>
            <a:r>
              <a:rPr lang="id-ID" dirty="0" smtClean="0"/>
              <a:t>      </a:t>
            </a:r>
            <a:r>
              <a:rPr lang="en-US" dirty="0" smtClean="0"/>
              <a:t>         </a:t>
            </a:r>
            <a:r>
              <a:rPr lang="id-ID" dirty="0" smtClean="0"/>
              <a:t>       </a:t>
            </a:r>
            <a:r>
              <a:rPr lang="en-US" dirty="0" smtClean="0"/>
              <a:t> </a:t>
            </a:r>
            <a:r>
              <a:rPr lang="en-US" dirty="0" err="1" smtClean="0"/>
              <a:t>bp</a:t>
            </a:r>
            <a:r>
              <a:rPr lang="en-US" dirty="0" smtClean="0"/>
              <a:t> : 106,3 </a:t>
            </a:r>
            <a:r>
              <a:rPr lang="en-US" dirty="0" smtClean="0">
                <a:latin typeface="Trebuchet MS" panose="020B0603020202020204" pitchFamily="34" charset="0"/>
              </a:rPr>
              <a:t>°</a:t>
            </a:r>
            <a:r>
              <a:rPr lang="en-US" dirty="0" smtClean="0"/>
              <a:t>C</a:t>
            </a:r>
          </a:p>
          <a:p>
            <a:r>
              <a:rPr lang="en-US" dirty="0"/>
              <a:t> </a:t>
            </a:r>
            <a:r>
              <a:rPr lang="en-US" dirty="0" smtClean="0"/>
              <a:t>n-</a:t>
            </a:r>
            <a:r>
              <a:rPr lang="en-US" dirty="0" err="1" smtClean="0"/>
              <a:t>oktana</a:t>
            </a:r>
            <a:r>
              <a:rPr lang="en-US" dirty="0" smtClean="0"/>
              <a:t> </a:t>
            </a:r>
            <a:r>
              <a:rPr lang="en-US" dirty="0" err="1" smtClean="0"/>
              <a:t>mp</a:t>
            </a:r>
            <a:r>
              <a:rPr lang="en-US" dirty="0" smtClean="0"/>
              <a:t> : -57 </a:t>
            </a:r>
            <a:r>
              <a:rPr lang="en-US" dirty="0" smtClean="0">
                <a:latin typeface="Trebuchet MS" panose="020B0603020202020204" pitchFamily="34" charset="0"/>
              </a:rPr>
              <a:t>°</a:t>
            </a:r>
            <a:r>
              <a:rPr lang="en-US" dirty="0" smtClean="0"/>
              <a:t>C</a:t>
            </a:r>
          </a:p>
          <a:p>
            <a:pPr marL="0" indent="0">
              <a:buNone/>
            </a:pPr>
            <a:r>
              <a:rPr lang="en-US" dirty="0"/>
              <a:t> </a:t>
            </a:r>
            <a:r>
              <a:rPr lang="en-US" dirty="0" smtClean="0"/>
              <a:t>            </a:t>
            </a:r>
            <a:r>
              <a:rPr lang="id-ID" dirty="0" smtClean="0"/>
              <a:t>     </a:t>
            </a:r>
            <a:r>
              <a:rPr lang="en-US" dirty="0" smtClean="0"/>
              <a:t>   </a:t>
            </a:r>
            <a:r>
              <a:rPr lang="en-US" dirty="0" err="1" smtClean="0"/>
              <a:t>bp</a:t>
            </a:r>
            <a:r>
              <a:rPr lang="en-US" dirty="0" smtClean="0"/>
              <a:t> : 125,7 </a:t>
            </a:r>
            <a:r>
              <a:rPr lang="en-US" dirty="0" smtClean="0">
                <a:latin typeface="Trebuchet MS" panose="020B0603020202020204" pitchFamily="34" charset="0"/>
              </a:rPr>
              <a:t>°</a:t>
            </a:r>
            <a:r>
              <a:rPr lang="en-US" dirty="0" smtClean="0"/>
              <a:t>C</a:t>
            </a:r>
            <a:endParaRPr lang="en-US" dirty="0"/>
          </a:p>
        </p:txBody>
      </p:sp>
      <p:pic>
        <p:nvPicPr>
          <p:cNvPr id="7" name="Picture 6"/>
          <p:cNvPicPr>
            <a:picLocks noChangeAspect="1"/>
          </p:cNvPicPr>
          <p:nvPr/>
        </p:nvPicPr>
        <p:blipFill>
          <a:blip r:embed="rId4"/>
          <a:stretch>
            <a:fillRect/>
          </a:stretch>
        </p:blipFill>
        <p:spPr>
          <a:xfrm>
            <a:off x="1858538" y="2724150"/>
            <a:ext cx="3162300" cy="1790700"/>
          </a:xfrm>
          <a:prstGeom prst="rect">
            <a:avLst/>
          </a:prstGeom>
        </p:spPr>
      </p:pic>
      <p:pic>
        <p:nvPicPr>
          <p:cNvPr id="8" name="Picture 7"/>
          <p:cNvPicPr>
            <a:picLocks noChangeAspect="1"/>
          </p:cNvPicPr>
          <p:nvPr/>
        </p:nvPicPr>
        <p:blipFill>
          <a:blip r:embed="rId5"/>
          <a:stretch>
            <a:fillRect/>
          </a:stretch>
        </p:blipFill>
        <p:spPr>
          <a:xfrm>
            <a:off x="5368688" y="2857500"/>
            <a:ext cx="5219700" cy="762000"/>
          </a:xfrm>
          <a:prstGeom prst="rect">
            <a:avLst/>
          </a:prstGeom>
        </p:spPr>
      </p:pic>
      <p:sp>
        <p:nvSpPr>
          <p:cNvPr id="9" name="TextBox 8"/>
          <p:cNvSpPr txBox="1"/>
          <p:nvPr/>
        </p:nvSpPr>
        <p:spPr>
          <a:xfrm>
            <a:off x="513674" y="881852"/>
            <a:ext cx="1219200" cy="1077218"/>
          </a:xfrm>
          <a:prstGeom prst="rect">
            <a:avLst/>
          </a:prstGeom>
          <a:noFill/>
        </p:spPr>
        <p:txBody>
          <a:bodyPr wrap="square" rtlCol="0">
            <a:spAutoFit/>
          </a:bodyPr>
          <a:lstStyle/>
          <a:p>
            <a:r>
              <a:rPr lang="en-US" sz="3200" dirty="0" err="1">
                <a:solidFill>
                  <a:srgbClr val="FF0000"/>
                </a:solidFill>
              </a:rPr>
              <a:t>Titik</a:t>
            </a:r>
            <a:r>
              <a:rPr lang="en-US" sz="3200" dirty="0">
                <a:solidFill>
                  <a:srgbClr val="FF0000"/>
                </a:solidFill>
              </a:rPr>
              <a:t> </a:t>
            </a:r>
            <a:r>
              <a:rPr lang="en-US" sz="3200" dirty="0" err="1">
                <a:solidFill>
                  <a:srgbClr val="FF0000"/>
                </a:solidFill>
              </a:rPr>
              <a:t>lebur</a:t>
            </a:r>
            <a:endParaRPr lang="en-US" sz="3200" dirty="0">
              <a:solidFill>
                <a:srgbClr val="FF0000"/>
              </a:solidFill>
            </a:endParaRPr>
          </a:p>
        </p:txBody>
      </p:sp>
    </p:spTree>
    <p:extLst>
      <p:ext uri="{BB962C8B-B14F-4D97-AF65-F5344CB8AC3E}">
        <p14:creationId xmlns:p14="http://schemas.microsoft.com/office/powerpoint/2010/main" val="3992874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2490" y="1325879"/>
            <a:ext cx="9089651" cy="2556803"/>
          </a:xfrm>
          <a:prstGeom prst="rect">
            <a:avLst/>
          </a:prstGeom>
        </p:spPr>
      </p:pic>
    </p:spTree>
    <p:extLst>
      <p:ext uri="{BB962C8B-B14F-4D97-AF65-F5344CB8AC3E}">
        <p14:creationId xmlns:p14="http://schemas.microsoft.com/office/powerpoint/2010/main" val="4115458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4625" y="2950871"/>
            <a:ext cx="7991475" cy="2495550"/>
          </a:xfrm>
          <a:prstGeom prst="rect">
            <a:avLst/>
          </a:prstGeom>
        </p:spPr>
      </p:pic>
      <p:pic>
        <p:nvPicPr>
          <p:cNvPr id="5" name="Picture 4"/>
          <p:cNvPicPr>
            <a:picLocks noChangeAspect="1"/>
          </p:cNvPicPr>
          <p:nvPr/>
        </p:nvPicPr>
        <p:blipFill>
          <a:blip r:embed="rId3"/>
          <a:stretch>
            <a:fillRect/>
          </a:stretch>
        </p:blipFill>
        <p:spPr>
          <a:xfrm>
            <a:off x="2571921" y="950811"/>
            <a:ext cx="7964179" cy="981075"/>
          </a:xfrm>
          <a:prstGeom prst="rect">
            <a:avLst/>
          </a:prstGeom>
        </p:spPr>
      </p:pic>
      <p:sp>
        <p:nvSpPr>
          <p:cNvPr id="6" name="TextBox 5"/>
          <p:cNvSpPr txBox="1"/>
          <p:nvPr/>
        </p:nvSpPr>
        <p:spPr>
          <a:xfrm>
            <a:off x="118281" y="950811"/>
            <a:ext cx="1905000" cy="584775"/>
          </a:xfrm>
          <a:prstGeom prst="rect">
            <a:avLst/>
          </a:prstGeom>
          <a:noFill/>
        </p:spPr>
        <p:txBody>
          <a:bodyPr wrap="square" rtlCol="0">
            <a:spAutoFit/>
          </a:bodyPr>
          <a:lstStyle/>
          <a:p>
            <a:r>
              <a:rPr lang="en-US" sz="3200" dirty="0" err="1">
                <a:solidFill>
                  <a:srgbClr val="FF0000"/>
                </a:solidFill>
              </a:rPr>
              <a:t>Densitas</a:t>
            </a:r>
            <a:endParaRPr lang="en-US" sz="3200" dirty="0">
              <a:solidFill>
                <a:srgbClr val="FF0000"/>
              </a:solidFill>
            </a:endParaRPr>
          </a:p>
        </p:txBody>
      </p:sp>
      <p:sp>
        <p:nvSpPr>
          <p:cNvPr id="7" name="TextBox 6"/>
          <p:cNvSpPr txBox="1"/>
          <p:nvPr/>
        </p:nvSpPr>
        <p:spPr>
          <a:xfrm>
            <a:off x="118281" y="3607785"/>
            <a:ext cx="1905000" cy="584775"/>
          </a:xfrm>
          <a:prstGeom prst="rect">
            <a:avLst/>
          </a:prstGeom>
          <a:noFill/>
        </p:spPr>
        <p:txBody>
          <a:bodyPr wrap="square" rtlCol="0">
            <a:spAutoFit/>
          </a:bodyPr>
          <a:lstStyle/>
          <a:p>
            <a:r>
              <a:rPr lang="en-US" sz="3200" dirty="0" err="1">
                <a:solidFill>
                  <a:srgbClr val="FF0000"/>
                </a:solidFill>
              </a:rPr>
              <a:t>Polaritas</a:t>
            </a:r>
            <a:endParaRPr lang="en-US" sz="3200" dirty="0">
              <a:solidFill>
                <a:srgbClr val="FF0000"/>
              </a:solidFill>
            </a:endParaRPr>
          </a:p>
        </p:txBody>
      </p:sp>
    </p:spTree>
    <p:extLst>
      <p:ext uri="{BB962C8B-B14F-4D97-AF65-F5344CB8AC3E}">
        <p14:creationId xmlns:p14="http://schemas.microsoft.com/office/powerpoint/2010/main" val="314238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dirty="0" err="1">
                <a:solidFill>
                  <a:srgbClr val="FF0000"/>
                </a:solidFill>
              </a:rPr>
              <a:t>Penamaan</a:t>
            </a:r>
            <a:r>
              <a:rPr lang="id-ID" dirty="0">
                <a:solidFill>
                  <a:srgbClr val="FF0000"/>
                </a:solidFill>
              </a:rPr>
              <a:t> Senyawa</a:t>
            </a:r>
            <a:r>
              <a:rPr lang="en-US" dirty="0">
                <a:solidFill>
                  <a:srgbClr val="FF0000"/>
                </a:solidFill>
              </a:rPr>
              <a:t> </a:t>
            </a:r>
            <a:r>
              <a:rPr lang="id-ID" dirty="0">
                <a:solidFill>
                  <a:srgbClr val="FF0000"/>
                </a:solidFill>
              </a:rPr>
              <a:t> Organik</a:t>
            </a:r>
            <a:endParaRPr lang="en-US" dirty="0">
              <a:solidFill>
                <a:srgbClr val="FF0000"/>
              </a:solidFill>
            </a:endParaRPr>
          </a:p>
        </p:txBody>
      </p:sp>
      <p:sp>
        <p:nvSpPr>
          <p:cNvPr id="108547" name="Rectangle 3"/>
          <p:cNvSpPr>
            <a:spLocks noGrp="1" noChangeArrowheads="1"/>
          </p:cNvSpPr>
          <p:nvPr>
            <p:ph idx="1"/>
          </p:nvPr>
        </p:nvSpPr>
        <p:spPr>
          <a:xfrm>
            <a:off x="365760" y="1825625"/>
            <a:ext cx="11929403" cy="4351338"/>
          </a:xfrm>
        </p:spPr>
        <p:txBody>
          <a:bodyPr>
            <a:noAutofit/>
          </a:bodyPr>
          <a:lstStyle/>
          <a:p>
            <a:r>
              <a:rPr lang="id-ID" dirty="0">
                <a:solidFill>
                  <a:srgbClr val="0070C0"/>
                </a:solidFill>
              </a:rPr>
              <a:t>Penamaan trivial</a:t>
            </a:r>
          </a:p>
          <a:p>
            <a:pPr>
              <a:buFont typeface="Wingdings" panose="05000000000000000000" pitchFamily="2" charset="2"/>
              <a:buNone/>
            </a:pPr>
            <a:r>
              <a:rPr lang="id-ID" dirty="0"/>
              <a:t>	- tidak ada aturan yang jelas</a:t>
            </a:r>
          </a:p>
          <a:p>
            <a:pPr>
              <a:buFont typeface="Wingdings" panose="05000000000000000000" pitchFamily="2" charset="2"/>
              <a:buNone/>
            </a:pPr>
            <a:r>
              <a:rPr lang="id-ID" dirty="0"/>
              <a:t>	- biasanya didasarkan pada sumber / asal </a:t>
            </a:r>
          </a:p>
          <a:p>
            <a:pPr>
              <a:buFont typeface="Wingdings" panose="05000000000000000000" pitchFamily="2" charset="2"/>
              <a:buNone/>
            </a:pPr>
            <a:r>
              <a:rPr lang="id-ID" dirty="0"/>
              <a:t>	  bahan dari mana senyawa tsb. diperoleh.</a:t>
            </a:r>
          </a:p>
          <a:p>
            <a:pPr>
              <a:buFont typeface="Wingdings" panose="05000000000000000000" pitchFamily="2" charset="2"/>
              <a:buNone/>
            </a:pPr>
            <a:r>
              <a:rPr lang="id-ID" dirty="0"/>
              <a:t>	  contoh : urea diperoleh dari urine mamalia</a:t>
            </a:r>
          </a:p>
          <a:p>
            <a:r>
              <a:rPr lang="id-ID" dirty="0" smtClean="0">
                <a:solidFill>
                  <a:srgbClr val="0070C0"/>
                </a:solidFill>
              </a:rPr>
              <a:t>Penamaan </a:t>
            </a:r>
            <a:r>
              <a:rPr lang="id-ID" dirty="0">
                <a:solidFill>
                  <a:srgbClr val="0070C0"/>
                </a:solidFill>
              </a:rPr>
              <a:t>IUPAC </a:t>
            </a:r>
            <a:r>
              <a:rPr lang="id-ID" dirty="0"/>
              <a:t>(</a:t>
            </a:r>
            <a:r>
              <a:rPr lang="en-US" dirty="0"/>
              <a:t> </a:t>
            </a:r>
            <a:r>
              <a:rPr lang="id-ID" dirty="0"/>
              <a:t>International </a:t>
            </a:r>
            <a:r>
              <a:rPr lang="id-ID" dirty="0"/>
              <a:t>Union of Pure and Applied Chemistry)</a:t>
            </a:r>
          </a:p>
          <a:p>
            <a:pPr>
              <a:buFont typeface="Wingdings" panose="05000000000000000000" pitchFamily="2" charset="2"/>
              <a:buNone/>
            </a:pPr>
            <a:r>
              <a:rPr lang="id-ID" dirty="0"/>
              <a:t>	- ada aturan tertentu</a:t>
            </a:r>
          </a:p>
          <a:p>
            <a:pPr>
              <a:buFont typeface="Wingdings" panose="05000000000000000000" pitchFamily="2" charset="2"/>
              <a:buNone/>
            </a:pPr>
            <a:r>
              <a:rPr lang="id-ID" dirty="0"/>
              <a:t>	- meliputi kata dasar (ct : meth-), awalan (ct : fluoro) </a:t>
            </a:r>
            <a:r>
              <a:rPr lang="id-ID" dirty="0" smtClean="0"/>
              <a:t>dan akhiran </a:t>
            </a:r>
            <a:r>
              <a:rPr lang="id-ID" dirty="0"/>
              <a:t>(ct : -ol, -al)</a:t>
            </a:r>
            <a:endParaRPr lang="en-US" dirty="0"/>
          </a:p>
        </p:txBody>
      </p:sp>
    </p:spTree>
    <p:extLst>
      <p:ext uri="{BB962C8B-B14F-4D97-AF65-F5344CB8AC3E}">
        <p14:creationId xmlns:p14="http://schemas.microsoft.com/office/powerpoint/2010/main" val="1200711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err="1" smtClean="0"/>
              <a:t>Penamaan</a:t>
            </a:r>
            <a:r>
              <a:rPr lang="en-US" dirty="0" smtClean="0"/>
              <a:t> </a:t>
            </a:r>
            <a:r>
              <a:rPr lang="en-US" dirty="0" err="1"/>
              <a:t>Alkana</a:t>
            </a:r>
            <a:endParaRPr lang="en-US" dirty="0"/>
          </a:p>
        </p:txBody>
      </p:sp>
      <p:sp>
        <p:nvSpPr>
          <p:cNvPr id="26627" name="Rectangle 3"/>
          <p:cNvSpPr>
            <a:spLocks noGrp="1" noChangeArrowheads="1"/>
          </p:cNvSpPr>
          <p:nvPr>
            <p:ph type="body" sz="half" idx="1"/>
          </p:nvPr>
        </p:nvSpPr>
        <p:spPr>
          <a:xfrm>
            <a:off x="712618" y="1211262"/>
            <a:ext cx="6288088" cy="4530725"/>
          </a:xfrm>
        </p:spPr>
        <p:txBody>
          <a:bodyPr/>
          <a:lstStyle/>
          <a:p>
            <a:r>
              <a:rPr lang="en-US" dirty="0"/>
              <a:t> </a:t>
            </a:r>
            <a:r>
              <a:rPr lang="en-US" dirty="0" err="1"/>
              <a:t>Penamaan</a:t>
            </a:r>
            <a:r>
              <a:rPr lang="en-US" dirty="0"/>
              <a:t> </a:t>
            </a:r>
            <a:r>
              <a:rPr lang="en-US" dirty="0" err="1"/>
              <a:t>alkana</a:t>
            </a:r>
            <a:r>
              <a:rPr lang="en-US" dirty="0"/>
              <a:t> </a:t>
            </a:r>
            <a:r>
              <a:rPr lang="en-US" dirty="0" err="1"/>
              <a:t>rantai</a:t>
            </a:r>
            <a:r>
              <a:rPr lang="en-US" dirty="0"/>
              <a:t> </a:t>
            </a:r>
            <a:r>
              <a:rPr lang="en-US" dirty="0" err="1"/>
              <a:t>lurus</a:t>
            </a:r>
            <a:endParaRPr lang="en-US" dirty="0"/>
          </a:p>
        </p:txBody>
      </p:sp>
      <p:graphicFrame>
        <p:nvGraphicFramePr>
          <p:cNvPr id="26639" name="Object 15"/>
          <p:cNvGraphicFramePr>
            <a:graphicFrameLocks noGrp="1" noChangeAspect="1"/>
          </p:cNvGraphicFramePr>
          <p:nvPr>
            <p:ph sz="quarter" idx="2"/>
          </p:nvPr>
        </p:nvGraphicFramePr>
        <p:xfrm>
          <a:off x="8347076" y="2060575"/>
          <a:ext cx="1243013" cy="681038"/>
        </p:xfrm>
        <a:graphic>
          <a:graphicData uri="http://schemas.openxmlformats.org/presentationml/2006/ole">
            <mc:AlternateContent xmlns:mc="http://schemas.openxmlformats.org/markup-compatibility/2006">
              <mc:Choice xmlns:v="urn:schemas-microsoft-com:vml" Requires="v">
                <p:oleObj spid="_x0000_s4158" name="ACD/3D" r:id="rId3" imgW="1752381" imgH="1142857" progId="ACD.3D">
                  <p:embed/>
                </p:oleObj>
              </mc:Choice>
              <mc:Fallback>
                <p:oleObj name="ACD/3D" r:id="rId3" imgW="1752381" imgH="1142857" progId="ACD.3D">
                  <p:embed/>
                  <p:pic>
                    <p:nvPicPr>
                      <p:cNvPr id="26639"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076" y="2060575"/>
                        <a:ext cx="1243013"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1" name="Object 17"/>
          <p:cNvGraphicFramePr>
            <a:graphicFrameLocks noChangeAspect="1"/>
          </p:cNvGraphicFramePr>
          <p:nvPr/>
        </p:nvGraphicFramePr>
        <p:xfrm>
          <a:off x="8153400" y="2914650"/>
          <a:ext cx="1600200" cy="1123950"/>
        </p:xfrm>
        <a:graphic>
          <a:graphicData uri="http://schemas.openxmlformats.org/presentationml/2006/ole">
            <mc:AlternateContent xmlns:mc="http://schemas.openxmlformats.org/markup-compatibility/2006">
              <mc:Choice xmlns:v="urn:schemas-microsoft-com:vml" Requires="v">
                <p:oleObj spid="_x0000_s4159" name="ACD/3D" r:id="rId5" imgW="1980952" imgH="1390844" progId="ACD.3D">
                  <p:embed/>
                </p:oleObj>
              </mc:Choice>
              <mc:Fallback>
                <p:oleObj name="ACD/3D" r:id="rId5" imgW="1980952" imgH="1390844" progId="ACD.3D">
                  <p:embed/>
                  <p:pic>
                    <p:nvPicPr>
                      <p:cNvPr id="26641"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2914650"/>
                        <a:ext cx="16002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2" name="Object 18"/>
          <p:cNvGraphicFramePr>
            <a:graphicFrameLocks noChangeAspect="1"/>
          </p:cNvGraphicFramePr>
          <p:nvPr/>
        </p:nvGraphicFramePr>
        <p:xfrm>
          <a:off x="7848600" y="4213226"/>
          <a:ext cx="1866900" cy="1044575"/>
        </p:xfrm>
        <a:graphic>
          <a:graphicData uri="http://schemas.openxmlformats.org/presentationml/2006/ole">
            <mc:AlternateContent xmlns:mc="http://schemas.openxmlformats.org/markup-compatibility/2006">
              <mc:Choice xmlns:v="urn:schemas-microsoft-com:vml" Requires="v">
                <p:oleObj spid="_x0000_s4160" name="ACD/3D" r:id="rId7" imgW="2247619" imgH="1257476" progId="ACD.3D">
                  <p:embed/>
                </p:oleObj>
              </mc:Choice>
              <mc:Fallback>
                <p:oleObj name="ACD/3D" r:id="rId7" imgW="2247619" imgH="1257476" progId="ACD.3D">
                  <p:embed/>
                  <p:pic>
                    <p:nvPicPr>
                      <p:cNvPr id="26642"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4213226"/>
                        <a:ext cx="1866900"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43" name="Object 19"/>
          <p:cNvGraphicFramePr>
            <a:graphicFrameLocks noChangeAspect="1"/>
          </p:cNvGraphicFramePr>
          <p:nvPr/>
        </p:nvGraphicFramePr>
        <p:xfrm>
          <a:off x="7315200" y="5445126"/>
          <a:ext cx="2362200" cy="1108075"/>
        </p:xfrm>
        <a:graphic>
          <a:graphicData uri="http://schemas.openxmlformats.org/presentationml/2006/ole">
            <mc:AlternateContent xmlns:mc="http://schemas.openxmlformats.org/markup-compatibility/2006">
              <mc:Choice xmlns:v="urn:schemas-microsoft-com:vml" Requires="v">
                <p:oleObj spid="_x0000_s4161" name="ACD/3D" r:id="rId9" imgW="2438095" imgH="1142857" progId="ACD.3D">
                  <p:embed/>
                </p:oleObj>
              </mc:Choice>
              <mc:Fallback>
                <p:oleObj name="ACD/3D" r:id="rId9" imgW="2438095" imgH="1142857" progId="ACD.3D">
                  <p:embed/>
                  <p:pic>
                    <p:nvPicPr>
                      <p:cNvPr id="26643"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5445126"/>
                        <a:ext cx="23622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2"/>
          <p:cNvPicPr>
            <a:picLocks noChangeAspect="1"/>
          </p:cNvPicPr>
          <p:nvPr/>
        </p:nvPicPr>
        <p:blipFill>
          <a:blip r:embed="rId11"/>
          <a:stretch>
            <a:fillRect/>
          </a:stretch>
        </p:blipFill>
        <p:spPr>
          <a:xfrm>
            <a:off x="884912" y="1677316"/>
            <a:ext cx="9989414" cy="5071820"/>
          </a:xfrm>
          <a:prstGeom prst="rect">
            <a:avLst/>
          </a:prstGeom>
        </p:spPr>
      </p:pic>
    </p:spTree>
    <p:extLst>
      <p:ext uri="{BB962C8B-B14F-4D97-AF65-F5344CB8AC3E}">
        <p14:creationId xmlns:p14="http://schemas.microsoft.com/office/powerpoint/2010/main" val="2119004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6639"/>
                                        </p:tgtEl>
                                        <p:attrNameLst>
                                          <p:attrName>style.visibility</p:attrName>
                                        </p:attrNameLst>
                                      </p:cBhvr>
                                      <p:to>
                                        <p:strVal val="visible"/>
                                      </p:to>
                                    </p:set>
                                    <p:anim calcmode="lin" valueType="num">
                                      <p:cBhvr additive="base">
                                        <p:cTn id="7" dur="500" fill="hold"/>
                                        <p:tgtEl>
                                          <p:spTgt spid="26639"/>
                                        </p:tgtEl>
                                        <p:attrNameLst>
                                          <p:attrName>ppt_x</p:attrName>
                                        </p:attrNameLst>
                                      </p:cBhvr>
                                      <p:tavLst>
                                        <p:tav tm="0">
                                          <p:val>
                                            <p:strVal val="0-#ppt_w/2"/>
                                          </p:val>
                                        </p:tav>
                                        <p:tav tm="100000">
                                          <p:val>
                                            <p:strVal val="#ppt_x"/>
                                          </p:val>
                                        </p:tav>
                                      </p:tavLst>
                                    </p:anim>
                                    <p:anim calcmode="lin" valueType="num">
                                      <p:cBhvr additive="base">
                                        <p:cTn id="8" dur="500" fill="hold"/>
                                        <p:tgtEl>
                                          <p:spTgt spid="266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6641"/>
                                        </p:tgtEl>
                                        <p:attrNameLst>
                                          <p:attrName>style.visibility</p:attrName>
                                        </p:attrNameLst>
                                      </p:cBhvr>
                                      <p:to>
                                        <p:strVal val="visible"/>
                                      </p:to>
                                    </p:set>
                                    <p:anim calcmode="lin" valueType="num">
                                      <p:cBhvr additive="base">
                                        <p:cTn id="12" dur="500" fill="hold"/>
                                        <p:tgtEl>
                                          <p:spTgt spid="26641"/>
                                        </p:tgtEl>
                                        <p:attrNameLst>
                                          <p:attrName>ppt_x</p:attrName>
                                        </p:attrNameLst>
                                      </p:cBhvr>
                                      <p:tavLst>
                                        <p:tav tm="0">
                                          <p:val>
                                            <p:strVal val="0-#ppt_w/2"/>
                                          </p:val>
                                        </p:tav>
                                        <p:tav tm="100000">
                                          <p:val>
                                            <p:strVal val="#ppt_x"/>
                                          </p:val>
                                        </p:tav>
                                      </p:tavLst>
                                    </p:anim>
                                    <p:anim calcmode="lin" valueType="num">
                                      <p:cBhvr additive="base">
                                        <p:cTn id="13" dur="500" fill="hold"/>
                                        <p:tgtEl>
                                          <p:spTgt spid="2664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6642"/>
                                        </p:tgtEl>
                                        <p:attrNameLst>
                                          <p:attrName>style.visibility</p:attrName>
                                        </p:attrNameLst>
                                      </p:cBhvr>
                                      <p:to>
                                        <p:strVal val="visible"/>
                                      </p:to>
                                    </p:set>
                                    <p:anim calcmode="lin" valueType="num">
                                      <p:cBhvr additive="base">
                                        <p:cTn id="17" dur="500" fill="hold"/>
                                        <p:tgtEl>
                                          <p:spTgt spid="26642"/>
                                        </p:tgtEl>
                                        <p:attrNameLst>
                                          <p:attrName>ppt_x</p:attrName>
                                        </p:attrNameLst>
                                      </p:cBhvr>
                                      <p:tavLst>
                                        <p:tav tm="0">
                                          <p:val>
                                            <p:strVal val="0-#ppt_w/2"/>
                                          </p:val>
                                        </p:tav>
                                        <p:tav tm="100000">
                                          <p:val>
                                            <p:strVal val="#ppt_x"/>
                                          </p:val>
                                        </p:tav>
                                      </p:tavLst>
                                    </p:anim>
                                    <p:anim calcmode="lin" valueType="num">
                                      <p:cBhvr additive="base">
                                        <p:cTn id="18" dur="500" fill="hold"/>
                                        <p:tgtEl>
                                          <p:spTgt spid="2664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nodeType="afterEffect">
                                  <p:stCondLst>
                                    <p:cond delay="0"/>
                                  </p:stCondLst>
                                  <p:childTnLst>
                                    <p:set>
                                      <p:cBhvr>
                                        <p:cTn id="21" dur="1" fill="hold">
                                          <p:stCondLst>
                                            <p:cond delay="0"/>
                                          </p:stCondLst>
                                        </p:cTn>
                                        <p:tgtEl>
                                          <p:spTgt spid="26643"/>
                                        </p:tgtEl>
                                        <p:attrNameLst>
                                          <p:attrName>style.visibility</p:attrName>
                                        </p:attrNameLst>
                                      </p:cBhvr>
                                      <p:to>
                                        <p:strVal val="visible"/>
                                      </p:to>
                                    </p:set>
                                    <p:anim calcmode="lin" valueType="num">
                                      <p:cBhvr additive="base">
                                        <p:cTn id="22" dur="500" fill="hold"/>
                                        <p:tgtEl>
                                          <p:spTgt spid="26643"/>
                                        </p:tgtEl>
                                        <p:attrNameLst>
                                          <p:attrName>ppt_x</p:attrName>
                                        </p:attrNameLst>
                                      </p:cBhvr>
                                      <p:tavLst>
                                        <p:tav tm="0">
                                          <p:val>
                                            <p:strVal val="0-#ppt_w/2"/>
                                          </p:val>
                                        </p:tav>
                                        <p:tav tm="100000">
                                          <p:val>
                                            <p:strVal val="#ppt_x"/>
                                          </p:val>
                                        </p:tav>
                                      </p:tavLst>
                                    </p:anim>
                                    <p:anim calcmode="lin" valueType="num">
                                      <p:cBhvr additive="base">
                                        <p:cTn id="23" dur="500" fill="hold"/>
                                        <p:tgtEl>
                                          <p:spTgt spid="266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Nama</a:t>
            </a:r>
            <a:r>
              <a:rPr lang="en-US" dirty="0" smtClean="0"/>
              <a:t> trivial</a:t>
            </a:r>
            <a:endParaRPr lang="en-US" dirty="0"/>
          </a:p>
        </p:txBody>
      </p:sp>
      <p:sp>
        <p:nvSpPr>
          <p:cNvPr id="3" name="Content Placeholder 2"/>
          <p:cNvSpPr>
            <a:spLocks noGrp="1"/>
          </p:cNvSpPr>
          <p:nvPr>
            <p:ph idx="1"/>
          </p:nvPr>
        </p:nvSpPr>
        <p:spPr/>
        <p:txBody>
          <a:bodyPr/>
          <a:lstStyle/>
          <a:p>
            <a:r>
              <a:rPr lang="en-US" dirty="0" err="1" smtClean="0">
                <a:hlinkClick r:id="rId2" tooltip="Isobutana"/>
              </a:rPr>
              <a:t>Isobutana</a:t>
            </a:r>
            <a:r>
              <a:rPr lang="en-US" dirty="0" smtClean="0"/>
              <a:t> </a:t>
            </a:r>
            <a:r>
              <a:rPr lang="en-US" dirty="0" err="1"/>
              <a:t>untuk</a:t>
            </a:r>
            <a:r>
              <a:rPr lang="en-US" dirty="0"/>
              <a:t> 2-metilpropana</a:t>
            </a:r>
          </a:p>
          <a:p>
            <a:r>
              <a:rPr lang="en-US" dirty="0" err="1">
                <a:hlinkClick r:id="rId3" tooltip="Isopentana"/>
              </a:rPr>
              <a:t>Isopentana</a:t>
            </a:r>
            <a:r>
              <a:rPr lang="en-US" dirty="0"/>
              <a:t> </a:t>
            </a:r>
            <a:r>
              <a:rPr lang="en-US" dirty="0" err="1"/>
              <a:t>untuk</a:t>
            </a:r>
            <a:r>
              <a:rPr lang="en-US" dirty="0"/>
              <a:t> 2-metilbutana</a:t>
            </a:r>
          </a:p>
          <a:p>
            <a:r>
              <a:rPr lang="en-US" dirty="0" err="1">
                <a:hlinkClick r:id="rId4" tooltip="Isooktana"/>
              </a:rPr>
              <a:t>Isooktana</a:t>
            </a:r>
            <a:r>
              <a:rPr lang="en-US" dirty="0"/>
              <a:t> </a:t>
            </a:r>
            <a:r>
              <a:rPr lang="en-US" dirty="0" err="1"/>
              <a:t>untuk</a:t>
            </a:r>
            <a:r>
              <a:rPr lang="en-US" dirty="0"/>
              <a:t> 2,2,4-trimetilpentana</a:t>
            </a:r>
          </a:p>
          <a:p>
            <a:r>
              <a:rPr lang="en-US" dirty="0" err="1">
                <a:hlinkClick r:id="rId5" tooltip="Neopentana"/>
              </a:rPr>
              <a:t>Neopentana</a:t>
            </a:r>
            <a:r>
              <a:rPr lang="en-US" dirty="0"/>
              <a:t> </a:t>
            </a:r>
            <a:r>
              <a:rPr lang="en-US" dirty="0" err="1"/>
              <a:t>untuk</a:t>
            </a:r>
            <a:r>
              <a:rPr lang="en-US" dirty="0"/>
              <a:t> 2,2-dimetilpropana</a:t>
            </a:r>
          </a:p>
          <a:p>
            <a:endParaRPr lang="en-US" dirty="0"/>
          </a:p>
        </p:txBody>
      </p:sp>
    </p:spTree>
    <p:extLst>
      <p:ext uri="{BB962C8B-B14F-4D97-AF65-F5344CB8AC3E}">
        <p14:creationId xmlns:p14="http://schemas.microsoft.com/office/powerpoint/2010/main" val="1641289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US" sz="4000" dirty="0" err="1">
                <a:solidFill>
                  <a:srgbClr val="3399FF"/>
                </a:solidFill>
              </a:rPr>
              <a:t>Pengertian</a:t>
            </a:r>
            <a:r>
              <a:rPr lang="en-US" sz="4000" dirty="0">
                <a:solidFill>
                  <a:srgbClr val="3399FF"/>
                </a:solidFill>
              </a:rPr>
              <a:t> </a:t>
            </a:r>
            <a:r>
              <a:rPr lang="en-US" sz="4000" dirty="0" err="1">
                <a:solidFill>
                  <a:srgbClr val="3399FF"/>
                </a:solidFill>
              </a:rPr>
              <a:t>Hidrokarbon</a:t>
            </a:r>
            <a:endParaRPr lang="en-US" sz="4000" dirty="0">
              <a:solidFill>
                <a:srgbClr val="3399FF"/>
              </a:solidFill>
            </a:endParaRPr>
          </a:p>
        </p:txBody>
      </p:sp>
      <p:sp>
        <p:nvSpPr>
          <p:cNvPr id="20483" name="Rectangle 3"/>
          <p:cNvSpPr>
            <a:spLocks noGrp="1" noChangeArrowheads="1"/>
          </p:cNvSpPr>
          <p:nvPr>
            <p:ph idx="1"/>
          </p:nvPr>
        </p:nvSpPr>
        <p:spPr/>
        <p:txBody>
          <a:bodyPr/>
          <a:lstStyle/>
          <a:p>
            <a:pPr>
              <a:buFont typeface="Wingdings" panose="05000000000000000000" pitchFamily="2" charset="2"/>
              <a:buNone/>
            </a:pPr>
            <a:r>
              <a:rPr lang="en-US" sz="3600" b="1" dirty="0" err="1">
                <a:solidFill>
                  <a:srgbClr val="FF0000"/>
                </a:solidFill>
                <a:effectLst>
                  <a:outerShdw blurRad="38100" dist="38100" dir="2700000" algn="tl">
                    <a:srgbClr val="FFFFFF"/>
                  </a:outerShdw>
                </a:effectLst>
              </a:rPr>
              <a:t>Hidrokarbon</a:t>
            </a:r>
            <a:endParaRPr lang="en-US" sz="3600" b="1" dirty="0">
              <a:solidFill>
                <a:srgbClr val="FF0000"/>
              </a:solidFill>
              <a:effectLst>
                <a:outerShdw blurRad="38100" dist="38100" dir="2700000" algn="tl">
                  <a:srgbClr val="FFFFFF"/>
                </a:outerShdw>
              </a:effectLst>
            </a:endParaRPr>
          </a:p>
          <a:p>
            <a:pPr>
              <a:buFont typeface="Wingdings" panose="05000000000000000000" pitchFamily="2" charset="2"/>
              <a:buNone/>
            </a:pPr>
            <a:r>
              <a:rPr lang="en-US" dirty="0">
                <a:sym typeface="Wingdings" panose="05000000000000000000" pitchFamily="2" charset="2"/>
              </a:rPr>
              <a:t> </a:t>
            </a:r>
            <a:r>
              <a:rPr lang="en-US" dirty="0" err="1">
                <a:sym typeface="Wingdings" panose="05000000000000000000" pitchFamily="2" charset="2"/>
              </a:rPr>
              <a:t>senyawa</a:t>
            </a:r>
            <a:r>
              <a:rPr lang="en-US" dirty="0">
                <a:sym typeface="Wingdings" panose="05000000000000000000" pitchFamily="2" charset="2"/>
              </a:rPr>
              <a:t> </a:t>
            </a:r>
            <a:r>
              <a:rPr lang="en-US" dirty="0" err="1">
                <a:sym typeface="Wingdings" panose="05000000000000000000" pitchFamily="2" charset="2"/>
              </a:rPr>
              <a:t>kimia</a:t>
            </a:r>
            <a:r>
              <a:rPr lang="en-US" dirty="0">
                <a:sym typeface="Wingdings" panose="05000000000000000000" pitchFamily="2" charset="2"/>
              </a:rPr>
              <a:t> </a:t>
            </a:r>
            <a:r>
              <a:rPr lang="en-US" dirty="0" err="1">
                <a:sym typeface="Wingdings" panose="05000000000000000000" pitchFamily="2" charset="2"/>
              </a:rPr>
              <a:t>organik</a:t>
            </a:r>
            <a:r>
              <a:rPr lang="en-US" dirty="0">
                <a:sym typeface="Wingdings" panose="05000000000000000000" pitchFamily="2" charset="2"/>
              </a:rPr>
              <a:t> yang </a:t>
            </a:r>
            <a:r>
              <a:rPr lang="en-US" dirty="0" err="1">
                <a:sym typeface="Wingdings" panose="05000000000000000000" pitchFamily="2" charset="2"/>
              </a:rPr>
              <a:t>hanya</a:t>
            </a:r>
            <a:r>
              <a:rPr lang="en-US" dirty="0">
                <a:sym typeface="Wingdings" panose="05000000000000000000" pitchFamily="2" charset="2"/>
              </a:rPr>
              <a:t> </a:t>
            </a:r>
            <a:r>
              <a:rPr lang="en-US" dirty="0" err="1">
                <a:sym typeface="Wingdings" panose="05000000000000000000" pitchFamily="2" charset="2"/>
              </a:rPr>
              <a:t>mengandung</a:t>
            </a:r>
            <a:r>
              <a:rPr lang="en-US" dirty="0">
                <a:sym typeface="Wingdings" panose="05000000000000000000" pitchFamily="2" charset="2"/>
              </a:rPr>
              <a:t> </a:t>
            </a:r>
            <a:r>
              <a:rPr lang="en-US" dirty="0" err="1">
                <a:sym typeface="Wingdings" panose="05000000000000000000" pitchFamily="2" charset="2"/>
              </a:rPr>
              <a:t>unsur</a:t>
            </a:r>
            <a:r>
              <a:rPr lang="en-US" dirty="0">
                <a:sym typeface="Wingdings" panose="05000000000000000000" pitchFamily="2" charset="2"/>
              </a:rPr>
              <a:t> </a:t>
            </a:r>
            <a:r>
              <a:rPr lang="en-US" dirty="0" err="1">
                <a:sym typeface="Wingdings" panose="05000000000000000000" pitchFamily="2" charset="2"/>
              </a:rPr>
              <a:t>karbon</a:t>
            </a:r>
            <a:r>
              <a:rPr lang="en-US" dirty="0">
                <a:sym typeface="Wingdings" panose="05000000000000000000" pitchFamily="2" charset="2"/>
              </a:rPr>
              <a:t> </a:t>
            </a:r>
            <a:r>
              <a:rPr lang="en-US" dirty="0" err="1">
                <a:sym typeface="Wingdings" panose="05000000000000000000" pitchFamily="2" charset="2"/>
              </a:rPr>
              <a:t>dan</a:t>
            </a:r>
            <a:r>
              <a:rPr lang="en-US" dirty="0">
                <a:sym typeface="Wingdings" panose="05000000000000000000" pitchFamily="2" charset="2"/>
              </a:rPr>
              <a:t> </a:t>
            </a:r>
            <a:r>
              <a:rPr lang="en-US" dirty="0" err="1">
                <a:sym typeface="Wingdings" panose="05000000000000000000" pitchFamily="2" charset="2"/>
              </a:rPr>
              <a:t>hidrogen</a:t>
            </a:r>
            <a:endParaRPr lang="en-US" dirty="0">
              <a:sym typeface="Wingdings" panose="05000000000000000000" pitchFamily="2" charset="2"/>
            </a:endParaRPr>
          </a:p>
          <a:p>
            <a:pPr>
              <a:buFont typeface="Wingdings" panose="05000000000000000000" pitchFamily="2" charset="2"/>
              <a:buNone/>
            </a:pPr>
            <a:endParaRPr lang="en-US" dirty="0"/>
          </a:p>
          <a:p>
            <a:pPr>
              <a:buFont typeface="Wingdings" panose="05000000000000000000" pitchFamily="2" charset="2"/>
              <a:buNone/>
            </a:pPr>
            <a:r>
              <a:rPr lang="en-US" dirty="0" err="1"/>
              <a:t>Hidrokarbon</a:t>
            </a:r>
            <a:r>
              <a:rPr lang="en-US" dirty="0"/>
              <a:t> di </a:t>
            </a:r>
            <a:r>
              <a:rPr lang="en-US" dirty="0" err="1"/>
              <a:t>alam</a:t>
            </a:r>
            <a:r>
              <a:rPr lang="en-US" dirty="0"/>
              <a:t> </a:t>
            </a:r>
            <a:r>
              <a:rPr lang="en-US" dirty="0" err="1"/>
              <a:t>antara</a:t>
            </a:r>
            <a:r>
              <a:rPr lang="en-US" dirty="0"/>
              <a:t> lain gas </a:t>
            </a:r>
            <a:r>
              <a:rPr lang="en-US" dirty="0" err="1"/>
              <a:t>alam</a:t>
            </a:r>
            <a:r>
              <a:rPr lang="id-ID" dirty="0"/>
              <a:t> &amp;</a:t>
            </a:r>
            <a:r>
              <a:rPr lang="en-US" dirty="0"/>
              <a:t> </a:t>
            </a:r>
            <a:r>
              <a:rPr lang="en-US" dirty="0" err="1"/>
              <a:t>minyak</a:t>
            </a:r>
            <a:r>
              <a:rPr lang="en-US" dirty="0"/>
              <a:t> </a:t>
            </a:r>
            <a:r>
              <a:rPr lang="id-ID" dirty="0"/>
              <a:t>bumi</a:t>
            </a:r>
            <a:endParaRPr lang="en-US" dirty="0"/>
          </a:p>
        </p:txBody>
      </p:sp>
    </p:spTree>
    <p:extLst>
      <p:ext uri="{BB962C8B-B14F-4D97-AF65-F5344CB8AC3E}">
        <p14:creationId xmlns:p14="http://schemas.microsoft.com/office/powerpoint/2010/main" val="4174841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4521" y="633047"/>
            <a:ext cx="10121149" cy="5752716"/>
          </a:xfrm>
          <a:prstGeom prst="rect">
            <a:avLst/>
          </a:prstGeom>
        </p:spPr>
      </p:pic>
    </p:spTree>
    <p:extLst>
      <p:ext uri="{BB962C8B-B14F-4D97-AF65-F5344CB8AC3E}">
        <p14:creationId xmlns:p14="http://schemas.microsoft.com/office/powerpoint/2010/main" val="4170431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Gugus alkil</a:t>
            </a:r>
          </a:p>
        </p:txBody>
      </p:sp>
      <p:graphicFrame>
        <p:nvGraphicFramePr>
          <p:cNvPr id="29700" name="Object 4"/>
          <p:cNvGraphicFramePr>
            <a:graphicFrameLocks noGrp="1" noChangeAspect="1"/>
          </p:cNvGraphicFramePr>
          <p:nvPr>
            <p:ph idx="1"/>
          </p:nvPr>
        </p:nvGraphicFramePr>
        <p:xfrm>
          <a:off x="5360988" y="2700338"/>
          <a:ext cx="1468437" cy="2603500"/>
        </p:xfrm>
        <a:graphic>
          <a:graphicData uri="http://schemas.openxmlformats.org/presentationml/2006/ole">
            <mc:AlternateContent xmlns:mc="http://schemas.openxmlformats.org/markup-compatibility/2006">
              <mc:Choice xmlns:v="urn:schemas-microsoft-com:vml" Requires="v">
                <p:oleObj spid="_x0000_s5136" name="ChemSketch" r:id="rId3" imgW="1469160" imgH="2603160" progId="ACD.ChemSketch.20">
                  <p:embed/>
                </p:oleObj>
              </mc:Choice>
              <mc:Fallback>
                <p:oleObj name="ChemSketch" r:id="rId3" imgW="1469160" imgH="2603160" progId="ACD.ChemSketch.20">
                  <p:embed/>
                  <p:pic>
                    <p:nvPicPr>
                      <p:cNvPr id="297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988" y="2700338"/>
                        <a:ext cx="1468437"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699" name="Rectangle 3"/>
          <p:cNvSpPr>
            <a:spLocks noGrp="1" noChangeArrowheads="1"/>
          </p:cNvSpPr>
          <p:nvPr>
            <p:ph type="body" sz="half" idx="4294967295"/>
          </p:nvPr>
        </p:nvSpPr>
        <p:spPr>
          <a:xfrm>
            <a:off x="590844" y="1482165"/>
            <a:ext cx="9847385" cy="787400"/>
          </a:xfrm>
        </p:spPr>
        <p:txBody>
          <a:bodyPr>
            <a:normAutofit/>
          </a:bodyPr>
          <a:lstStyle/>
          <a:p>
            <a:pPr>
              <a:lnSpc>
                <a:spcPct val="90000"/>
              </a:lnSpc>
            </a:pPr>
            <a:r>
              <a:rPr lang="en-US" dirty="0"/>
              <a:t> </a:t>
            </a:r>
            <a:r>
              <a:rPr lang="en-US" dirty="0" err="1"/>
              <a:t>Alkana</a:t>
            </a:r>
            <a:r>
              <a:rPr lang="en-US" dirty="0"/>
              <a:t> </a:t>
            </a:r>
            <a:r>
              <a:rPr lang="en-US" dirty="0" err="1"/>
              <a:t>kehilangan</a:t>
            </a:r>
            <a:r>
              <a:rPr lang="en-US" dirty="0"/>
              <a:t> </a:t>
            </a:r>
            <a:r>
              <a:rPr lang="en-US" dirty="0" err="1"/>
              <a:t>satu</a:t>
            </a:r>
            <a:r>
              <a:rPr lang="en-US" dirty="0"/>
              <a:t> </a:t>
            </a:r>
            <a:r>
              <a:rPr lang="en-US" dirty="0" err="1"/>
              <a:t>hidrogen</a:t>
            </a:r>
            <a:r>
              <a:rPr lang="en-US" dirty="0"/>
              <a:t> </a:t>
            </a:r>
            <a:r>
              <a:rPr lang="en-US" dirty="0" err="1"/>
              <a:t>menjadi</a:t>
            </a:r>
            <a:r>
              <a:rPr lang="en-US" dirty="0"/>
              <a:t> </a:t>
            </a:r>
            <a:r>
              <a:rPr lang="en-US" dirty="0" err="1"/>
              <a:t>gugus</a:t>
            </a:r>
            <a:r>
              <a:rPr lang="en-US" dirty="0"/>
              <a:t> </a:t>
            </a:r>
            <a:r>
              <a:rPr lang="en-US" dirty="0" err="1"/>
              <a:t>alkil</a:t>
            </a:r>
            <a:endParaRPr lang="en-US" dirty="0"/>
          </a:p>
        </p:txBody>
      </p:sp>
      <p:pic>
        <p:nvPicPr>
          <p:cNvPr id="2" name="Picture 1"/>
          <p:cNvPicPr>
            <a:picLocks noChangeAspect="1"/>
          </p:cNvPicPr>
          <p:nvPr/>
        </p:nvPicPr>
        <p:blipFill>
          <a:blip r:embed="rId5"/>
          <a:stretch>
            <a:fillRect/>
          </a:stretch>
        </p:blipFill>
        <p:spPr>
          <a:xfrm>
            <a:off x="4811152" y="2195518"/>
            <a:ext cx="2285714" cy="4076190"/>
          </a:xfrm>
          <a:prstGeom prst="rect">
            <a:avLst/>
          </a:prstGeom>
        </p:spPr>
      </p:pic>
    </p:spTree>
    <p:extLst>
      <p:ext uri="{BB962C8B-B14F-4D97-AF65-F5344CB8AC3E}">
        <p14:creationId xmlns:p14="http://schemas.microsoft.com/office/powerpoint/2010/main" val="4204536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0-#ppt_w/2"/>
                                          </p:val>
                                        </p:tav>
                                        <p:tav tm="100000">
                                          <p:val>
                                            <p:strVal val="#ppt_x"/>
                                          </p:val>
                                        </p:tav>
                                      </p:tavLst>
                                    </p:anim>
                                    <p:anim calcmode="lin" valueType="num">
                                      <p:cBhvr additive="base">
                                        <p:cTn id="8" dur="500" fill="hold"/>
                                        <p:tgtEl>
                                          <p:spTgt spid="297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8923" y="618979"/>
            <a:ext cx="11608517" cy="5767754"/>
          </a:xfrm>
          <a:prstGeom prst="rect">
            <a:avLst/>
          </a:prstGeom>
        </p:spPr>
      </p:pic>
    </p:spTree>
    <p:extLst>
      <p:ext uri="{BB962C8B-B14F-4D97-AF65-F5344CB8AC3E}">
        <p14:creationId xmlns:p14="http://schemas.microsoft.com/office/powerpoint/2010/main" val="2304186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err="1"/>
              <a:t>Gugus</a:t>
            </a:r>
            <a:r>
              <a:rPr lang="en-US" dirty="0"/>
              <a:t> </a:t>
            </a:r>
            <a:r>
              <a:rPr lang="en-US" dirty="0" err="1"/>
              <a:t>Fungsional</a:t>
            </a:r>
            <a:r>
              <a:rPr lang="en-US" dirty="0"/>
              <a:t> lain</a:t>
            </a:r>
          </a:p>
        </p:txBody>
      </p:sp>
      <p:sp>
        <p:nvSpPr>
          <p:cNvPr id="51203" name="Rectangle 3"/>
          <p:cNvSpPr>
            <a:spLocks noGrp="1" noChangeArrowheads="1"/>
          </p:cNvSpPr>
          <p:nvPr>
            <p:ph type="body" idx="1"/>
          </p:nvPr>
        </p:nvSpPr>
        <p:spPr/>
        <p:txBody>
          <a:bodyPr/>
          <a:lstStyle/>
          <a:p>
            <a:pPr>
              <a:buFont typeface="Wingdings" panose="05000000000000000000" pitchFamily="2" charset="2"/>
              <a:buNone/>
            </a:pPr>
            <a:r>
              <a:rPr lang="en-US" dirty="0"/>
              <a:t>		- F		</a:t>
            </a:r>
            <a:r>
              <a:rPr lang="en-US" dirty="0" err="1"/>
              <a:t>fl</a:t>
            </a:r>
            <a:r>
              <a:rPr lang="id-ID" dirty="0"/>
              <a:t>u</a:t>
            </a:r>
            <a:r>
              <a:rPr lang="en-US" dirty="0" err="1"/>
              <a:t>oro</a:t>
            </a:r>
            <a:endParaRPr lang="en-US" dirty="0"/>
          </a:p>
          <a:p>
            <a:pPr>
              <a:buFont typeface="Wingdings" panose="05000000000000000000" pitchFamily="2" charset="2"/>
              <a:buNone/>
            </a:pPr>
            <a:r>
              <a:rPr lang="en-US" dirty="0"/>
              <a:t>		- Cl		</a:t>
            </a:r>
            <a:r>
              <a:rPr lang="en-US" dirty="0" err="1"/>
              <a:t>kloro</a:t>
            </a:r>
            <a:endParaRPr lang="en-US" dirty="0"/>
          </a:p>
          <a:p>
            <a:pPr>
              <a:buFont typeface="Wingdings" panose="05000000000000000000" pitchFamily="2" charset="2"/>
              <a:buNone/>
            </a:pPr>
            <a:r>
              <a:rPr lang="en-US" dirty="0"/>
              <a:t>		- Br		</a:t>
            </a:r>
            <a:r>
              <a:rPr lang="en-US" dirty="0" err="1"/>
              <a:t>bromo</a:t>
            </a:r>
            <a:endParaRPr lang="en-US" dirty="0"/>
          </a:p>
          <a:p>
            <a:pPr>
              <a:buFont typeface="Wingdings" panose="05000000000000000000" pitchFamily="2" charset="2"/>
              <a:buNone/>
            </a:pPr>
            <a:r>
              <a:rPr lang="en-US" dirty="0"/>
              <a:t>		- I		</a:t>
            </a:r>
            <a:r>
              <a:rPr lang="en-US" dirty="0" err="1"/>
              <a:t>iodo</a:t>
            </a:r>
            <a:endParaRPr lang="en-US" dirty="0"/>
          </a:p>
          <a:p>
            <a:pPr>
              <a:buFont typeface="Wingdings" panose="05000000000000000000" pitchFamily="2" charset="2"/>
              <a:buNone/>
            </a:pPr>
            <a:r>
              <a:rPr lang="en-US" dirty="0"/>
              <a:t>		- NO</a:t>
            </a:r>
            <a:r>
              <a:rPr lang="en-US" baseline="-25000" dirty="0"/>
              <a:t>2</a:t>
            </a:r>
            <a:r>
              <a:rPr lang="en-US" dirty="0"/>
              <a:t>	</a:t>
            </a:r>
            <a:r>
              <a:rPr lang="id-ID" dirty="0" smtClean="0"/>
              <a:t>	</a:t>
            </a:r>
            <a:r>
              <a:rPr lang="en-US" dirty="0" smtClean="0"/>
              <a:t>nitro</a:t>
            </a:r>
            <a:endParaRPr lang="en-US" dirty="0"/>
          </a:p>
          <a:p>
            <a:pPr>
              <a:buFont typeface="Wingdings" panose="05000000000000000000" pitchFamily="2" charset="2"/>
              <a:buNone/>
            </a:pPr>
            <a:r>
              <a:rPr lang="en-US" dirty="0"/>
              <a:t>		- NH</a:t>
            </a:r>
            <a:r>
              <a:rPr lang="en-US" baseline="-25000" dirty="0"/>
              <a:t>2</a:t>
            </a:r>
            <a:r>
              <a:rPr lang="en-US" dirty="0"/>
              <a:t>	</a:t>
            </a:r>
            <a:r>
              <a:rPr lang="id-ID" dirty="0" smtClean="0"/>
              <a:t>	</a:t>
            </a:r>
            <a:r>
              <a:rPr lang="en-US" dirty="0" smtClean="0"/>
              <a:t>amino</a:t>
            </a:r>
            <a:endParaRPr lang="en-US" dirty="0"/>
          </a:p>
        </p:txBody>
      </p:sp>
    </p:spTree>
    <p:extLst>
      <p:ext uri="{BB962C8B-B14F-4D97-AF65-F5344CB8AC3E}">
        <p14:creationId xmlns:p14="http://schemas.microsoft.com/office/powerpoint/2010/main" val="1316570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000"/>
              <a:t>Penamaan rantai cabang sederhana</a:t>
            </a:r>
          </a:p>
        </p:txBody>
      </p:sp>
      <p:sp>
        <p:nvSpPr>
          <p:cNvPr id="31747" name="Rectangle 3"/>
          <p:cNvSpPr>
            <a:spLocks noGrp="1" noChangeArrowheads="1"/>
          </p:cNvSpPr>
          <p:nvPr>
            <p:ph type="body" sz="half" idx="1"/>
          </p:nvPr>
        </p:nvSpPr>
        <p:spPr>
          <a:xfrm>
            <a:off x="1981200" y="1600200"/>
            <a:ext cx="7143750" cy="1443038"/>
          </a:xfrm>
        </p:spPr>
        <p:txBody>
          <a:bodyPr/>
          <a:lstStyle/>
          <a:p>
            <a:pPr marL="609600" indent="-609600">
              <a:buFont typeface="Wingdings" panose="05000000000000000000" pitchFamily="2" charset="2"/>
              <a:buAutoNum type="arabicPeriod"/>
            </a:pPr>
            <a:r>
              <a:rPr lang="en-US"/>
              <a:t>Tentukan rantai lurus terpanjang, untuk menjadi rantai induk dan nama utama</a:t>
            </a:r>
          </a:p>
        </p:txBody>
      </p:sp>
      <p:sp>
        <p:nvSpPr>
          <p:cNvPr id="31755" name="Freeform 11"/>
          <p:cNvSpPr>
            <a:spLocks/>
          </p:cNvSpPr>
          <p:nvPr/>
        </p:nvSpPr>
        <p:spPr bwMode="auto">
          <a:xfrm>
            <a:off x="3657600" y="3403600"/>
            <a:ext cx="4622800" cy="711200"/>
          </a:xfrm>
          <a:custGeom>
            <a:avLst/>
            <a:gdLst>
              <a:gd name="T0" fmla="*/ 400 w 2912"/>
              <a:gd name="T1" fmla="*/ 56 h 448"/>
              <a:gd name="T2" fmla="*/ 2560 w 2912"/>
              <a:gd name="T3" fmla="*/ 56 h 448"/>
              <a:gd name="T4" fmla="*/ 2512 w 2912"/>
              <a:gd name="T5" fmla="*/ 392 h 448"/>
              <a:gd name="T6" fmla="*/ 352 w 2912"/>
              <a:gd name="T7" fmla="*/ 392 h 448"/>
              <a:gd name="T8" fmla="*/ 400 w 2912"/>
              <a:gd name="T9" fmla="*/ 56 h 448"/>
            </a:gdLst>
            <a:ahLst/>
            <a:cxnLst>
              <a:cxn ang="0">
                <a:pos x="T0" y="T1"/>
              </a:cxn>
              <a:cxn ang="0">
                <a:pos x="T2" y="T3"/>
              </a:cxn>
              <a:cxn ang="0">
                <a:pos x="T4" y="T5"/>
              </a:cxn>
              <a:cxn ang="0">
                <a:pos x="T6" y="T7"/>
              </a:cxn>
              <a:cxn ang="0">
                <a:pos x="T8" y="T9"/>
              </a:cxn>
            </a:cxnLst>
            <a:rect l="0" t="0" r="r" b="b"/>
            <a:pathLst>
              <a:path w="2912" h="448">
                <a:moveTo>
                  <a:pt x="400" y="56"/>
                </a:moveTo>
                <a:cubicBezTo>
                  <a:pt x="768" y="0"/>
                  <a:pt x="2208" y="0"/>
                  <a:pt x="2560" y="56"/>
                </a:cubicBezTo>
                <a:cubicBezTo>
                  <a:pt x="2912" y="112"/>
                  <a:pt x="2880" y="336"/>
                  <a:pt x="2512" y="392"/>
                </a:cubicBezTo>
                <a:cubicBezTo>
                  <a:pt x="2144" y="448"/>
                  <a:pt x="704" y="448"/>
                  <a:pt x="352" y="392"/>
                </a:cubicBezTo>
                <a:cubicBezTo>
                  <a:pt x="0" y="336"/>
                  <a:pt x="32" y="112"/>
                  <a:pt x="400" y="56"/>
                </a:cubicBezTo>
                <a:close/>
              </a:path>
            </a:pathLst>
          </a:custGeom>
          <a:noFill/>
          <a:ln w="9525">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Text Box 15"/>
          <p:cNvSpPr txBox="1">
            <a:spLocks noChangeArrowheads="1"/>
          </p:cNvSpPr>
          <p:nvPr/>
        </p:nvSpPr>
        <p:spPr bwMode="auto">
          <a:xfrm>
            <a:off x="8518526" y="3241675"/>
            <a:ext cx="80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Times New Roman" panose="02020603050405020304" pitchFamily="18" charset="0"/>
              </a:rPr>
              <a:t>salah</a:t>
            </a:r>
          </a:p>
        </p:txBody>
      </p:sp>
      <p:sp>
        <p:nvSpPr>
          <p:cNvPr id="31760" name="Text Box 16"/>
          <p:cNvSpPr txBox="1">
            <a:spLocks noChangeArrowheads="1"/>
          </p:cNvSpPr>
          <p:nvPr/>
        </p:nvSpPr>
        <p:spPr bwMode="auto">
          <a:xfrm>
            <a:off x="8459788" y="4176150"/>
            <a:ext cx="22573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err="1">
                <a:solidFill>
                  <a:srgbClr val="008000"/>
                </a:solidFill>
                <a:latin typeface="Times New Roman" panose="02020603050405020304" pitchFamily="18" charset="0"/>
              </a:rPr>
              <a:t>rantai</a:t>
            </a:r>
            <a:r>
              <a:rPr lang="en-US" sz="2400" dirty="0">
                <a:solidFill>
                  <a:srgbClr val="008000"/>
                </a:solidFill>
                <a:latin typeface="Times New Roman" panose="02020603050405020304" pitchFamily="18" charset="0"/>
              </a:rPr>
              <a:t> </a:t>
            </a:r>
            <a:r>
              <a:rPr lang="en-US" sz="2400" dirty="0" err="1">
                <a:solidFill>
                  <a:srgbClr val="008000"/>
                </a:solidFill>
                <a:latin typeface="Times New Roman" panose="02020603050405020304" pitchFamily="18" charset="0"/>
              </a:rPr>
              <a:t>terpanjang</a:t>
            </a:r>
            <a:endParaRPr lang="en-US" sz="2400" dirty="0">
              <a:solidFill>
                <a:srgbClr val="008000"/>
              </a:solidFill>
              <a:latin typeface="Times New Roman" panose="02020603050405020304" pitchFamily="18" charset="0"/>
            </a:endParaRPr>
          </a:p>
          <a:p>
            <a:r>
              <a:rPr lang="en-US" sz="2400" dirty="0">
                <a:solidFill>
                  <a:srgbClr val="008000"/>
                </a:solidFill>
                <a:effectLst>
                  <a:outerShdw blurRad="38100" dist="38100" dir="2700000" algn="tl">
                    <a:srgbClr val="FFFFFF"/>
                  </a:outerShdw>
                </a:effectLst>
                <a:latin typeface="Times New Roman" panose="02020603050405020304" pitchFamily="18" charset="0"/>
              </a:rPr>
              <a:t>OKTANA</a:t>
            </a:r>
          </a:p>
        </p:txBody>
      </p:sp>
      <p:graphicFrame>
        <p:nvGraphicFramePr>
          <p:cNvPr id="31761" name="Object 17"/>
          <p:cNvGraphicFramePr>
            <a:graphicFrameLocks noGrp="1" noChangeAspect="1"/>
          </p:cNvGraphicFramePr>
          <p:nvPr>
            <p:ph sz="quarter" idx="3"/>
          </p:nvPr>
        </p:nvGraphicFramePr>
        <p:xfrm>
          <a:off x="4311650" y="3048001"/>
          <a:ext cx="3494088" cy="1420813"/>
        </p:xfrm>
        <a:graphic>
          <a:graphicData uri="http://schemas.openxmlformats.org/presentationml/2006/ole">
            <mc:AlternateContent xmlns:mc="http://schemas.openxmlformats.org/markup-compatibility/2006">
              <mc:Choice xmlns:v="urn:schemas-microsoft-com:vml" Requires="v">
                <p:oleObj spid="_x0000_s6160" name="ChemSketch" r:id="rId3" imgW="1252800" imgH="603360" progId="ACD.ChemSketch.20">
                  <p:embed/>
                </p:oleObj>
              </mc:Choice>
              <mc:Fallback>
                <p:oleObj name="ChemSketch" r:id="rId3" imgW="1252800" imgH="603360" progId="ACD.ChemSketch.20">
                  <p:embed/>
                  <p:pic>
                    <p:nvPicPr>
                      <p:cNvPr id="31761"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650" y="3048001"/>
                        <a:ext cx="3494088"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65" name="Freeform 21"/>
          <p:cNvSpPr>
            <a:spLocks/>
          </p:cNvSpPr>
          <p:nvPr/>
        </p:nvSpPr>
        <p:spPr bwMode="auto">
          <a:xfrm>
            <a:off x="4419600" y="2921000"/>
            <a:ext cx="3441700" cy="1803400"/>
          </a:xfrm>
          <a:custGeom>
            <a:avLst/>
            <a:gdLst>
              <a:gd name="T0" fmla="*/ 312 w 2168"/>
              <a:gd name="T1" fmla="*/ 16 h 1136"/>
              <a:gd name="T2" fmla="*/ 1848 w 2168"/>
              <a:gd name="T3" fmla="*/ 16 h 1136"/>
              <a:gd name="T4" fmla="*/ 2088 w 2168"/>
              <a:gd name="T5" fmla="*/ 64 h 1136"/>
              <a:gd name="T6" fmla="*/ 2136 w 2168"/>
              <a:gd name="T7" fmla="*/ 160 h 1136"/>
              <a:gd name="T8" fmla="*/ 2136 w 2168"/>
              <a:gd name="T9" fmla="*/ 256 h 1136"/>
              <a:gd name="T10" fmla="*/ 2088 w 2168"/>
              <a:gd name="T11" fmla="*/ 352 h 1136"/>
              <a:gd name="T12" fmla="*/ 1944 w 2168"/>
              <a:gd name="T13" fmla="*/ 352 h 1136"/>
              <a:gd name="T14" fmla="*/ 744 w 2168"/>
              <a:gd name="T15" fmla="*/ 352 h 1136"/>
              <a:gd name="T16" fmla="*/ 600 w 2168"/>
              <a:gd name="T17" fmla="*/ 352 h 1136"/>
              <a:gd name="T18" fmla="*/ 600 w 2168"/>
              <a:gd name="T19" fmla="*/ 448 h 1136"/>
              <a:gd name="T20" fmla="*/ 600 w 2168"/>
              <a:gd name="T21" fmla="*/ 736 h 1136"/>
              <a:gd name="T22" fmla="*/ 696 w 2168"/>
              <a:gd name="T23" fmla="*/ 784 h 1136"/>
              <a:gd name="T24" fmla="*/ 936 w 2168"/>
              <a:gd name="T25" fmla="*/ 832 h 1136"/>
              <a:gd name="T26" fmla="*/ 1080 w 2168"/>
              <a:gd name="T27" fmla="*/ 880 h 1136"/>
              <a:gd name="T28" fmla="*/ 1128 w 2168"/>
              <a:gd name="T29" fmla="*/ 1024 h 1136"/>
              <a:gd name="T30" fmla="*/ 1032 w 2168"/>
              <a:gd name="T31" fmla="*/ 1120 h 1136"/>
              <a:gd name="T32" fmla="*/ 168 w 2168"/>
              <a:gd name="T33" fmla="*/ 1120 h 1136"/>
              <a:gd name="T34" fmla="*/ 72 w 2168"/>
              <a:gd name="T35" fmla="*/ 1024 h 1136"/>
              <a:gd name="T36" fmla="*/ 72 w 2168"/>
              <a:gd name="T37" fmla="*/ 928 h 1136"/>
              <a:gd name="T38" fmla="*/ 120 w 2168"/>
              <a:gd name="T39" fmla="*/ 832 h 1136"/>
              <a:gd name="T40" fmla="*/ 216 w 2168"/>
              <a:gd name="T41" fmla="*/ 784 h 1136"/>
              <a:gd name="T42" fmla="*/ 360 w 2168"/>
              <a:gd name="T43" fmla="*/ 784 h 1136"/>
              <a:gd name="T44" fmla="*/ 408 w 2168"/>
              <a:gd name="T45" fmla="*/ 688 h 1136"/>
              <a:gd name="T46" fmla="*/ 360 w 2168"/>
              <a:gd name="T47" fmla="*/ 496 h 1136"/>
              <a:gd name="T48" fmla="*/ 312 w 2168"/>
              <a:gd name="T49" fmla="*/ 304 h 1136"/>
              <a:gd name="T50" fmla="*/ 168 w 2168"/>
              <a:gd name="T51" fmla="*/ 304 h 1136"/>
              <a:gd name="T52" fmla="*/ 24 w 2168"/>
              <a:gd name="T53" fmla="*/ 256 h 1136"/>
              <a:gd name="T54" fmla="*/ 24 w 2168"/>
              <a:gd name="T55" fmla="*/ 112 h 1136"/>
              <a:gd name="T56" fmla="*/ 72 w 2168"/>
              <a:gd name="T57" fmla="*/ 16 h 1136"/>
              <a:gd name="T58" fmla="*/ 312 w 2168"/>
              <a:gd name="T59" fmla="*/ 16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68" h="1136">
                <a:moveTo>
                  <a:pt x="312" y="16"/>
                </a:moveTo>
                <a:cubicBezTo>
                  <a:pt x="608" y="16"/>
                  <a:pt x="1552" y="8"/>
                  <a:pt x="1848" y="16"/>
                </a:cubicBezTo>
                <a:cubicBezTo>
                  <a:pt x="2144" y="24"/>
                  <a:pt x="2040" y="40"/>
                  <a:pt x="2088" y="64"/>
                </a:cubicBezTo>
                <a:cubicBezTo>
                  <a:pt x="2136" y="88"/>
                  <a:pt x="2128" y="128"/>
                  <a:pt x="2136" y="160"/>
                </a:cubicBezTo>
                <a:cubicBezTo>
                  <a:pt x="2144" y="192"/>
                  <a:pt x="2144" y="224"/>
                  <a:pt x="2136" y="256"/>
                </a:cubicBezTo>
                <a:cubicBezTo>
                  <a:pt x="2128" y="288"/>
                  <a:pt x="2120" y="336"/>
                  <a:pt x="2088" y="352"/>
                </a:cubicBezTo>
                <a:cubicBezTo>
                  <a:pt x="2056" y="368"/>
                  <a:pt x="2168" y="352"/>
                  <a:pt x="1944" y="352"/>
                </a:cubicBezTo>
                <a:cubicBezTo>
                  <a:pt x="1720" y="352"/>
                  <a:pt x="968" y="352"/>
                  <a:pt x="744" y="352"/>
                </a:cubicBezTo>
                <a:cubicBezTo>
                  <a:pt x="520" y="352"/>
                  <a:pt x="624" y="336"/>
                  <a:pt x="600" y="352"/>
                </a:cubicBezTo>
                <a:cubicBezTo>
                  <a:pt x="576" y="368"/>
                  <a:pt x="600" y="384"/>
                  <a:pt x="600" y="448"/>
                </a:cubicBezTo>
                <a:cubicBezTo>
                  <a:pt x="600" y="512"/>
                  <a:pt x="584" y="680"/>
                  <a:pt x="600" y="736"/>
                </a:cubicBezTo>
                <a:cubicBezTo>
                  <a:pt x="616" y="792"/>
                  <a:pt x="640" y="768"/>
                  <a:pt x="696" y="784"/>
                </a:cubicBezTo>
                <a:cubicBezTo>
                  <a:pt x="752" y="800"/>
                  <a:pt x="872" y="816"/>
                  <a:pt x="936" y="832"/>
                </a:cubicBezTo>
                <a:cubicBezTo>
                  <a:pt x="1000" y="848"/>
                  <a:pt x="1048" y="848"/>
                  <a:pt x="1080" y="880"/>
                </a:cubicBezTo>
                <a:cubicBezTo>
                  <a:pt x="1112" y="912"/>
                  <a:pt x="1136" y="984"/>
                  <a:pt x="1128" y="1024"/>
                </a:cubicBezTo>
                <a:cubicBezTo>
                  <a:pt x="1120" y="1064"/>
                  <a:pt x="1192" y="1104"/>
                  <a:pt x="1032" y="1120"/>
                </a:cubicBezTo>
                <a:cubicBezTo>
                  <a:pt x="872" y="1136"/>
                  <a:pt x="328" y="1136"/>
                  <a:pt x="168" y="1120"/>
                </a:cubicBezTo>
                <a:cubicBezTo>
                  <a:pt x="8" y="1104"/>
                  <a:pt x="88" y="1056"/>
                  <a:pt x="72" y="1024"/>
                </a:cubicBezTo>
                <a:cubicBezTo>
                  <a:pt x="56" y="992"/>
                  <a:pt x="64" y="960"/>
                  <a:pt x="72" y="928"/>
                </a:cubicBezTo>
                <a:cubicBezTo>
                  <a:pt x="80" y="896"/>
                  <a:pt x="96" y="856"/>
                  <a:pt x="120" y="832"/>
                </a:cubicBezTo>
                <a:cubicBezTo>
                  <a:pt x="144" y="808"/>
                  <a:pt x="176" y="792"/>
                  <a:pt x="216" y="784"/>
                </a:cubicBezTo>
                <a:cubicBezTo>
                  <a:pt x="256" y="776"/>
                  <a:pt x="328" y="800"/>
                  <a:pt x="360" y="784"/>
                </a:cubicBezTo>
                <a:cubicBezTo>
                  <a:pt x="392" y="768"/>
                  <a:pt x="408" y="736"/>
                  <a:pt x="408" y="688"/>
                </a:cubicBezTo>
                <a:cubicBezTo>
                  <a:pt x="408" y="640"/>
                  <a:pt x="376" y="560"/>
                  <a:pt x="360" y="496"/>
                </a:cubicBezTo>
                <a:cubicBezTo>
                  <a:pt x="344" y="432"/>
                  <a:pt x="344" y="336"/>
                  <a:pt x="312" y="304"/>
                </a:cubicBezTo>
                <a:cubicBezTo>
                  <a:pt x="280" y="272"/>
                  <a:pt x="216" y="312"/>
                  <a:pt x="168" y="304"/>
                </a:cubicBezTo>
                <a:cubicBezTo>
                  <a:pt x="120" y="296"/>
                  <a:pt x="48" y="288"/>
                  <a:pt x="24" y="256"/>
                </a:cubicBezTo>
                <a:cubicBezTo>
                  <a:pt x="0" y="224"/>
                  <a:pt x="16" y="152"/>
                  <a:pt x="24" y="112"/>
                </a:cubicBezTo>
                <a:cubicBezTo>
                  <a:pt x="32" y="72"/>
                  <a:pt x="24" y="32"/>
                  <a:pt x="72" y="16"/>
                </a:cubicBezTo>
                <a:cubicBezTo>
                  <a:pt x="120" y="0"/>
                  <a:pt x="16" y="16"/>
                  <a:pt x="312" y="16"/>
                </a:cubicBezTo>
                <a:close/>
              </a:path>
            </a:pathLst>
          </a:custGeom>
          <a:noFill/>
          <a:ln w="95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9" name="Line 25"/>
          <p:cNvSpPr>
            <a:spLocks noChangeShapeType="1"/>
          </p:cNvSpPr>
          <p:nvPr/>
        </p:nvSpPr>
        <p:spPr bwMode="auto">
          <a:xfrm>
            <a:off x="5334000" y="3200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0" name="Line 26"/>
          <p:cNvSpPr>
            <a:spLocks noChangeShapeType="1"/>
          </p:cNvSpPr>
          <p:nvPr/>
        </p:nvSpPr>
        <p:spPr bwMode="auto">
          <a:xfrm>
            <a:off x="6934200" y="3200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1" name="Line 27"/>
          <p:cNvSpPr>
            <a:spLocks noChangeShapeType="1"/>
          </p:cNvSpPr>
          <p:nvPr/>
        </p:nvSpPr>
        <p:spPr bwMode="auto">
          <a:xfrm>
            <a:off x="6934200" y="3657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2" name="Line 28"/>
          <p:cNvSpPr>
            <a:spLocks noChangeShapeType="1"/>
          </p:cNvSpPr>
          <p:nvPr/>
        </p:nvSpPr>
        <p:spPr bwMode="auto">
          <a:xfrm>
            <a:off x="6096000" y="3657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3" name="Line 29"/>
          <p:cNvSpPr>
            <a:spLocks noChangeShapeType="1"/>
          </p:cNvSpPr>
          <p:nvPr/>
        </p:nvSpPr>
        <p:spPr bwMode="auto">
          <a:xfrm>
            <a:off x="49530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4" name="Line 30"/>
          <p:cNvSpPr>
            <a:spLocks noChangeShapeType="1"/>
          </p:cNvSpPr>
          <p:nvPr/>
        </p:nvSpPr>
        <p:spPr bwMode="auto">
          <a:xfrm>
            <a:off x="6096000" y="3200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5" name="Line 31"/>
          <p:cNvSpPr>
            <a:spLocks noChangeShapeType="1"/>
          </p:cNvSpPr>
          <p:nvPr/>
        </p:nvSpPr>
        <p:spPr bwMode="auto">
          <a:xfrm>
            <a:off x="54102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6" name="Line 32"/>
          <p:cNvSpPr>
            <a:spLocks noChangeShapeType="1"/>
          </p:cNvSpPr>
          <p:nvPr/>
        </p:nvSpPr>
        <p:spPr bwMode="auto">
          <a:xfrm>
            <a:off x="5334000" y="4191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7" name="Line 33"/>
          <p:cNvSpPr>
            <a:spLocks noChangeShapeType="1"/>
          </p:cNvSpPr>
          <p:nvPr/>
        </p:nvSpPr>
        <p:spPr bwMode="auto">
          <a:xfrm>
            <a:off x="5181600" y="38100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8" name="Line 34"/>
          <p:cNvSpPr>
            <a:spLocks noChangeShapeType="1"/>
          </p:cNvSpPr>
          <p:nvPr/>
        </p:nvSpPr>
        <p:spPr bwMode="auto">
          <a:xfrm>
            <a:off x="5181600" y="3352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5"/>
          <a:stretch>
            <a:fillRect/>
          </a:stretch>
        </p:blipFill>
        <p:spPr>
          <a:xfrm>
            <a:off x="3415956" y="2747962"/>
            <a:ext cx="4792193" cy="2288272"/>
          </a:xfrm>
          <a:prstGeom prst="rect">
            <a:avLst/>
          </a:prstGeom>
        </p:spPr>
      </p:pic>
    </p:spTree>
    <p:extLst>
      <p:ext uri="{BB962C8B-B14F-4D97-AF65-F5344CB8AC3E}">
        <p14:creationId xmlns:p14="http://schemas.microsoft.com/office/powerpoint/2010/main" val="3775300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55"/>
                                        </p:tgtEl>
                                        <p:attrNameLst>
                                          <p:attrName>style.visibility</p:attrName>
                                        </p:attrNameLst>
                                      </p:cBhvr>
                                      <p:to>
                                        <p:strVal val="visible"/>
                                      </p:to>
                                    </p:set>
                                    <p:animEffect transition="in" filter="wipe(down)">
                                      <p:cBhvr>
                                        <p:cTn id="7" dur="500"/>
                                        <p:tgtEl>
                                          <p:spTgt spid="31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1759"/>
                                        </p:tgtEl>
                                        <p:attrNameLst>
                                          <p:attrName>style.visibility</p:attrName>
                                        </p:attrNameLst>
                                      </p:cBhvr>
                                      <p:to>
                                        <p:strVal val="visible"/>
                                      </p:to>
                                    </p:set>
                                    <p:anim calcmode="lin" valueType="num">
                                      <p:cBhvr additive="base">
                                        <p:cTn id="12" dur="500" fill="hold"/>
                                        <p:tgtEl>
                                          <p:spTgt spid="31759"/>
                                        </p:tgtEl>
                                        <p:attrNameLst>
                                          <p:attrName>ppt_x</p:attrName>
                                        </p:attrNameLst>
                                      </p:cBhvr>
                                      <p:tavLst>
                                        <p:tav tm="0">
                                          <p:val>
                                            <p:strVal val="0-#ppt_w/2"/>
                                          </p:val>
                                        </p:tav>
                                        <p:tav tm="100000">
                                          <p:val>
                                            <p:strVal val="#ppt_x"/>
                                          </p:val>
                                        </p:tav>
                                      </p:tavLst>
                                    </p:anim>
                                    <p:anim calcmode="lin" valueType="num">
                                      <p:cBhvr additive="base">
                                        <p:cTn id="13" dur="500" fill="hold"/>
                                        <p:tgtEl>
                                          <p:spTgt spid="3175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1765"/>
                                        </p:tgtEl>
                                        <p:attrNameLst>
                                          <p:attrName>style.visibility</p:attrName>
                                        </p:attrNameLst>
                                      </p:cBhvr>
                                      <p:to>
                                        <p:strVal val="visible"/>
                                      </p:to>
                                    </p:set>
                                    <p:animEffect transition="in" filter="wipe(down)">
                                      <p:cBhvr>
                                        <p:cTn id="17" dur="500"/>
                                        <p:tgtEl>
                                          <p:spTgt spid="317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1760"/>
                                        </p:tgtEl>
                                        <p:attrNameLst>
                                          <p:attrName>style.visibility</p:attrName>
                                        </p:attrNameLst>
                                      </p:cBhvr>
                                      <p:to>
                                        <p:strVal val="visible"/>
                                      </p:to>
                                    </p:set>
                                    <p:animEffect transition="in" filter="box(in)">
                                      <p:cBhvr>
                                        <p:cTn id="22" dur="500"/>
                                        <p:tgtEl>
                                          <p:spTgt spid="31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animBg="1"/>
      <p:bldP spid="31759" grpId="0" autoUpdateAnimBg="0"/>
      <p:bldP spid="31760" grpId="0" autoUpdateAnimBg="0"/>
      <p:bldP spid="317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a:t>Penamaan rantai cabang sederhana</a:t>
            </a:r>
          </a:p>
        </p:txBody>
      </p:sp>
      <p:sp>
        <p:nvSpPr>
          <p:cNvPr id="39939" name="Rectangle 3"/>
          <p:cNvSpPr>
            <a:spLocks noGrp="1" noChangeArrowheads="1"/>
          </p:cNvSpPr>
          <p:nvPr>
            <p:ph type="body" sz="half" idx="1"/>
          </p:nvPr>
        </p:nvSpPr>
        <p:spPr>
          <a:xfrm>
            <a:off x="1981200" y="1600200"/>
            <a:ext cx="7143750" cy="1443038"/>
          </a:xfrm>
        </p:spPr>
        <p:txBody>
          <a:bodyPr/>
          <a:lstStyle/>
          <a:p>
            <a:pPr marL="609600" indent="-609600">
              <a:buFont typeface="Wingdings" panose="05000000000000000000" pitchFamily="2" charset="2"/>
              <a:buAutoNum type="arabicPeriod" startAt="2"/>
            </a:pPr>
            <a:r>
              <a:rPr lang="en-US"/>
              <a:t>Beri nomor rantai induk, dimulai dari karbon yang paling dekat dengan rantai cabang</a:t>
            </a:r>
          </a:p>
        </p:txBody>
      </p:sp>
      <p:graphicFrame>
        <p:nvGraphicFramePr>
          <p:cNvPr id="39943" name="Object 7"/>
          <p:cNvGraphicFramePr>
            <a:graphicFrameLocks noGrp="1" noChangeAspect="1"/>
          </p:cNvGraphicFramePr>
          <p:nvPr>
            <p:ph sz="quarter" idx="3"/>
          </p:nvPr>
        </p:nvGraphicFramePr>
        <p:xfrm>
          <a:off x="4311650" y="3052763"/>
          <a:ext cx="3494088" cy="1420812"/>
        </p:xfrm>
        <a:graphic>
          <a:graphicData uri="http://schemas.openxmlformats.org/presentationml/2006/ole">
            <mc:AlternateContent xmlns:mc="http://schemas.openxmlformats.org/markup-compatibility/2006">
              <mc:Choice xmlns:v="urn:schemas-microsoft-com:vml" Requires="v">
                <p:oleObj spid="_x0000_s7184" name="ChemSketch" r:id="rId3" imgW="1252800" imgH="603360" progId="ACD.ChemSketch.20">
                  <p:embed/>
                </p:oleObj>
              </mc:Choice>
              <mc:Fallback>
                <p:oleObj name="ChemSketch" r:id="rId3" imgW="1252800" imgH="603360" progId="ACD.ChemSketch.20">
                  <p:embed/>
                  <p:pic>
                    <p:nvPicPr>
                      <p:cNvPr id="3994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650" y="3052763"/>
                        <a:ext cx="3494088" cy="14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5" name="Text Box 9"/>
          <p:cNvSpPr txBox="1">
            <a:spLocks noChangeArrowheads="1"/>
          </p:cNvSpPr>
          <p:nvPr/>
        </p:nvSpPr>
        <p:spPr bwMode="auto">
          <a:xfrm>
            <a:off x="9067800" y="25908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Times New Roman" panose="02020603050405020304" pitchFamily="18" charset="0"/>
              </a:rPr>
              <a:t>1</a:t>
            </a:r>
          </a:p>
        </p:txBody>
      </p:sp>
      <p:sp>
        <p:nvSpPr>
          <p:cNvPr id="39946" name="Line 10"/>
          <p:cNvSpPr>
            <a:spLocks noChangeShapeType="1"/>
          </p:cNvSpPr>
          <p:nvPr/>
        </p:nvSpPr>
        <p:spPr bwMode="auto">
          <a:xfrm flipH="1">
            <a:off x="7848600" y="2895600"/>
            <a:ext cx="1143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8" name="Line 12"/>
          <p:cNvSpPr>
            <a:spLocks noChangeShapeType="1"/>
          </p:cNvSpPr>
          <p:nvPr/>
        </p:nvSpPr>
        <p:spPr bwMode="auto">
          <a:xfrm flipH="1">
            <a:off x="6172200" y="3200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9" name="Line 13"/>
          <p:cNvSpPr>
            <a:spLocks noChangeShapeType="1"/>
          </p:cNvSpPr>
          <p:nvPr/>
        </p:nvSpPr>
        <p:spPr bwMode="auto">
          <a:xfrm flipH="1">
            <a:off x="6934200" y="3200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0" name="Line 14"/>
          <p:cNvSpPr>
            <a:spLocks noChangeShapeType="1"/>
          </p:cNvSpPr>
          <p:nvPr/>
        </p:nvSpPr>
        <p:spPr bwMode="auto">
          <a:xfrm flipH="1">
            <a:off x="49530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1" name="Line 15"/>
          <p:cNvSpPr>
            <a:spLocks noChangeShapeType="1"/>
          </p:cNvSpPr>
          <p:nvPr/>
        </p:nvSpPr>
        <p:spPr bwMode="auto">
          <a:xfrm flipH="1">
            <a:off x="53340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2" name="Line 16"/>
          <p:cNvSpPr>
            <a:spLocks noChangeShapeType="1"/>
          </p:cNvSpPr>
          <p:nvPr/>
        </p:nvSpPr>
        <p:spPr bwMode="auto">
          <a:xfrm flipH="1">
            <a:off x="61722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3" name="Line 17"/>
          <p:cNvSpPr>
            <a:spLocks noChangeShapeType="1"/>
          </p:cNvSpPr>
          <p:nvPr/>
        </p:nvSpPr>
        <p:spPr bwMode="auto">
          <a:xfrm flipH="1">
            <a:off x="69342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4" name="Line 18"/>
          <p:cNvSpPr>
            <a:spLocks noChangeShapeType="1"/>
          </p:cNvSpPr>
          <p:nvPr/>
        </p:nvSpPr>
        <p:spPr bwMode="auto">
          <a:xfrm flipH="1">
            <a:off x="5334000" y="4191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5" name="Line 19"/>
          <p:cNvSpPr>
            <a:spLocks noChangeShapeType="1"/>
          </p:cNvSpPr>
          <p:nvPr/>
        </p:nvSpPr>
        <p:spPr bwMode="auto">
          <a:xfrm flipH="1" flipV="1">
            <a:off x="5257800" y="3352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6" name="Line 20"/>
          <p:cNvSpPr>
            <a:spLocks noChangeShapeType="1"/>
          </p:cNvSpPr>
          <p:nvPr/>
        </p:nvSpPr>
        <p:spPr bwMode="auto">
          <a:xfrm flipV="1">
            <a:off x="5257800" y="38100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58" name="Line 22"/>
          <p:cNvSpPr>
            <a:spLocks noChangeShapeType="1"/>
          </p:cNvSpPr>
          <p:nvPr/>
        </p:nvSpPr>
        <p:spPr bwMode="auto">
          <a:xfrm flipH="1">
            <a:off x="5334000" y="3200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5"/>
          <a:stretch>
            <a:fillRect/>
          </a:stretch>
        </p:blipFill>
        <p:spPr>
          <a:xfrm>
            <a:off x="4080817" y="2780506"/>
            <a:ext cx="3955753" cy="1754188"/>
          </a:xfrm>
          <a:prstGeom prst="rect">
            <a:avLst/>
          </a:prstGeom>
        </p:spPr>
      </p:pic>
    </p:spTree>
    <p:extLst>
      <p:ext uri="{BB962C8B-B14F-4D97-AF65-F5344CB8AC3E}">
        <p14:creationId xmlns:p14="http://schemas.microsoft.com/office/powerpoint/2010/main" val="3673397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6"/>
                                        </p:tgtEl>
                                        <p:attrNameLst>
                                          <p:attrName>style.visibility</p:attrName>
                                        </p:attrNameLst>
                                      </p:cBhvr>
                                      <p:to>
                                        <p:strVal val="visible"/>
                                      </p:to>
                                    </p:set>
                                    <p:anim calcmode="lin" valueType="num">
                                      <p:cBhvr additive="base">
                                        <p:cTn id="7" dur="500" fill="hold"/>
                                        <p:tgtEl>
                                          <p:spTgt spid="39946"/>
                                        </p:tgtEl>
                                        <p:attrNameLst>
                                          <p:attrName>ppt_x</p:attrName>
                                        </p:attrNameLst>
                                      </p:cBhvr>
                                      <p:tavLst>
                                        <p:tav tm="0">
                                          <p:val>
                                            <p:strVal val="#ppt_x"/>
                                          </p:val>
                                        </p:tav>
                                        <p:tav tm="100000">
                                          <p:val>
                                            <p:strVal val="#ppt_x"/>
                                          </p:val>
                                        </p:tav>
                                      </p:tavLst>
                                    </p:anim>
                                    <p:anim calcmode="lin" valueType="num">
                                      <p:cBhvr additive="base">
                                        <p:cTn id="8" dur="500" fill="hold"/>
                                        <p:tgtEl>
                                          <p:spTgt spid="3994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9945"/>
                                        </p:tgtEl>
                                        <p:attrNameLst>
                                          <p:attrName>style.visibility</p:attrName>
                                        </p:attrNameLst>
                                      </p:cBhvr>
                                      <p:to>
                                        <p:strVal val="visible"/>
                                      </p:to>
                                    </p:set>
                                    <p:anim calcmode="lin" valueType="num">
                                      <p:cBhvr additive="base">
                                        <p:cTn id="12" dur="500" fill="hold"/>
                                        <p:tgtEl>
                                          <p:spTgt spid="39945"/>
                                        </p:tgtEl>
                                        <p:attrNameLst>
                                          <p:attrName>ppt_x</p:attrName>
                                        </p:attrNameLst>
                                      </p:cBhvr>
                                      <p:tavLst>
                                        <p:tav tm="0">
                                          <p:val>
                                            <p:strVal val="1+#ppt_w/2"/>
                                          </p:val>
                                        </p:tav>
                                        <p:tav tm="100000">
                                          <p:val>
                                            <p:strVal val="#ppt_x"/>
                                          </p:val>
                                        </p:tav>
                                      </p:tavLst>
                                    </p:anim>
                                    <p:anim calcmode="lin" valueType="num">
                                      <p:cBhvr additive="base">
                                        <p:cTn id="13" dur="500" fill="hold"/>
                                        <p:tgtEl>
                                          <p:spTgt spid="399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autoUpdateAnimBg="0"/>
      <p:bldP spid="399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4000"/>
              <a:t>Penamaan rantai cabang sederhana</a:t>
            </a:r>
          </a:p>
        </p:txBody>
      </p:sp>
      <p:sp>
        <p:nvSpPr>
          <p:cNvPr id="40963" name="Rectangle 3"/>
          <p:cNvSpPr>
            <a:spLocks noGrp="1" noChangeArrowheads="1"/>
          </p:cNvSpPr>
          <p:nvPr>
            <p:ph type="body" sz="half" idx="1"/>
          </p:nvPr>
        </p:nvSpPr>
        <p:spPr>
          <a:xfrm>
            <a:off x="2211389" y="1600200"/>
            <a:ext cx="7145337" cy="1443038"/>
          </a:xfrm>
        </p:spPr>
        <p:txBody>
          <a:bodyPr/>
          <a:lstStyle/>
          <a:p>
            <a:pPr marL="609600" indent="-609600">
              <a:buFont typeface="Wingdings" panose="05000000000000000000" pitchFamily="2" charset="2"/>
              <a:buAutoNum type="arabicPeriod" startAt="3"/>
            </a:pPr>
            <a:r>
              <a:rPr lang="en-US"/>
              <a:t>Beri nama rantai cabang</a:t>
            </a:r>
          </a:p>
        </p:txBody>
      </p:sp>
      <p:graphicFrame>
        <p:nvGraphicFramePr>
          <p:cNvPr id="40964" name="Object 4"/>
          <p:cNvGraphicFramePr>
            <a:graphicFrameLocks noGrp="1" noChangeAspect="1"/>
          </p:cNvGraphicFramePr>
          <p:nvPr>
            <p:ph sz="quarter" idx="3"/>
          </p:nvPr>
        </p:nvGraphicFramePr>
        <p:xfrm>
          <a:off x="4506914" y="2743201"/>
          <a:ext cx="3494087" cy="1420813"/>
        </p:xfrm>
        <a:graphic>
          <a:graphicData uri="http://schemas.openxmlformats.org/presentationml/2006/ole">
            <mc:AlternateContent xmlns:mc="http://schemas.openxmlformats.org/markup-compatibility/2006">
              <mc:Choice xmlns:v="urn:schemas-microsoft-com:vml" Requires="v">
                <p:oleObj spid="_x0000_s8208" name="ChemSketch" r:id="rId3" imgW="1252800" imgH="603360" progId="ACD.ChemSketch.20">
                  <p:embed/>
                </p:oleObj>
              </mc:Choice>
              <mc:Fallback>
                <p:oleObj name="ChemSketch" r:id="rId3" imgW="1252800" imgH="603360" progId="ACD.ChemSketch.20">
                  <p:embed/>
                  <p:pic>
                    <p:nvPicPr>
                      <p:cNvPr id="4096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914" y="2743201"/>
                        <a:ext cx="3494087"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9" name="Oval 9"/>
          <p:cNvSpPr>
            <a:spLocks noChangeArrowheads="1"/>
          </p:cNvSpPr>
          <p:nvPr/>
        </p:nvSpPr>
        <p:spPr bwMode="auto">
          <a:xfrm>
            <a:off x="4267200" y="2895600"/>
            <a:ext cx="1066800" cy="762000"/>
          </a:xfrm>
          <a:prstGeom prst="ellipse">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sz="2400">
              <a:solidFill>
                <a:srgbClr val="FF3300"/>
              </a:solidFill>
              <a:latin typeface="Times New Roman" panose="02020603050405020304" pitchFamily="18" charset="0"/>
            </a:endParaRPr>
          </a:p>
        </p:txBody>
      </p:sp>
      <p:sp>
        <p:nvSpPr>
          <p:cNvPr id="40970" name="Oval 10"/>
          <p:cNvSpPr>
            <a:spLocks noChangeArrowheads="1"/>
          </p:cNvSpPr>
          <p:nvPr/>
        </p:nvSpPr>
        <p:spPr bwMode="auto">
          <a:xfrm>
            <a:off x="4495800" y="3657600"/>
            <a:ext cx="2438400" cy="762000"/>
          </a:xfrm>
          <a:prstGeom prst="ellipse">
            <a:avLst/>
          </a:pr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1" name="Line 11"/>
          <p:cNvSpPr>
            <a:spLocks noChangeShapeType="1"/>
          </p:cNvSpPr>
          <p:nvPr/>
        </p:nvSpPr>
        <p:spPr bwMode="auto">
          <a:xfrm flipH="1">
            <a:off x="3276600" y="3581400"/>
            <a:ext cx="10668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2" name="Line 12"/>
          <p:cNvSpPr>
            <a:spLocks noChangeShapeType="1"/>
          </p:cNvSpPr>
          <p:nvPr/>
        </p:nvSpPr>
        <p:spPr bwMode="auto">
          <a:xfrm flipH="1">
            <a:off x="6146410" y="4164014"/>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3" name="Text Box 13"/>
          <p:cNvSpPr txBox="1">
            <a:spLocks noChangeArrowheads="1"/>
          </p:cNvSpPr>
          <p:nvPr/>
        </p:nvSpPr>
        <p:spPr bwMode="auto">
          <a:xfrm>
            <a:off x="2803525" y="4384675"/>
            <a:ext cx="808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Times New Roman" panose="02020603050405020304" pitchFamily="18" charset="0"/>
              </a:rPr>
              <a:t>metil</a:t>
            </a:r>
          </a:p>
        </p:txBody>
      </p:sp>
      <p:sp>
        <p:nvSpPr>
          <p:cNvPr id="40974" name="Text Box 14"/>
          <p:cNvSpPr txBox="1">
            <a:spLocks noChangeArrowheads="1"/>
          </p:cNvSpPr>
          <p:nvPr/>
        </p:nvSpPr>
        <p:spPr bwMode="auto">
          <a:xfrm>
            <a:off x="5791200" y="5257800"/>
            <a:ext cx="57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Times New Roman" panose="02020603050405020304" pitchFamily="18" charset="0"/>
              </a:rPr>
              <a:t>etil</a:t>
            </a:r>
          </a:p>
        </p:txBody>
      </p:sp>
      <p:sp>
        <p:nvSpPr>
          <p:cNvPr id="40975" name="Line 15"/>
          <p:cNvSpPr>
            <a:spLocks noChangeShapeType="1"/>
          </p:cNvSpPr>
          <p:nvPr/>
        </p:nvSpPr>
        <p:spPr bwMode="auto">
          <a:xfrm flipH="1">
            <a:off x="6324600" y="3352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6" name="Line 16"/>
          <p:cNvSpPr>
            <a:spLocks noChangeShapeType="1"/>
          </p:cNvSpPr>
          <p:nvPr/>
        </p:nvSpPr>
        <p:spPr bwMode="auto">
          <a:xfrm flipH="1">
            <a:off x="7086600" y="3352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7" name="Line 17"/>
          <p:cNvSpPr>
            <a:spLocks noChangeShapeType="1"/>
          </p:cNvSpPr>
          <p:nvPr/>
        </p:nvSpPr>
        <p:spPr bwMode="auto">
          <a:xfrm flipH="1">
            <a:off x="5562600" y="2895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8" name="Line 18"/>
          <p:cNvSpPr>
            <a:spLocks noChangeShapeType="1"/>
          </p:cNvSpPr>
          <p:nvPr/>
        </p:nvSpPr>
        <p:spPr bwMode="auto">
          <a:xfrm flipH="1">
            <a:off x="6324600" y="2895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9" name="Line 19"/>
          <p:cNvSpPr>
            <a:spLocks noChangeShapeType="1"/>
          </p:cNvSpPr>
          <p:nvPr/>
        </p:nvSpPr>
        <p:spPr bwMode="auto">
          <a:xfrm flipH="1">
            <a:off x="7086600" y="2895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0" name="Line 20"/>
          <p:cNvSpPr>
            <a:spLocks noChangeShapeType="1"/>
          </p:cNvSpPr>
          <p:nvPr/>
        </p:nvSpPr>
        <p:spPr bwMode="auto">
          <a:xfrm flipH="1">
            <a:off x="5562600" y="3886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1" name="Line 21"/>
          <p:cNvSpPr>
            <a:spLocks noChangeShapeType="1"/>
          </p:cNvSpPr>
          <p:nvPr/>
        </p:nvSpPr>
        <p:spPr bwMode="auto">
          <a:xfrm flipH="1">
            <a:off x="5105400" y="3429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2" name="Line 22"/>
          <p:cNvSpPr>
            <a:spLocks noChangeShapeType="1"/>
          </p:cNvSpPr>
          <p:nvPr/>
        </p:nvSpPr>
        <p:spPr bwMode="auto">
          <a:xfrm flipH="1" flipV="1">
            <a:off x="5410200" y="30480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3" name="Line 23"/>
          <p:cNvSpPr>
            <a:spLocks noChangeShapeType="1"/>
          </p:cNvSpPr>
          <p:nvPr/>
        </p:nvSpPr>
        <p:spPr bwMode="auto">
          <a:xfrm flipH="1" flipV="1">
            <a:off x="5410200" y="3581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4" name="Line 24"/>
          <p:cNvSpPr>
            <a:spLocks noChangeShapeType="1"/>
          </p:cNvSpPr>
          <p:nvPr/>
        </p:nvSpPr>
        <p:spPr bwMode="auto">
          <a:xfrm flipH="1">
            <a:off x="5562600" y="3429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5"/>
          <a:stretch>
            <a:fillRect/>
          </a:stretch>
        </p:blipFill>
        <p:spPr>
          <a:xfrm>
            <a:off x="4267200" y="2564204"/>
            <a:ext cx="3438525" cy="1796268"/>
          </a:xfrm>
          <a:prstGeom prst="rect">
            <a:avLst/>
          </a:prstGeom>
        </p:spPr>
      </p:pic>
    </p:spTree>
    <p:extLst>
      <p:ext uri="{BB962C8B-B14F-4D97-AF65-F5344CB8AC3E}">
        <p14:creationId xmlns:p14="http://schemas.microsoft.com/office/powerpoint/2010/main" val="918762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9"/>
                                        </p:tgtEl>
                                        <p:attrNameLst>
                                          <p:attrName>style.visibility</p:attrName>
                                        </p:attrNameLst>
                                      </p:cBhvr>
                                      <p:to>
                                        <p:strVal val="visible"/>
                                      </p:to>
                                    </p:set>
                                    <p:animEffect transition="in" filter="wipe(down)">
                                      <p:cBhvr>
                                        <p:cTn id="7" dur="500"/>
                                        <p:tgtEl>
                                          <p:spTgt spid="40969"/>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971"/>
                                        </p:tgtEl>
                                        <p:attrNameLst>
                                          <p:attrName>style.visibility</p:attrName>
                                        </p:attrNameLst>
                                      </p:cBhvr>
                                      <p:to>
                                        <p:strVal val="visible"/>
                                      </p:to>
                                    </p:set>
                                    <p:anim calcmode="lin" valueType="num">
                                      <p:cBhvr additive="base">
                                        <p:cTn id="11" dur="500" fill="hold"/>
                                        <p:tgtEl>
                                          <p:spTgt spid="40971"/>
                                        </p:tgtEl>
                                        <p:attrNameLst>
                                          <p:attrName>ppt_x</p:attrName>
                                        </p:attrNameLst>
                                      </p:cBhvr>
                                      <p:tavLst>
                                        <p:tav tm="0">
                                          <p:val>
                                            <p:strVal val="#ppt_x"/>
                                          </p:val>
                                        </p:tav>
                                        <p:tav tm="100000">
                                          <p:val>
                                            <p:strVal val="#ppt_x"/>
                                          </p:val>
                                        </p:tav>
                                      </p:tavLst>
                                    </p:anim>
                                    <p:anim calcmode="lin" valueType="num">
                                      <p:cBhvr additive="base">
                                        <p:cTn id="12" dur="500" fill="hold"/>
                                        <p:tgtEl>
                                          <p:spTgt spid="40971"/>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973"/>
                                        </p:tgtEl>
                                        <p:attrNameLst>
                                          <p:attrName>style.visibility</p:attrName>
                                        </p:attrNameLst>
                                      </p:cBhvr>
                                      <p:to>
                                        <p:strVal val="visible"/>
                                      </p:to>
                                    </p:set>
                                    <p:anim calcmode="lin" valueType="num">
                                      <p:cBhvr additive="base">
                                        <p:cTn id="16" dur="500" fill="hold"/>
                                        <p:tgtEl>
                                          <p:spTgt spid="40973"/>
                                        </p:tgtEl>
                                        <p:attrNameLst>
                                          <p:attrName>ppt_x</p:attrName>
                                        </p:attrNameLst>
                                      </p:cBhvr>
                                      <p:tavLst>
                                        <p:tav tm="0">
                                          <p:val>
                                            <p:strVal val="#ppt_x"/>
                                          </p:val>
                                        </p:tav>
                                        <p:tav tm="100000">
                                          <p:val>
                                            <p:strVal val="#ppt_x"/>
                                          </p:val>
                                        </p:tav>
                                      </p:tavLst>
                                    </p:anim>
                                    <p:anim calcmode="lin" valueType="num">
                                      <p:cBhvr additive="base">
                                        <p:cTn id="17" dur="500" fill="hold"/>
                                        <p:tgtEl>
                                          <p:spTgt spid="40973"/>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970"/>
                                        </p:tgtEl>
                                        <p:attrNameLst>
                                          <p:attrName>style.visibility</p:attrName>
                                        </p:attrNameLst>
                                      </p:cBhvr>
                                      <p:to>
                                        <p:strVal val="visible"/>
                                      </p:to>
                                    </p:set>
                                    <p:animEffect transition="in" filter="wipe(down)">
                                      <p:cBhvr>
                                        <p:cTn id="22" dur="500"/>
                                        <p:tgtEl>
                                          <p:spTgt spid="40970"/>
                                        </p:tgtEl>
                                      </p:cBhvr>
                                    </p:animEffect>
                                  </p:childTnLst>
                                </p:cTn>
                              </p:par>
                            </p:childTnLst>
                          </p:cTn>
                        </p:par>
                        <p:par>
                          <p:cTn id="23" fill="hold" nodeType="afterGroup">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40972"/>
                                        </p:tgtEl>
                                        <p:attrNameLst>
                                          <p:attrName>style.visibility</p:attrName>
                                        </p:attrNameLst>
                                      </p:cBhvr>
                                      <p:to>
                                        <p:strVal val="visible"/>
                                      </p:to>
                                    </p:set>
                                    <p:anim calcmode="lin" valueType="num">
                                      <p:cBhvr additive="base">
                                        <p:cTn id="26" dur="500" fill="hold"/>
                                        <p:tgtEl>
                                          <p:spTgt spid="40972"/>
                                        </p:tgtEl>
                                        <p:attrNameLst>
                                          <p:attrName>ppt_x</p:attrName>
                                        </p:attrNameLst>
                                      </p:cBhvr>
                                      <p:tavLst>
                                        <p:tav tm="0">
                                          <p:val>
                                            <p:strVal val="1+#ppt_w/2"/>
                                          </p:val>
                                        </p:tav>
                                        <p:tav tm="100000">
                                          <p:val>
                                            <p:strVal val="#ppt_x"/>
                                          </p:val>
                                        </p:tav>
                                      </p:tavLst>
                                    </p:anim>
                                    <p:anim calcmode="lin" valueType="num">
                                      <p:cBhvr additive="base">
                                        <p:cTn id="27" dur="500" fill="hold"/>
                                        <p:tgtEl>
                                          <p:spTgt spid="40972"/>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40974"/>
                                        </p:tgtEl>
                                        <p:attrNameLst>
                                          <p:attrName>style.visibility</p:attrName>
                                        </p:attrNameLst>
                                      </p:cBhvr>
                                      <p:to>
                                        <p:strVal val="visible"/>
                                      </p:to>
                                    </p:set>
                                    <p:anim calcmode="lin" valueType="num">
                                      <p:cBhvr additive="base">
                                        <p:cTn id="31" dur="500" fill="hold"/>
                                        <p:tgtEl>
                                          <p:spTgt spid="40974"/>
                                        </p:tgtEl>
                                        <p:attrNameLst>
                                          <p:attrName>ppt_x</p:attrName>
                                        </p:attrNameLst>
                                      </p:cBhvr>
                                      <p:tavLst>
                                        <p:tav tm="0">
                                          <p:val>
                                            <p:strVal val="1+#ppt_w/2"/>
                                          </p:val>
                                        </p:tav>
                                        <p:tav tm="100000">
                                          <p:val>
                                            <p:strVal val="#ppt_x"/>
                                          </p:val>
                                        </p:tav>
                                      </p:tavLst>
                                    </p:anim>
                                    <p:anim calcmode="lin" valueType="num">
                                      <p:cBhvr additive="base">
                                        <p:cTn id="32" dur="500" fill="hold"/>
                                        <p:tgtEl>
                                          <p:spTgt spid="409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animBg="1" autoUpdateAnimBg="0"/>
      <p:bldP spid="40970" grpId="0" animBg="1"/>
      <p:bldP spid="40971" grpId="0" animBg="1"/>
      <p:bldP spid="40972" grpId="0" animBg="1"/>
      <p:bldP spid="40973" grpId="0" autoUpdateAnimBg="0"/>
      <p:bldP spid="4097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4000"/>
              <a:t>Penamaan rantai cabang sederhana</a:t>
            </a:r>
          </a:p>
        </p:txBody>
      </p:sp>
      <p:sp>
        <p:nvSpPr>
          <p:cNvPr id="41987" name="Rectangle 3"/>
          <p:cNvSpPr>
            <a:spLocks noGrp="1" noChangeArrowheads="1"/>
          </p:cNvSpPr>
          <p:nvPr>
            <p:ph type="body" sz="half" idx="1"/>
          </p:nvPr>
        </p:nvSpPr>
        <p:spPr>
          <a:xfrm>
            <a:off x="2211389" y="1600200"/>
            <a:ext cx="7145337" cy="1443038"/>
          </a:xfrm>
        </p:spPr>
        <p:txBody>
          <a:bodyPr/>
          <a:lstStyle/>
          <a:p>
            <a:pPr marL="609600" indent="-609600">
              <a:buFont typeface="Wingdings" panose="05000000000000000000" pitchFamily="2" charset="2"/>
              <a:buAutoNum type="arabicPeriod" startAt="4"/>
            </a:pPr>
            <a:r>
              <a:rPr lang="en-US"/>
              <a:t>Beri nama lengkap dengan urutan nomor karbon rantai cabang, nama rantai cabang, nama induk</a:t>
            </a:r>
          </a:p>
        </p:txBody>
      </p:sp>
      <p:graphicFrame>
        <p:nvGraphicFramePr>
          <p:cNvPr id="41988" name="Object 4"/>
          <p:cNvGraphicFramePr>
            <a:graphicFrameLocks noGrp="1" noChangeAspect="1"/>
          </p:cNvGraphicFramePr>
          <p:nvPr>
            <p:ph sz="quarter" idx="3"/>
          </p:nvPr>
        </p:nvGraphicFramePr>
        <p:xfrm>
          <a:off x="4311650" y="3052763"/>
          <a:ext cx="3494088" cy="1420812"/>
        </p:xfrm>
        <a:graphic>
          <a:graphicData uri="http://schemas.openxmlformats.org/presentationml/2006/ole">
            <mc:AlternateContent xmlns:mc="http://schemas.openxmlformats.org/markup-compatibility/2006">
              <mc:Choice xmlns:v="urn:schemas-microsoft-com:vml" Requires="v">
                <p:oleObj spid="_x0000_s9232" name="ChemSketch" r:id="rId3" imgW="1252800" imgH="603360" progId="ACD.ChemSketch.20">
                  <p:embed/>
                </p:oleObj>
              </mc:Choice>
              <mc:Fallback>
                <p:oleObj name="ChemSketch" r:id="rId3" imgW="1252800" imgH="603360" progId="ACD.ChemSketch.20">
                  <p:embed/>
                  <p:pic>
                    <p:nvPicPr>
                      <p:cNvPr id="4198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650" y="3052763"/>
                        <a:ext cx="3494088" cy="14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6" name="Text Box 12"/>
          <p:cNvSpPr txBox="1">
            <a:spLocks noChangeArrowheads="1"/>
          </p:cNvSpPr>
          <p:nvPr/>
        </p:nvSpPr>
        <p:spPr bwMode="auto">
          <a:xfrm>
            <a:off x="3794126" y="4495800"/>
            <a:ext cx="336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solidFill>
                  <a:srgbClr val="0070C0"/>
                </a:solidFill>
                <a:effectLst>
                  <a:outerShdw blurRad="38100" dist="38100" dir="2700000" algn="tl">
                    <a:srgbClr val="FFFFFF"/>
                  </a:outerShdw>
                </a:effectLst>
                <a:latin typeface="Times New Roman" panose="02020603050405020304" pitchFamily="18" charset="0"/>
              </a:rPr>
              <a:t>4</a:t>
            </a:r>
            <a:r>
              <a:rPr lang="id-ID" sz="2400" dirty="0">
                <a:solidFill>
                  <a:srgbClr val="0070C0"/>
                </a:solidFill>
                <a:effectLst>
                  <a:outerShdw blurRad="38100" dist="38100" dir="2700000" algn="tl">
                    <a:srgbClr val="FFFFFF"/>
                  </a:outerShdw>
                </a:effectLst>
                <a:latin typeface="Times New Roman" panose="02020603050405020304" pitchFamily="18" charset="0"/>
              </a:rPr>
              <a:t>-</a:t>
            </a:r>
            <a:r>
              <a:rPr lang="en-US" sz="2400" dirty="0">
                <a:solidFill>
                  <a:srgbClr val="0070C0"/>
                </a:solidFill>
                <a:effectLst>
                  <a:outerShdw blurRad="38100" dist="38100" dir="2700000" algn="tl">
                    <a:srgbClr val="FFFFFF"/>
                  </a:outerShdw>
                </a:effectLst>
                <a:latin typeface="Times New Roman" panose="02020603050405020304" pitchFamily="18" charset="0"/>
              </a:rPr>
              <a:t> </a:t>
            </a:r>
            <a:r>
              <a:rPr lang="en-US" sz="2400" dirty="0" err="1">
                <a:solidFill>
                  <a:srgbClr val="0070C0"/>
                </a:solidFill>
                <a:effectLst>
                  <a:outerShdw blurRad="38100" dist="38100" dir="2700000" algn="tl">
                    <a:srgbClr val="FFFFFF"/>
                  </a:outerShdw>
                </a:effectLst>
                <a:latin typeface="Times New Roman" panose="02020603050405020304" pitchFamily="18" charset="0"/>
              </a:rPr>
              <a:t>etil</a:t>
            </a:r>
            <a:r>
              <a:rPr lang="id-ID" sz="2400" dirty="0">
                <a:solidFill>
                  <a:srgbClr val="0070C0"/>
                </a:solidFill>
                <a:effectLst>
                  <a:outerShdw blurRad="38100" dist="38100" dir="2700000" algn="tl">
                    <a:srgbClr val="FFFFFF"/>
                  </a:outerShdw>
                </a:effectLst>
                <a:latin typeface="Times New Roman" panose="02020603050405020304" pitchFamily="18" charset="0"/>
              </a:rPr>
              <a:t>-</a:t>
            </a:r>
            <a:r>
              <a:rPr lang="en-US" sz="2400" dirty="0">
                <a:solidFill>
                  <a:srgbClr val="0070C0"/>
                </a:solidFill>
                <a:effectLst>
                  <a:outerShdw blurRad="38100" dist="38100" dir="2700000" algn="tl">
                    <a:srgbClr val="FFFFFF"/>
                  </a:outerShdw>
                </a:effectLst>
                <a:latin typeface="Times New Roman" panose="02020603050405020304" pitchFamily="18" charset="0"/>
              </a:rPr>
              <a:t> 4</a:t>
            </a:r>
            <a:r>
              <a:rPr lang="id-ID" sz="2400" dirty="0">
                <a:solidFill>
                  <a:srgbClr val="0070C0"/>
                </a:solidFill>
                <a:effectLst>
                  <a:outerShdw blurRad="38100" dist="38100" dir="2700000" algn="tl">
                    <a:srgbClr val="FFFFFF"/>
                  </a:outerShdw>
                </a:effectLst>
                <a:latin typeface="Times New Roman" panose="02020603050405020304" pitchFamily="18" charset="0"/>
              </a:rPr>
              <a:t>-</a:t>
            </a:r>
            <a:r>
              <a:rPr lang="en-US" sz="2400" dirty="0">
                <a:solidFill>
                  <a:srgbClr val="0070C0"/>
                </a:solidFill>
                <a:effectLst>
                  <a:outerShdw blurRad="38100" dist="38100" dir="2700000" algn="tl">
                    <a:srgbClr val="FFFFFF"/>
                  </a:outerShdw>
                </a:effectLst>
                <a:latin typeface="Times New Roman" panose="02020603050405020304" pitchFamily="18" charset="0"/>
              </a:rPr>
              <a:t> </a:t>
            </a:r>
            <a:r>
              <a:rPr lang="en-US" sz="2400" dirty="0" err="1">
                <a:solidFill>
                  <a:srgbClr val="0070C0"/>
                </a:solidFill>
                <a:effectLst>
                  <a:outerShdw blurRad="38100" dist="38100" dir="2700000" algn="tl">
                    <a:srgbClr val="FFFFFF"/>
                  </a:outerShdw>
                </a:effectLst>
                <a:latin typeface="Times New Roman" panose="02020603050405020304" pitchFamily="18" charset="0"/>
              </a:rPr>
              <a:t>metiloktana</a:t>
            </a:r>
            <a:endParaRPr lang="en-US" sz="2400" dirty="0">
              <a:solidFill>
                <a:srgbClr val="0070C0"/>
              </a:solidFill>
              <a:effectLst>
                <a:outerShdw blurRad="38100" dist="38100" dir="2700000" algn="tl">
                  <a:srgbClr val="FFFFFF"/>
                </a:outerShdw>
              </a:effectLst>
              <a:latin typeface="Times New Roman" panose="02020603050405020304" pitchFamily="18" charset="0"/>
            </a:endParaRPr>
          </a:p>
        </p:txBody>
      </p:sp>
      <p:sp>
        <p:nvSpPr>
          <p:cNvPr id="41998" name="Line 14"/>
          <p:cNvSpPr>
            <a:spLocks noChangeShapeType="1"/>
          </p:cNvSpPr>
          <p:nvPr/>
        </p:nvSpPr>
        <p:spPr bwMode="auto">
          <a:xfrm flipH="1">
            <a:off x="5334000" y="3200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9" name="Line 15"/>
          <p:cNvSpPr>
            <a:spLocks noChangeShapeType="1"/>
          </p:cNvSpPr>
          <p:nvPr/>
        </p:nvSpPr>
        <p:spPr bwMode="auto">
          <a:xfrm flipH="1">
            <a:off x="6172200" y="3200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0" name="Line 16"/>
          <p:cNvSpPr>
            <a:spLocks noChangeShapeType="1"/>
          </p:cNvSpPr>
          <p:nvPr/>
        </p:nvSpPr>
        <p:spPr bwMode="auto">
          <a:xfrm flipH="1">
            <a:off x="6934200" y="3657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1" name="Line 17"/>
          <p:cNvSpPr>
            <a:spLocks noChangeShapeType="1"/>
          </p:cNvSpPr>
          <p:nvPr/>
        </p:nvSpPr>
        <p:spPr bwMode="auto">
          <a:xfrm flipH="1">
            <a:off x="6096000" y="3657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2" name="Line 18"/>
          <p:cNvSpPr>
            <a:spLocks noChangeShapeType="1"/>
          </p:cNvSpPr>
          <p:nvPr/>
        </p:nvSpPr>
        <p:spPr bwMode="auto">
          <a:xfrm flipH="1">
            <a:off x="5334000" y="3657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3" name="Line 19"/>
          <p:cNvSpPr>
            <a:spLocks noChangeShapeType="1"/>
          </p:cNvSpPr>
          <p:nvPr/>
        </p:nvSpPr>
        <p:spPr bwMode="auto">
          <a:xfrm flipH="1">
            <a:off x="4953000" y="3657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4" name="Line 20"/>
          <p:cNvSpPr>
            <a:spLocks noChangeShapeType="1"/>
          </p:cNvSpPr>
          <p:nvPr/>
        </p:nvSpPr>
        <p:spPr bwMode="auto">
          <a:xfrm flipH="1">
            <a:off x="5334000" y="4191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5" name="Line 21"/>
          <p:cNvSpPr>
            <a:spLocks noChangeShapeType="1"/>
          </p:cNvSpPr>
          <p:nvPr/>
        </p:nvSpPr>
        <p:spPr bwMode="auto">
          <a:xfrm flipH="1" flipV="1">
            <a:off x="5181600" y="3352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6" name="Line 22"/>
          <p:cNvSpPr>
            <a:spLocks noChangeShapeType="1"/>
          </p:cNvSpPr>
          <p:nvPr/>
        </p:nvSpPr>
        <p:spPr bwMode="auto">
          <a:xfrm flipV="1">
            <a:off x="5181600" y="38100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7" name="Line 23"/>
          <p:cNvSpPr>
            <a:spLocks noChangeShapeType="1"/>
          </p:cNvSpPr>
          <p:nvPr/>
        </p:nvSpPr>
        <p:spPr bwMode="auto">
          <a:xfrm flipH="1">
            <a:off x="6934200" y="3200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5"/>
          <a:stretch>
            <a:fillRect/>
          </a:stretch>
        </p:blipFill>
        <p:spPr>
          <a:xfrm>
            <a:off x="3477538" y="2940050"/>
            <a:ext cx="3865323" cy="1533525"/>
          </a:xfrm>
          <a:prstGeom prst="rect">
            <a:avLst/>
          </a:prstGeom>
        </p:spPr>
      </p:pic>
    </p:spTree>
    <p:extLst>
      <p:ext uri="{BB962C8B-B14F-4D97-AF65-F5344CB8AC3E}">
        <p14:creationId xmlns:p14="http://schemas.microsoft.com/office/powerpoint/2010/main" val="3366271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96"/>
                                        </p:tgtEl>
                                        <p:attrNameLst>
                                          <p:attrName>style.visibility</p:attrName>
                                        </p:attrNameLst>
                                      </p:cBhvr>
                                      <p:to>
                                        <p:strVal val="visible"/>
                                      </p:to>
                                    </p:set>
                                    <p:anim calcmode="lin" valueType="num">
                                      <p:cBhvr additive="base">
                                        <p:cTn id="7" dur="500" fill="hold"/>
                                        <p:tgtEl>
                                          <p:spTgt spid="41996"/>
                                        </p:tgtEl>
                                        <p:attrNameLst>
                                          <p:attrName>ppt_x</p:attrName>
                                        </p:attrNameLst>
                                      </p:cBhvr>
                                      <p:tavLst>
                                        <p:tav tm="0">
                                          <p:val>
                                            <p:strVal val="0-#ppt_w/2"/>
                                          </p:val>
                                        </p:tav>
                                        <p:tav tm="100000">
                                          <p:val>
                                            <p:strVal val="#ppt_x"/>
                                          </p:val>
                                        </p:tav>
                                      </p:tavLst>
                                    </p:anim>
                                    <p:anim calcmode="lin" valueType="num">
                                      <p:cBhvr additive="base">
                                        <p:cTn id="8" dur="500" fill="hold"/>
                                        <p:tgtEl>
                                          <p:spTgt spid="419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Gugus Alkil Cabang</a:t>
            </a:r>
          </a:p>
        </p:txBody>
      </p:sp>
      <p:sp>
        <p:nvSpPr>
          <p:cNvPr id="44035" name="Rectangle 3"/>
          <p:cNvSpPr>
            <a:spLocks noGrp="1" noChangeArrowheads="1"/>
          </p:cNvSpPr>
          <p:nvPr>
            <p:ph type="body" idx="1"/>
          </p:nvPr>
        </p:nvSpPr>
        <p:spPr>
          <a:xfrm>
            <a:off x="1981200" y="1447800"/>
            <a:ext cx="8229600" cy="2971800"/>
          </a:xfrm>
        </p:spPr>
        <p:txBody>
          <a:bodyPr/>
          <a:lstStyle/>
          <a:p>
            <a:pPr marL="609600" indent="-609600">
              <a:buNone/>
            </a:pPr>
            <a:r>
              <a:rPr lang="en-US" sz="3600"/>
              <a:t>Gugus propil</a:t>
            </a:r>
            <a:endParaRPr lang="id-ID" sz="3600"/>
          </a:p>
          <a:p>
            <a:pPr marL="609600" indent="-609600">
              <a:buNone/>
            </a:pPr>
            <a:endParaRPr lang="id-ID" sz="3600"/>
          </a:p>
          <a:p>
            <a:pPr marL="609600" indent="-609600">
              <a:buNone/>
            </a:pPr>
            <a:endParaRPr lang="id-ID"/>
          </a:p>
          <a:p>
            <a:pPr marL="609600" indent="-609600">
              <a:buNone/>
            </a:pPr>
            <a:r>
              <a:rPr lang="id-ID"/>
              <a:t>		</a:t>
            </a:r>
            <a:endParaRPr lang="en-US"/>
          </a:p>
        </p:txBody>
      </p:sp>
      <p:pic>
        <p:nvPicPr>
          <p:cNvPr id="2" name="Picture 1"/>
          <p:cNvPicPr>
            <a:picLocks noChangeAspect="1"/>
          </p:cNvPicPr>
          <p:nvPr/>
        </p:nvPicPr>
        <p:blipFill>
          <a:blip r:embed="rId2"/>
          <a:stretch>
            <a:fillRect/>
          </a:stretch>
        </p:blipFill>
        <p:spPr>
          <a:xfrm>
            <a:off x="1981199" y="2475400"/>
            <a:ext cx="8406097" cy="2701511"/>
          </a:xfrm>
          <a:prstGeom prst="rect">
            <a:avLst/>
          </a:prstGeom>
        </p:spPr>
      </p:pic>
    </p:spTree>
    <p:extLst>
      <p:ext uri="{BB962C8B-B14F-4D97-AF65-F5344CB8AC3E}">
        <p14:creationId xmlns:p14="http://schemas.microsoft.com/office/powerpoint/2010/main" val="2516151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278922"/>
            <a:ext cx="10515600" cy="1325563"/>
          </a:xfrm>
        </p:spPr>
        <p:txBody>
          <a:bodyPr/>
          <a:lstStyle/>
          <a:p>
            <a:r>
              <a:rPr lang="en-US" dirty="0" err="1"/>
              <a:t>Gugus</a:t>
            </a:r>
            <a:r>
              <a:rPr lang="en-US" dirty="0"/>
              <a:t> </a:t>
            </a:r>
            <a:r>
              <a:rPr lang="en-US" dirty="0" err="1"/>
              <a:t>Alkil</a:t>
            </a:r>
            <a:r>
              <a:rPr lang="en-US" dirty="0"/>
              <a:t> </a:t>
            </a:r>
            <a:r>
              <a:rPr lang="en-US" dirty="0" err="1"/>
              <a:t>Cabang</a:t>
            </a:r>
            <a:endParaRPr lang="en-US" dirty="0"/>
          </a:p>
        </p:txBody>
      </p:sp>
      <p:sp>
        <p:nvSpPr>
          <p:cNvPr id="45059" name="Rectangle 3"/>
          <p:cNvSpPr>
            <a:spLocks noGrp="1" noChangeArrowheads="1"/>
          </p:cNvSpPr>
          <p:nvPr>
            <p:ph type="body" idx="1"/>
          </p:nvPr>
        </p:nvSpPr>
        <p:spPr>
          <a:xfrm>
            <a:off x="914400" y="1066008"/>
            <a:ext cx="8229600" cy="855663"/>
          </a:xfrm>
        </p:spPr>
        <p:txBody>
          <a:bodyPr/>
          <a:lstStyle/>
          <a:p>
            <a:pPr marL="609600" indent="-609600">
              <a:lnSpc>
                <a:spcPct val="80000"/>
              </a:lnSpc>
              <a:buNone/>
            </a:pPr>
            <a:endParaRPr lang="id-ID" sz="2400"/>
          </a:p>
          <a:p>
            <a:pPr marL="609600" indent="-609600">
              <a:lnSpc>
                <a:spcPct val="80000"/>
              </a:lnSpc>
              <a:buNone/>
            </a:pPr>
            <a:r>
              <a:rPr lang="en-US"/>
              <a:t>Gugus butil</a:t>
            </a:r>
          </a:p>
        </p:txBody>
      </p:sp>
      <p:grpSp>
        <p:nvGrpSpPr>
          <p:cNvPr id="45068" name="Group 12"/>
          <p:cNvGrpSpPr>
            <a:grpSpLocks/>
          </p:cNvGrpSpPr>
          <p:nvPr/>
        </p:nvGrpSpPr>
        <p:grpSpPr bwMode="auto">
          <a:xfrm>
            <a:off x="2933700" y="1598614"/>
            <a:ext cx="7848600" cy="4500563"/>
            <a:chOff x="936" y="1007"/>
            <a:chExt cx="4944" cy="2835"/>
          </a:xfrm>
        </p:grpSpPr>
        <p:graphicFrame>
          <p:nvGraphicFramePr>
            <p:cNvPr id="45061" name="Object 5"/>
            <p:cNvGraphicFramePr>
              <a:graphicFrameLocks noChangeAspect="1"/>
            </p:cNvGraphicFramePr>
            <p:nvPr>
              <p:extLst>
                <p:ext uri="{D42A27DB-BD31-4B8C-83A1-F6EECF244321}">
                  <p14:modId xmlns:p14="http://schemas.microsoft.com/office/powerpoint/2010/main" val="611417740"/>
                </p:ext>
              </p:extLst>
            </p:nvPr>
          </p:nvGraphicFramePr>
          <p:xfrm>
            <a:off x="936" y="1007"/>
            <a:ext cx="4944" cy="2835"/>
          </p:xfrm>
          <a:graphic>
            <a:graphicData uri="http://schemas.openxmlformats.org/presentationml/2006/ole">
              <mc:AlternateContent xmlns:mc="http://schemas.openxmlformats.org/markup-compatibility/2006">
                <mc:Choice xmlns:v="urn:schemas-microsoft-com:vml" Requires="v">
                  <p:oleObj spid="_x0000_s11280" name="ChemSketch" r:id="rId3" imgW="3636360" imgH="2084760" progId="ACD.ChemSketch.20">
                    <p:embed/>
                  </p:oleObj>
                </mc:Choice>
                <mc:Fallback>
                  <p:oleObj name="ChemSketch" r:id="rId3" imgW="3636360" imgH="2084760" progId="ACD.ChemSketch.20">
                    <p:embed/>
                    <p:pic>
                      <p:nvPicPr>
                        <p:cNvPr id="4506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 y="1007"/>
                          <a:ext cx="4944" cy="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4" name="Text Box 8"/>
            <p:cNvSpPr txBox="1">
              <a:spLocks noChangeArrowheads="1"/>
            </p:cNvSpPr>
            <p:nvPr/>
          </p:nvSpPr>
          <p:spPr bwMode="auto">
            <a:xfrm>
              <a:off x="4698" y="1075"/>
              <a:ext cx="1104" cy="3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latin typeface="Times New Roman" panose="02020603050405020304" pitchFamily="18" charset="0"/>
                </a:rPr>
                <a:t>n-</a:t>
              </a:r>
              <a:r>
                <a:rPr lang="en-US" sz="2800" dirty="0" err="1">
                  <a:latin typeface="Times New Roman" panose="02020603050405020304" pitchFamily="18" charset="0"/>
                </a:rPr>
                <a:t>butil</a:t>
              </a:r>
              <a:endParaRPr lang="en-US" sz="2800" dirty="0">
                <a:latin typeface="Times New Roman" panose="02020603050405020304" pitchFamily="18" charset="0"/>
              </a:endParaRPr>
            </a:p>
          </p:txBody>
        </p:sp>
        <p:sp>
          <p:nvSpPr>
            <p:cNvPr id="45065" name="Text Box 9"/>
            <p:cNvSpPr txBox="1">
              <a:spLocks noChangeArrowheads="1"/>
            </p:cNvSpPr>
            <p:nvPr/>
          </p:nvSpPr>
          <p:spPr bwMode="auto">
            <a:xfrm>
              <a:off x="4666" y="1642"/>
              <a:ext cx="1104" cy="3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err="1">
                  <a:latin typeface="Times New Roman" panose="02020603050405020304" pitchFamily="18" charset="0"/>
                </a:rPr>
                <a:t>iso-butil</a:t>
              </a:r>
              <a:endParaRPr lang="en-US" sz="2800" dirty="0">
                <a:latin typeface="Times New Roman" panose="02020603050405020304" pitchFamily="18" charset="0"/>
              </a:endParaRPr>
            </a:p>
          </p:txBody>
        </p:sp>
        <p:sp>
          <p:nvSpPr>
            <p:cNvPr id="45066" name="Text Box 10"/>
            <p:cNvSpPr txBox="1">
              <a:spLocks noChangeArrowheads="1"/>
            </p:cNvSpPr>
            <p:nvPr/>
          </p:nvSpPr>
          <p:spPr bwMode="auto">
            <a:xfrm>
              <a:off x="4676" y="2256"/>
              <a:ext cx="1104" cy="3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latin typeface="Times New Roman" panose="02020603050405020304" pitchFamily="18" charset="0"/>
                </a:rPr>
                <a:t>sec-</a:t>
              </a:r>
              <a:r>
                <a:rPr lang="en-US" sz="2800" dirty="0" err="1">
                  <a:latin typeface="Times New Roman" panose="02020603050405020304" pitchFamily="18" charset="0"/>
                </a:rPr>
                <a:t>butil</a:t>
              </a:r>
              <a:endParaRPr lang="en-US" sz="2800" dirty="0">
                <a:latin typeface="Times New Roman" panose="02020603050405020304" pitchFamily="18" charset="0"/>
              </a:endParaRPr>
            </a:p>
          </p:txBody>
        </p:sp>
        <p:sp>
          <p:nvSpPr>
            <p:cNvPr id="45067" name="Text Box 11"/>
            <p:cNvSpPr txBox="1">
              <a:spLocks noChangeArrowheads="1"/>
            </p:cNvSpPr>
            <p:nvPr/>
          </p:nvSpPr>
          <p:spPr bwMode="auto">
            <a:xfrm>
              <a:off x="4680" y="3129"/>
              <a:ext cx="1104" cy="3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err="1">
                  <a:latin typeface="Times New Roman" panose="02020603050405020304" pitchFamily="18" charset="0"/>
                </a:rPr>
                <a:t>tert-butil</a:t>
              </a:r>
              <a:endParaRPr lang="en-US" sz="2800" dirty="0">
                <a:latin typeface="Times New Roman" panose="02020603050405020304" pitchFamily="18" charset="0"/>
              </a:endParaRPr>
            </a:p>
          </p:txBody>
        </p:sp>
      </p:grpSp>
      <p:sp>
        <p:nvSpPr>
          <p:cNvPr id="45069" name="Line 13"/>
          <p:cNvSpPr>
            <a:spLocks noChangeShapeType="1"/>
          </p:cNvSpPr>
          <p:nvPr/>
        </p:nvSpPr>
        <p:spPr bwMode="auto">
          <a:xfrm flipH="1">
            <a:off x="6172200" y="1828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0" name="Line 14"/>
          <p:cNvSpPr>
            <a:spLocks noChangeShapeType="1"/>
          </p:cNvSpPr>
          <p:nvPr/>
        </p:nvSpPr>
        <p:spPr bwMode="auto">
          <a:xfrm flipH="1">
            <a:off x="6858000" y="1828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Line 15"/>
          <p:cNvSpPr>
            <a:spLocks noChangeShapeType="1"/>
          </p:cNvSpPr>
          <p:nvPr/>
        </p:nvSpPr>
        <p:spPr bwMode="auto">
          <a:xfrm flipH="1">
            <a:off x="5715000" y="2743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Line 16"/>
          <p:cNvSpPr>
            <a:spLocks noChangeShapeType="1"/>
          </p:cNvSpPr>
          <p:nvPr/>
        </p:nvSpPr>
        <p:spPr bwMode="auto">
          <a:xfrm flipH="1">
            <a:off x="6324600" y="2743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3" name="Line 17"/>
          <p:cNvSpPr>
            <a:spLocks noChangeShapeType="1"/>
          </p:cNvSpPr>
          <p:nvPr/>
        </p:nvSpPr>
        <p:spPr bwMode="auto">
          <a:xfrm flipH="1">
            <a:off x="56388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4" name="Line 18"/>
          <p:cNvSpPr>
            <a:spLocks noChangeShapeType="1"/>
          </p:cNvSpPr>
          <p:nvPr/>
        </p:nvSpPr>
        <p:spPr bwMode="auto">
          <a:xfrm flipH="1">
            <a:off x="62484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5" name="Line 19"/>
          <p:cNvSpPr>
            <a:spLocks noChangeShapeType="1"/>
          </p:cNvSpPr>
          <p:nvPr/>
        </p:nvSpPr>
        <p:spPr bwMode="auto">
          <a:xfrm flipH="1">
            <a:off x="5410200" y="1828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6" name="Line 20"/>
          <p:cNvSpPr>
            <a:spLocks noChangeShapeType="1"/>
          </p:cNvSpPr>
          <p:nvPr/>
        </p:nvSpPr>
        <p:spPr bwMode="auto">
          <a:xfrm flipH="1">
            <a:off x="7086600" y="2743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7" name="Line 21"/>
          <p:cNvSpPr>
            <a:spLocks noChangeShapeType="1"/>
          </p:cNvSpPr>
          <p:nvPr/>
        </p:nvSpPr>
        <p:spPr bwMode="auto">
          <a:xfrm flipH="1">
            <a:off x="7010400" y="3733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8" name="Line 22"/>
          <p:cNvSpPr>
            <a:spLocks noChangeShapeType="1"/>
          </p:cNvSpPr>
          <p:nvPr/>
        </p:nvSpPr>
        <p:spPr bwMode="auto">
          <a:xfrm flipH="1">
            <a:off x="6019800" y="5257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9" name="Line 23"/>
          <p:cNvSpPr>
            <a:spLocks noChangeShapeType="1"/>
          </p:cNvSpPr>
          <p:nvPr/>
        </p:nvSpPr>
        <p:spPr bwMode="auto">
          <a:xfrm flipH="1">
            <a:off x="7620000" y="1828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0" name="Line 24"/>
          <p:cNvSpPr>
            <a:spLocks noChangeShapeType="1"/>
          </p:cNvSpPr>
          <p:nvPr/>
        </p:nvSpPr>
        <p:spPr bwMode="auto">
          <a:xfrm flipH="1" flipV="1">
            <a:off x="5943600" y="2895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1" name="Line 25"/>
          <p:cNvSpPr>
            <a:spLocks noChangeShapeType="1"/>
          </p:cNvSpPr>
          <p:nvPr/>
        </p:nvSpPr>
        <p:spPr bwMode="auto">
          <a:xfrm flipH="1" flipV="1">
            <a:off x="6629400" y="3886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2" name="Line 26"/>
          <p:cNvSpPr>
            <a:spLocks noChangeShapeType="1"/>
          </p:cNvSpPr>
          <p:nvPr/>
        </p:nvSpPr>
        <p:spPr bwMode="auto">
          <a:xfrm flipV="1">
            <a:off x="6400800" y="4876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3" name="Line 27"/>
          <p:cNvSpPr>
            <a:spLocks noChangeShapeType="1"/>
          </p:cNvSpPr>
          <p:nvPr/>
        </p:nvSpPr>
        <p:spPr bwMode="auto">
          <a:xfrm flipV="1">
            <a:off x="64008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5" name="Line 29"/>
          <p:cNvSpPr>
            <a:spLocks noChangeShapeType="1"/>
          </p:cNvSpPr>
          <p:nvPr/>
        </p:nvSpPr>
        <p:spPr bwMode="auto">
          <a:xfrm flipH="1">
            <a:off x="6705600" y="5257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5"/>
          <a:stretch>
            <a:fillRect/>
          </a:stretch>
        </p:blipFill>
        <p:spPr>
          <a:xfrm>
            <a:off x="5364956" y="1691004"/>
            <a:ext cx="3290888" cy="4085592"/>
          </a:xfrm>
          <a:prstGeom prst="rect">
            <a:avLst/>
          </a:prstGeom>
        </p:spPr>
      </p:pic>
    </p:spTree>
    <p:extLst>
      <p:ext uri="{BB962C8B-B14F-4D97-AF65-F5344CB8AC3E}">
        <p14:creationId xmlns:p14="http://schemas.microsoft.com/office/powerpoint/2010/main" val="1865480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068"/>
                                        </p:tgtEl>
                                        <p:attrNameLst>
                                          <p:attrName>style.visibility</p:attrName>
                                        </p:attrNameLst>
                                      </p:cBhvr>
                                      <p:to>
                                        <p:strVal val="visible"/>
                                      </p:to>
                                    </p:set>
                                    <p:anim calcmode="lin" valueType="num">
                                      <p:cBhvr additive="base">
                                        <p:cTn id="7" dur="500" fill="hold"/>
                                        <p:tgtEl>
                                          <p:spTgt spid="45068"/>
                                        </p:tgtEl>
                                        <p:attrNameLst>
                                          <p:attrName>ppt_x</p:attrName>
                                        </p:attrNameLst>
                                      </p:cBhvr>
                                      <p:tavLst>
                                        <p:tav tm="0">
                                          <p:val>
                                            <p:strVal val="0-#ppt_w/2"/>
                                          </p:val>
                                        </p:tav>
                                        <p:tav tm="100000">
                                          <p:val>
                                            <p:strVal val="#ppt_x"/>
                                          </p:val>
                                        </p:tav>
                                      </p:tavLst>
                                    </p:anim>
                                    <p:anim calcmode="lin" valueType="num">
                                      <p:cBhvr additive="base">
                                        <p:cTn id="8" dur="500" fill="hold"/>
                                        <p:tgtEl>
                                          <p:spTgt spid="450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l"/>
            <a:r>
              <a:rPr lang="en-US" dirty="0" err="1" smtClean="0"/>
              <a:t>Istilah</a:t>
            </a:r>
            <a:r>
              <a:rPr lang="en-US" dirty="0" smtClean="0"/>
              <a:t> – </a:t>
            </a:r>
            <a:r>
              <a:rPr lang="en-US" dirty="0" err="1" smtClean="0"/>
              <a:t>istilah</a:t>
            </a:r>
            <a:r>
              <a:rPr lang="en-US" dirty="0" smtClean="0"/>
              <a:t> </a:t>
            </a:r>
            <a:r>
              <a:rPr lang="en-US" dirty="0" err="1" smtClean="0"/>
              <a:t>umum</a:t>
            </a:r>
            <a:endParaRPr lang="en-US" dirty="0"/>
          </a:p>
        </p:txBody>
      </p:sp>
      <p:sp>
        <p:nvSpPr>
          <p:cNvPr id="3" name="Content Placeholder 2"/>
          <p:cNvSpPr>
            <a:spLocks noGrp="1"/>
          </p:cNvSpPr>
          <p:nvPr>
            <p:ph idx="1"/>
          </p:nvPr>
        </p:nvSpPr>
        <p:spPr/>
        <p:txBody>
          <a:bodyPr/>
          <a:lstStyle/>
          <a:p>
            <a:r>
              <a:rPr lang="en-US" dirty="0" smtClean="0"/>
              <a:t>Isomer </a:t>
            </a:r>
            <a:r>
              <a:rPr lang="en-US" dirty="0" err="1" smtClean="0"/>
              <a:t>konstitusional</a:t>
            </a:r>
            <a:endParaRPr lang="en-US" dirty="0" smtClean="0"/>
          </a:p>
          <a:p>
            <a:pPr marL="0" indent="0">
              <a:buNone/>
            </a:pPr>
            <a:r>
              <a:rPr lang="en-US" dirty="0" err="1" smtClean="0"/>
              <a:t>senyawa-senyawa</a:t>
            </a:r>
            <a:r>
              <a:rPr lang="en-US" dirty="0" smtClean="0"/>
              <a:t> </a:t>
            </a:r>
            <a:r>
              <a:rPr lang="en-US" dirty="0" smtClean="0"/>
              <a:t>yang </a:t>
            </a:r>
            <a:r>
              <a:rPr lang="en-US" dirty="0" err="1" smtClean="0"/>
              <a:t>rumusnya</a:t>
            </a:r>
            <a:r>
              <a:rPr lang="en-US" dirty="0" smtClean="0"/>
              <a:t>  </a:t>
            </a:r>
            <a:r>
              <a:rPr lang="en-US" dirty="0" err="1" smtClean="0"/>
              <a:t>sama</a:t>
            </a:r>
            <a:r>
              <a:rPr lang="en-US" dirty="0" smtClean="0"/>
              <a:t> </a:t>
            </a:r>
            <a:r>
              <a:rPr lang="en-US" dirty="0" err="1" smtClean="0"/>
              <a:t>tetapi</a:t>
            </a:r>
            <a:r>
              <a:rPr lang="en-US" dirty="0" smtClean="0"/>
              <a:t> </a:t>
            </a:r>
            <a:r>
              <a:rPr lang="en-US" dirty="0" err="1" smtClean="0"/>
              <a:t>antar</a:t>
            </a:r>
            <a:r>
              <a:rPr lang="en-US" dirty="0" smtClean="0"/>
              <a:t> </a:t>
            </a:r>
            <a:r>
              <a:rPr lang="en-US" dirty="0" err="1" smtClean="0"/>
              <a:t>atomnya</a:t>
            </a:r>
            <a:r>
              <a:rPr lang="en-US" dirty="0" smtClean="0"/>
              <a:t> </a:t>
            </a:r>
            <a:r>
              <a:rPr lang="en-US" dirty="0" err="1" smtClean="0"/>
              <a:t>terikat</a:t>
            </a:r>
            <a:r>
              <a:rPr lang="en-US" dirty="0" smtClean="0"/>
              <a:t> </a:t>
            </a:r>
            <a:r>
              <a:rPr lang="en-US" dirty="0" smtClean="0"/>
              <a:t>        </a:t>
            </a:r>
            <a:r>
              <a:rPr lang="en-US" dirty="0" err="1" smtClean="0"/>
              <a:t>dengan</a:t>
            </a:r>
            <a:r>
              <a:rPr lang="en-US" dirty="0" smtClean="0"/>
              <a:t> </a:t>
            </a:r>
            <a:r>
              <a:rPr lang="en-US" dirty="0" err="1" smtClean="0"/>
              <a:t>susunan</a:t>
            </a:r>
            <a:r>
              <a:rPr lang="en-US" dirty="0" smtClean="0"/>
              <a:t> yang </a:t>
            </a:r>
            <a:r>
              <a:rPr lang="en-US" dirty="0" err="1" smtClean="0"/>
              <a:t>berbeda</a:t>
            </a:r>
            <a:endParaRPr lang="en-US" dirty="0" smtClean="0"/>
          </a:p>
          <a:p>
            <a:pPr marL="0" indent="0">
              <a:buNone/>
            </a:pPr>
            <a:r>
              <a:rPr lang="en-US" dirty="0" smtClean="0">
                <a:sym typeface="Wingdings" panose="05000000000000000000" pitchFamily="2" charset="2"/>
              </a:rPr>
              <a:t></a:t>
            </a:r>
            <a:r>
              <a:rPr lang="en-US" dirty="0" smtClean="0"/>
              <a:t> </a:t>
            </a:r>
            <a:r>
              <a:rPr lang="en-US" dirty="0" err="1" smtClean="0"/>
              <a:t>sifat</a:t>
            </a:r>
            <a:r>
              <a:rPr lang="en-US" dirty="0" smtClean="0"/>
              <a:t> </a:t>
            </a:r>
            <a:r>
              <a:rPr lang="en-US" dirty="0" err="1" smtClean="0"/>
              <a:t>fisisnya</a:t>
            </a:r>
            <a:r>
              <a:rPr lang="en-US" dirty="0" smtClean="0"/>
              <a:t> </a:t>
            </a:r>
            <a:r>
              <a:rPr lang="en-US" dirty="0" err="1" smtClean="0"/>
              <a:t>berbeda</a:t>
            </a:r>
            <a:endParaRPr lang="en-US" dirty="0"/>
          </a:p>
        </p:txBody>
      </p:sp>
      <p:pic>
        <p:nvPicPr>
          <p:cNvPr id="5" name="Content Placeholder 3"/>
          <p:cNvPicPr>
            <a:picLocks noChangeAspect="1"/>
          </p:cNvPicPr>
          <p:nvPr/>
        </p:nvPicPr>
        <p:blipFill>
          <a:blip r:embed="rId2"/>
          <a:stretch>
            <a:fillRect/>
          </a:stretch>
        </p:blipFill>
        <p:spPr bwMode="auto">
          <a:xfrm>
            <a:off x="1006635" y="3779337"/>
            <a:ext cx="8068618" cy="287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387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Lebih dari satu substitusi</a:t>
            </a:r>
          </a:p>
        </p:txBody>
      </p:sp>
      <p:sp>
        <p:nvSpPr>
          <p:cNvPr id="46083" name="Rectangle 3"/>
          <p:cNvSpPr>
            <a:spLocks noGrp="1" noChangeArrowheads="1"/>
          </p:cNvSpPr>
          <p:nvPr>
            <p:ph type="body" idx="1"/>
          </p:nvPr>
        </p:nvSpPr>
        <p:spPr>
          <a:xfrm>
            <a:off x="1981200" y="1600200"/>
            <a:ext cx="8229600" cy="1443038"/>
          </a:xfrm>
        </p:spPr>
        <p:txBody>
          <a:bodyPr/>
          <a:lstStyle/>
          <a:p>
            <a:r>
              <a:rPr lang="en-US"/>
              <a:t> Jika rantai induk mempunyai lebih dari </a:t>
            </a:r>
            <a:r>
              <a:rPr lang="en-US">
                <a:solidFill>
                  <a:srgbClr val="0033CC"/>
                </a:solidFill>
                <a:effectLst>
                  <a:outerShdw blurRad="38100" dist="38100" dir="2700000" algn="tl">
                    <a:srgbClr val="FFFFFF"/>
                  </a:outerShdw>
                </a:effectLst>
              </a:rPr>
              <a:t>satu</a:t>
            </a:r>
            <a:r>
              <a:rPr lang="en-US"/>
              <a:t> substitusi, maka diurutkan berdasarkan nama gugusnya</a:t>
            </a:r>
          </a:p>
        </p:txBody>
      </p:sp>
      <p:graphicFrame>
        <p:nvGraphicFramePr>
          <p:cNvPr id="46085" name="Object 5"/>
          <p:cNvGraphicFramePr>
            <a:graphicFrameLocks noChangeAspect="1"/>
          </p:cNvGraphicFramePr>
          <p:nvPr/>
        </p:nvGraphicFramePr>
        <p:xfrm>
          <a:off x="4191000" y="3352800"/>
          <a:ext cx="4217988" cy="1447800"/>
        </p:xfrm>
        <a:graphic>
          <a:graphicData uri="http://schemas.openxmlformats.org/presentationml/2006/ole">
            <mc:AlternateContent xmlns:mc="http://schemas.openxmlformats.org/markup-compatibility/2006">
              <mc:Choice xmlns:v="urn:schemas-microsoft-com:vml" Requires="v">
                <p:oleObj spid="_x0000_s12304" name="ChemSketch" r:id="rId3" imgW="1883520" imgH="646200" progId="ACD.ChemSketch.20">
                  <p:embed/>
                </p:oleObj>
              </mc:Choice>
              <mc:Fallback>
                <p:oleObj name="ChemSketch" r:id="rId3" imgW="1883520" imgH="646200" progId="ACD.ChemSketch.20">
                  <p:embed/>
                  <p:pic>
                    <p:nvPicPr>
                      <p:cNvPr id="4608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352800"/>
                        <a:ext cx="421798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6" name="Text Box 6"/>
          <p:cNvSpPr txBox="1">
            <a:spLocks noChangeArrowheads="1"/>
          </p:cNvSpPr>
          <p:nvPr/>
        </p:nvSpPr>
        <p:spPr bwMode="auto">
          <a:xfrm>
            <a:off x="4191000" y="4724400"/>
            <a:ext cx="42243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33CC"/>
                </a:solidFill>
                <a:effectLst>
                  <a:outerShdw blurRad="38100" dist="38100" dir="2700000" algn="tl">
                    <a:srgbClr val="FFFFFF"/>
                  </a:outerShdw>
                </a:effectLst>
                <a:latin typeface="Times New Roman" panose="02020603050405020304" pitchFamily="18" charset="0"/>
              </a:rPr>
              <a:t>3-etil-4-isopropilheptana</a:t>
            </a:r>
          </a:p>
        </p:txBody>
      </p:sp>
      <p:sp>
        <p:nvSpPr>
          <p:cNvPr id="46090" name="Line 10"/>
          <p:cNvSpPr>
            <a:spLocks noChangeShapeType="1"/>
          </p:cNvSpPr>
          <p:nvPr/>
        </p:nvSpPr>
        <p:spPr bwMode="auto">
          <a:xfrm>
            <a:off x="5715000" y="3505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1" name="Line 11"/>
          <p:cNvSpPr>
            <a:spLocks noChangeShapeType="1"/>
          </p:cNvSpPr>
          <p:nvPr/>
        </p:nvSpPr>
        <p:spPr bwMode="auto">
          <a:xfrm>
            <a:off x="5257800"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2" name="Line 12"/>
          <p:cNvSpPr>
            <a:spLocks noChangeShapeType="1"/>
          </p:cNvSpPr>
          <p:nvPr/>
        </p:nvSpPr>
        <p:spPr bwMode="auto">
          <a:xfrm>
            <a:off x="4648200"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3" name="Line 13"/>
          <p:cNvSpPr>
            <a:spLocks noChangeShapeType="1"/>
          </p:cNvSpPr>
          <p:nvPr/>
        </p:nvSpPr>
        <p:spPr bwMode="auto">
          <a:xfrm>
            <a:off x="7010400"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4" name="Line 14"/>
          <p:cNvSpPr>
            <a:spLocks noChangeShapeType="1"/>
          </p:cNvSpPr>
          <p:nvPr/>
        </p:nvSpPr>
        <p:spPr bwMode="auto">
          <a:xfrm>
            <a:off x="7696200"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5" name="Line 15"/>
          <p:cNvSpPr>
            <a:spLocks noChangeShapeType="1"/>
          </p:cNvSpPr>
          <p:nvPr/>
        </p:nvSpPr>
        <p:spPr bwMode="auto">
          <a:xfrm>
            <a:off x="5867400" y="4572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6" name="Line 16"/>
          <p:cNvSpPr>
            <a:spLocks noChangeShapeType="1"/>
          </p:cNvSpPr>
          <p:nvPr/>
        </p:nvSpPr>
        <p:spPr bwMode="auto">
          <a:xfrm>
            <a:off x="6400800" y="4495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7" name="Line 17"/>
          <p:cNvSpPr>
            <a:spLocks noChangeShapeType="1"/>
          </p:cNvSpPr>
          <p:nvPr/>
        </p:nvSpPr>
        <p:spPr bwMode="auto">
          <a:xfrm flipV="1">
            <a:off x="6096000" y="4191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8" name="Line 18"/>
          <p:cNvSpPr>
            <a:spLocks noChangeShapeType="1"/>
          </p:cNvSpPr>
          <p:nvPr/>
        </p:nvSpPr>
        <p:spPr bwMode="auto">
          <a:xfrm>
            <a:off x="5867400"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9" name="Line 19"/>
          <p:cNvSpPr>
            <a:spLocks noChangeShapeType="1"/>
          </p:cNvSpPr>
          <p:nvPr/>
        </p:nvSpPr>
        <p:spPr bwMode="auto">
          <a:xfrm>
            <a:off x="6400800"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0" name="Line 20"/>
          <p:cNvSpPr>
            <a:spLocks noChangeShapeType="1"/>
          </p:cNvSpPr>
          <p:nvPr/>
        </p:nvSpPr>
        <p:spPr bwMode="auto">
          <a:xfrm flipV="1">
            <a:off x="5638800" y="3657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5"/>
          <a:stretch>
            <a:fillRect/>
          </a:stretch>
        </p:blipFill>
        <p:spPr>
          <a:xfrm>
            <a:off x="4094397" y="3005635"/>
            <a:ext cx="4861958" cy="1718765"/>
          </a:xfrm>
          <a:prstGeom prst="rect">
            <a:avLst/>
          </a:prstGeom>
        </p:spPr>
      </p:pic>
    </p:spTree>
    <p:extLst>
      <p:ext uri="{BB962C8B-B14F-4D97-AF65-F5344CB8AC3E}">
        <p14:creationId xmlns:p14="http://schemas.microsoft.com/office/powerpoint/2010/main" val="2972576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0-#ppt_w/2"/>
                                          </p:val>
                                        </p:tav>
                                        <p:tav tm="100000">
                                          <p:val>
                                            <p:strVal val="#ppt_x"/>
                                          </p:val>
                                        </p:tav>
                                      </p:tavLst>
                                    </p:anim>
                                    <p:anim calcmode="lin" valueType="num">
                                      <p:cBhvr additive="base">
                                        <p:cTn id="8" dur="500" fill="hold"/>
                                        <p:tgtEl>
                                          <p:spTgt spid="4608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6"/>
                                        </p:tgtEl>
                                        <p:attrNameLst>
                                          <p:attrName>style.visibility</p:attrName>
                                        </p:attrNameLst>
                                      </p:cBhvr>
                                      <p:to>
                                        <p:strVal val="visible"/>
                                      </p:to>
                                    </p:set>
                                    <p:anim calcmode="lin" valueType="num">
                                      <p:cBhvr additive="base">
                                        <p:cTn id="13" dur="500" fill="hold"/>
                                        <p:tgtEl>
                                          <p:spTgt spid="46086"/>
                                        </p:tgtEl>
                                        <p:attrNameLst>
                                          <p:attrName>ppt_x</p:attrName>
                                        </p:attrNameLst>
                                      </p:cBhvr>
                                      <p:tavLst>
                                        <p:tav tm="0">
                                          <p:val>
                                            <p:strVal val="0-#ppt_w/2"/>
                                          </p:val>
                                        </p:tav>
                                        <p:tav tm="100000">
                                          <p:val>
                                            <p:strVal val="#ppt_x"/>
                                          </p:val>
                                        </p:tav>
                                      </p:tavLst>
                                    </p:anim>
                                    <p:anim calcmode="lin" valueType="num">
                                      <p:cBhvr additive="base">
                                        <p:cTn id="14" dur="500" fill="hold"/>
                                        <p:tgtEl>
                                          <p:spTgt spid="460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Lebih dari satu substitusi</a:t>
            </a:r>
          </a:p>
        </p:txBody>
      </p:sp>
      <p:sp>
        <p:nvSpPr>
          <p:cNvPr id="47107" name="Rectangle 3"/>
          <p:cNvSpPr>
            <a:spLocks noGrp="1" noChangeArrowheads="1"/>
          </p:cNvSpPr>
          <p:nvPr>
            <p:ph idx="1"/>
          </p:nvPr>
        </p:nvSpPr>
        <p:spPr/>
        <p:txBody>
          <a:bodyPr/>
          <a:lstStyle/>
          <a:p>
            <a:r>
              <a:rPr lang="en-US" dirty="0"/>
              <a:t> </a:t>
            </a:r>
            <a:r>
              <a:rPr lang="en-US" dirty="0" err="1"/>
              <a:t>Jika</a:t>
            </a:r>
            <a:r>
              <a:rPr lang="en-US" dirty="0"/>
              <a:t> </a:t>
            </a:r>
            <a:r>
              <a:rPr lang="en-US" dirty="0" err="1"/>
              <a:t>rantai</a:t>
            </a:r>
            <a:r>
              <a:rPr lang="en-US" dirty="0"/>
              <a:t> </a:t>
            </a:r>
            <a:r>
              <a:rPr lang="en-US" dirty="0" err="1"/>
              <a:t>induk</a:t>
            </a:r>
            <a:r>
              <a:rPr lang="en-US" dirty="0"/>
              <a:t> </a:t>
            </a:r>
            <a:r>
              <a:rPr lang="en-US" dirty="0" err="1"/>
              <a:t>mempunyai</a:t>
            </a:r>
            <a:r>
              <a:rPr lang="en-US" dirty="0"/>
              <a:t> </a:t>
            </a:r>
            <a:r>
              <a:rPr lang="en-US" dirty="0" err="1"/>
              <a:t>lebih</a:t>
            </a:r>
            <a:r>
              <a:rPr lang="en-US" dirty="0"/>
              <a:t> </a:t>
            </a:r>
            <a:r>
              <a:rPr lang="en-US" dirty="0" err="1"/>
              <a:t>dari</a:t>
            </a:r>
            <a:r>
              <a:rPr lang="en-US" dirty="0"/>
              <a:t> </a:t>
            </a:r>
            <a:r>
              <a:rPr lang="en-US" dirty="0" err="1">
                <a:solidFill>
                  <a:srgbClr val="0033CC"/>
                </a:solidFill>
                <a:effectLst>
                  <a:outerShdw blurRad="38100" dist="38100" dir="2700000" algn="tl">
                    <a:srgbClr val="FFFFFF"/>
                  </a:outerShdw>
                </a:effectLst>
              </a:rPr>
              <a:t>satu</a:t>
            </a:r>
            <a:r>
              <a:rPr lang="en-US" dirty="0"/>
              <a:t> </a:t>
            </a:r>
            <a:r>
              <a:rPr lang="en-US" dirty="0" err="1"/>
              <a:t>substitusi</a:t>
            </a:r>
            <a:r>
              <a:rPr lang="en-US" dirty="0"/>
              <a:t> yang </a:t>
            </a:r>
            <a:r>
              <a:rPr lang="en-US" dirty="0" err="1"/>
              <a:t>sama</a:t>
            </a:r>
            <a:r>
              <a:rPr lang="en-US" dirty="0"/>
              <a:t>, </a:t>
            </a:r>
            <a:r>
              <a:rPr lang="en-US" dirty="0" err="1"/>
              <a:t>maka</a:t>
            </a:r>
            <a:r>
              <a:rPr lang="en-US" dirty="0"/>
              <a:t> </a:t>
            </a:r>
            <a:r>
              <a:rPr lang="en-US" dirty="0" err="1"/>
              <a:t>diberi</a:t>
            </a:r>
            <a:r>
              <a:rPr lang="en-US" dirty="0"/>
              <a:t> </a:t>
            </a:r>
            <a:r>
              <a:rPr lang="en-US" dirty="0" err="1"/>
              <a:t>nomornya</a:t>
            </a:r>
            <a:r>
              <a:rPr lang="en-US" dirty="0"/>
              <a:t> </a:t>
            </a:r>
            <a:r>
              <a:rPr lang="en-US" dirty="0" err="1"/>
              <a:t>gugus</a:t>
            </a:r>
            <a:r>
              <a:rPr lang="en-US" dirty="0"/>
              <a:t> </a:t>
            </a:r>
            <a:r>
              <a:rPr lang="en-US" dirty="0" err="1"/>
              <a:t>tersebut</a:t>
            </a:r>
            <a:r>
              <a:rPr lang="en-US" dirty="0"/>
              <a:t> </a:t>
            </a:r>
            <a:r>
              <a:rPr lang="en-US" dirty="0" err="1"/>
              <a:t>dan</a:t>
            </a:r>
            <a:r>
              <a:rPr lang="en-US" dirty="0"/>
              <a:t> </a:t>
            </a:r>
            <a:r>
              <a:rPr lang="en-US" dirty="0" err="1"/>
              <a:t>diberi</a:t>
            </a:r>
            <a:r>
              <a:rPr lang="en-US" dirty="0"/>
              <a:t> </a:t>
            </a:r>
            <a:r>
              <a:rPr lang="en-US" dirty="0" err="1"/>
              <a:t>awalan</a:t>
            </a:r>
            <a:r>
              <a:rPr lang="en-US" dirty="0"/>
              <a:t> </a:t>
            </a:r>
            <a:r>
              <a:rPr lang="en-US" dirty="0" err="1"/>
              <a:t>sesuai</a:t>
            </a:r>
            <a:r>
              <a:rPr lang="en-US" dirty="0"/>
              <a:t> </a:t>
            </a:r>
            <a:r>
              <a:rPr lang="en-US" dirty="0" err="1"/>
              <a:t>jumlah</a:t>
            </a:r>
            <a:r>
              <a:rPr lang="en-US" dirty="0"/>
              <a:t> </a:t>
            </a:r>
            <a:r>
              <a:rPr lang="en-US" dirty="0" err="1"/>
              <a:t>gugus</a:t>
            </a:r>
            <a:r>
              <a:rPr lang="en-US" dirty="0"/>
              <a:t> yang </a:t>
            </a:r>
            <a:r>
              <a:rPr lang="en-US" dirty="0" err="1"/>
              <a:t>sama</a:t>
            </a:r>
            <a:endParaRPr lang="en-US" dirty="0"/>
          </a:p>
          <a:p>
            <a:pPr>
              <a:buFont typeface="Wingdings" panose="05000000000000000000" pitchFamily="2" charset="2"/>
              <a:buNone/>
            </a:pPr>
            <a:r>
              <a:rPr lang="en-US" dirty="0"/>
              <a:t>			2	di – </a:t>
            </a:r>
          </a:p>
          <a:p>
            <a:pPr>
              <a:buFont typeface="Wingdings" panose="05000000000000000000" pitchFamily="2" charset="2"/>
              <a:buNone/>
            </a:pPr>
            <a:r>
              <a:rPr lang="en-US" dirty="0"/>
              <a:t>			3	tri –</a:t>
            </a:r>
          </a:p>
          <a:p>
            <a:pPr>
              <a:buFont typeface="Wingdings" panose="05000000000000000000" pitchFamily="2" charset="2"/>
              <a:buNone/>
            </a:pPr>
            <a:r>
              <a:rPr lang="en-US" dirty="0"/>
              <a:t>			4	tetra –</a:t>
            </a:r>
          </a:p>
          <a:p>
            <a:pPr>
              <a:buFont typeface="Wingdings" panose="05000000000000000000" pitchFamily="2" charset="2"/>
              <a:buNone/>
            </a:pPr>
            <a:r>
              <a:rPr lang="en-US" dirty="0"/>
              <a:t>			5	</a:t>
            </a:r>
            <a:r>
              <a:rPr lang="en-US" dirty="0" err="1"/>
              <a:t>penta</a:t>
            </a:r>
            <a:r>
              <a:rPr lang="en-US" dirty="0"/>
              <a:t> –</a:t>
            </a:r>
          </a:p>
        </p:txBody>
      </p:sp>
    </p:spTree>
    <p:extLst>
      <p:ext uri="{BB962C8B-B14F-4D97-AF65-F5344CB8AC3E}">
        <p14:creationId xmlns:p14="http://schemas.microsoft.com/office/powerpoint/2010/main" val="474737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lanjutan</a:t>
            </a:r>
          </a:p>
        </p:txBody>
      </p:sp>
      <p:graphicFrame>
        <p:nvGraphicFramePr>
          <p:cNvPr id="48131" name="Object 3"/>
          <p:cNvGraphicFramePr>
            <a:graphicFrameLocks noChangeAspect="1"/>
          </p:cNvGraphicFramePr>
          <p:nvPr/>
        </p:nvGraphicFramePr>
        <p:xfrm>
          <a:off x="2819400" y="1219201"/>
          <a:ext cx="2667000" cy="1641475"/>
        </p:xfrm>
        <a:graphic>
          <a:graphicData uri="http://schemas.openxmlformats.org/presentationml/2006/ole">
            <mc:AlternateContent xmlns:mc="http://schemas.openxmlformats.org/markup-compatibility/2006">
              <mc:Choice xmlns:v="urn:schemas-microsoft-com:vml" Requires="v">
                <p:oleObj spid="_x0000_s13342" name="ChemSketch" r:id="rId3" imgW="1039320" imgH="640080" progId="ACD.ChemSketch.20">
                  <p:embed/>
                </p:oleObj>
              </mc:Choice>
              <mc:Fallback>
                <p:oleObj name="ChemSketch" r:id="rId3" imgW="1039320" imgH="640080" progId="ACD.ChemSketch.20">
                  <p:embed/>
                  <p:pic>
                    <p:nvPicPr>
                      <p:cNvPr id="481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219201"/>
                        <a:ext cx="2667000"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2" name="Text Box 4"/>
          <p:cNvSpPr txBox="1">
            <a:spLocks noChangeArrowheads="1"/>
          </p:cNvSpPr>
          <p:nvPr/>
        </p:nvSpPr>
        <p:spPr bwMode="auto">
          <a:xfrm>
            <a:off x="6248400" y="1676400"/>
            <a:ext cx="3367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33CC"/>
                </a:solidFill>
                <a:effectLst>
                  <a:outerShdw blurRad="38100" dist="38100" dir="2700000" algn="tl">
                    <a:srgbClr val="FFFFFF"/>
                  </a:outerShdw>
                </a:effectLst>
                <a:latin typeface="Times New Roman" panose="02020603050405020304" pitchFamily="18" charset="0"/>
              </a:rPr>
              <a:t>2, 3 - dimetilbutana</a:t>
            </a:r>
          </a:p>
        </p:txBody>
      </p:sp>
      <p:sp>
        <p:nvSpPr>
          <p:cNvPr id="48134" name="Text Box 6"/>
          <p:cNvSpPr txBox="1">
            <a:spLocks noChangeArrowheads="1"/>
          </p:cNvSpPr>
          <p:nvPr/>
        </p:nvSpPr>
        <p:spPr bwMode="auto">
          <a:xfrm>
            <a:off x="6477001" y="3505200"/>
            <a:ext cx="3998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rgbClr val="0033CC"/>
                </a:solidFill>
                <a:effectLst>
                  <a:outerShdw blurRad="38100" dist="38100" dir="2700000" algn="tl">
                    <a:srgbClr val="FFFFFF"/>
                  </a:outerShdw>
                </a:effectLst>
                <a:latin typeface="Times New Roman" panose="02020603050405020304" pitchFamily="18" charset="0"/>
              </a:rPr>
              <a:t>2, 2, 3 - trimetilpentana</a:t>
            </a:r>
          </a:p>
        </p:txBody>
      </p:sp>
      <p:graphicFrame>
        <p:nvGraphicFramePr>
          <p:cNvPr id="48135" name="Object 7"/>
          <p:cNvGraphicFramePr>
            <a:graphicFrameLocks noChangeAspect="1"/>
          </p:cNvGraphicFramePr>
          <p:nvPr/>
        </p:nvGraphicFramePr>
        <p:xfrm>
          <a:off x="2819400" y="3124200"/>
          <a:ext cx="3092450" cy="1493838"/>
        </p:xfrm>
        <a:graphic>
          <a:graphicData uri="http://schemas.openxmlformats.org/presentationml/2006/ole">
            <mc:AlternateContent xmlns:mc="http://schemas.openxmlformats.org/markup-compatibility/2006">
              <mc:Choice xmlns:v="urn:schemas-microsoft-com:vml" Requires="v">
                <p:oleObj spid="_x0000_s13343" name="ChemSketch" r:id="rId5" imgW="1307520" imgH="631080" progId="ACD.ChemSketch.20">
                  <p:embed/>
                </p:oleObj>
              </mc:Choice>
              <mc:Fallback>
                <p:oleObj name="ChemSketch" r:id="rId5" imgW="1307520" imgH="631080" progId="ACD.ChemSketch.20">
                  <p:embed/>
                  <p:pic>
                    <p:nvPicPr>
                      <p:cNvPr id="4813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124200"/>
                        <a:ext cx="309245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6" name="Line 8"/>
          <p:cNvSpPr>
            <a:spLocks noChangeShapeType="1"/>
          </p:cNvSpPr>
          <p:nvPr/>
        </p:nvSpPr>
        <p:spPr bwMode="auto">
          <a:xfrm flipV="1">
            <a:off x="4343400" y="2209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7" name="Line 9"/>
          <p:cNvSpPr>
            <a:spLocks noChangeShapeType="1"/>
          </p:cNvSpPr>
          <p:nvPr/>
        </p:nvSpPr>
        <p:spPr bwMode="auto">
          <a:xfrm flipV="1">
            <a:off x="3657600" y="3429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8" name="Line 10"/>
          <p:cNvSpPr>
            <a:spLocks noChangeShapeType="1"/>
          </p:cNvSpPr>
          <p:nvPr/>
        </p:nvSpPr>
        <p:spPr bwMode="auto">
          <a:xfrm flipV="1">
            <a:off x="3657600" y="3962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9" name="Line 11"/>
          <p:cNvSpPr>
            <a:spLocks noChangeShapeType="1"/>
          </p:cNvSpPr>
          <p:nvPr/>
        </p:nvSpPr>
        <p:spPr bwMode="auto">
          <a:xfrm flipV="1">
            <a:off x="4267200" y="3962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0" name="Line 12"/>
          <p:cNvSpPr>
            <a:spLocks noChangeShapeType="1"/>
          </p:cNvSpPr>
          <p:nvPr/>
        </p:nvSpPr>
        <p:spPr bwMode="auto">
          <a:xfrm flipV="1">
            <a:off x="4038600" y="1981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2" name="Line 14"/>
          <p:cNvSpPr>
            <a:spLocks noChangeShapeType="1"/>
          </p:cNvSpPr>
          <p:nvPr/>
        </p:nvSpPr>
        <p:spPr bwMode="auto">
          <a:xfrm flipV="1">
            <a:off x="3733800" y="160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3" name="Line 15"/>
          <p:cNvSpPr>
            <a:spLocks noChangeShapeType="1"/>
          </p:cNvSpPr>
          <p:nvPr/>
        </p:nvSpPr>
        <p:spPr bwMode="auto">
          <a:xfrm flipV="1">
            <a:off x="4724400" y="1981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4" name="Line 16"/>
          <p:cNvSpPr>
            <a:spLocks noChangeShapeType="1"/>
          </p:cNvSpPr>
          <p:nvPr/>
        </p:nvSpPr>
        <p:spPr bwMode="auto">
          <a:xfrm flipV="1">
            <a:off x="3352800" y="3810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5" name="Line 17"/>
          <p:cNvSpPr>
            <a:spLocks noChangeShapeType="1"/>
          </p:cNvSpPr>
          <p:nvPr/>
        </p:nvSpPr>
        <p:spPr bwMode="auto">
          <a:xfrm flipV="1">
            <a:off x="3810000" y="3810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6" name="Line 18"/>
          <p:cNvSpPr>
            <a:spLocks noChangeShapeType="1"/>
          </p:cNvSpPr>
          <p:nvPr/>
        </p:nvSpPr>
        <p:spPr bwMode="auto">
          <a:xfrm flipV="1">
            <a:off x="3429000" y="1981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7" name="Line 19"/>
          <p:cNvSpPr>
            <a:spLocks noChangeShapeType="1"/>
          </p:cNvSpPr>
          <p:nvPr/>
        </p:nvSpPr>
        <p:spPr bwMode="auto">
          <a:xfrm flipV="1">
            <a:off x="5181600" y="3810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8" name="Line 20"/>
          <p:cNvSpPr>
            <a:spLocks noChangeShapeType="1"/>
          </p:cNvSpPr>
          <p:nvPr/>
        </p:nvSpPr>
        <p:spPr bwMode="auto">
          <a:xfrm flipV="1">
            <a:off x="4419600" y="3810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7"/>
          <a:stretch>
            <a:fillRect/>
          </a:stretch>
        </p:blipFill>
        <p:spPr>
          <a:xfrm>
            <a:off x="2679700" y="1352819"/>
            <a:ext cx="3371850" cy="3295650"/>
          </a:xfrm>
          <a:prstGeom prst="rect">
            <a:avLst/>
          </a:prstGeom>
        </p:spPr>
      </p:pic>
    </p:spTree>
    <p:extLst>
      <p:ext uri="{BB962C8B-B14F-4D97-AF65-F5344CB8AC3E}">
        <p14:creationId xmlns:p14="http://schemas.microsoft.com/office/powerpoint/2010/main" val="2344128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0-#ppt_w/2"/>
                                          </p:val>
                                        </p:tav>
                                        <p:tav tm="100000">
                                          <p:val>
                                            <p:strVal val="#ppt_x"/>
                                          </p:val>
                                        </p:tav>
                                      </p:tavLst>
                                    </p:anim>
                                    <p:anim calcmode="lin" valueType="num">
                                      <p:cBhvr additive="base">
                                        <p:cTn id="8" dur="500" fill="hold"/>
                                        <p:tgtEl>
                                          <p:spTgt spid="481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132"/>
                                        </p:tgtEl>
                                        <p:attrNameLst>
                                          <p:attrName>style.visibility</p:attrName>
                                        </p:attrNameLst>
                                      </p:cBhvr>
                                      <p:to>
                                        <p:strVal val="visible"/>
                                      </p:to>
                                    </p:set>
                                    <p:anim calcmode="lin" valueType="num">
                                      <p:cBhvr additive="base">
                                        <p:cTn id="13" dur="500" fill="hold"/>
                                        <p:tgtEl>
                                          <p:spTgt spid="48132"/>
                                        </p:tgtEl>
                                        <p:attrNameLst>
                                          <p:attrName>ppt_x</p:attrName>
                                        </p:attrNameLst>
                                      </p:cBhvr>
                                      <p:tavLst>
                                        <p:tav tm="0">
                                          <p:val>
                                            <p:strVal val="0-#ppt_w/2"/>
                                          </p:val>
                                        </p:tav>
                                        <p:tav tm="100000">
                                          <p:val>
                                            <p:strVal val="#ppt_x"/>
                                          </p:val>
                                        </p:tav>
                                      </p:tavLst>
                                    </p:anim>
                                    <p:anim calcmode="lin" valueType="num">
                                      <p:cBhvr additive="base">
                                        <p:cTn id="14" dur="500" fill="hold"/>
                                        <p:tgtEl>
                                          <p:spTgt spid="4813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8135"/>
                                        </p:tgtEl>
                                        <p:attrNameLst>
                                          <p:attrName>style.visibility</p:attrName>
                                        </p:attrNameLst>
                                      </p:cBhvr>
                                      <p:to>
                                        <p:strVal val="visible"/>
                                      </p:to>
                                    </p:set>
                                    <p:anim calcmode="lin" valueType="num">
                                      <p:cBhvr additive="base">
                                        <p:cTn id="19" dur="500" fill="hold"/>
                                        <p:tgtEl>
                                          <p:spTgt spid="48135"/>
                                        </p:tgtEl>
                                        <p:attrNameLst>
                                          <p:attrName>ppt_x</p:attrName>
                                        </p:attrNameLst>
                                      </p:cBhvr>
                                      <p:tavLst>
                                        <p:tav tm="0">
                                          <p:val>
                                            <p:strVal val="0-#ppt_w/2"/>
                                          </p:val>
                                        </p:tav>
                                        <p:tav tm="100000">
                                          <p:val>
                                            <p:strVal val="#ppt_x"/>
                                          </p:val>
                                        </p:tav>
                                      </p:tavLst>
                                    </p:anim>
                                    <p:anim calcmode="lin" valueType="num">
                                      <p:cBhvr additive="base">
                                        <p:cTn id="20" dur="500" fill="hold"/>
                                        <p:tgtEl>
                                          <p:spTgt spid="4813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134"/>
                                        </p:tgtEl>
                                        <p:attrNameLst>
                                          <p:attrName>style.visibility</p:attrName>
                                        </p:attrNameLst>
                                      </p:cBhvr>
                                      <p:to>
                                        <p:strVal val="visible"/>
                                      </p:to>
                                    </p:set>
                                    <p:anim calcmode="lin" valueType="num">
                                      <p:cBhvr additive="base">
                                        <p:cTn id="25" dur="500" fill="hold"/>
                                        <p:tgtEl>
                                          <p:spTgt spid="48134"/>
                                        </p:tgtEl>
                                        <p:attrNameLst>
                                          <p:attrName>ppt_x</p:attrName>
                                        </p:attrNameLst>
                                      </p:cBhvr>
                                      <p:tavLst>
                                        <p:tav tm="0">
                                          <p:val>
                                            <p:strVal val="0-#ppt_w/2"/>
                                          </p:val>
                                        </p:tav>
                                        <p:tav tm="100000">
                                          <p:val>
                                            <p:strVal val="#ppt_x"/>
                                          </p:val>
                                        </p:tav>
                                      </p:tavLst>
                                    </p:anim>
                                    <p:anim calcmode="lin" valueType="num">
                                      <p:cBhvr additive="base">
                                        <p:cTn id="26" dur="500" fill="hold"/>
                                        <p:tgtEl>
                                          <p:spTgt spid="48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utoUpdateAnimBg="0"/>
      <p:bldP spid="4813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600"/>
              <a:t>Menggambarkan rumus struktur</a:t>
            </a:r>
          </a:p>
        </p:txBody>
      </p:sp>
      <p:sp>
        <p:nvSpPr>
          <p:cNvPr id="49155" name="Rectangle 3"/>
          <p:cNvSpPr>
            <a:spLocks noGrp="1" noChangeArrowheads="1"/>
          </p:cNvSpPr>
          <p:nvPr>
            <p:ph type="body" idx="1"/>
          </p:nvPr>
        </p:nvSpPr>
        <p:spPr/>
        <p:txBody>
          <a:bodyPr/>
          <a:lstStyle/>
          <a:p>
            <a:pPr marL="609600" indent="-609600">
              <a:buFont typeface="Wingdings" panose="05000000000000000000" pitchFamily="2" charset="2"/>
              <a:buAutoNum type="arabicPeriod"/>
            </a:pPr>
            <a:r>
              <a:rPr lang="en-US" dirty="0" err="1"/>
              <a:t>Gambarkan</a:t>
            </a:r>
            <a:r>
              <a:rPr lang="en-US" dirty="0"/>
              <a:t> </a:t>
            </a:r>
            <a:r>
              <a:rPr lang="en-US" dirty="0" err="1"/>
              <a:t>rantai</a:t>
            </a:r>
            <a:r>
              <a:rPr lang="en-US" dirty="0"/>
              <a:t> </a:t>
            </a:r>
            <a:r>
              <a:rPr lang="en-US" dirty="0" err="1"/>
              <a:t>induk</a:t>
            </a:r>
            <a:r>
              <a:rPr lang="en-US" dirty="0"/>
              <a:t> </a:t>
            </a:r>
            <a:r>
              <a:rPr lang="en-US" dirty="0" err="1"/>
              <a:t>dan</a:t>
            </a:r>
            <a:r>
              <a:rPr lang="en-US" dirty="0"/>
              <a:t> </a:t>
            </a:r>
            <a:r>
              <a:rPr lang="en-US" dirty="0" err="1"/>
              <a:t>beri</a:t>
            </a:r>
            <a:r>
              <a:rPr lang="en-US" dirty="0"/>
              <a:t> </a:t>
            </a:r>
            <a:r>
              <a:rPr lang="en-US" dirty="0" err="1"/>
              <a:t>nomer</a:t>
            </a:r>
            <a:endParaRPr lang="en-US" dirty="0"/>
          </a:p>
          <a:p>
            <a:pPr marL="609600" indent="-609600">
              <a:buFont typeface="Wingdings" panose="05000000000000000000" pitchFamily="2" charset="2"/>
              <a:buAutoNum type="arabicPeriod"/>
            </a:pPr>
            <a:r>
              <a:rPr lang="en-US" dirty="0" err="1"/>
              <a:t>Tambahkan</a:t>
            </a:r>
            <a:r>
              <a:rPr lang="en-US" dirty="0"/>
              <a:t> </a:t>
            </a:r>
            <a:r>
              <a:rPr lang="en-US" dirty="0" err="1"/>
              <a:t>gugus</a:t>
            </a:r>
            <a:r>
              <a:rPr lang="en-US" dirty="0"/>
              <a:t> </a:t>
            </a:r>
            <a:r>
              <a:rPr lang="en-US" dirty="0" err="1"/>
              <a:t>awalan</a:t>
            </a:r>
            <a:r>
              <a:rPr lang="en-US" dirty="0"/>
              <a:t> </a:t>
            </a:r>
            <a:r>
              <a:rPr lang="en-US" dirty="0" err="1"/>
              <a:t>pada</a:t>
            </a:r>
            <a:r>
              <a:rPr lang="en-US" dirty="0"/>
              <a:t> </a:t>
            </a:r>
            <a:r>
              <a:rPr lang="en-US" dirty="0" err="1"/>
              <a:t>rantai</a:t>
            </a:r>
            <a:r>
              <a:rPr lang="en-US" dirty="0"/>
              <a:t> </a:t>
            </a:r>
            <a:r>
              <a:rPr lang="en-US" dirty="0" err="1"/>
              <a:t>induk</a:t>
            </a:r>
            <a:endParaRPr lang="en-US" dirty="0"/>
          </a:p>
          <a:p>
            <a:pPr marL="609600" indent="-609600">
              <a:buFont typeface="Wingdings" panose="05000000000000000000" pitchFamily="2" charset="2"/>
              <a:buAutoNum type="arabicPeriod"/>
            </a:pPr>
            <a:r>
              <a:rPr lang="en-US" dirty="0" err="1"/>
              <a:t>Tambahkan</a:t>
            </a:r>
            <a:r>
              <a:rPr lang="en-US" dirty="0"/>
              <a:t> atom </a:t>
            </a:r>
            <a:r>
              <a:rPr lang="en-US" dirty="0" err="1"/>
              <a:t>hidrogen</a:t>
            </a:r>
            <a:endParaRPr lang="en-US" b="1" dirty="0"/>
          </a:p>
        </p:txBody>
      </p:sp>
      <p:sp>
        <p:nvSpPr>
          <p:cNvPr id="49157" name="Text Box 5"/>
          <p:cNvSpPr txBox="1">
            <a:spLocks noChangeArrowheads="1"/>
          </p:cNvSpPr>
          <p:nvPr/>
        </p:nvSpPr>
        <p:spPr bwMode="auto">
          <a:xfrm>
            <a:off x="3833018" y="5810249"/>
            <a:ext cx="501491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dirty="0">
                <a:solidFill>
                  <a:srgbClr val="0033CC"/>
                </a:solidFill>
                <a:effectLst>
                  <a:outerShdw blurRad="38100" dist="38100" dir="2700000" algn="tl">
                    <a:srgbClr val="FFFFFF"/>
                  </a:outerShdw>
                </a:effectLst>
                <a:latin typeface="Times New Roman" panose="02020603050405020304" pitchFamily="18" charset="0"/>
              </a:rPr>
              <a:t>4 – </a:t>
            </a:r>
            <a:r>
              <a:rPr lang="en-US" sz="3200" dirty="0" err="1">
                <a:solidFill>
                  <a:srgbClr val="0033CC"/>
                </a:solidFill>
                <a:effectLst>
                  <a:outerShdw blurRad="38100" dist="38100" dir="2700000" algn="tl">
                    <a:srgbClr val="FFFFFF"/>
                  </a:outerShdw>
                </a:effectLst>
                <a:latin typeface="Times New Roman" panose="02020603050405020304" pitchFamily="18" charset="0"/>
              </a:rPr>
              <a:t>etil</a:t>
            </a:r>
            <a:r>
              <a:rPr lang="en-US" sz="3200" dirty="0">
                <a:solidFill>
                  <a:srgbClr val="0033CC"/>
                </a:solidFill>
                <a:effectLst>
                  <a:outerShdw blurRad="38100" dist="38100" dir="2700000" algn="tl">
                    <a:srgbClr val="FFFFFF"/>
                  </a:outerShdw>
                </a:effectLst>
                <a:latin typeface="Times New Roman" panose="02020603050405020304" pitchFamily="18" charset="0"/>
              </a:rPr>
              <a:t> - 3, 4 - </a:t>
            </a:r>
            <a:r>
              <a:rPr lang="en-US" sz="3200" dirty="0" err="1">
                <a:solidFill>
                  <a:srgbClr val="0033CC"/>
                </a:solidFill>
                <a:effectLst>
                  <a:outerShdw blurRad="38100" dist="38100" dir="2700000" algn="tl">
                    <a:srgbClr val="FFFFFF"/>
                  </a:outerShdw>
                </a:effectLst>
                <a:latin typeface="Times New Roman" panose="02020603050405020304" pitchFamily="18" charset="0"/>
              </a:rPr>
              <a:t>dimetilheptana</a:t>
            </a:r>
            <a:endParaRPr lang="en-US" sz="3200" dirty="0">
              <a:solidFill>
                <a:srgbClr val="0033CC"/>
              </a:solidFill>
              <a:effectLst>
                <a:outerShdw blurRad="38100" dist="38100" dir="2700000" algn="tl">
                  <a:srgbClr val="FFFFFF"/>
                </a:outerShdw>
              </a:effectLst>
              <a:latin typeface="Times New Roman" panose="02020603050405020304" pitchFamily="18" charset="0"/>
            </a:endParaRPr>
          </a:p>
        </p:txBody>
      </p:sp>
      <p:sp>
        <p:nvSpPr>
          <p:cNvPr id="49159" name="Text Box 7"/>
          <p:cNvSpPr txBox="1">
            <a:spLocks noChangeArrowheads="1"/>
          </p:cNvSpPr>
          <p:nvPr/>
        </p:nvSpPr>
        <p:spPr bwMode="auto">
          <a:xfrm>
            <a:off x="4038600"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Times New Roman" panose="02020603050405020304" pitchFamily="18" charset="0"/>
              </a:rPr>
              <a:t>1</a:t>
            </a:r>
          </a:p>
        </p:txBody>
      </p:sp>
      <p:sp>
        <p:nvSpPr>
          <p:cNvPr id="49160" name="Text Box 8"/>
          <p:cNvSpPr txBox="1">
            <a:spLocks noChangeArrowheads="1"/>
          </p:cNvSpPr>
          <p:nvPr/>
        </p:nvSpPr>
        <p:spPr bwMode="auto">
          <a:xfrm>
            <a:off x="4724400"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Times New Roman" panose="02020603050405020304" pitchFamily="18" charset="0"/>
              </a:rPr>
              <a:t>2</a:t>
            </a:r>
          </a:p>
        </p:txBody>
      </p:sp>
      <p:sp>
        <p:nvSpPr>
          <p:cNvPr id="49161" name="Text Box 9"/>
          <p:cNvSpPr txBox="1">
            <a:spLocks noChangeArrowheads="1"/>
          </p:cNvSpPr>
          <p:nvPr/>
        </p:nvSpPr>
        <p:spPr bwMode="auto">
          <a:xfrm>
            <a:off x="5486400"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Times New Roman" panose="02020603050405020304" pitchFamily="18" charset="0"/>
              </a:rPr>
              <a:t>3</a:t>
            </a:r>
          </a:p>
        </p:txBody>
      </p:sp>
      <p:sp>
        <p:nvSpPr>
          <p:cNvPr id="49162" name="Text Box 10"/>
          <p:cNvSpPr txBox="1">
            <a:spLocks noChangeArrowheads="1"/>
          </p:cNvSpPr>
          <p:nvPr/>
        </p:nvSpPr>
        <p:spPr bwMode="auto">
          <a:xfrm>
            <a:off x="6172200"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Times New Roman" panose="02020603050405020304" pitchFamily="18" charset="0"/>
              </a:rPr>
              <a:t>4</a:t>
            </a:r>
          </a:p>
        </p:txBody>
      </p:sp>
      <p:sp>
        <p:nvSpPr>
          <p:cNvPr id="49163" name="Text Box 11"/>
          <p:cNvSpPr txBox="1">
            <a:spLocks noChangeArrowheads="1"/>
          </p:cNvSpPr>
          <p:nvPr/>
        </p:nvSpPr>
        <p:spPr bwMode="auto">
          <a:xfrm>
            <a:off x="6858000"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Times New Roman" panose="02020603050405020304" pitchFamily="18" charset="0"/>
              </a:rPr>
              <a:t>5</a:t>
            </a:r>
          </a:p>
        </p:txBody>
      </p:sp>
      <p:sp>
        <p:nvSpPr>
          <p:cNvPr id="49164" name="Text Box 12"/>
          <p:cNvSpPr txBox="1">
            <a:spLocks noChangeArrowheads="1"/>
          </p:cNvSpPr>
          <p:nvPr/>
        </p:nvSpPr>
        <p:spPr bwMode="auto">
          <a:xfrm>
            <a:off x="7543800"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Times New Roman" panose="02020603050405020304" pitchFamily="18" charset="0"/>
              </a:rPr>
              <a:t>6</a:t>
            </a:r>
          </a:p>
        </p:txBody>
      </p:sp>
      <p:sp>
        <p:nvSpPr>
          <p:cNvPr id="49165" name="Text Box 13"/>
          <p:cNvSpPr txBox="1">
            <a:spLocks noChangeArrowheads="1"/>
          </p:cNvSpPr>
          <p:nvPr/>
        </p:nvSpPr>
        <p:spPr bwMode="auto">
          <a:xfrm>
            <a:off x="8229600" y="4648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Times New Roman" panose="02020603050405020304" pitchFamily="18" charset="0"/>
              </a:rPr>
              <a:t>7</a:t>
            </a:r>
          </a:p>
        </p:txBody>
      </p:sp>
      <p:sp>
        <p:nvSpPr>
          <p:cNvPr id="49166" name="Text Box 14"/>
          <p:cNvSpPr txBox="1">
            <a:spLocks noChangeArrowheads="1"/>
          </p:cNvSpPr>
          <p:nvPr/>
        </p:nvSpPr>
        <p:spPr bwMode="auto">
          <a:xfrm>
            <a:off x="3962400" y="4191000"/>
            <a:ext cx="4725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latin typeface="Times New Roman" panose="02020603050405020304" pitchFamily="18" charset="0"/>
              </a:rPr>
              <a:t>C – C –  C – C – C – C – C </a:t>
            </a:r>
          </a:p>
        </p:txBody>
      </p:sp>
      <p:grpSp>
        <p:nvGrpSpPr>
          <p:cNvPr id="49172" name="Group 20"/>
          <p:cNvGrpSpPr>
            <a:grpSpLocks/>
          </p:cNvGrpSpPr>
          <p:nvPr/>
        </p:nvGrpSpPr>
        <p:grpSpPr bwMode="auto">
          <a:xfrm>
            <a:off x="5289551" y="4724404"/>
            <a:ext cx="892175" cy="812801"/>
            <a:chOff x="2736" y="3456"/>
            <a:chExt cx="562" cy="512"/>
          </a:xfrm>
        </p:grpSpPr>
        <p:sp>
          <p:nvSpPr>
            <p:cNvPr id="49167" name="Text Box 15"/>
            <p:cNvSpPr txBox="1">
              <a:spLocks noChangeArrowheads="1"/>
            </p:cNvSpPr>
            <p:nvPr/>
          </p:nvSpPr>
          <p:spPr bwMode="auto">
            <a:xfrm>
              <a:off x="2736" y="3600"/>
              <a:ext cx="56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latin typeface="Times New Roman" panose="02020603050405020304" pitchFamily="18" charset="0"/>
                </a:rPr>
                <a:t>CH</a:t>
              </a:r>
              <a:r>
                <a:rPr lang="en-US" sz="3200" baseline="-25000">
                  <a:latin typeface="Times New Roman" panose="02020603050405020304" pitchFamily="18" charset="0"/>
                </a:rPr>
                <a:t>3</a:t>
              </a:r>
              <a:endParaRPr lang="en-US" sz="3200">
                <a:latin typeface="Times New Roman" panose="02020603050405020304" pitchFamily="18" charset="0"/>
              </a:endParaRPr>
            </a:p>
          </p:txBody>
        </p:sp>
        <p:sp>
          <p:nvSpPr>
            <p:cNvPr id="49169" name="Line 17"/>
            <p:cNvSpPr>
              <a:spLocks noChangeShapeType="1"/>
            </p:cNvSpPr>
            <p:nvPr/>
          </p:nvSpPr>
          <p:spPr bwMode="auto">
            <a:xfrm>
              <a:off x="2880" y="34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71" name="Group 19"/>
          <p:cNvGrpSpPr>
            <a:grpSpLocks/>
          </p:cNvGrpSpPr>
          <p:nvPr/>
        </p:nvGrpSpPr>
        <p:grpSpPr bwMode="auto">
          <a:xfrm>
            <a:off x="6096001" y="3505200"/>
            <a:ext cx="892175" cy="838200"/>
            <a:chOff x="4560" y="2112"/>
            <a:chExt cx="562" cy="528"/>
          </a:xfrm>
        </p:grpSpPr>
        <p:sp>
          <p:nvSpPr>
            <p:cNvPr id="49168" name="Text Box 16"/>
            <p:cNvSpPr txBox="1">
              <a:spLocks noChangeArrowheads="1"/>
            </p:cNvSpPr>
            <p:nvPr/>
          </p:nvSpPr>
          <p:spPr bwMode="auto">
            <a:xfrm>
              <a:off x="4560" y="2112"/>
              <a:ext cx="56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latin typeface="Times New Roman" panose="02020603050405020304" pitchFamily="18" charset="0"/>
                </a:rPr>
                <a:t>CH</a:t>
              </a:r>
              <a:r>
                <a:rPr lang="en-US" sz="3200" baseline="-25000">
                  <a:latin typeface="Times New Roman" panose="02020603050405020304" pitchFamily="18" charset="0"/>
                </a:rPr>
                <a:t>3</a:t>
              </a:r>
              <a:endParaRPr lang="en-US" sz="3200">
                <a:latin typeface="Times New Roman" panose="02020603050405020304" pitchFamily="18" charset="0"/>
              </a:endParaRPr>
            </a:p>
          </p:txBody>
        </p:sp>
        <p:sp>
          <p:nvSpPr>
            <p:cNvPr id="49170" name="Line 18"/>
            <p:cNvSpPr>
              <a:spLocks noChangeShapeType="1"/>
            </p:cNvSpPr>
            <p:nvPr/>
          </p:nvSpPr>
          <p:spPr bwMode="auto">
            <a:xfrm>
              <a:off x="4704" y="2448"/>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9173" name="Group 21"/>
          <p:cNvGrpSpPr>
            <a:grpSpLocks/>
          </p:cNvGrpSpPr>
          <p:nvPr/>
        </p:nvGrpSpPr>
        <p:grpSpPr bwMode="auto">
          <a:xfrm>
            <a:off x="6299203" y="4754561"/>
            <a:ext cx="1027113" cy="812799"/>
            <a:chOff x="2736" y="3456"/>
            <a:chExt cx="647" cy="512"/>
          </a:xfrm>
        </p:grpSpPr>
        <p:sp>
          <p:nvSpPr>
            <p:cNvPr id="49174" name="Text Box 22"/>
            <p:cNvSpPr txBox="1">
              <a:spLocks noChangeArrowheads="1"/>
            </p:cNvSpPr>
            <p:nvPr/>
          </p:nvSpPr>
          <p:spPr bwMode="auto">
            <a:xfrm>
              <a:off x="2736" y="3600"/>
              <a:ext cx="64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latin typeface="Times New Roman" panose="02020603050405020304" pitchFamily="18" charset="0"/>
                </a:rPr>
                <a:t>C</a:t>
              </a:r>
              <a:r>
                <a:rPr lang="en-US" sz="3200" baseline="-25000">
                  <a:latin typeface="Times New Roman" panose="02020603050405020304" pitchFamily="18" charset="0"/>
                </a:rPr>
                <a:t>2</a:t>
              </a:r>
              <a:r>
                <a:rPr lang="en-US" sz="3200">
                  <a:latin typeface="Times New Roman" panose="02020603050405020304" pitchFamily="18" charset="0"/>
                </a:rPr>
                <a:t>H</a:t>
              </a:r>
              <a:r>
                <a:rPr lang="en-US" sz="3200" baseline="-25000">
                  <a:latin typeface="Times New Roman" panose="02020603050405020304" pitchFamily="18" charset="0"/>
                </a:rPr>
                <a:t>5</a:t>
              </a:r>
              <a:endParaRPr lang="en-US" sz="3200">
                <a:latin typeface="Times New Roman" panose="02020603050405020304" pitchFamily="18" charset="0"/>
              </a:endParaRPr>
            </a:p>
          </p:txBody>
        </p:sp>
        <p:sp>
          <p:nvSpPr>
            <p:cNvPr id="49175" name="Line 23"/>
            <p:cNvSpPr>
              <a:spLocks noChangeShapeType="1"/>
            </p:cNvSpPr>
            <p:nvPr/>
          </p:nvSpPr>
          <p:spPr bwMode="auto">
            <a:xfrm>
              <a:off x="2880" y="34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633743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0-#ppt_w/2"/>
                                          </p:val>
                                        </p:tav>
                                        <p:tav tm="100000">
                                          <p:val>
                                            <p:strVal val="#ppt_x"/>
                                          </p:val>
                                        </p:tav>
                                      </p:tavLst>
                                    </p:anim>
                                    <p:anim calcmode="lin" valueType="num">
                                      <p:cBhvr additive="base">
                                        <p:cTn id="8"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66"/>
                                        </p:tgtEl>
                                        <p:attrNameLst>
                                          <p:attrName>style.visibility</p:attrName>
                                        </p:attrNameLst>
                                      </p:cBhvr>
                                      <p:to>
                                        <p:strVal val="visible"/>
                                      </p:to>
                                    </p:set>
                                    <p:anim calcmode="lin" valueType="num">
                                      <p:cBhvr additive="base">
                                        <p:cTn id="13" dur="500" fill="hold"/>
                                        <p:tgtEl>
                                          <p:spTgt spid="49166"/>
                                        </p:tgtEl>
                                        <p:attrNameLst>
                                          <p:attrName>ppt_x</p:attrName>
                                        </p:attrNameLst>
                                      </p:cBhvr>
                                      <p:tavLst>
                                        <p:tav tm="0">
                                          <p:val>
                                            <p:strVal val="0-#ppt_w/2"/>
                                          </p:val>
                                        </p:tav>
                                        <p:tav tm="100000">
                                          <p:val>
                                            <p:strVal val="#ppt_x"/>
                                          </p:val>
                                        </p:tav>
                                      </p:tavLst>
                                    </p:anim>
                                    <p:anim calcmode="lin" valueType="num">
                                      <p:cBhvr additive="base">
                                        <p:cTn id="14" dur="500" fill="hold"/>
                                        <p:tgtEl>
                                          <p:spTgt spid="49166"/>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49159"/>
                                        </p:tgtEl>
                                        <p:attrNameLst>
                                          <p:attrName>style.visibility</p:attrName>
                                        </p:attrNameLst>
                                      </p:cBhvr>
                                      <p:to>
                                        <p:strVal val="visible"/>
                                      </p:to>
                                    </p:set>
                                    <p:anim calcmode="lin" valueType="num">
                                      <p:cBhvr additive="base">
                                        <p:cTn id="18" dur="500" fill="hold"/>
                                        <p:tgtEl>
                                          <p:spTgt spid="49159"/>
                                        </p:tgtEl>
                                        <p:attrNameLst>
                                          <p:attrName>ppt_x</p:attrName>
                                        </p:attrNameLst>
                                      </p:cBhvr>
                                      <p:tavLst>
                                        <p:tav tm="0">
                                          <p:val>
                                            <p:strVal val="0-#ppt_w/2"/>
                                          </p:val>
                                        </p:tav>
                                        <p:tav tm="100000">
                                          <p:val>
                                            <p:strVal val="#ppt_x"/>
                                          </p:val>
                                        </p:tav>
                                      </p:tavLst>
                                    </p:anim>
                                    <p:anim calcmode="lin" valueType="num">
                                      <p:cBhvr additive="base">
                                        <p:cTn id="19" dur="500" fill="hold"/>
                                        <p:tgtEl>
                                          <p:spTgt spid="49159"/>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49160"/>
                                        </p:tgtEl>
                                        <p:attrNameLst>
                                          <p:attrName>style.visibility</p:attrName>
                                        </p:attrNameLst>
                                      </p:cBhvr>
                                      <p:to>
                                        <p:strVal val="visible"/>
                                      </p:to>
                                    </p:set>
                                    <p:anim calcmode="lin" valueType="num">
                                      <p:cBhvr additive="base">
                                        <p:cTn id="23" dur="500" fill="hold"/>
                                        <p:tgtEl>
                                          <p:spTgt spid="49160"/>
                                        </p:tgtEl>
                                        <p:attrNameLst>
                                          <p:attrName>ppt_x</p:attrName>
                                        </p:attrNameLst>
                                      </p:cBhvr>
                                      <p:tavLst>
                                        <p:tav tm="0">
                                          <p:val>
                                            <p:strVal val="0-#ppt_w/2"/>
                                          </p:val>
                                        </p:tav>
                                        <p:tav tm="100000">
                                          <p:val>
                                            <p:strVal val="#ppt_x"/>
                                          </p:val>
                                        </p:tav>
                                      </p:tavLst>
                                    </p:anim>
                                    <p:anim calcmode="lin" valueType="num">
                                      <p:cBhvr additive="base">
                                        <p:cTn id="24" dur="500" fill="hold"/>
                                        <p:tgtEl>
                                          <p:spTgt spid="49160"/>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49161"/>
                                        </p:tgtEl>
                                        <p:attrNameLst>
                                          <p:attrName>style.visibility</p:attrName>
                                        </p:attrNameLst>
                                      </p:cBhvr>
                                      <p:to>
                                        <p:strVal val="visible"/>
                                      </p:to>
                                    </p:set>
                                    <p:anim calcmode="lin" valueType="num">
                                      <p:cBhvr additive="base">
                                        <p:cTn id="28" dur="500" fill="hold"/>
                                        <p:tgtEl>
                                          <p:spTgt spid="49161"/>
                                        </p:tgtEl>
                                        <p:attrNameLst>
                                          <p:attrName>ppt_x</p:attrName>
                                        </p:attrNameLst>
                                      </p:cBhvr>
                                      <p:tavLst>
                                        <p:tav tm="0">
                                          <p:val>
                                            <p:strVal val="0-#ppt_w/2"/>
                                          </p:val>
                                        </p:tav>
                                        <p:tav tm="100000">
                                          <p:val>
                                            <p:strVal val="#ppt_x"/>
                                          </p:val>
                                        </p:tav>
                                      </p:tavLst>
                                    </p:anim>
                                    <p:anim calcmode="lin" valueType="num">
                                      <p:cBhvr additive="base">
                                        <p:cTn id="29" dur="500" fill="hold"/>
                                        <p:tgtEl>
                                          <p:spTgt spid="49161"/>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49162"/>
                                        </p:tgtEl>
                                        <p:attrNameLst>
                                          <p:attrName>style.visibility</p:attrName>
                                        </p:attrNameLst>
                                      </p:cBhvr>
                                      <p:to>
                                        <p:strVal val="visible"/>
                                      </p:to>
                                    </p:set>
                                    <p:anim calcmode="lin" valueType="num">
                                      <p:cBhvr additive="base">
                                        <p:cTn id="33" dur="500" fill="hold"/>
                                        <p:tgtEl>
                                          <p:spTgt spid="49162"/>
                                        </p:tgtEl>
                                        <p:attrNameLst>
                                          <p:attrName>ppt_x</p:attrName>
                                        </p:attrNameLst>
                                      </p:cBhvr>
                                      <p:tavLst>
                                        <p:tav tm="0">
                                          <p:val>
                                            <p:strVal val="0-#ppt_w/2"/>
                                          </p:val>
                                        </p:tav>
                                        <p:tav tm="100000">
                                          <p:val>
                                            <p:strVal val="#ppt_x"/>
                                          </p:val>
                                        </p:tav>
                                      </p:tavLst>
                                    </p:anim>
                                    <p:anim calcmode="lin" valueType="num">
                                      <p:cBhvr additive="base">
                                        <p:cTn id="34" dur="500" fill="hold"/>
                                        <p:tgtEl>
                                          <p:spTgt spid="49162"/>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49163"/>
                                        </p:tgtEl>
                                        <p:attrNameLst>
                                          <p:attrName>style.visibility</p:attrName>
                                        </p:attrNameLst>
                                      </p:cBhvr>
                                      <p:to>
                                        <p:strVal val="visible"/>
                                      </p:to>
                                    </p:set>
                                    <p:anim calcmode="lin" valueType="num">
                                      <p:cBhvr additive="base">
                                        <p:cTn id="38" dur="500" fill="hold"/>
                                        <p:tgtEl>
                                          <p:spTgt spid="49163"/>
                                        </p:tgtEl>
                                        <p:attrNameLst>
                                          <p:attrName>ppt_x</p:attrName>
                                        </p:attrNameLst>
                                      </p:cBhvr>
                                      <p:tavLst>
                                        <p:tav tm="0">
                                          <p:val>
                                            <p:strVal val="0-#ppt_w/2"/>
                                          </p:val>
                                        </p:tav>
                                        <p:tav tm="100000">
                                          <p:val>
                                            <p:strVal val="#ppt_x"/>
                                          </p:val>
                                        </p:tav>
                                      </p:tavLst>
                                    </p:anim>
                                    <p:anim calcmode="lin" valueType="num">
                                      <p:cBhvr additive="base">
                                        <p:cTn id="39" dur="500" fill="hold"/>
                                        <p:tgtEl>
                                          <p:spTgt spid="49163"/>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000"/>
                            </p:stCondLst>
                            <p:childTnLst>
                              <p:par>
                                <p:cTn id="41" presetID="2" presetClass="entr" presetSubtype="8" fill="hold" grpId="0" nodeType="afterEffect">
                                  <p:stCondLst>
                                    <p:cond delay="0"/>
                                  </p:stCondLst>
                                  <p:childTnLst>
                                    <p:set>
                                      <p:cBhvr>
                                        <p:cTn id="42" dur="1" fill="hold">
                                          <p:stCondLst>
                                            <p:cond delay="0"/>
                                          </p:stCondLst>
                                        </p:cTn>
                                        <p:tgtEl>
                                          <p:spTgt spid="49164"/>
                                        </p:tgtEl>
                                        <p:attrNameLst>
                                          <p:attrName>style.visibility</p:attrName>
                                        </p:attrNameLst>
                                      </p:cBhvr>
                                      <p:to>
                                        <p:strVal val="visible"/>
                                      </p:to>
                                    </p:set>
                                    <p:anim calcmode="lin" valueType="num">
                                      <p:cBhvr additive="base">
                                        <p:cTn id="43" dur="500" fill="hold"/>
                                        <p:tgtEl>
                                          <p:spTgt spid="49164"/>
                                        </p:tgtEl>
                                        <p:attrNameLst>
                                          <p:attrName>ppt_x</p:attrName>
                                        </p:attrNameLst>
                                      </p:cBhvr>
                                      <p:tavLst>
                                        <p:tav tm="0">
                                          <p:val>
                                            <p:strVal val="0-#ppt_w/2"/>
                                          </p:val>
                                        </p:tav>
                                        <p:tav tm="100000">
                                          <p:val>
                                            <p:strVal val="#ppt_x"/>
                                          </p:val>
                                        </p:tav>
                                      </p:tavLst>
                                    </p:anim>
                                    <p:anim calcmode="lin" valueType="num">
                                      <p:cBhvr additive="base">
                                        <p:cTn id="44" dur="500" fill="hold"/>
                                        <p:tgtEl>
                                          <p:spTgt spid="49164"/>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500"/>
                            </p:stCondLst>
                            <p:childTnLst>
                              <p:par>
                                <p:cTn id="46" presetID="2" presetClass="entr" presetSubtype="8" fill="hold" grpId="0" nodeType="afterEffect">
                                  <p:stCondLst>
                                    <p:cond delay="0"/>
                                  </p:stCondLst>
                                  <p:childTnLst>
                                    <p:set>
                                      <p:cBhvr>
                                        <p:cTn id="47" dur="1" fill="hold">
                                          <p:stCondLst>
                                            <p:cond delay="0"/>
                                          </p:stCondLst>
                                        </p:cTn>
                                        <p:tgtEl>
                                          <p:spTgt spid="49165"/>
                                        </p:tgtEl>
                                        <p:attrNameLst>
                                          <p:attrName>style.visibility</p:attrName>
                                        </p:attrNameLst>
                                      </p:cBhvr>
                                      <p:to>
                                        <p:strVal val="visible"/>
                                      </p:to>
                                    </p:set>
                                    <p:anim calcmode="lin" valueType="num">
                                      <p:cBhvr additive="base">
                                        <p:cTn id="48" dur="500" fill="hold"/>
                                        <p:tgtEl>
                                          <p:spTgt spid="49165"/>
                                        </p:tgtEl>
                                        <p:attrNameLst>
                                          <p:attrName>ppt_x</p:attrName>
                                        </p:attrNameLst>
                                      </p:cBhvr>
                                      <p:tavLst>
                                        <p:tav tm="0">
                                          <p:val>
                                            <p:strVal val="0-#ppt_w/2"/>
                                          </p:val>
                                        </p:tav>
                                        <p:tav tm="100000">
                                          <p:val>
                                            <p:strVal val="#ppt_x"/>
                                          </p:val>
                                        </p:tav>
                                      </p:tavLst>
                                    </p:anim>
                                    <p:anim calcmode="lin" valueType="num">
                                      <p:cBhvr additive="base">
                                        <p:cTn id="49" dur="500" fill="hold"/>
                                        <p:tgtEl>
                                          <p:spTgt spid="49165"/>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nodeType="clickEffect">
                                  <p:stCondLst>
                                    <p:cond delay="0"/>
                                  </p:stCondLst>
                                  <p:childTnLst>
                                    <p:set>
                                      <p:cBhvr>
                                        <p:cTn id="53" dur="1" fill="hold">
                                          <p:stCondLst>
                                            <p:cond delay="0"/>
                                          </p:stCondLst>
                                        </p:cTn>
                                        <p:tgtEl>
                                          <p:spTgt spid="49172"/>
                                        </p:tgtEl>
                                        <p:attrNameLst>
                                          <p:attrName>style.visibility</p:attrName>
                                        </p:attrNameLst>
                                      </p:cBhvr>
                                      <p:to>
                                        <p:strVal val="visible"/>
                                      </p:to>
                                    </p:set>
                                    <p:anim calcmode="lin" valueType="num">
                                      <p:cBhvr additive="base">
                                        <p:cTn id="54" dur="500" fill="hold"/>
                                        <p:tgtEl>
                                          <p:spTgt spid="49172"/>
                                        </p:tgtEl>
                                        <p:attrNameLst>
                                          <p:attrName>ppt_x</p:attrName>
                                        </p:attrNameLst>
                                      </p:cBhvr>
                                      <p:tavLst>
                                        <p:tav tm="0">
                                          <p:val>
                                            <p:strVal val="0-#ppt_w/2"/>
                                          </p:val>
                                        </p:tav>
                                        <p:tav tm="100000">
                                          <p:val>
                                            <p:strVal val="#ppt_x"/>
                                          </p:val>
                                        </p:tav>
                                      </p:tavLst>
                                    </p:anim>
                                    <p:anim calcmode="lin" valueType="num">
                                      <p:cBhvr additive="base">
                                        <p:cTn id="55" dur="500" fill="hold"/>
                                        <p:tgtEl>
                                          <p:spTgt spid="49172"/>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nodeType="clickEffect">
                                  <p:stCondLst>
                                    <p:cond delay="0"/>
                                  </p:stCondLst>
                                  <p:childTnLst>
                                    <p:set>
                                      <p:cBhvr>
                                        <p:cTn id="59" dur="1" fill="hold">
                                          <p:stCondLst>
                                            <p:cond delay="0"/>
                                          </p:stCondLst>
                                        </p:cTn>
                                        <p:tgtEl>
                                          <p:spTgt spid="49171"/>
                                        </p:tgtEl>
                                        <p:attrNameLst>
                                          <p:attrName>style.visibility</p:attrName>
                                        </p:attrNameLst>
                                      </p:cBhvr>
                                      <p:to>
                                        <p:strVal val="visible"/>
                                      </p:to>
                                    </p:set>
                                    <p:anim calcmode="lin" valueType="num">
                                      <p:cBhvr additive="base">
                                        <p:cTn id="60" dur="500" fill="hold"/>
                                        <p:tgtEl>
                                          <p:spTgt spid="49171"/>
                                        </p:tgtEl>
                                        <p:attrNameLst>
                                          <p:attrName>ppt_x</p:attrName>
                                        </p:attrNameLst>
                                      </p:cBhvr>
                                      <p:tavLst>
                                        <p:tav tm="0">
                                          <p:val>
                                            <p:strVal val="0-#ppt_w/2"/>
                                          </p:val>
                                        </p:tav>
                                        <p:tav tm="100000">
                                          <p:val>
                                            <p:strVal val="#ppt_x"/>
                                          </p:val>
                                        </p:tav>
                                      </p:tavLst>
                                    </p:anim>
                                    <p:anim calcmode="lin" valueType="num">
                                      <p:cBhvr additive="base">
                                        <p:cTn id="61" dur="500" fill="hold"/>
                                        <p:tgtEl>
                                          <p:spTgt spid="49171"/>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nodeType="clickEffect">
                                  <p:stCondLst>
                                    <p:cond delay="0"/>
                                  </p:stCondLst>
                                  <p:childTnLst>
                                    <p:set>
                                      <p:cBhvr>
                                        <p:cTn id="65" dur="1" fill="hold">
                                          <p:stCondLst>
                                            <p:cond delay="0"/>
                                          </p:stCondLst>
                                        </p:cTn>
                                        <p:tgtEl>
                                          <p:spTgt spid="49173"/>
                                        </p:tgtEl>
                                        <p:attrNameLst>
                                          <p:attrName>style.visibility</p:attrName>
                                        </p:attrNameLst>
                                      </p:cBhvr>
                                      <p:to>
                                        <p:strVal val="visible"/>
                                      </p:to>
                                    </p:set>
                                    <p:anim calcmode="lin" valueType="num">
                                      <p:cBhvr additive="base">
                                        <p:cTn id="66" dur="500" fill="hold"/>
                                        <p:tgtEl>
                                          <p:spTgt spid="49173"/>
                                        </p:tgtEl>
                                        <p:attrNameLst>
                                          <p:attrName>ppt_x</p:attrName>
                                        </p:attrNameLst>
                                      </p:cBhvr>
                                      <p:tavLst>
                                        <p:tav tm="0">
                                          <p:val>
                                            <p:strVal val="0-#ppt_w/2"/>
                                          </p:val>
                                        </p:tav>
                                        <p:tav tm="100000">
                                          <p:val>
                                            <p:strVal val="#ppt_x"/>
                                          </p:val>
                                        </p:tav>
                                      </p:tavLst>
                                    </p:anim>
                                    <p:anim calcmode="lin" valueType="num">
                                      <p:cBhvr additive="base">
                                        <p:cTn id="67" dur="500" fill="hold"/>
                                        <p:tgtEl>
                                          <p:spTgt spid="49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utoUpdateAnimBg="0"/>
      <p:bldP spid="49159" grpId="0" autoUpdateAnimBg="0"/>
      <p:bldP spid="49160" grpId="0" autoUpdateAnimBg="0"/>
      <p:bldP spid="49161" grpId="0" autoUpdateAnimBg="0"/>
      <p:bldP spid="49162" grpId="0" autoUpdateAnimBg="0"/>
      <p:bldP spid="49163" grpId="0" autoUpdateAnimBg="0"/>
      <p:bldP spid="49164" grpId="0" autoUpdateAnimBg="0"/>
      <p:bldP spid="49165" grpId="0" autoUpdateAnimBg="0"/>
      <p:bldP spid="4916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err="1" smtClean="0"/>
              <a:t>Sikloal</a:t>
            </a:r>
            <a:r>
              <a:rPr lang="id-ID" dirty="0"/>
              <a:t>k</a:t>
            </a:r>
            <a:r>
              <a:rPr lang="en-US" dirty="0" err="1"/>
              <a:t>ana</a:t>
            </a:r>
            <a:endParaRPr lang="en-US" dirty="0"/>
          </a:p>
        </p:txBody>
      </p:sp>
      <p:sp>
        <p:nvSpPr>
          <p:cNvPr id="52227" name="Rectangle 3"/>
          <p:cNvSpPr>
            <a:spLocks noGrp="1" noChangeArrowheads="1"/>
          </p:cNvSpPr>
          <p:nvPr>
            <p:ph type="body" idx="1"/>
          </p:nvPr>
        </p:nvSpPr>
        <p:spPr/>
        <p:txBody>
          <a:bodyPr/>
          <a:lstStyle/>
          <a:p>
            <a:r>
              <a:rPr lang="en-US" dirty="0"/>
              <a:t> </a:t>
            </a:r>
            <a:r>
              <a:rPr lang="en-US" dirty="0" err="1"/>
              <a:t>Sikloalkana</a:t>
            </a:r>
            <a:r>
              <a:rPr lang="en-US" dirty="0"/>
              <a:t> </a:t>
            </a:r>
            <a:r>
              <a:rPr lang="en-US" dirty="0" err="1"/>
              <a:t>adalah</a:t>
            </a:r>
            <a:r>
              <a:rPr lang="en-US" dirty="0"/>
              <a:t> </a:t>
            </a:r>
            <a:r>
              <a:rPr lang="en-US" dirty="0" err="1"/>
              <a:t>senyawa</a:t>
            </a:r>
            <a:r>
              <a:rPr lang="en-US" dirty="0"/>
              <a:t> </a:t>
            </a:r>
            <a:r>
              <a:rPr lang="en-US" dirty="0" err="1"/>
              <a:t>hidrokarbon</a:t>
            </a:r>
            <a:r>
              <a:rPr lang="en-US" dirty="0"/>
              <a:t> </a:t>
            </a:r>
            <a:r>
              <a:rPr lang="en-US" dirty="0" err="1"/>
              <a:t>jenuh</a:t>
            </a:r>
            <a:r>
              <a:rPr lang="en-US" dirty="0"/>
              <a:t> yang </a:t>
            </a:r>
            <a:r>
              <a:rPr lang="en-US" dirty="0" err="1"/>
              <a:t>membentuk</a:t>
            </a:r>
            <a:r>
              <a:rPr lang="en-US" dirty="0"/>
              <a:t> 1 </a:t>
            </a:r>
            <a:r>
              <a:rPr lang="en-US" dirty="0" err="1"/>
              <a:t>atau</a:t>
            </a:r>
            <a:r>
              <a:rPr lang="en-US" dirty="0"/>
              <a:t> </a:t>
            </a:r>
            <a:r>
              <a:rPr lang="en-US" dirty="0" err="1"/>
              <a:t>lebih</a:t>
            </a:r>
            <a:r>
              <a:rPr lang="en-US" dirty="0"/>
              <a:t> </a:t>
            </a:r>
            <a:r>
              <a:rPr lang="en-US" dirty="0" err="1"/>
              <a:t>cincin</a:t>
            </a:r>
            <a:r>
              <a:rPr lang="en-US" dirty="0"/>
              <a:t>.</a:t>
            </a:r>
          </a:p>
          <a:p>
            <a:pPr>
              <a:buFont typeface="Wingdings" panose="05000000000000000000" pitchFamily="2" charset="2"/>
              <a:buNone/>
            </a:pPr>
            <a:endParaRPr lang="en-US" dirty="0"/>
          </a:p>
        </p:txBody>
      </p:sp>
      <p:graphicFrame>
        <p:nvGraphicFramePr>
          <p:cNvPr id="52229" name="Object 5"/>
          <p:cNvGraphicFramePr>
            <a:graphicFrameLocks noChangeAspect="1"/>
          </p:cNvGraphicFramePr>
          <p:nvPr>
            <p:extLst>
              <p:ext uri="{D42A27DB-BD31-4B8C-83A1-F6EECF244321}">
                <p14:modId xmlns:p14="http://schemas.microsoft.com/office/powerpoint/2010/main" val="3536371928"/>
              </p:ext>
            </p:extLst>
          </p:nvPr>
        </p:nvGraphicFramePr>
        <p:xfrm>
          <a:off x="3481418" y="4343399"/>
          <a:ext cx="2242318" cy="1833563"/>
        </p:xfrm>
        <a:graphic>
          <a:graphicData uri="http://schemas.openxmlformats.org/presentationml/2006/ole">
            <mc:AlternateContent xmlns:mc="http://schemas.openxmlformats.org/markup-compatibility/2006">
              <mc:Choice xmlns:v="urn:schemas-microsoft-com:vml" Requires="v">
                <p:oleObj spid="_x0000_s14366" name="ACD/3D" r:id="rId3" imgW="1676634" imgH="1371429" progId="ACD.3D">
                  <p:embed/>
                </p:oleObj>
              </mc:Choice>
              <mc:Fallback>
                <p:oleObj name="ACD/3D" r:id="rId3" imgW="1676634" imgH="1371429" progId="ACD.3D">
                  <p:embed/>
                  <p:pic>
                    <p:nvPicPr>
                      <p:cNvPr id="522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418" y="4343399"/>
                        <a:ext cx="2242318" cy="1833563"/>
                      </a:xfrm>
                      <a:prstGeom prst="rect">
                        <a:avLst/>
                      </a:prstGeom>
                      <a:noFill/>
                      <a:ln>
                        <a:noFill/>
                      </a:ln>
                      <a:effectLst/>
                      <a:extLst/>
                    </p:spPr>
                  </p:pic>
                </p:oleObj>
              </mc:Fallback>
            </mc:AlternateContent>
          </a:graphicData>
        </a:graphic>
      </p:graphicFrame>
      <p:graphicFrame>
        <p:nvGraphicFramePr>
          <p:cNvPr id="52230" name="Object 6"/>
          <p:cNvGraphicFramePr>
            <a:graphicFrameLocks noChangeAspect="1"/>
          </p:cNvGraphicFramePr>
          <p:nvPr>
            <p:extLst>
              <p:ext uri="{D42A27DB-BD31-4B8C-83A1-F6EECF244321}">
                <p14:modId xmlns:p14="http://schemas.microsoft.com/office/powerpoint/2010/main" val="1895621575"/>
              </p:ext>
            </p:extLst>
          </p:nvPr>
        </p:nvGraphicFramePr>
        <p:xfrm>
          <a:off x="6032695" y="4381996"/>
          <a:ext cx="2377440" cy="1794967"/>
        </p:xfrm>
        <a:graphic>
          <a:graphicData uri="http://schemas.openxmlformats.org/presentationml/2006/ole">
            <mc:AlternateContent xmlns:mc="http://schemas.openxmlformats.org/markup-compatibility/2006">
              <mc:Choice xmlns:v="urn:schemas-microsoft-com:vml" Requires="v">
                <p:oleObj spid="_x0000_s14367" name="ACD/3D" r:id="rId5" imgW="1867161" imgH="1409897" progId="ACD.3D">
                  <p:embed/>
                </p:oleObj>
              </mc:Choice>
              <mc:Fallback>
                <p:oleObj name="ACD/3D" r:id="rId5" imgW="1867161" imgH="1409897" progId="ACD.3D">
                  <p:embed/>
                  <p:pic>
                    <p:nvPicPr>
                      <p:cNvPr id="5223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695" y="4381996"/>
                        <a:ext cx="2377440" cy="1794967"/>
                      </a:xfrm>
                      <a:prstGeom prst="rect">
                        <a:avLst/>
                      </a:prstGeom>
                      <a:noFill/>
                      <a:ln>
                        <a:noFill/>
                      </a:ln>
                      <a:effectLst/>
                      <a:extLst/>
                    </p:spPr>
                  </p:pic>
                </p:oleObj>
              </mc:Fallback>
            </mc:AlternateContent>
          </a:graphicData>
        </a:graphic>
      </p:graphicFrame>
      <p:sp>
        <p:nvSpPr>
          <p:cNvPr id="52233" name="Line 9"/>
          <p:cNvSpPr>
            <a:spLocks noChangeShapeType="1"/>
          </p:cNvSpPr>
          <p:nvPr/>
        </p:nvSpPr>
        <p:spPr bwMode="auto">
          <a:xfrm flipH="1" flipV="1">
            <a:off x="3657600" y="3505200"/>
            <a:ext cx="685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4" name="Line 10"/>
          <p:cNvSpPr>
            <a:spLocks noChangeShapeType="1"/>
          </p:cNvSpPr>
          <p:nvPr/>
        </p:nvSpPr>
        <p:spPr bwMode="auto">
          <a:xfrm flipV="1">
            <a:off x="3657600" y="3048000"/>
            <a:ext cx="609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5" name="Line 11"/>
          <p:cNvSpPr>
            <a:spLocks noChangeShapeType="1"/>
          </p:cNvSpPr>
          <p:nvPr/>
        </p:nvSpPr>
        <p:spPr bwMode="auto">
          <a:xfrm>
            <a:off x="4267200" y="3048000"/>
            <a:ext cx="76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7" name="AutoShape 13"/>
          <p:cNvSpPr>
            <a:spLocks noChangeArrowheads="1"/>
          </p:cNvSpPr>
          <p:nvPr/>
        </p:nvSpPr>
        <p:spPr bwMode="auto">
          <a:xfrm>
            <a:off x="5410200" y="3048000"/>
            <a:ext cx="1066800" cy="838200"/>
          </a:xfrm>
          <a:prstGeom prst="hexagon">
            <a:avLst>
              <a:gd name="adj" fmla="val 31818"/>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8" name="AutoShape 14"/>
          <p:cNvSpPr>
            <a:spLocks noChangeArrowheads="1"/>
          </p:cNvSpPr>
          <p:nvPr/>
        </p:nvSpPr>
        <p:spPr bwMode="auto">
          <a:xfrm>
            <a:off x="7758332" y="2705100"/>
            <a:ext cx="1066800" cy="838200"/>
          </a:xfrm>
          <a:prstGeom prst="hexagon">
            <a:avLst>
              <a:gd name="adj" fmla="val 31818"/>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39" name="AutoShape 15"/>
          <p:cNvSpPr>
            <a:spLocks noChangeArrowheads="1"/>
          </p:cNvSpPr>
          <p:nvPr/>
        </p:nvSpPr>
        <p:spPr bwMode="auto">
          <a:xfrm>
            <a:off x="6934200" y="3124200"/>
            <a:ext cx="1066800" cy="838200"/>
          </a:xfrm>
          <a:prstGeom prst="hexagon">
            <a:avLst>
              <a:gd name="adj" fmla="val 31818"/>
              <a:gd name="vf" fmla="val 11547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88035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additive="base">
                                        <p:cTn id="7" dur="500" fill="hold"/>
                                        <p:tgtEl>
                                          <p:spTgt spid="52229"/>
                                        </p:tgtEl>
                                        <p:attrNameLst>
                                          <p:attrName>ppt_x</p:attrName>
                                        </p:attrNameLst>
                                      </p:cBhvr>
                                      <p:tavLst>
                                        <p:tav tm="0">
                                          <p:val>
                                            <p:strVal val="0-#ppt_w/2"/>
                                          </p:val>
                                        </p:tav>
                                        <p:tav tm="100000">
                                          <p:val>
                                            <p:strVal val="#ppt_x"/>
                                          </p:val>
                                        </p:tav>
                                      </p:tavLst>
                                    </p:anim>
                                    <p:anim calcmode="lin" valueType="num">
                                      <p:cBhvr additive="base">
                                        <p:cTn id="8" dur="500" fill="hold"/>
                                        <p:tgtEl>
                                          <p:spTgt spid="5222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52230"/>
                                        </p:tgtEl>
                                        <p:attrNameLst>
                                          <p:attrName>style.visibility</p:attrName>
                                        </p:attrNameLst>
                                      </p:cBhvr>
                                      <p:to>
                                        <p:strVal val="visible"/>
                                      </p:to>
                                    </p:set>
                                    <p:anim calcmode="lin" valueType="num">
                                      <p:cBhvr additive="base">
                                        <p:cTn id="12" dur="500" fill="hold"/>
                                        <p:tgtEl>
                                          <p:spTgt spid="52230"/>
                                        </p:tgtEl>
                                        <p:attrNameLst>
                                          <p:attrName>ppt_x</p:attrName>
                                        </p:attrNameLst>
                                      </p:cBhvr>
                                      <p:tavLst>
                                        <p:tav tm="0">
                                          <p:val>
                                            <p:strVal val="0-#ppt_w/2"/>
                                          </p:val>
                                        </p:tav>
                                        <p:tav tm="100000">
                                          <p:val>
                                            <p:strVal val="#ppt_x"/>
                                          </p:val>
                                        </p:tav>
                                      </p:tavLst>
                                    </p:anim>
                                    <p:anim calcmode="lin" valueType="num">
                                      <p:cBhvr additive="base">
                                        <p:cTn id="13" dur="500" fill="hold"/>
                                        <p:tgtEl>
                                          <p:spTgt spid="522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Penamaan Sikloalkana</a:t>
            </a:r>
          </a:p>
        </p:txBody>
      </p:sp>
      <p:sp>
        <p:nvSpPr>
          <p:cNvPr id="54275" name="Rectangle 3"/>
          <p:cNvSpPr>
            <a:spLocks noGrp="1" noChangeArrowheads="1"/>
          </p:cNvSpPr>
          <p:nvPr>
            <p:ph idx="1"/>
          </p:nvPr>
        </p:nvSpPr>
        <p:spPr/>
        <p:txBody>
          <a:bodyPr/>
          <a:lstStyle/>
          <a:p>
            <a:r>
              <a:rPr lang="en-US"/>
              <a:t> Sikloalkana sederhana diberi nama seperti alkana namun diberi awalan siklo</a:t>
            </a:r>
          </a:p>
        </p:txBody>
      </p:sp>
      <p:pic>
        <p:nvPicPr>
          <p:cNvPr id="2" name="Picture 1"/>
          <p:cNvPicPr>
            <a:picLocks noChangeAspect="1"/>
          </p:cNvPicPr>
          <p:nvPr/>
        </p:nvPicPr>
        <p:blipFill>
          <a:blip r:embed="rId2"/>
          <a:stretch>
            <a:fillRect/>
          </a:stretch>
        </p:blipFill>
        <p:spPr>
          <a:xfrm>
            <a:off x="2538192" y="2914650"/>
            <a:ext cx="5514327" cy="2576366"/>
          </a:xfrm>
          <a:prstGeom prst="rect">
            <a:avLst/>
          </a:prstGeom>
        </p:spPr>
      </p:pic>
    </p:spTree>
    <p:extLst>
      <p:ext uri="{BB962C8B-B14F-4D97-AF65-F5344CB8AC3E}">
        <p14:creationId xmlns:p14="http://schemas.microsoft.com/office/powerpoint/2010/main" val="2537887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lanjutan</a:t>
            </a:r>
          </a:p>
        </p:txBody>
      </p:sp>
      <p:sp>
        <p:nvSpPr>
          <p:cNvPr id="55299" name="Rectangle 3"/>
          <p:cNvSpPr>
            <a:spLocks noGrp="1" noChangeArrowheads="1"/>
          </p:cNvSpPr>
          <p:nvPr>
            <p:ph idx="1"/>
          </p:nvPr>
        </p:nvSpPr>
        <p:spPr/>
        <p:txBody>
          <a:bodyPr/>
          <a:lstStyle/>
          <a:p>
            <a:r>
              <a:rPr lang="en-US"/>
              <a:t> jika sikloalkana bercabang, maka diberi awalan nomer dan nama cabangnya</a:t>
            </a:r>
          </a:p>
        </p:txBody>
      </p:sp>
      <p:pic>
        <p:nvPicPr>
          <p:cNvPr id="2" name="Picture 1"/>
          <p:cNvPicPr>
            <a:picLocks noChangeAspect="1"/>
          </p:cNvPicPr>
          <p:nvPr/>
        </p:nvPicPr>
        <p:blipFill>
          <a:blip r:embed="rId2"/>
          <a:stretch>
            <a:fillRect/>
          </a:stretch>
        </p:blipFill>
        <p:spPr>
          <a:xfrm>
            <a:off x="3302822" y="2656962"/>
            <a:ext cx="6433119" cy="3237401"/>
          </a:xfrm>
          <a:prstGeom prst="rect">
            <a:avLst/>
          </a:prstGeom>
        </p:spPr>
      </p:pic>
    </p:spTree>
    <p:extLst>
      <p:ext uri="{BB962C8B-B14F-4D97-AF65-F5344CB8AC3E}">
        <p14:creationId xmlns:p14="http://schemas.microsoft.com/office/powerpoint/2010/main" val="2296428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lanjutan</a:t>
            </a:r>
          </a:p>
        </p:txBody>
      </p:sp>
      <p:sp>
        <p:nvSpPr>
          <p:cNvPr id="56323" name="Rectangle 3"/>
          <p:cNvSpPr>
            <a:spLocks noGrp="1" noChangeArrowheads="1"/>
          </p:cNvSpPr>
          <p:nvPr>
            <p:ph type="body" idx="1"/>
          </p:nvPr>
        </p:nvSpPr>
        <p:spPr>
          <a:xfrm>
            <a:off x="1981200" y="1600200"/>
            <a:ext cx="8229600" cy="1443038"/>
          </a:xfrm>
        </p:spPr>
        <p:txBody>
          <a:bodyPr/>
          <a:lstStyle/>
          <a:p>
            <a:r>
              <a:rPr lang="en-US"/>
              <a:t> jika cincin sikloalkana terikat pada rantai alkana yang lebih panjang, maka nama rantai yang lebih panjang sebagai nama induk</a:t>
            </a:r>
          </a:p>
        </p:txBody>
      </p:sp>
      <p:pic>
        <p:nvPicPr>
          <p:cNvPr id="2" name="Picture 1"/>
          <p:cNvPicPr>
            <a:picLocks noChangeAspect="1"/>
          </p:cNvPicPr>
          <p:nvPr/>
        </p:nvPicPr>
        <p:blipFill>
          <a:blip r:embed="rId3"/>
          <a:stretch>
            <a:fillRect/>
          </a:stretch>
        </p:blipFill>
        <p:spPr>
          <a:xfrm>
            <a:off x="2294938" y="3341638"/>
            <a:ext cx="7273878" cy="2327641"/>
          </a:xfrm>
          <a:prstGeom prst="rect">
            <a:avLst/>
          </a:prstGeom>
        </p:spPr>
      </p:pic>
      <p:sp>
        <p:nvSpPr>
          <p:cNvPr id="3" name="Rectangle 2"/>
          <p:cNvSpPr/>
          <p:nvPr/>
        </p:nvSpPr>
        <p:spPr>
          <a:xfrm>
            <a:off x="2222695" y="5570806"/>
            <a:ext cx="7413674" cy="26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780523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Isomerisasi </a:t>
            </a:r>
            <a:r>
              <a:rPr lang="en-US" i="1"/>
              <a:t>cis </a:t>
            </a:r>
            <a:r>
              <a:rPr lang="en-US"/>
              <a:t>dan</a:t>
            </a:r>
            <a:r>
              <a:rPr lang="en-US" i="1"/>
              <a:t> trans</a:t>
            </a:r>
            <a:endParaRPr lang="en-US"/>
          </a:p>
        </p:txBody>
      </p:sp>
      <p:sp>
        <p:nvSpPr>
          <p:cNvPr id="59395" name="Rectangle 3"/>
          <p:cNvSpPr>
            <a:spLocks noGrp="1" noChangeArrowheads="1"/>
          </p:cNvSpPr>
          <p:nvPr>
            <p:ph idx="1"/>
          </p:nvPr>
        </p:nvSpPr>
        <p:spPr>
          <a:xfrm>
            <a:off x="804122" y="1703729"/>
            <a:ext cx="10515600" cy="4351338"/>
          </a:xfrm>
        </p:spPr>
        <p:txBody>
          <a:bodyPr/>
          <a:lstStyle/>
          <a:p>
            <a:pPr>
              <a:lnSpc>
                <a:spcPct val="90000"/>
              </a:lnSpc>
            </a:pPr>
            <a:r>
              <a:rPr lang="en-US" sz="2400" dirty="0"/>
              <a:t> </a:t>
            </a:r>
            <a:r>
              <a:rPr lang="en-US" sz="2400" dirty="0" err="1"/>
              <a:t>dua</a:t>
            </a:r>
            <a:r>
              <a:rPr lang="en-US" sz="2400" dirty="0"/>
              <a:t> </a:t>
            </a:r>
            <a:r>
              <a:rPr lang="en-US" sz="2400" dirty="0" err="1"/>
              <a:t>substitusi</a:t>
            </a:r>
            <a:r>
              <a:rPr lang="en-US" sz="2400" dirty="0"/>
              <a:t> </a:t>
            </a:r>
            <a:r>
              <a:rPr lang="en-US" sz="2400" dirty="0" err="1"/>
              <a:t>berada</a:t>
            </a:r>
            <a:r>
              <a:rPr lang="en-US" sz="2400" dirty="0"/>
              <a:t> </a:t>
            </a:r>
            <a:r>
              <a:rPr lang="en-US" sz="2400" dirty="0" err="1"/>
              <a:t>pada</a:t>
            </a:r>
            <a:r>
              <a:rPr lang="en-US" sz="2400" dirty="0"/>
              <a:t> </a:t>
            </a:r>
            <a:r>
              <a:rPr lang="en-US" sz="2400" dirty="0" err="1"/>
              <a:t>sisi</a:t>
            </a:r>
            <a:r>
              <a:rPr lang="en-US" sz="2400" dirty="0"/>
              <a:t> yang </a:t>
            </a:r>
            <a:r>
              <a:rPr lang="en-US" sz="2400" dirty="0" err="1"/>
              <a:t>sama</a:t>
            </a:r>
            <a:r>
              <a:rPr lang="en-US" sz="2400" dirty="0"/>
              <a:t> </a:t>
            </a:r>
            <a:r>
              <a:rPr lang="en-US" sz="2400" dirty="0" err="1"/>
              <a:t>maka</a:t>
            </a:r>
            <a:r>
              <a:rPr lang="en-US" sz="2400" dirty="0"/>
              <a:t> </a:t>
            </a:r>
            <a:r>
              <a:rPr lang="en-US" sz="2400" dirty="0" err="1"/>
              <a:t>diberi</a:t>
            </a:r>
            <a:r>
              <a:rPr lang="en-US" sz="2400" dirty="0"/>
              <a:t> </a:t>
            </a:r>
            <a:r>
              <a:rPr lang="en-US" sz="2400" dirty="0" err="1"/>
              <a:t>awalan</a:t>
            </a:r>
            <a:r>
              <a:rPr lang="en-US" sz="2400" dirty="0"/>
              <a:t> </a:t>
            </a:r>
            <a:r>
              <a:rPr lang="en-US" sz="2400" i="1" dirty="0"/>
              <a:t>cis</a:t>
            </a:r>
            <a:r>
              <a:rPr lang="en-US" sz="2400" dirty="0"/>
              <a:t> </a:t>
            </a:r>
            <a:r>
              <a:rPr lang="en-US" sz="2400" dirty="0" err="1"/>
              <a:t>dan</a:t>
            </a:r>
            <a:r>
              <a:rPr lang="en-US" sz="2400" dirty="0"/>
              <a:t> </a:t>
            </a:r>
            <a:r>
              <a:rPr lang="en-US" sz="2400" dirty="0" err="1"/>
              <a:t>berada</a:t>
            </a:r>
            <a:r>
              <a:rPr lang="en-US" sz="2400" dirty="0"/>
              <a:t> </a:t>
            </a:r>
            <a:r>
              <a:rPr lang="en-US" sz="2400" dirty="0" err="1"/>
              <a:t>pada</a:t>
            </a:r>
            <a:r>
              <a:rPr lang="en-US" sz="2400" dirty="0"/>
              <a:t> </a:t>
            </a:r>
            <a:r>
              <a:rPr lang="en-US" sz="2400" dirty="0" err="1"/>
              <a:t>sisi</a:t>
            </a:r>
            <a:r>
              <a:rPr lang="en-US" sz="2400" dirty="0"/>
              <a:t> yang </a:t>
            </a:r>
            <a:r>
              <a:rPr lang="en-US" sz="2400" dirty="0" err="1"/>
              <a:t>berlawanan</a:t>
            </a:r>
            <a:r>
              <a:rPr lang="en-US" sz="2400" dirty="0"/>
              <a:t> </a:t>
            </a:r>
            <a:r>
              <a:rPr lang="en-US" sz="2400" dirty="0" err="1"/>
              <a:t>diberi</a:t>
            </a:r>
            <a:r>
              <a:rPr lang="en-US" sz="2400" dirty="0"/>
              <a:t> </a:t>
            </a:r>
            <a:r>
              <a:rPr lang="en-US" sz="2400" dirty="0" err="1"/>
              <a:t>awalan</a:t>
            </a:r>
            <a:r>
              <a:rPr lang="en-US" sz="2400" dirty="0"/>
              <a:t> </a:t>
            </a:r>
            <a:r>
              <a:rPr lang="en-US" sz="2400" i="1" dirty="0"/>
              <a:t>trans</a:t>
            </a:r>
            <a:endParaRPr lang="en-US" sz="2400" dirty="0"/>
          </a:p>
          <a:p>
            <a:pPr>
              <a:lnSpc>
                <a:spcPct val="90000"/>
              </a:lnSpc>
              <a:buFont typeface="Wingdings" panose="05000000000000000000" pitchFamily="2" charset="2"/>
              <a:buNone/>
            </a:pPr>
            <a:endParaRPr lang="en-US" sz="2400" dirty="0"/>
          </a:p>
        </p:txBody>
      </p:sp>
      <p:sp>
        <p:nvSpPr>
          <p:cNvPr id="59401" name="Text Box 9"/>
          <p:cNvSpPr txBox="1">
            <a:spLocks noChangeArrowheads="1"/>
          </p:cNvSpPr>
          <p:nvPr/>
        </p:nvSpPr>
        <p:spPr bwMode="auto">
          <a:xfrm>
            <a:off x="6840538" y="2590800"/>
            <a:ext cx="3217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Times New Roman" panose="02020603050405020304" pitchFamily="18" charset="0"/>
              </a:rPr>
              <a:t>1,2 - dimetilsiklopentana</a:t>
            </a:r>
          </a:p>
        </p:txBody>
      </p:sp>
      <p:sp>
        <p:nvSpPr>
          <p:cNvPr id="59403" name="Text Box 11"/>
          <p:cNvSpPr txBox="1">
            <a:spLocks noChangeArrowheads="1"/>
          </p:cNvSpPr>
          <p:nvPr/>
        </p:nvSpPr>
        <p:spPr bwMode="auto">
          <a:xfrm>
            <a:off x="2140797" y="5800578"/>
            <a:ext cx="3921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dirty="0">
                <a:latin typeface="Times New Roman" panose="02020603050405020304" pitchFamily="18" charset="0"/>
              </a:rPr>
              <a:t>trans</a:t>
            </a:r>
            <a:r>
              <a:rPr lang="en-US" sz="2400" dirty="0">
                <a:latin typeface="Times New Roman" panose="02020603050405020304" pitchFamily="18" charset="0"/>
              </a:rPr>
              <a:t> 1,2 - </a:t>
            </a:r>
            <a:r>
              <a:rPr lang="en-US" sz="2400" dirty="0" err="1">
                <a:latin typeface="Times New Roman" panose="02020603050405020304" pitchFamily="18" charset="0"/>
              </a:rPr>
              <a:t>dimetilsiklopentana</a:t>
            </a:r>
            <a:endParaRPr lang="en-US" sz="2400" dirty="0">
              <a:latin typeface="Times New Roman" panose="02020603050405020304" pitchFamily="18" charset="0"/>
            </a:endParaRPr>
          </a:p>
        </p:txBody>
      </p:sp>
      <p:sp>
        <p:nvSpPr>
          <p:cNvPr id="59406" name="Text Box 14"/>
          <p:cNvSpPr txBox="1">
            <a:spLocks noChangeArrowheads="1"/>
          </p:cNvSpPr>
          <p:nvPr/>
        </p:nvSpPr>
        <p:spPr bwMode="auto">
          <a:xfrm>
            <a:off x="6629399" y="5800578"/>
            <a:ext cx="363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dirty="0">
                <a:latin typeface="Times New Roman" panose="02020603050405020304" pitchFamily="18" charset="0"/>
              </a:rPr>
              <a:t>cis</a:t>
            </a:r>
            <a:r>
              <a:rPr lang="en-US" sz="2400" dirty="0">
                <a:latin typeface="Times New Roman" panose="02020603050405020304" pitchFamily="18" charset="0"/>
              </a:rPr>
              <a:t> 1,2 - </a:t>
            </a:r>
            <a:r>
              <a:rPr lang="en-US" sz="2400" dirty="0" err="1">
                <a:latin typeface="Times New Roman" panose="02020603050405020304" pitchFamily="18" charset="0"/>
              </a:rPr>
              <a:t>dimetilsiklopentana</a:t>
            </a:r>
            <a:endParaRPr lang="en-US" sz="2400" dirty="0">
              <a:latin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396056" y="2590800"/>
            <a:ext cx="3419180" cy="1541684"/>
          </a:xfrm>
          <a:prstGeom prst="rect">
            <a:avLst/>
          </a:prstGeom>
        </p:spPr>
      </p:pic>
      <p:pic>
        <p:nvPicPr>
          <p:cNvPr id="3" name="Picture 2"/>
          <p:cNvPicPr>
            <a:picLocks noChangeAspect="1"/>
          </p:cNvPicPr>
          <p:nvPr/>
        </p:nvPicPr>
        <p:blipFill>
          <a:blip r:embed="rId3"/>
          <a:stretch>
            <a:fillRect/>
          </a:stretch>
        </p:blipFill>
        <p:spPr>
          <a:xfrm>
            <a:off x="2054986" y="4240458"/>
            <a:ext cx="4006936" cy="1479305"/>
          </a:xfrm>
          <a:prstGeom prst="rect">
            <a:avLst/>
          </a:prstGeom>
        </p:spPr>
      </p:pic>
      <p:pic>
        <p:nvPicPr>
          <p:cNvPr id="4" name="Picture 3"/>
          <p:cNvPicPr>
            <a:picLocks noChangeAspect="1"/>
          </p:cNvPicPr>
          <p:nvPr/>
        </p:nvPicPr>
        <p:blipFill>
          <a:blip r:embed="rId4"/>
          <a:stretch>
            <a:fillRect/>
          </a:stretch>
        </p:blipFill>
        <p:spPr>
          <a:xfrm>
            <a:off x="6502107" y="4308331"/>
            <a:ext cx="3886783" cy="1492247"/>
          </a:xfrm>
          <a:prstGeom prst="rect">
            <a:avLst/>
          </a:prstGeom>
        </p:spPr>
      </p:pic>
    </p:spTree>
    <p:extLst>
      <p:ext uri="{BB962C8B-B14F-4D97-AF65-F5344CB8AC3E}">
        <p14:creationId xmlns:p14="http://schemas.microsoft.com/office/powerpoint/2010/main" val="505191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401"/>
                                        </p:tgtEl>
                                        <p:attrNameLst>
                                          <p:attrName>style.visibility</p:attrName>
                                        </p:attrNameLst>
                                      </p:cBhvr>
                                      <p:to>
                                        <p:strVal val="visible"/>
                                      </p:to>
                                    </p:set>
                                    <p:anim calcmode="lin" valueType="num">
                                      <p:cBhvr additive="base">
                                        <p:cTn id="7" dur="500" fill="hold"/>
                                        <p:tgtEl>
                                          <p:spTgt spid="59401"/>
                                        </p:tgtEl>
                                        <p:attrNameLst>
                                          <p:attrName>ppt_x</p:attrName>
                                        </p:attrNameLst>
                                      </p:cBhvr>
                                      <p:tavLst>
                                        <p:tav tm="0">
                                          <p:val>
                                            <p:strVal val="0-#ppt_w/2"/>
                                          </p:val>
                                        </p:tav>
                                        <p:tav tm="100000">
                                          <p:val>
                                            <p:strVal val="#ppt_x"/>
                                          </p:val>
                                        </p:tav>
                                      </p:tavLst>
                                    </p:anim>
                                    <p:anim calcmode="lin" valueType="num">
                                      <p:cBhvr additive="base">
                                        <p:cTn id="8" dur="500" fill="hold"/>
                                        <p:tgtEl>
                                          <p:spTgt spid="594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403"/>
                                        </p:tgtEl>
                                        <p:attrNameLst>
                                          <p:attrName>style.visibility</p:attrName>
                                        </p:attrNameLst>
                                      </p:cBhvr>
                                      <p:to>
                                        <p:strVal val="visible"/>
                                      </p:to>
                                    </p:set>
                                    <p:anim calcmode="lin" valueType="num">
                                      <p:cBhvr additive="base">
                                        <p:cTn id="13" dur="500" fill="hold"/>
                                        <p:tgtEl>
                                          <p:spTgt spid="59403"/>
                                        </p:tgtEl>
                                        <p:attrNameLst>
                                          <p:attrName>ppt_x</p:attrName>
                                        </p:attrNameLst>
                                      </p:cBhvr>
                                      <p:tavLst>
                                        <p:tav tm="0">
                                          <p:val>
                                            <p:strVal val="0-#ppt_w/2"/>
                                          </p:val>
                                        </p:tav>
                                        <p:tav tm="100000">
                                          <p:val>
                                            <p:strVal val="#ppt_x"/>
                                          </p:val>
                                        </p:tav>
                                      </p:tavLst>
                                    </p:anim>
                                    <p:anim calcmode="lin" valueType="num">
                                      <p:cBhvr additive="base">
                                        <p:cTn id="14" dur="500" fill="hold"/>
                                        <p:tgtEl>
                                          <p:spTgt spid="5940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406"/>
                                        </p:tgtEl>
                                        <p:attrNameLst>
                                          <p:attrName>style.visibility</p:attrName>
                                        </p:attrNameLst>
                                      </p:cBhvr>
                                      <p:to>
                                        <p:strVal val="visible"/>
                                      </p:to>
                                    </p:set>
                                    <p:anim calcmode="lin" valueType="num">
                                      <p:cBhvr additive="base">
                                        <p:cTn id="19" dur="500" fill="hold"/>
                                        <p:tgtEl>
                                          <p:spTgt spid="59406"/>
                                        </p:tgtEl>
                                        <p:attrNameLst>
                                          <p:attrName>ppt_x</p:attrName>
                                        </p:attrNameLst>
                                      </p:cBhvr>
                                      <p:tavLst>
                                        <p:tav tm="0">
                                          <p:val>
                                            <p:strVal val="0-#ppt_w/2"/>
                                          </p:val>
                                        </p:tav>
                                        <p:tav tm="100000">
                                          <p:val>
                                            <p:strVal val="#ppt_x"/>
                                          </p:val>
                                        </p:tav>
                                      </p:tavLst>
                                    </p:anim>
                                    <p:anim calcmode="lin" valueType="num">
                                      <p:cBhvr additive="base">
                                        <p:cTn id="20" dur="500" fill="hold"/>
                                        <p:tgtEl>
                                          <p:spTgt spid="594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autoUpdateAnimBg="0"/>
      <p:bldP spid="59403" grpId="0" autoUpdateAnimBg="0"/>
      <p:bldP spid="59406"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dirty="0" err="1"/>
              <a:t>Beberapa</a:t>
            </a:r>
            <a:r>
              <a:rPr lang="en-US" sz="4000" dirty="0"/>
              <a:t> </a:t>
            </a:r>
            <a:r>
              <a:rPr lang="en-US" sz="4000" dirty="0" err="1"/>
              <a:t>Alkana</a:t>
            </a:r>
            <a:r>
              <a:rPr lang="en-US" sz="4000" dirty="0"/>
              <a:t> </a:t>
            </a:r>
            <a:r>
              <a:rPr lang="en-US" sz="4000" dirty="0" err="1"/>
              <a:t>penting</a:t>
            </a:r>
            <a:endParaRPr lang="en-US" sz="4000" dirty="0"/>
          </a:p>
        </p:txBody>
      </p:sp>
      <p:sp>
        <p:nvSpPr>
          <p:cNvPr id="57347" name="Rectangle 3"/>
          <p:cNvSpPr>
            <a:spLocks noGrp="1" noChangeArrowheads="1"/>
          </p:cNvSpPr>
          <p:nvPr>
            <p:ph type="body" idx="1"/>
          </p:nvPr>
        </p:nvSpPr>
        <p:spPr>
          <a:xfrm>
            <a:off x="1981200" y="1600201"/>
            <a:ext cx="8229600" cy="588963"/>
          </a:xfrm>
        </p:spPr>
        <p:txBody>
          <a:bodyPr/>
          <a:lstStyle/>
          <a:p>
            <a:r>
              <a:rPr lang="en-US"/>
              <a:t> Sumber alkana</a:t>
            </a:r>
          </a:p>
        </p:txBody>
      </p:sp>
      <p:pic>
        <p:nvPicPr>
          <p:cNvPr id="57349" name="Picture 5" descr="Three images, all about Petroleum &amp; Natural Gas Formation.&#10;&#10;The first image is about the Ocean 300 to 400 million years ago. Tiny sea plants and animals died and were buried on the ocean floor. Over time, they were covered by layers of sand and silt.&#10;&#10;The second image is about the Ocean 50 to 100 million years ago. Over millions of years, the remains were buried deeper and deeper. The enormous heat and pressure turned them into oil and gas.&#10;&#10;The third image is about Oil &amp; Gas Deposits. Today, we drill down through layers of sand, silt, and rock to reach the rock formations that contain oil and gas deposits."/>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57400" y="2543175"/>
            <a:ext cx="8382000" cy="313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425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additive="base">
                                        <p:cTn id="7" dur="500" fill="hold"/>
                                        <p:tgtEl>
                                          <p:spTgt spid="57349"/>
                                        </p:tgtEl>
                                        <p:attrNameLst>
                                          <p:attrName>ppt_x</p:attrName>
                                        </p:attrNameLst>
                                      </p:cBhvr>
                                      <p:tavLst>
                                        <p:tav tm="0">
                                          <p:val>
                                            <p:strVal val="0-#ppt_w/2"/>
                                          </p:val>
                                        </p:tav>
                                        <p:tav tm="100000">
                                          <p:val>
                                            <p:strVal val="#ppt_x"/>
                                          </p:val>
                                        </p:tav>
                                      </p:tavLst>
                                    </p:anim>
                                    <p:anim calcmode="lin" valueType="num">
                                      <p:cBhvr additive="base">
                                        <p:cTn id="8" dur="500" fill="hold"/>
                                        <p:tgtEl>
                                          <p:spTgt spid="57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0" name="Content Placeholder 9"/>
          <p:cNvSpPr>
            <a:spLocks noGrp="1"/>
          </p:cNvSpPr>
          <p:nvPr>
            <p:ph idx="1"/>
          </p:nvPr>
        </p:nvSpPr>
        <p:spPr/>
        <p:txBody>
          <a:bodyPr/>
          <a:lstStyle/>
          <a:p>
            <a:r>
              <a:rPr lang="en-US" dirty="0" err="1" smtClean="0"/>
              <a:t>Deret</a:t>
            </a:r>
            <a:r>
              <a:rPr lang="en-US" dirty="0" smtClean="0"/>
              <a:t> homolog :</a:t>
            </a:r>
          </a:p>
          <a:p>
            <a:pPr marL="0" indent="0">
              <a:buNone/>
            </a:pPr>
            <a:r>
              <a:rPr lang="en-US" dirty="0"/>
              <a:t> </a:t>
            </a:r>
            <a:r>
              <a:rPr lang="en-US" dirty="0" smtClean="0"/>
              <a:t>  </a:t>
            </a:r>
            <a:r>
              <a:rPr lang="en-US" dirty="0" err="1" smtClean="0"/>
              <a:t>sederet</a:t>
            </a:r>
            <a:r>
              <a:rPr lang="en-US" dirty="0" smtClean="0"/>
              <a:t> </a:t>
            </a:r>
            <a:r>
              <a:rPr lang="en-US" dirty="0" err="1" smtClean="0"/>
              <a:t>senyawa</a:t>
            </a:r>
            <a:r>
              <a:rPr lang="en-US" dirty="0" smtClean="0"/>
              <a:t> yang </a:t>
            </a:r>
            <a:r>
              <a:rPr lang="en-US" dirty="0" err="1" smtClean="0"/>
              <a:t>anggotanya</a:t>
            </a:r>
            <a:r>
              <a:rPr lang="en-US" dirty="0" smtClean="0"/>
              <a:t> </a:t>
            </a:r>
          </a:p>
          <a:p>
            <a:pPr marL="0" indent="0">
              <a:buNone/>
            </a:pPr>
            <a:r>
              <a:rPr lang="en-US" dirty="0"/>
              <a:t> </a:t>
            </a:r>
            <a:r>
              <a:rPr lang="en-US" dirty="0" smtClean="0"/>
              <a:t>  (</a:t>
            </a:r>
            <a:r>
              <a:rPr lang="en-US" dirty="0" err="1" smtClean="0"/>
              <a:t>homolognya</a:t>
            </a:r>
            <a:r>
              <a:rPr lang="en-US" dirty="0" smtClean="0"/>
              <a:t>) </a:t>
            </a:r>
            <a:r>
              <a:rPr lang="en-US" dirty="0" err="1" smtClean="0"/>
              <a:t>berbeda</a:t>
            </a:r>
            <a:r>
              <a:rPr lang="en-US" dirty="0" smtClean="0"/>
              <a:t> </a:t>
            </a:r>
            <a:r>
              <a:rPr lang="en-US" dirty="0" err="1" smtClean="0"/>
              <a:t>satu</a:t>
            </a:r>
            <a:r>
              <a:rPr lang="en-US" dirty="0" smtClean="0"/>
              <a:t> </a:t>
            </a:r>
            <a:r>
              <a:rPr lang="en-US" dirty="0" err="1" smtClean="0"/>
              <a:t>sama</a:t>
            </a:r>
            <a:r>
              <a:rPr lang="en-US" dirty="0" smtClean="0"/>
              <a:t> lain </a:t>
            </a:r>
          </a:p>
          <a:p>
            <a:pPr marL="0" indent="0">
              <a:buNone/>
            </a:pPr>
            <a:r>
              <a:rPr lang="en-US" dirty="0"/>
              <a:t> </a:t>
            </a:r>
            <a:r>
              <a:rPr lang="en-US" dirty="0" smtClean="0"/>
              <a:t>  </a:t>
            </a:r>
            <a:r>
              <a:rPr lang="en-US" dirty="0" err="1" smtClean="0"/>
              <a:t>dengan</a:t>
            </a:r>
            <a:r>
              <a:rPr lang="en-US" dirty="0" smtClean="0"/>
              <a:t> </a:t>
            </a:r>
            <a:r>
              <a:rPr lang="en-US" dirty="0" err="1" smtClean="0"/>
              <a:t>satuan</a:t>
            </a:r>
            <a:r>
              <a:rPr lang="en-US" dirty="0" smtClean="0"/>
              <a:t> yang </a:t>
            </a:r>
            <a:r>
              <a:rPr lang="en-US" dirty="0" err="1" smtClean="0"/>
              <a:t>sama</a:t>
            </a:r>
            <a:endParaRPr lang="en-US" dirty="0" smtClean="0"/>
          </a:p>
          <a:p>
            <a:endParaRPr lang="en-US" dirty="0"/>
          </a:p>
          <a:p>
            <a:r>
              <a:rPr lang="en-US" dirty="0" err="1" smtClean="0"/>
              <a:t>Contoh</a:t>
            </a:r>
            <a:r>
              <a:rPr lang="en-US" dirty="0" smtClean="0"/>
              <a:t> : </a:t>
            </a:r>
            <a:r>
              <a:rPr lang="en-US" dirty="0" err="1" smtClean="0"/>
              <a:t>alkana</a:t>
            </a:r>
            <a:r>
              <a:rPr lang="en-US" dirty="0" smtClean="0"/>
              <a:t> </a:t>
            </a:r>
            <a:r>
              <a:rPr lang="en-US" dirty="0" err="1" smtClean="0"/>
              <a:t>adalah</a:t>
            </a:r>
            <a:r>
              <a:rPr lang="en-US" dirty="0" smtClean="0"/>
              <a:t> </a:t>
            </a:r>
            <a:r>
              <a:rPr lang="en-US" dirty="0" err="1" smtClean="0"/>
              <a:t>deret</a:t>
            </a:r>
            <a:r>
              <a:rPr lang="en-US" dirty="0" smtClean="0"/>
              <a:t> homolog </a:t>
            </a:r>
            <a:r>
              <a:rPr lang="en-US" dirty="0" err="1" smtClean="0"/>
              <a:t>dengan</a:t>
            </a:r>
            <a:r>
              <a:rPr lang="en-US" dirty="0" smtClean="0"/>
              <a:t> </a:t>
            </a:r>
            <a:r>
              <a:rPr lang="en-US" dirty="0" err="1" smtClean="0"/>
              <a:t>satuan</a:t>
            </a:r>
            <a:r>
              <a:rPr lang="en-US" dirty="0" smtClean="0"/>
              <a:t> –CH2- </a:t>
            </a:r>
            <a:endParaRPr lang="en-US" dirty="0"/>
          </a:p>
        </p:txBody>
      </p:sp>
    </p:spTree>
    <p:extLst>
      <p:ext uri="{BB962C8B-B14F-4D97-AF65-F5344CB8AC3E}">
        <p14:creationId xmlns:p14="http://schemas.microsoft.com/office/powerpoint/2010/main" val="656703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Refiner</a:t>
            </a:r>
            <a:r>
              <a:rPr lang="id-ID"/>
              <a:t>y</a:t>
            </a:r>
            <a:r>
              <a:rPr lang="en-US"/>
              <a:t> crude oil</a:t>
            </a:r>
          </a:p>
        </p:txBody>
      </p:sp>
      <p:pic>
        <p:nvPicPr>
          <p:cNvPr id="58371" name="Picture 3" descr="An image of a typical refinery process flow diagram. Click on it to get a large vers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84314"/>
            <a:ext cx="632460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247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anim calcmode="lin" valueType="num">
                                      <p:cBhvr additive="base">
                                        <p:cTn id="7" dur="500" fill="hold"/>
                                        <p:tgtEl>
                                          <p:spTgt spid="58371"/>
                                        </p:tgtEl>
                                        <p:attrNameLst>
                                          <p:attrName>ppt_x</p:attrName>
                                        </p:attrNameLst>
                                      </p:cBhvr>
                                      <p:tavLst>
                                        <p:tav tm="0">
                                          <p:val>
                                            <p:strVal val="0-#ppt_w/2"/>
                                          </p:val>
                                        </p:tav>
                                        <p:tav tm="100000">
                                          <p:val>
                                            <p:strVal val="#ppt_x"/>
                                          </p:val>
                                        </p:tav>
                                      </p:tavLst>
                                    </p:anim>
                                    <p:anim calcmode="lin" valueType="num">
                                      <p:cBhvr additive="base">
                                        <p:cTn id="8" dur="500" fill="hold"/>
                                        <p:tgtEl>
                                          <p:spTgt spid="583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0" y="304801"/>
            <a:ext cx="6172200" cy="6242383"/>
          </a:xfrm>
          <a:prstGeom prst="rect">
            <a:avLst/>
          </a:prstGeom>
        </p:spPr>
      </p:pic>
    </p:spTree>
    <p:extLst>
      <p:ext uri="{BB962C8B-B14F-4D97-AF65-F5344CB8AC3E}">
        <p14:creationId xmlns:p14="http://schemas.microsoft.com/office/powerpoint/2010/main" val="30479687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4610" y="-76200"/>
            <a:ext cx="6750391" cy="6412814"/>
          </a:xfrm>
          <a:prstGeom prst="rect">
            <a:avLst/>
          </a:prstGeom>
        </p:spPr>
      </p:pic>
      <p:pic>
        <p:nvPicPr>
          <p:cNvPr id="3" name="Picture 2"/>
          <p:cNvPicPr>
            <a:picLocks noChangeAspect="1"/>
          </p:cNvPicPr>
          <p:nvPr/>
        </p:nvPicPr>
        <p:blipFill>
          <a:blip r:embed="rId3"/>
          <a:stretch>
            <a:fillRect/>
          </a:stretch>
        </p:blipFill>
        <p:spPr>
          <a:xfrm>
            <a:off x="2895600" y="6172200"/>
            <a:ext cx="6629401" cy="622744"/>
          </a:xfrm>
          <a:prstGeom prst="rect">
            <a:avLst/>
          </a:prstGeom>
        </p:spPr>
      </p:pic>
    </p:spTree>
    <p:extLst>
      <p:ext uri="{BB962C8B-B14F-4D97-AF65-F5344CB8AC3E}">
        <p14:creationId xmlns:p14="http://schemas.microsoft.com/office/powerpoint/2010/main" val="10808022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0000"/>
                </a:solidFill>
              </a:rPr>
              <a:t>CRACKING</a:t>
            </a:r>
          </a:p>
          <a:p>
            <a:pPr marL="0" indent="0">
              <a:buNone/>
            </a:pPr>
            <a:r>
              <a:rPr lang="en-US" dirty="0" smtClean="0"/>
              <a:t>Proses </a:t>
            </a:r>
            <a:r>
              <a:rPr lang="en-US" dirty="0" err="1" smtClean="0"/>
              <a:t>perengkahan</a:t>
            </a:r>
            <a:r>
              <a:rPr lang="en-US" dirty="0" smtClean="0"/>
              <a:t> </a:t>
            </a:r>
            <a:r>
              <a:rPr lang="en-US" dirty="0" err="1" smtClean="0"/>
              <a:t>hidrokarbon</a:t>
            </a:r>
            <a:r>
              <a:rPr lang="en-US" dirty="0" smtClean="0"/>
              <a:t> </a:t>
            </a:r>
            <a:r>
              <a:rPr lang="en-US" dirty="0" err="1" smtClean="0"/>
              <a:t>dengan</a:t>
            </a:r>
            <a:r>
              <a:rPr lang="en-US" dirty="0" smtClean="0"/>
              <a:t> BM </a:t>
            </a:r>
            <a:r>
              <a:rPr lang="en-US" dirty="0" err="1" smtClean="0"/>
              <a:t>tinggi</a:t>
            </a:r>
            <a:r>
              <a:rPr lang="en-US" dirty="0" smtClean="0"/>
              <a:t> </a:t>
            </a:r>
            <a:r>
              <a:rPr lang="en-US" dirty="0" err="1" smtClean="0"/>
              <a:t>menjadi</a:t>
            </a:r>
            <a:r>
              <a:rPr lang="en-US" dirty="0" smtClean="0"/>
              <a:t> HK </a:t>
            </a:r>
            <a:r>
              <a:rPr lang="en-US" dirty="0" err="1" smtClean="0"/>
              <a:t>dengan</a:t>
            </a:r>
            <a:r>
              <a:rPr lang="en-US" dirty="0" smtClean="0"/>
              <a:t> BM </a:t>
            </a:r>
            <a:r>
              <a:rPr lang="en-US" dirty="0" err="1" smtClean="0"/>
              <a:t>rendah</a:t>
            </a:r>
            <a:endParaRPr lang="en-US" dirty="0" smtClean="0"/>
          </a:p>
          <a:p>
            <a:r>
              <a:rPr lang="en-US" dirty="0" smtClean="0">
                <a:solidFill>
                  <a:srgbClr val="FF0000"/>
                </a:solidFill>
              </a:rPr>
              <a:t>REFORMING</a:t>
            </a:r>
          </a:p>
          <a:p>
            <a:pPr marL="0" indent="0">
              <a:buNone/>
            </a:pPr>
            <a:r>
              <a:rPr lang="en-US" dirty="0" smtClean="0"/>
              <a:t>Proses </a:t>
            </a:r>
            <a:r>
              <a:rPr lang="en-US" dirty="0" err="1" smtClean="0"/>
              <a:t>konversi</a:t>
            </a:r>
            <a:r>
              <a:rPr lang="en-US" dirty="0" smtClean="0"/>
              <a:t> </a:t>
            </a:r>
            <a:r>
              <a:rPr lang="en-US" dirty="0" err="1" smtClean="0"/>
              <a:t>hidrokarbon</a:t>
            </a:r>
            <a:r>
              <a:rPr lang="en-US" dirty="0" smtClean="0"/>
              <a:t> </a:t>
            </a:r>
            <a:r>
              <a:rPr lang="en-US" dirty="0" err="1" smtClean="0"/>
              <a:t>dalam</a:t>
            </a:r>
            <a:r>
              <a:rPr lang="en-US" dirty="0" smtClean="0"/>
              <a:t> </a:t>
            </a:r>
            <a:r>
              <a:rPr lang="en-US" dirty="0" err="1" smtClean="0"/>
              <a:t>minyak</a:t>
            </a:r>
            <a:r>
              <a:rPr lang="en-US" dirty="0" smtClean="0"/>
              <a:t> </a:t>
            </a:r>
            <a:r>
              <a:rPr lang="en-US" dirty="0" err="1" smtClean="0"/>
              <a:t>bumi</a:t>
            </a:r>
            <a:r>
              <a:rPr lang="en-US" dirty="0" smtClean="0"/>
              <a:t> </a:t>
            </a:r>
            <a:r>
              <a:rPr lang="en-US" dirty="0" err="1" smtClean="0"/>
              <a:t>menjadi</a:t>
            </a:r>
            <a:r>
              <a:rPr lang="en-US" dirty="0" smtClean="0"/>
              <a:t> HK aromatic </a:t>
            </a:r>
            <a:r>
              <a:rPr lang="en-US" dirty="0" err="1" smtClean="0"/>
              <a:t>dan</a:t>
            </a:r>
            <a:r>
              <a:rPr lang="en-US" dirty="0" smtClean="0"/>
              <a:t> alkane </a:t>
            </a:r>
            <a:r>
              <a:rPr lang="en-US" dirty="0" err="1" smtClean="0"/>
              <a:t>berantai</a:t>
            </a:r>
            <a:r>
              <a:rPr lang="en-US" dirty="0" smtClean="0"/>
              <a:t> </a:t>
            </a:r>
            <a:r>
              <a:rPr lang="en-US" dirty="0" err="1" smtClean="0"/>
              <a:t>cabang</a:t>
            </a:r>
            <a:endParaRPr lang="en-US" dirty="0" smtClean="0"/>
          </a:p>
          <a:p>
            <a:pPr marL="0" indent="0">
              <a:buNone/>
            </a:pPr>
            <a:r>
              <a:rPr lang="en-US" dirty="0" err="1" smtClean="0"/>
              <a:t>Kinerja</a:t>
            </a:r>
            <a:r>
              <a:rPr lang="en-US" dirty="0" smtClean="0"/>
              <a:t> </a:t>
            </a:r>
            <a:r>
              <a:rPr lang="en-US" dirty="0" err="1" smtClean="0"/>
              <a:t>sbg</a:t>
            </a:r>
            <a:r>
              <a:rPr lang="en-US" dirty="0" smtClean="0"/>
              <a:t> BBM </a:t>
            </a:r>
            <a:r>
              <a:rPr lang="en-US" dirty="0" err="1" smtClean="0"/>
              <a:t>lebih</a:t>
            </a:r>
            <a:r>
              <a:rPr lang="en-US" dirty="0" smtClean="0"/>
              <a:t> </a:t>
            </a:r>
            <a:r>
              <a:rPr lang="en-US" dirty="0" err="1" smtClean="0"/>
              <a:t>baik</a:t>
            </a:r>
            <a:r>
              <a:rPr lang="en-US" dirty="0" smtClean="0"/>
              <a:t> </a:t>
            </a:r>
            <a:r>
              <a:rPr lang="en-US" dirty="0" err="1" smtClean="0"/>
              <a:t>dibanding</a:t>
            </a:r>
            <a:r>
              <a:rPr lang="en-US" dirty="0" smtClean="0"/>
              <a:t> paraffin </a:t>
            </a:r>
            <a:r>
              <a:rPr lang="en-US" dirty="0" err="1" smtClean="0"/>
              <a:t>dan</a:t>
            </a:r>
            <a:r>
              <a:rPr lang="en-US" dirty="0" smtClean="0"/>
              <a:t> </a:t>
            </a:r>
            <a:r>
              <a:rPr lang="en-US" dirty="0" err="1" smtClean="0"/>
              <a:t>sikloalkana</a:t>
            </a:r>
            <a:endParaRPr lang="en-US" dirty="0"/>
          </a:p>
        </p:txBody>
      </p:sp>
      <p:sp>
        <p:nvSpPr>
          <p:cNvPr id="4" name="Title 1"/>
          <p:cNvSpPr>
            <a:spLocks noGrp="1"/>
          </p:cNvSpPr>
          <p:nvPr>
            <p:ph type="title"/>
          </p:nvPr>
        </p:nvSpPr>
        <p:spPr/>
        <p:txBody>
          <a:bodyPr/>
          <a:lstStyle/>
          <a:p>
            <a:r>
              <a:rPr lang="en-US" dirty="0" smtClean="0"/>
              <a:t>Proses-proses yang </a:t>
            </a:r>
            <a:r>
              <a:rPr lang="en-US" dirty="0" err="1" smtClean="0"/>
              <a:t>terjadi</a:t>
            </a:r>
            <a:r>
              <a:rPr lang="en-US" dirty="0" smtClean="0"/>
              <a:t> </a:t>
            </a:r>
            <a:r>
              <a:rPr lang="en-US" dirty="0" err="1" smtClean="0"/>
              <a:t>dalam</a:t>
            </a:r>
            <a:r>
              <a:rPr lang="en-US" dirty="0" smtClean="0"/>
              <a:t> </a:t>
            </a:r>
            <a:r>
              <a:rPr lang="en-US" dirty="0" err="1" smtClean="0"/>
              <a:t>industri</a:t>
            </a:r>
            <a:r>
              <a:rPr lang="en-US" dirty="0" smtClean="0"/>
              <a:t> </a:t>
            </a:r>
            <a:r>
              <a:rPr lang="en-US" dirty="0" err="1" smtClean="0"/>
              <a:t>minyak</a:t>
            </a:r>
            <a:r>
              <a:rPr lang="en-US" dirty="0" smtClean="0"/>
              <a:t> </a:t>
            </a:r>
            <a:r>
              <a:rPr lang="en-US" dirty="0" err="1" smtClean="0"/>
              <a:t>bumi</a:t>
            </a:r>
            <a:endParaRPr lang="en-US" dirty="0"/>
          </a:p>
        </p:txBody>
      </p:sp>
    </p:spTree>
    <p:extLst>
      <p:ext uri="{BB962C8B-B14F-4D97-AF65-F5344CB8AC3E}">
        <p14:creationId xmlns:p14="http://schemas.microsoft.com/office/powerpoint/2010/main" val="597732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4294967295"/>
            <p:extLst>
              <p:ext uri="{D42A27DB-BD31-4B8C-83A1-F6EECF244321}">
                <p14:modId xmlns:p14="http://schemas.microsoft.com/office/powerpoint/2010/main" val="1799759432"/>
              </p:ext>
            </p:extLst>
          </p:nvPr>
        </p:nvGraphicFramePr>
        <p:xfrm>
          <a:off x="1617785" y="259056"/>
          <a:ext cx="8229600" cy="627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2715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SINTESIS ALKANA</a:t>
            </a:r>
            <a:endParaRPr lang="en-US" dirty="0"/>
          </a:p>
        </p:txBody>
      </p:sp>
      <p:sp>
        <p:nvSpPr>
          <p:cNvPr id="3" name="Content Placeholder 2"/>
          <p:cNvSpPr>
            <a:spLocks noGrp="1"/>
          </p:cNvSpPr>
          <p:nvPr>
            <p:ph idx="1"/>
          </p:nvPr>
        </p:nvSpPr>
        <p:spPr/>
        <p:txBody>
          <a:bodyPr/>
          <a:lstStyle/>
          <a:p>
            <a:r>
              <a:rPr lang="en-US" dirty="0" err="1" smtClean="0">
                <a:solidFill>
                  <a:srgbClr val="FF0000"/>
                </a:solidFill>
              </a:rPr>
              <a:t>Hidrogenasi</a:t>
            </a:r>
            <a:r>
              <a:rPr lang="en-US" dirty="0" smtClean="0">
                <a:solidFill>
                  <a:srgbClr val="FF0000"/>
                </a:solidFill>
              </a:rPr>
              <a:t> </a:t>
            </a:r>
            <a:r>
              <a:rPr lang="en-US" dirty="0" err="1" smtClean="0">
                <a:solidFill>
                  <a:srgbClr val="FF0000"/>
                </a:solidFill>
              </a:rPr>
              <a:t>alkena</a:t>
            </a:r>
            <a:r>
              <a:rPr lang="en-US" dirty="0" smtClean="0">
                <a:solidFill>
                  <a:srgbClr val="FF0000"/>
                </a:solidFill>
              </a:rPr>
              <a:t> </a:t>
            </a:r>
            <a:r>
              <a:rPr lang="en-US" dirty="0" err="1" smtClean="0">
                <a:solidFill>
                  <a:srgbClr val="FF0000"/>
                </a:solidFill>
              </a:rPr>
              <a:t>dan</a:t>
            </a:r>
            <a:r>
              <a:rPr lang="en-US" dirty="0" smtClean="0">
                <a:solidFill>
                  <a:srgbClr val="FF0000"/>
                </a:solidFill>
              </a:rPr>
              <a:t> </a:t>
            </a:r>
            <a:r>
              <a:rPr lang="en-US" dirty="0" err="1" smtClean="0">
                <a:solidFill>
                  <a:srgbClr val="FF0000"/>
                </a:solidFill>
              </a:rPr>
              <a:t>alkuna</a:t>
            </a:r>
            <a:endParaRPr lang="en-US" dirty="0" smtClean="0">
              <a:solidFill>
                <a:srgbClr val="FF0000"/>
              </a:solidFill>
            </a:endParaRPr>
          </a:p>
          <a:p>
            <a:pPr marL="0" indent="0">
              <a:buNone/>
            </a:pPr>
            <a:r>
              <a:rPr lang="en-US" dirty="0" err="1" smtClean="0"/>
              <a:t>Reaksi</a:t>
            </a:r>
            <a:r>
              <a:rPr lang="en-US" dirty="0" smtClean="0"/>
              <a:t> </a:t>
            </a:r>
            <a:r>
              <a:rPr lang="en-US" dirty="0" err="1" smtClean="0"/>
              <a:t>heterogen</a:t>
            </a:r>
            <a:r>
              <a:rPr lang="en-US" dirty="0" smtClean="0"/>
              <a:t> gas (H</a:t>
            </a:r>
            <a:r>
              <a:rPr lang="en-US" sz="2400" dirty="0"/>
              <a:t>2</a:t>
            </a:r>
            <a:r>
              <a:rPr lang="en-US" dirty="0" smtClean="0"/>
              <a:t>) – </a:t>
            </a:r>
            <a:r>
              <a:rPr lang="en-US" dirty="0" err="1" smtClean="0"/>
              <a:t>cair</a:t>
            </a:r>
            <a:r>
              <a:rPr lang="en-US" dirty="0" smtClean="0"/>
              <a:t> </a:t>
            </a:r>
            <a:r>
              <a:rPr lang="en-US" dirty="0" err="1" smtClean="0"/>
              <a:t>dengan</a:t>
            </a:r>
            <a:r>
              <a:rPr lang="en-US" dirty="0" smtClean="0"/>
              <a:t> </a:t>
            </a:r>
            <a:r>
              <a:rPr lang="en-US" dirty="0" err="1" smtClean="0"/>
              <a:t>katalis</a:t>
            </a:r>
            <a:r>
              <a:rPr lang="en-US" dirty="0" smtClean="0"/>
              <a:t> </a:t>
            </a:r>
            <a:r>
              <a:rPr lang="en-US" dirty="0" err="1" smtClean="0"/>
              <a:t>padat</a:t>
            </a:r>
            <a:r>
              <a:rPr lang="en-US" dirty="0" smtClean="0"/>
              <a:t>.</a:t>
            </a:r>
            <a:endParaRPr lang="en-US" dirty="0"/>
          </a:p>
          <a:p>
            <a:pPr marL="0" indent="0">
              <a:buNone/>
            </a:pPr>
            <a:r>
              <a:rPr lang="en-US" dirty="0" err="1" smtClean="0"/>
              <a:t>Katalis</a:t>
            </a:r>
            <a:r>
              <a:rPr lang="en-US" dirty="0" smtClean="0"/>
              <a:t> : Ni, </a:t>
            </a:r>
            <a:r>
              <a:rPr lang="en-US" dirty="0" err="1" smtClean="0"/>
              <a:t>Pd</a:t>
            </a:r>
            <a:r>
              <a:rPr lang="en-US" dirty="0" smtClean="0"/>
              <a:t>, </a:t>
            </a:r>
            <a:r>
              <a:rPr lang="en-US" dirty="0" err="1" smtClean="0"/>
              <a:t>Pt</a:t>
            </a:r>
            <a:endParaRPr lang="en-US" dirty="0" smtClean="0"/>
          </a:p>
          <a:p>
            <a:pPr marL="0" indent="0">
              <a:buNone/>
            </a:pPr>
            <a:r>
              <a:rPr lang="en-US" dirty="0" err="1" smtClean="0"/>
              <a:t>Pelarut</a:t>
            </a:r>
            <a:r>
              <a:rPr lang="en-US" dirty="0" smtClean="0"/>
              <a:t> : </a:t>
            </a:r>
            <a:r>
              <a:rPr lang="en-US" dirty="0" err="1" smtClean="0"/>
              <a:t>etanol</a:t>
            </a:r>
            <a:r>
              <a:rPr lang="en-US" dirty="0" smtClean="0"/>
              <a:t>, </a:t>
            </a:r>
            <a:r>
              <a:rPr lang="en-US" dirty="0" err="1" smtClean="0"/>
              <a:t>etil</a:t>
            </a:r>
            <a:r>
              <a:rPr lang="en-US" dirty="0" smtClean="0"/>
              <a:t> </a:t>
            </a:r>
            <a:r>
              <a:rPr lang="en-US" dirty="0" err="1" smtClean="0"/>
              <a:t>asetat</a:t>
            </a:r>
            <a:endParaRPr lang="en-US" dirty="0"/>
          </a:p>
        </p:txBody>
      </p:sp>
      <p:pic>
        <p:nvPicPr>
          <p:cNvPr id="4" name="Picture 3"/>
          <p:cNvPicPr>
            <a:picLocks noChangeAspect="1"/>
          </p:cNvPicPr>
          <p:nvPr/>
        </p:nvPicPr>
        <p:blipFill>
          <a:blip r:embed="rId2"/>
          <a:stretch>
            <a:fillRect/>
          </a:stretch>
        </p:blipFill>
        <p:spPr>
          <a:xfrm>
            <a:off x="2438401" y="4770437"/>
            <a:ext cx="6943725" cy="1543050"/>
          </a:xfrm>
          <a:prstGeom prst="rect">
            <a:avLst/>
          </a:prstGeom>
        </p:spPr>
      </p:pic>
    </p:spTree>
    <p:extLst>
      <p:ext uri="{BB962C8B-B14F-4D97-AF65-F5344CB8AC3E}">
        <p14:creationId xmlns:p14="http://schemas.microsoft.com/office/powerpoint/2010/main" val="21763072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33601" y="457200"/>
            <a:ext cx="7628379" cy="5562600"/>
          </a:xfrm>
          <a:prstGeom prst="rect">
            <a:avLst/>
          </a:prstGeom>
        </p:spPr>
      </p:pic>
    </p:spTree>
    <p:extLst>
      <p:ext uri="{BB962C8B-B14F-4D97-AF65-F5344CB8AC3E}">
        <p14:creationId xmlns:p14="http://schemas.microsoft.com/office/powerpoint/2010/main" val="6813850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solidFill>
                  <a:srgbClr val="FF0000"/>
                </a:solidFill>
              </a:rPr>
              <a:t>Reduksi</a:t>
            </a:r>
            <a:r>
              <a:rPr lang="en-US" dirty="0" smtClean="0">
                <a:solidFill>
                  <a:srgbClr val="FF0000"/>
                </a:solidFill>
              </a:rPr>
              <a:t> </a:t>
            </a:r>
            <a:r>
              <a:rPr lang="en-US" dirty="0" err="1" smtClean="0">
                <a:solidFill>
                  <a:srgbClr val="FF0000"/>
                </a:solidFill>
              </a:rPr>
              <a:t>alkil</a:t>
            </a:r>
            <a:r>
              <a:rPr lang="en-US" dirty="0" smtClean="0">
                <a:solidFill>
                  <a:srgbClr val="FF0000"/>
                </a:solidFill>
              </a:rPr>
              <a:t> </a:t>
            </a:r>
            <a:r>
              <a:rPr lang="en-US" dirty="0" err="1" smtClean="0">
                <a:solidFill>
                  <a:srgbClr val="FF0000"/>
                </a:solidFill>
              </a:rPr>
              <a:t>halida</a:t>
            </a:r>
            <a:endParaRPr lang="en-US" dirty="0" smtClean="0">
              <a:solidFill>
                <a:srgbClr val="FF0000"/>
              </a:solidFill>
            </a:endParaRPr>
          </a:p>
          <a:p>
            <a:endParaRPr lang="en-US" dirty="0"/>
          </a:p>
          <a:p>
            <a:endParaRPr lang="en-US" dirty="0" smtClean="0"/>
          </a:p>
          <a:p>
            <a:endParaRPr lang="en-US" dirty="0"/>
          </a:p>
          <a:p>
            <a:r>
              <a:rPr lang="en-US" dirty="0" err="1" smtClean="0"/>
              <a:t>Contoh</a:t>
            </a:r>
            <a:r>
              <a:rPr lang="en-US" dirty="0" smtClean="0"/>
              <a:t> :</a:t>
            </a:r>
            <a:endParaRPr lang="en-US" dirty="0"/>
          </a:p>
        </p:txBody>
      </p:sp>
      <p:pic>
        <p:nvPicPr>
          <p:cNvPr id="4" name="Picture 3"/>
          <p:cNvPicPr>
            <a:picLocks noChangeAspect="1"/>
          </p:cNvPicPr>
          <p:nvPr/>
        </p:nvPicPr>
        <p:blipFill>
          <a:blip r:embed="rId2"/>
          <a:stretch>
            <a:fillRect/>
          </a:stretch>
        </p:blipFill>
        <p:spPr>
          <a:xfrm>
            <a:off x="4681758" y="1560513"/>
            <a:ext cx="5667375" cy="1219200"/>
          </a:xfrm>
          <a:prstGeom prst="rect">
            <a:avLst/>
          </a:prstGeom>
        </p:spPr>
      </p:pic>
      <p:pic>
        <p:nvPicPr>
          <p:cNvPr id="5" name="Picture 4"/>
          <p:cNvPicPr>
            <a:picLocks noChangeAspect="1"/>
          </p:cNvPicPr>
          <p:nvPr/>
        </p:nvPicPr>
        <p:blipFill>
          <a:blip r:embed="rId3"/>
          <a:stretch>
            <a:fillRect/>
          </a:stretch>
        </p:blipFill>
        <p:spPr>
          <a:xfrm>
            <a:off x="4780232" y="3300413"/>
            <a:ext cx="6810375" cy="2876550"/>
          </a:xfrm>
          <a:prstGeom prst="rect">
            <a:avLst/>
          </a:prstGeom>
        </p:spPr>
      </p:pic>
      <p:sp>
        <p:nvSpPr>
          <p:cNvPr id="6" name="Title 1"/>
          <p:cNvSpPr>
            <a:spLocks noGrp="1"/>
          </p:cNvSpPr>
          <p:nvPr>
            <p:ph type="title"/>
          </p:nvPr>
        </p:nvSpPr>
        <p:spPr/>
        <p:txBody>
          <a:bodyPr/>
          <a:lstStyle/>
          <a:p>
            <a:r>
              <a:rPr lang="en-US" dirty="0" err="1" smtClean="0"/>
              <a:t>Sintesis</a:t>
            </a:r>
            <a:r>
              <a:rPr lang="en-US" dirty="0" smtClean="0"/>
              <a:t> </a:t>
            </a:r>
            <a:r>
              <a:rPr lang="en-US" dirty="0" err="1" smtClean="0"/>
              <a:t>alkana</a:t>
            </a:r>
            <a:endParaRPr lang="en-US" dirty="0"/>
          </a:p>
        </p:txBody>
      </p:sp>
    </p:spTree>
    <p:extLst>
      <p:ext uri="{BB962C8B-B14F-4D97-AF65-F5344CB8AC3E}">
        <p14:creationId xmlns:p14="http://schemas.microsoft.com/office/powerpoint/2010/main" val="3739786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6650" y="1272604"/>
            <a:ext cx="9193097" cy="4530725"/>
          </a:xfrm>
        </p:spPr>
        <p:txBody>
          <a:bodyPr/>
          <a:lstStyle/>
          <a:p>
            <a:r>
              <a:rPr lang="en-US" dirty="0" err="1" smtClean="0">
                <a:solidFill>
                  <a:srgbClr val="FF0000"/>
                </a:solidFill>
              </a:rPr>
              <a:t>Sintesa</a:t>
            </a:r>
            <a:r>
              <a:rPr lang="en-US" dirty="0" smtClean="0">
                <a:solidFill>
                  <a:srgbClr val="FF0000"/>
                </a:solidFill>
              </a:rPr>
              <a:t> </a:t>
            </a:r>
            <a:r>
              <a:rPr lang="en-US" dirty="0" err="1" smtClean="0">
                <a:solidFill>
                  <a:srgbClr val="FF0000"/>
                </a:solidFill>
              </a:rPr>
              <a:t>Wurtz</a:t>
            </a:r>
            <a:endParaRPr lang="en-US" dirty="0" smtClean="0">
              <a:solidFill>
                <a:srgbClr val="FF0000"/>
              </a:solidFill>
            </a:endParaRPr>
          </a:p>
          <a:p>
            <a:pPr marL="0" indent="0">
              <a:buNone/>
            </a:pPr>
            <a:r>
              <a:rPr lang="en-US" dirty="0" smtClean="0"/>
              <a:t>   </a:t>
            </a:r>
            <a:r>
              <a:rPr lang="en-US" dirty="0" err="1" smtClean="0"/>
              <a:t>Reaksi</a:t>
            </a:r>
            <a:r>
              <a:rPr lang="en-US" dirty="0" smtClean="0"/>
              <a:t> </a:t>
            </a:r>
            <a:r>
              <a:rPr lang="en-US" dirty="0" err="1" smtClean="0"/>
              <a:t>alkil</a:t>
            </a:r>
            <a:r>
              <a:rPr lang="en-US" dirty="0" smtClean="0"/>
              <a:t> halide </a:t>
            </a:r>
            <a:r>
              <a:rPr lang="en-US" dirty="0" err="1" smtClean="0"/>
              <a:t>dengan</a:t>
            </a:r>
            <a:r>
              <a:rPr lang="en-US" dirty="0" smtClean="0"/>
              <a:t> </a:t>
            </a:r>
            <a:r>
              <a:rPr lang="en-US" dirty="0" err="1" smtClean="0"/>
              <a:t>logam</a:t>
            </a:r>
            <a:endParaRPr lang="en-US" dirty="0" smtClean="0">
              <a:solidFill>
                <a:srgbClr val="FF0000"/>
              </a:solidFill>
            </a:endParaRPr>
          </a:p>
          <a:p>
            <a:endParaRPr lang="en-US" dirty="0" smtClean="0">
              <a:solidFill>
                <a:srgbClr val="FF0000"/>
              </a:solidFill>
            </a:endParaRPr>
          </a:p>
          <a:p>
            <a:endParaRPr lang="en-US" dirty="0">
              <a:solidFill>
                <a:srgbClr val="FF0000"/>
              </a:solidFill>
            </a:endParaRPr>
          </a:p>
          <a:p>
            <a:r>
              <a:rPr lang="en-US" dirty="0" err="1" smtClean="0">
                <a:solidFill>
                  <a:srgbClr val="FF0000"/>
                </a:solidFill>
              </a:rPr>
              <a:t>Sintesa</a:t>
            </a:r>
            <a:r>
              <a:rPr lang="en-US" dirty="0" smtClean="0">
                <a:solidFill>
                  <a:srgbClr val="FF0000"/>
                </a:solidFill>
              </a:rPr>
              <a:t> Grignard</a:t>
            </a:r>
          </a:p>
          <a:p>
            <a:pPr marL="0" indent="0">
              <a:buNone/>
            </a:pPr>
            <a:r>
              <a:rPr lang="en-US" dirty="0" smtClean="0"/>
              <a:t>   </a:t>
            </a:r>
            <a:r>
              <a:rPr lang="en-US" dirty="0" err="1" smtClean="0"/>
              <a:t>Reaksi</a:t>
            </a:r>
            <a:r>
              <a:rPr lang="en-US" dirty="0" smtClean="0"/>
              <a:t> </a:t>
            </a:r>
            <a:r>
              <a:rPr lang="en-US" dirty="0" err="1"/>
              <a:t>alkil</a:t>
            </a:r>
            <a:r>
              <a:rPr lang="en-US" dirty="0"/>
              <a:t> halide </a:t>
            </a:r>
            <a:r>
              <a:rPr lang="en-US" dirty="0" err="1"/>
              <a:t>dengan</a:t>
            </a:r>
            <a:r>
              <a:rPr lang="en-US" dirty="0"/>
              <a:t> </a:t>
            </a:r>
            <a:r>
              <a:rPr lang="en-US" dirty="0" smtClean="0"/>
              <a:t>Mg </a:t>
            </a:r>
            <a:r>
              <a:rPr lang="en-US" dirty="0" err="1" smtClean="0"/>
              <a:t>dengan</a:t>
            </a:r>
            <a:r>
              <a:rPr lang="en-US" dirty="0" smtClean="0"/>
              <a:t> </a:t>
            </a:r>
            <a:r>
              <a:rPr lang="en-US" dirty="0" err="1" smtClean="0"/>
              <a:t>bantuan</a:t>
            </a:r>
            <a:r>
              <a:rPr lang="en-US" dirty="0" smtClean="0"/>
              <a:t> </a:t>
            </a:r>
            <a:r>
              <a:rPr lang="en-US" dirty="0" err="1" smtClean="0"/>
              <a:t>eter</a:t>
            </a:r>
            <a:r>
              <a:rPr lang="en-US" dirty="0" smtClean="0"/>
              <a:t> </a:t>
            </a:r>
            <a:r>
              <a:rPr lang="en-US" dirty="0" err="1" smtClean="0"/>
              <a:t>dan</a:t>
            </a:r>
            <a:r>
              <a:rPr lang="en-US" dirty="0" smtClean="0"/>
              <a:t> air</a:t>
            </a:r>
            <a:endParaRPr lang="en-US" dirty="0"/>
          </a:p>
        </p:txBody>
      </p:sp>
      <p:sp>
        <p:nvSpPr>
          <p:cNvPr id="4" name="Title 1"/>
          <p:cNvSpPr>
            <a:spLocks noGrp="1"/>
          </p:cNvSpPr>
          <p:nvPr>
            <p:ph type="title"/>
          </p:nvPr>
        </p:nvSpPr>
        <p:spPr>
          <a:xfrm>
            <a:off x="1976651" y="132779"/>
            <a:ext cx="8229600" cy="1139825"/>
          </a:xfrm>
        </p:spPr>
        <p:txBody>
          <a:bodyPr/>
          <a:lstStyle/>
          <a:p>
            <a:r>
              <a:rPr lang="en-US" dirty="0" err="1" smtClean="0"/>
              <a:t>Sintesis</a:t>
            </a:r>
            <a:r>
              <a:rPr lang="en-US" dirty="0" smtClean="0"/>
              <a:t> </a:t>
            </a:r>
            <a:r>
              <a:rPr lang="en-US" dirty="0" err="1" smtClean="0"/>
              <a:t>alkana</a:t>
            </a:r>
            <a:endParaRPr lang="en-US" dirty="0"/>
          </a:p>
        </p:txBody>
      </p:sp>
      <p:sp>
        <p:nvSpPr>
          <p:cNvPr id="5" name="Rectangle 4"/>
          <p:cNvSpPr/>
          <p:nvPr/>
        </p:nvSpPr>
        <p:spPr>
          <a:xfrm>
            <a:off x="2362200" y="2651570"/>
            <a:ext cx="6858000" cy="590931"/>
          </a:xfrm>
          <a:prstGeom prst="rect">
            <a:avLst/>
          </a:prstGeom>
        </p:spPr>
        <p:txBody>
          <a:bodyPr wrap="square">
            <a:spAutoFit/>
          </a:bodyPr>
          <a:lstStyle/>
          <a:p>
            <a:pPr marL="609600" indent="-609600">
              <a:lnSpc>
                <a:spcPct val="90000"/>
              </a:lnSpc>
            </a:pPr>
            <a:r>
              <a:rPr lang="en-US" sz="3600" dirty="0"/>
              <a:t>2 CH</a:t>
            </a:r>
            <a:r>
              <a:rPr lang="en-US" sz="3600" baseline="-25000" dirty="0"/>
              <a:t>3</a:t>
            </a:r>
            <a:r>
              <a:rPr lang="en-US" sz="3600" dirty="0"/>
              <a:t>I + 2Na </a:t>
            </a:r>
            <a:r>
              <a:rPr lang="en-US" sz="3600" dirty="0">
                <a:sym typeface="Wingdings" panose="05000000000000000000" pitchFamily="2" charset="2"/>
              </a:rPr>
              <a:t> CH</a:t>
            </a:r>
            <a:r>
              <a:rPr lang="en-US" sz="3600" baseline="-25000" dirty="0">
                <a:sym typeface="Wingdings" panose="05000000000000000000" pitchFamily="2" charset="2"/>
              </a:rPr>
              <a:t>3</a:t>
            </a:r>
            <a:r>
              <a:rPr lang="en-US" sz="3600" dirty="0">
                <a:sym typeface="Wingdings" panose="05000000000000000000" pitchFamily="2" charset="2"/>
              </a:rPr>
              <a:t>CH</a:t>
            </a:r>
            <a:r>
              <a:rPr lang="en-US" sz="3600" baseline="-25000" dirty="0">
                <a:sym typeface="Wingdings" panose="05000000000000000000" pitchFamily="2" charset="2"/>
              </a:rPr>
              <a:t>3</a:t>
            </a:r>
            <a:r>
              <a:rPr lang="en-US" sz="3600" dirty="0">
                <a:sym typeface="Wingdings" panose="05000000000000000000" pitchFamily="2" charset="2"/>
              </a:rPr>
              <a:t> + 2NaI</a:t>
            </a:r>
            <a:endParaRPr lang="id-ID" sz="3600" dirty="0">
              <a:sym typeface="Wingdings" panose="05000000000000000000" pitchFamily="2" charset="2"/>
            </a:endParaRPr>
          </a:p>
        </p:txBody>
      </p:sp>
      <p:sp>
        <p:nvSpPr>
          <p:cNvPr id="6" name="Rectangle 5"/>
          <p:cNvSpPr/>
          <p:nvPr/>
        </p:nvSpPr>
        <p:spPr>
          <a:xfrm>
            <a:off x="2366749" y="4845236"/>
            <a:ext cx="7839502" cy="590931"/>
          </a:xfrm>
          <a:prstGeom prst="rect">
            <a:avLst/>
          </a:prstGeom>
        </p:spPr>
        <p:txBody>
          <a:bodyPr wrap="square">
            <a:spAutoFit/>
          </a:bodyPr>
          <a:lstStyle/>
          <a:p>
            <a:pPr marL="609600" indent="-609600">
              <a:lnSpc>
                <a:spcPct val="90000"/>
              </a:lnSpc>
            </a:pPr>
            <a:r>
              <a:rPr lang="en-US" sz="3600" dirty="0"/>
              <a:t>RX </a:t>
            </a:r>
            <a:r>
              <a:rPr lang="en-US" sz="3600" dirty="0"/>
              <a:t>+ </a:t>
            </a:r>
            <a:r>
              <a:rPr lang="en-US" sz="3600" dirty="0"/>
              <a:t>Mg </a:t>
            </a:r>
            <a:r>
              <a:rPr lang="en-US" sz="3600" dirty="0">
                <a:sym typeface="Wingdings" panose="05000000000000000000" pitchFamily="2" charset="2"/>
              </a:rPr>
              <a:t> </a:t>
            </a:r>
            <a:r>
              <a:rPr lang="en-US" sz="3600" dirty="0" err="1">
                <a:sym typeface="Wingdings" panose="05000000000000000000" pitchFamily="2" charset="2"/>
              </a:rPr>
              <a:t>RMgX</a:t>
            </a:r>
            <a:r>
              <a:rPr lang="en-US" sz="3600" dirty="0">
                <a:sym typeface="Wingdings" panose="05000000000000000000" pitchFamily="2" charset="2"/>
              </a:rPr>
              <a:t>  RH + Mg(OH)X</a:t>
            </a:r>
            <a:endParaRPr lang="id-ID" sz="3600" dirty="0">
              <a:sym typeface="Wingdings" panose="05000000000000000000" pitchFamily="2" charset="2"/>
            </a:endParaRPr>
          </a:p>
        </p:txBody>
      </p:sp>
      <p:sp>
        <p:nvSpPr>
          <p:cNvPr id="7" name="TextBox 6"/>
          <p:cNvSpPr txBox="1"/>
          <p:nvPr/>
        </p:nvSpPr>
        <p:spPr>
          <a:xfrm>
            <a:off x="3937782" y="4478074"/>
            <a:ext cx="914400" cy="461665"/>
          </a:xfrm>
          <a:prstGeom prst="rect">
            <a:avLst/>
          </a:prstGeom>
          <a:noFill/>
        </p:spPr>
        <p:txBody>
          <a:bodyPr wrap="square" rtlCol="0">
            <a:spAutoFit/>
          </a:bodyPr>
          <a:lstStyle/>
          <a:p>
            <a:r>
              <a:rPr lang="en-US" sz="2400" dirty="0" err="1"/>
              <a:t>eter</a:t>
            </a:r>
            <a:endParaRPr lang="en-US" sz="2400" dirty="0"/>
          </a:p>
        </p:txBody>
      </p:sp>
      <p:sp>
        <p:nvSpPr>
          <p:cNvPr id="8" name="TextBox 7"/>
          <p:cNvSpPr txBox="1"/>
          <p:nvPr/>
        </p:nvSpPr>
        <p:spPr>
          <a:xfrm>
            <a:off x="5498851" y="4478074"/>
            <a:ext cx="1228298" cy="461665"/>
          </a:xfrm>
          <a:prstGeom prst="rect">
            <a:avLst/>
          </a:prstGeom>
          <a:noFill/>
        </p:spPr>
        <p:txBody>
          <a:bodyPr wrap="square" rtlCol="0">
            <a:spAutoFit/>
          </a:bodyPr>
          <a:lstStyle/>
          <a:p>
            <a:r>
              <a:rPr lang="en-US" sz="2400" dirty="0"/>
              <a:t>+ H</a:t>
            </a:r>
            <a:r>
              <a:rPr lang="en-US" sz="2000" dirty="0"/>
              <a:t>2</a:t>
            </a:r>
            <a:r>
              <a:rPr lang="en-US" sz="2400" dirty="0"/>
              <a:t>O</a:t>
            </a:r>
            <a:endParaRPr lang="en-US" sz="2400" dirty="0"/>
          </a:p>
        </p:txBody>
      </p:sp>
    </p:spTree>
    <p:extLst>
      <p:ext uri="{BB962C8B-B14F-4D97-AF65-F5344CB8AC3E}">
        <p14:creationId xmlns:p14="http://schemas.microsoft.com/office/powerpoint/2010/main" val="22625561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6651" y="1600201"/>
            <a:ext cx="8489712" cy="4530725"/>
          </a:xfrm>
        </p:spPr>
        <p:txBody>
          <a:bodyPr/>
          <a:lstStyle/>
          <a:p>
            <a:r>
              <a:rPr lang="en-US" dirty="0" err="1" smtClean="0">
                <a:solidFill>
                  <a:srgbClr val="FF0000"/>
                </a:solidFill>
              </a:rPr>
              <a:t>Sintesa</a:t>
            </a:r>
            <a:r>
              <a:rPr lang="en-US" dirty="0" smtClean="0">
                <a:solidFill>
                  <a:srgbClr val="FF0000"/>
                </a:solidFill>
              </a:rPr>
              <a:t> Dumas</a:t>
            </a:r>
          </a:p>
          <a:p>
            <a:pPr marL="0" indent="0">
              <a:buNone/>
            </a:pPr>
            <a:r>
              <a:rPr lang="en-US" dirty="0" smtClean="0"/>
              <a:t>   </a:t>
            </a:r>
            <a:r>
              <a:rPr lang="en-US" dirty="0" err="1" smtClean="0"/>
              <a:t>Pemanasan</a:t>
            </a:r>
            <a:r>
              <a:rPr lang="en-US" dirty="0" smtClean="0"/>
              <a:t> </a:t>
            </a:r>
            <a:r>
              <a:rPr lang="en-US" dirty="0" err="1" smtClean="0"/>
              <a:t>garam</a:t>
            </a:r>
            <a:r>
              <a:rPr lang="en-US" dirty="0" smtClean="0"/>
              <a:t> Na-</a:t>
            </a:r>
            <a:r>
              <a:rPr lang="en-US" dirty="0" err="1" smtClean="0"/>
              <a:t>karboksilat</a:t>
            </a:r>
            <a:r>
              <a:rPr lang="en-US" dirty="0" smtClean="0"/>
              <a:t> </a:t>
            </a:r>
            <a:r>
              <a:rPr lang="en-US" dirty="0" err="1" smtClean="0"/>
              <a:t>dengan</a:t>
            </a:r>
            <a:r>
              <a:rPr lang="id-ID" dirty="0" smtClean="0"/>
              <a:t> </a:t>
            </a:r>
            <a:r>
              <a:rPr lang="en-US" dirty="0" err="1" smtClean="0"/>
              <a:t>NaOH</a:t>
            </a:r>
            <a:r>
              <a:rPr lang="en-US" dirty="0" smtClean="0"/>
              <a:t>.</a:t>
            </a:r>
          </a:p>
          <a:p>
            <a:pPr marL="0" indent="0">
              <a:buNone/>
            </a:pPr>
            <a:r>
              <a:rPr lang="en-US" dirty="0" smtClean="0"/>
              <a:t>   </a:t>
            </a:r>
            <a:r>
              <a:rPr lang="en-US" dirty="0" err="1" smtClean="0"/>
              <a:t>Contoh</a:t>
            </a:r>
            <a:r>
              <a:rPr lang="en-US" dirty="0" smtClean="0"/>
              <a:t> :</a:t>
            </a:r>
            <a:endParaRPr lang="en-US" dirty="0"/>
          </a:p>
        </p:txBody>
      </p:sp>
      <p:sp>
        <p:nvSpPr>
          <p:cNvPr id="4" name="Title 1"/>
          <p:cNvSpPr>
            <a:spLocks noGrp="1"/>
          </p:cNvSpPr>
          <p:nvPr>
            <p:ph type="title"/>
          </p:nvPr>
        </p:nvSpPr>
        <p:spPr>
          <a:xfrm>
            <a:off x="1976651" y="132779"/>
            <a:ext cx="8229600" cy="1139825"/>
          </a:xfrm>
        </p:spPr>
        <p:txBody>
          <a:bodyPr/>
          <a:lstStyle/>
          <a:p>
            <a:r>
              <a:rPr lang="en-US" dirty="0" err="1" smtClean="0"/>
              <a:t>Sintesis</a:t>
            </a:r>
            <a:r>
              <a:rPr lang="en-US" dirty="0" smtClean="0"/>
              <a:t> </a:t>
            </a:r>
            <a:r>
              <a:rPr lang="en-US" dirty="0" err="1" smtClean="0"/>
              <a:t>alkana</a:t>
            </a:r>
            <a:endParaRPr lang="en-US" dirty="0"/>
          </a:p>
        </p:txBody>
      </p:sp>
      <p:sp>
        <p:nvSpPr>
          <p:cNvPr id="5" name="Rectangle 4"/>
          <p:cNvSpPr/>
          <p:nvPr/>
        </p:nvSpPr>
        <p:spPr>
          <a:xfrm>
            <a:off x="2106707" y="3570097"/>
            <a:ext cx="8229600" cy="590931"/>
          </a:xfrm>
          <a:prstGeom prst="rect">
            <a:avLst/>
          </a:prstGeom>
        </p:spPr>
        <p:txBody>
          <a:bodyPr wrap="square">
            <a:spAutoFit/>
          </a:bodyPr>
          <a:lstStyle/>
          <a:p>
            <a:pPr marL="609600" indent="-609600">
              <a:lnSpc>
                <a:spcPct val="90000"/>
              </a:lnSpc>
            </a:pPr>
            <a:r>
              <a:rPr lang="en-US" sz="3600" dirty="0"/>
              <a:t>CH</a:t>
            </a:r>
            <a:r>
              <a:rPr lang="en-US" sz="2400" dirty="0"/>
              <a:t>3</a:t>
            </a:r>
            <a:r>
              <a:rPr lang="en-US" sz="3600" dirty="0"/>
              <a:t>COONa + </a:t>
            </a:r>
            <a:r>
              <a:rPr lang="en-US" sz="3600" dirty="0" err="1"/>
              <a:t>NaOH</a:t>
            </a:r>
            <a:r>
              <a:rPr lang="en-US" sz="3600" dirty="0"/>
              <a:t> </a:t>
            </a:r>
            <a:r>
              <a:rPr lang="en-US" sz="3600" dirty="0">
                <a:sym typeface="Wingdings" panose="05000000000000000000" pitchFamily="2" charset="2"/>
              </a:rPr>
              <a:t> CH</a:t>
            </a:r>
            <a:r>
              <a:rPr lang="en-US" sz="2400" dirty="0">
                <a:sym typeface="Wingdings" panose="05000000000000000000" pitchFamily="2" charset="2"/>
              </a:rPr>
              <a:t>4</a:t>
            </a:r>
            <a:r>
              <a:rPr lang="en-US" sz="3600" dirty="0">
                <a:sym typeface="Wingdings" panose="05000000000000000000" pitchFamily="2" charset="2"/>
              </a:rPr>
              <a:t> </a:t>
            </a:r>
            <a:r>
              <a:rPr lang="en-US" sz="3600" dirty="0">
                <a:sym typeface="Wingdings" panose="05000000000000000000" pitchFamily="2" charset="2"/>
              </a:rPr>
              <a:t>+ </a:t>
            </a:r>
            <a:r>
              <a:rPr lang="en-US" sz="3600" dirty="0">
                <a:sym typeface="Wingdings" panose="05000000000000000000" pitchFamily="2" charset="2"/>
              </a:rPr>
              <a:t>Na</a:t>
            </a:r>
            <a:r>
              <a:rPr lang="en-US" sz="2400" dirty="0">
                <a:sym typeface="Wingdings" panose="05000000000000000000" pitchFamily="2" charset="2"/>
              </a:rPr>
              <a:t>2</a:t>
            </a:r>
            <a:r>
              <a:rPr lang="en-US" sz="3600" dirty="0">
                <a:sym typeface="Wingdings" panose="05000000000000000000" pitchFamily="2" charset="2"/>
              </a:rPr>
              <a:t>CO</a:t>
            </a:r>
            <a:r>
              <a:rPr lang="en-US" sz="2400" dirty="0">
                <a:sym typeface="Wingdings" panose="05000000000000000000" pitchFamily="2" charset="2"/>
              </a:rPr>
              <a:t>3</a:t>
            </a:r>
            <a:endParaRPr lang="id-ID" sz="2400" dirty="0">
              <a:sym typeface="Wingdings" panose="05000000000000000000" pitchFamily="2" charset="2"/>
            </a:endParaRPr>
          </a:p>
        </p:txBody>
      </p:sp>
    </p:spTree>
    <p:extLst>
      <p:ext uri="{BB962C8B-B14F-4D97-AF65-F5344CB8AC3E}">
        <p14:creationId xmlns:p14="http://schemas.microsoft.com/office/powerpoint/2010/main" val="436787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Klasifikasi</a:t>
            </a:r>
            <a:r>
              <a:rPr lang="en-US" dirty="0" smtClean="0"/>
              <a:t> </a:t>
            </a:r>
            <a:r>
              <a:rPr lang="en-US" dirty="0" err="1" smtClean="0"/>
              <a:t>posisi</a:t>
            </a:r>
            <a:r>
              <a:rPr lang="en-US" dirty="0" smtClean="0"/>
              <a:t> atom C</a:t>
            </a:r>
            <a:endParaRPr lang="en-US" dirty="0"/>
          </a:p>
        </p:txBody>
      </p:sp>
      <p:pic>
        <p:nvPicPr>
          <p:cNvPr id="4" name="Content Placeholder 3"/>
          <p:cNvPicPr>
            <a:picLocks noGrp="1" noChangeAspect="1"/>
          </p:cNvPicPr>
          <p:nvPr>
            <p:ph idx="1"/>
          </p:nvPr>
        </p:nvPicPr>
        <p:blipFill>
          <a:blip r:embed="rId2"/>
          <a:stretch>
            <a:fillRect/>
          </a:stretch>
        </p:blipFill>
        <p:spPr>
          <a:xfrm>
            <a:off x="1041008" y="2279389"/>
            <a:ext cx="9215511" cy="3600905"/>
          </a:xfrm>
          <a:prstGeom prst="rect">
            <a:avLst/>
          </a:prstGeom>
        </p:spPr>
      </p:pic>
    </p:spTree>
    <p:extLst>
      <p:ext uri="{BB962C8B-B14F-4D97-AF65-F5344CB8AC3E}">
        <p14:creationId xmlns:p14="http://schemas.microsoft.com/office/powerpoint/2010/main" val="1491682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err="1" smtClean="0"/>
              <a:t>Reaksi</a:t>
            </a:r>
            <a:r>
              <a:rPr lang="en-US" dirty="0" smtClean="0"/>
              <a:t> </a:t>
            </a:r>
            <a:r>
              <a:rPr lang="en-US" dirty="0" err="1"/>
              <a:t>alkana</a:t>
            </a:r>
            <a:endParaRPr lang="en-US" dirty="0"/>
          </a:p>
        </p:txBody>
      </p:sp>
      <p:sp>
        <p:nvSpPr>
          <p:cNvPr id="50179" name="Rectangle 3"/>
          <p:cNvSpPr>
            <a:spLocks noGrp="1" noChangeArrowheads="1"/>
          </p:cNvSpPr>
          <p:nvPr>
            <p:ph type="body" idx="1"/>
          </p:nvPr>
        </p:nvSpPr>
        <p:spPr>
          <a:xfrm>
            <a:off x="1828800" y="1438110"/>
            <a:ext cx="8610600" cy="4953000"/>
          </a:xfrm>
        </p:spPr>
        <p:txBody>
          <a:bodyPr/>
          <a:lstStyle/>
          <a:p>
            <a:pPr marL="609600" indent="-609600">
              <a:buNone/>
            </a:pPr>
            <a:r>
              <a:rPr lang="en-US" dirty="0" err="1" smtClean="0">
                <a:solidFill>
                  <a:srgbClr val="FF0000"/>
                </a:solidFill>
              </a:rPr>
              <a:t>Halogenasi</a:t>
            </a:r>
            <a:r>
              <a:rPr lang="id-ID" dirty="0" smtClean="0">
                <a:solidFill>
                  <a:srgbClr val="FF0000"/>
                </a:solidFill>
              </a:rPr>
              <a:t> </a:t>
            </a:r>
            <a:r>
              <a:rPr lang="id-ID" dirty="0">
                <a:solidFill>
                  <a:srgbClr val="FF0000"/>
                </a:solidFill>
              </a:rPr>
              <a:t>(memerlukan cahaya, suhu tinggi)</a:t>
            </a:r>
            <a:endParaRPr lang="en-US" dirty="0">
              <a:solidFill>
                <a:srgbClr val="FF0000"/>
              </a:solidFill>
            </a:endParaRPr>
          </a:p>
          <a:p>
            <a:pPr marL="609600" indent="-609600">
              <a:buNone/>
            </a:pPr>
            <a:r>
              <a:rPr lang="en-US" dirty="0"/>
              <a:t>		</a:t>
            </a:r>
            <a:endParaRPr lang="en-US" dirty="0"/>
          </a:p>
          <a:p>
            <a:pPr marL="609600" indent="-609600">
              <a:buNone/>
            </a:pPr>
            <a:r>
              <a:rPr lang="en-US" dirty="0"/>
              <a:t>	</a:t>
            </a:r>
            <a:r>
              <a:rPr lang="en-US" dirty="0"/>
              <a:t>	CH</a:t>
            </a:r>
            <a:r>
              <a:rPr lang="en-US" baseline="-25000" dirty="0"/>
              <a:t>4</a:t>
            </a:r>
            <a:r>
              <a:rPr lang="en-US" dirty="0"/>
              <a:t> </a:t>
            </a:r>
            <a:r>
              <a:rPr lang="en-US" dirty="0"/>
              <a:t>+ Cl</a:t>
            </a:r>
            <a:r>
              <a:rPr lang="en-US" baseline="-25000" dirty="0"/>
              <a:t>2</a:t>
            </a:r>
            <a:r>
              <a:rPr lang="en-US" dirty="0"/>
              <a:t> </a:t>
            </a:r>
            <a:r>
              <a:rPr lang="en-US" dirty="0"/>
              <a:t>     </a:t>
            </a:r>
            <a:r>
              <a:rPr lang="en-US" dirty="0">
                <a:sym typeface="Wingdings" panose="05000000000000000000" pitchFamily="2" charset="2"/>
              </a:rPr>
              <a:t> </a:t>
            </a:r>
            <a:r>
              <a:rPr lang="en-US" dirty="0">
                <a:sym typeface="Wingdings" panose="05000000000000000000" pitchFamily="2" charset="2"/>
              </a:rPr>
              <a:t>CH</a:t>
            </a:r>
            <a:r>
              <a:rPr lang="en-US" baseline="-25000" dirty="0">
                <a:sym typeface="Wingdings" panose="05000000000000000000" pitchFamily="2" charset="2"/>
              </a:rPr>
              <a:t>3</a:t>
            </a:r>
            <a:r>
              <a:rPr lang="en-US" dirty="0">
                <a:sym typeface="Wingdings" panose="05000000000000000000" pitchFamily="2" charset="2"/>
              </a:rPr>
              <a:t>Cl +</a:t>
            </a:r>
            <a:r>
              <a:rPr lang="en-US" dirty="0" err="1">
                <a:sym typeface="Wingdings" panose="05000000000000000000" pitchFamily="2" charset="2"/>
              </a:rPr>
              <a:t>HCl</a:t>
            </a:r>
            <a:endParaRPr lang="en-US" dirty="0">
              <a:sym typeface="Wingdings" panose="05000000000000000000" pitchFamily="2" charset="2"/>
            </a:endParaRPr>
          </a:p>
          <a:p>
            <a:pPr marL="609600" indent="-609600">
              <a:buNone/>
            </a:pPr>
            <a:r>
              <a:rPr lang="en-US" dirty="0">
                <a:sym typeface="Wingdings" panose="05000000000000000000" pitchFamily="2" charset="2"/>
              </a:rPr>
              <a:t>	 	CH</a:t>
            </a:r>
            <a:r>
              <a:rPr lang="en-US" baseline="-25000" dirty="0">
                <a:sym typeface="Wingdings" panose="05000000000000000000" pitchFamily="2" charset="2"/>
              </a:rPr>
              <a:t>3</a:t>
            </a:r>
            <a:r>
              <a:rPr lang="en-US" dirty="0">
                <a:sym typeface="Wingdings" panose="05000000000000000000" pitchFamily="2" charset="2"/>
              </a:rPr>
              <a:t>Cl</a:t>
            </a:r>
            <a:r>
              <a:rPr lang="en-US" dirty="0"/>
              <a:t> + Cl</a:t>
            </a:r>
            <a:r>
              <a:rPr lang="en-US" baseline="-25000" dirty="0"/>
              <a:t>2</a:t>
            </a:r>
            <a:r>
              <a:rPr lang="en-US" dirty="0"/>
              <a:t> </a:t>
            </a:r>
            <a:r>
              <a:rPr lang="en-US" dirty="0"/>
              <a:t> </a:t>
            </a:r>
            <a:r>
              <a:rPr lang="en-US" dirty="0">
                <a:sym typeface="Wingdings" panose="05000000000000000000" pitchFamily="2" charset="2"/>
              </a:rPr>
              <a:t> </a:t>
            </a:r>
            <a:r>
              <a:rPr lang="en-US" dirty="0">
                <a:sym typeface="Wingdings" panose="05000000000000000000" pitchFamily="2" charset="2"/>
              </a:rPr>
              <a:t>CH</a:t>
            </a:r>
            <a:r>
              <a:rPr lang="en-US" baseline="-25000" dirty="0">
                <a:sym typeface="Wingdings" panose="05000000000000000000" pitchFamily="2" charset="2"/>
              </a:rPr>
              <a:t>2</a:t>
            </a:r>
            <a:r>
              <a:rPr lang="en-US" dirty="0">
                <a:sym typeface="Wingdings" panose="05000000000000000000" pitchFamily="2" charset="2"/>
              </a:rPr>
              <a:t>Cl</a:t>
            </a:r>
            <a:r>
              <a:rPr lang="en-US" baseline="-25000" dirty="0">
                <a:sym typeface="Wingdings" panose="05000000000000000000" pitchFamily="2" charset="2"/>
              </a:rPr>
              <a:t>2</a:t>
            </a:r>
            <a:r>
              <a:rPr lang="en-US" dirty="0">
                <a:sym typeface="Wingdings" panose="05000000000000000000" pitchFamily="2" charset="2"/>
              </a:rPr>
              <a:t> +</a:t>
            </a:r>
            <a:r>
              <a:rPr lang="en-US" dirty="0" err="1">
                <a:sym typeface="Wingdings" panose="05000000000000000000" pitchFamily="2" charset="2"/>
              </a:rPr>
              <a:t>HCl</a:t>
            </a:r>
            <a:endParaRPr lang="en-US" dirty="0">
              <a:sym typeface="Wingdings" panose="05000000000000000000" pitchFamily="2" charset="2"/>
            </a:endParaRPr>
          </a:p>
          <a:p>
            <a:pPr marL="609600" indent="-609600">
              <a:buNone/>
            </a:pPr>
            <a:r>
              <a:rPr lang="en-US" dirty="0">
                <a:sym typeface="Wingdings" panose="05000000000000000000" pitchFamily="2" charset="2"/>
              </a:rPr>
              <a:t>	 	CH</a:t>
            </a:r>
            <a:r>
              <a:rPr lang="en-US" baseline="-25000" dirty="0">
                <a:sym typeface="Wingdings" panose="05000000000000000000" pitchFamily="2" charset="2"/>
              </a:rPr>
              <a:t>2</a:t>
            </a:r>
            <a:r>
              <a:rPr lang="en-US" dirty="0">
                <a:sym typeface="Wingdings" panose="05000000000000000000" pitchFamily="2" charset="2"/>
              </a:rPr>
              <a:t>Cl</a:t>
            </a:r>
            <a:r>
              <a:rPr lang="en-US" baseline="-25000" dirty="0">
                <a:sym typeface="Wingdings" panose="05000000000000000000" pitchFamily="2" charset="2"/>
              </a:rPr>
              <a:t>2</a:t>
            </a:r>
            <a:r>
              <a:rPr lang="en-US" dirty="0"/>
              <a:t> + Cl</a:t>
            </a:r>
            <a:r>
              <a:rPr lang="en-US" baseline="-25000" dirty="0"/>
              <a:t>2</a:t>
            </a:r>
            <a:r>
              <a:rPr lang="en-US" dirty="0"/>
              <a:t> </a:t>
            </a:r>
            <a:r>
              <a:rPr lang="en-US" dirty="0">
                <a:sym typeface="Wingdings" panose="05000000000000000000" pitchFamily="2" charset="2"/>
              </a:rPr>
              <a:t> CHCl</a:t>
            </a:r>
            <a:r>
              <a:rPr lang="en-US" baseline="-25000" dirty="0">
                <a:sym typeface="Wingdings" panose="05000000000000000000" pitchFamily="2" charset="2"/>
              </a:rPr>
              <a:t>3</a:t>
            </a:r>
            <a:r>
              <a:rPr lang="en-US" dirty="0">
                <a:sym typeface="Wingdings" panose="05000000000000000000" pitchFamily="2" charset="2"/>
              </a:rPr>
              <a:t> +</a:t>
            </a:r>
            <a:r>
              <a:rPr lang="en-US" dirty="0" err="1">
                <a:sym typeface="Wingdings" panose="05000000000000000000" pitchFamily="2" charset="2"/>
              </a:rPr>
              <a:t>HCl</a:t>
            </a:r>
            <a:endParaRPr lang="en-US" dirty="0">
              <a:sym typeface="Wingdings" panose="05000000000000000000" pitchFamily="2" charset="2"/>
            </a:endParaRPr>
          </a:p>
          <a:p>
            <a:pPr marL="609600" indent="-609600">
              <a:buNone/>
            </a:pPr>
            <a:r>
              <a:rPr lang="en-US" dirty="0">
                <a:sym typeface="Wingdings" panose="05000000000000000000" pitchFamily="2" charset="2"/>
              </a:rPr>
              <a:t>	 	CHCl</a:t>
            </a:r>
            <a:r>
              <a:rPr lang="en-US" baseline="-25000" dirty="0">
                <a:sym typeface="Wingdings" panose="05000000000000000000" pitchFamily="2" charset="2"/>
              </a:rPr>
              <a:t>3</a:t>
            </a:r>
            <a:r>
              <a:rPr lang="en-US" dirty="0"/>
              <a:t> + Cl</a:t>
            </a:r>
            <a:r>
              <a:rPr lang="en-US" baseline="-25000" dirty="0"/>
              <a:t>2</a:t>
            </a:r>
            <a:r>
              <a:rPr lang="en-US" dirty="0"/>
              <a:t> </a:t>
            </a:r>
            <a:r>
              <a:rPr lang="en-US" dirty="0"/>
              <a:t> </a:t>
            </a:r>
            <a:r>
              <a:rPr lang="en-US" dirty="0">
                <a:sym typeface="Wingdings" panose="05000000000000000000" pitchFamily="2" charset="2"/>
              </a:rPr>
              <a:t> </a:t>
            </a:r>
            <a:r>
              <a:rPr lang="en-US" dirty="0">
                <a:sym typeface="Wingdings" panose="05000000000000000000" pitchFamily="2" charset="2"/>
              </a:rPr>
              <a:t>CCl</a:t>
            </a:r>
            <a:r>
              <a:rPr lang="en-US" baseline="-25000" dirty="0">
                <a:sym typeface="Wingdings" panose="05000000000000000000" pitchFamily="2" charset="2"/>
              </a:rPr>
              <a:t>4</a:t>
            </a:r>
            <a:r>
              <a:rPr lang="en-US" dirty="0">
                <a:sym typeface="Wingdings" panose="05000000000000000000" pitchFamily="2" charset="2"/>
              </a:rPr>
              <a:t> +</a:t>
            </a:r>
            <a:r>
              <a:rPr lang="en-US" dirty="0" err="1">
                <a:sym typeface="Wingdings" panose="05000000000000000000" pitchFamily="2" charset="2"/>
              </a:rPr>
              <a:t>HCl</a:t>
            </a:r>
            <a:endParaRPr lang="en-US" dirty="0">
              <a:sym typeface="Wingdings" panose="05000000000000000000" pitchFamily="2" charset="2"/>
            </a:endParaRPr>
          </a:p>
          <a:p>
            <a:pPr marL="609600" indent="-609600">
              <a:buNone/>
            </a:pPr>
            <a:endParaRPr lang="en-GB" dirty="0"/>
          </a:p>
          <a:p>
            <a:pPr marL="609600" indent="-609600">
              <a:buNone/>
            </a:pPr>
            <a:endParaRPr lang="en-US" dirty="0"/>
          </a:p>
        </p:txBody>
      </p:sp>
    </p:spTree>
    <p:extLst>
      <p:ext uri="{BB962C8B-B14F-4D97-AF65-F5344CB8AC3E}">
        <p14:creationId xmlns:p14="http://schemas.microsoft.com/office/powerpoint/2010/main" val="21653823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1981200" y="1600200"/>
            <a:ext cx="8229600" cy="4724400"/>
          </a:xfrm>
        </p:spPr>
        <p:txBody>
          <a:bodyPr>
            <a:normAutofit lnSpcReduction="10000"/>
          </a:bodyPr>
          <a:lstStyle/>
          <a:p>
            <a:pPr marL="609600" indent="-609600">
              <a:lnSpc>
                <a:spcPct val="80000"/>
              </a:lnSpc>
              <a:buNone/>
            </a:pPr>
            <a:r>
              <a:rPr lang="en-US" dirty="0" err="1" smtClean="0">
                <a:solidFill>
                  <a:srgbClr val="FF0000"/>
                </a:solidFill>
              </a:rPr>
              <a:t>Reaksi</a:t>
            </a:r>
            <a:r>
              <a:rPr lang="en-US" dirty="0" smtClean="0">
                <a:solidFill>
                  <a:srgbClr val="FF0000"/>
                </a:solidFill>
              </a:rPr>
              <a:t> </a:t>
            </a:r>
            <a:r>
              <a:rPr lang="en-US" dirty="0" err="1">
                <a:solidFill>
                  <a:srgbClr val="FF0000"/>
                </a:solidFill>
              </a:rPr>
              <a:t>oksidasi</a:t>
            </a:r>
            <a:r>
              <a:rPr lang="en-US" dirty="0">
                <a:solidFill>
                  <a:srgbClr val="FF0000"/>
                </a:solidFill>
              </a:rPr>
              <a:t> (</a:t>
            </a:r>
            <a:r>
              <a:rPr lang="en-US" dirty="0" err="1">
                <a:solidFill>
                  <a:srgbClr val="FF0000"/>
                </a:solidFill>
              </a:rPr>
              <a:t>pembakaran</a:t>
            </a:r>
            <a:r>
              <a:rPr lang="en-US" dirty="0">
                <a:solidFill>
                  <a:srgbClr val="FF0000"/>
                </a:solidFill>
              </a:rPr>
              <a:t>)</a:t>
            </a:r>
          </a:p>
          <a:p>
            <a:pPr marL="609600" indent="-609600">
              <a:lnSpc>
                <a:spcPct val="80000"/>
              </a:lnSpc>
              <a:buNone/>
            </a:pPr>
            <a:r>
              <a:rPr lang="en-US" dirty="0"/>
              <a:t>		C</a:t>
            </a:r>
            <a:r>
              <a:rPr lang="en-US" baseline="-25000" dirty="0"/>
              <a:t>2</a:t>
            </a:r>
            <a:r>
              <a:rPr lang="en-US" dirty="0"/>
              <a:t>H</a:t>
            </a:r>
            <a:r>
              <a:rPr lang="en-US" baseline="-25000" dirty="0"/>
              <a:t>6</a:t>
            </a:r>
            <a:r>
              <a:rPr lang="en-US" dirty="0"/>
              <a:t> + </a:t>
            </a:r>
            <a:r>
              <a:rPr lang="en-US" sz="2000" dirty="0"/>
              <a:t>7/2</a:t>
            </a:r>
            <a:r>
              <a:rPr lang="en-US" dirty="0"/>
              <a:t>O</a:t>
            </a:r>
            <a:r>
              <a:rPr lang="en-US" baseline="-25000" dirty="0"/>
              <a:t>2</a:t>
            </a:r>
            <a:r>
              <a:rPr lang="en-US" dirty="0"/>
              <a:t> </a:t>
            </a:r>
            <a:r>
              <a:rPr lang="en-US" dirty="0">
                <a:sym typeface="Wingdings" panose="05000000000000000000" pitchFamily="2" charset="2"/>
              </a:rPr>
              <a:t> 2CO</a:t>
            </a:r>
            <a:r>
              <a:rPr lang="en-US" baseline="-25000" dirty="0">
                <a:sym typeface="Wingdings" panose="05000000000000000000" pitchFamily="2" charset="2"/>
              </a:rPr>
              <a:t>2</a:t>
            </a:r>
            <a:r>
              <a:rPr lang="en-US" dirty="0">
                <a:sym typeface="Wingdings" panose="05000000000000000000" pitchFamily="2" charset="2"/>
              </a:rPr>
              <a:t> + 3H</a:t>
            </a:r>
            <a:r>
              <a:rPr lang="en-US" baseline="-25000" dirty="0">
                <a:sym typeface="Wingdings" panose="05000000000000000000" pitchFamily="2" charset="2"/>
              </a:rPr>
              <a:t>2</a:t>
            </a:r>
            <a:r>
              <a:rPr lang="en-US" dirty="0">
                <a:sym typeface="Wingdings" panose="05000000000000000000" pitchFamily="2" charset="2"/>
              </a:rPr>
              <a:t>O </a:t>
            </a:r>
            <a:r>
              <a:rPr lang="en-US" sz="2000" dirty="0">
                <a:sym typeface="Wingdings" panose="05000000000000000000" pitchFamily="2" charset="2"/>
              </a:rPr>
              <a:t>(</a:t>
            </a:r>
            <a:r>
              <a:rPr lang="en-US" sz="2000" dirty="0" err="1">
                <a:sym typeface="Wingdings" panose="05000000000000000000" pitchFamily="2" charset="2"/>
              </a:rPr>
              <a:t>reaksi</a:t>
            </a:r>
            <a:r>
              <a:rPr lang="en-US" sz="2000" dirty="0">
                <a:sym typeface="Wingdings" panose="05000000000000000000" pitchFamily="2" charset="2"/>
              </a:rPr>
              <a:t> </a:t>
            </a:r>
            <a:r>
              <a:rPr lang="en-US" sz="2000" dirty="0" err="1">
                <a:sym typeface="Wingdings" panose="05000000000000000000" pitchFamily="2" charset="2"/>
              </a:rPr>
              <a:t>sempurna</a:t>
            </a:r>
            <a:r>
              <a:rPr lang="en-US" sz="2000" dirty="0">
                <a:sym typeface="Wingdings" panose="05000000000000000000" pitchFamily="2" charset="2"/>
              </a:rPr>
              <a:t>)</a:t>
            </a:r>
          </a:p>
          <a:p>
            <a:pPr marL="609600" indent="-609600">
              <a:lnSpc>
                <a:spcPct val="80000"/>
              </a:lnSpc>
              <a:buNone/>
            </a:pPr>
            <a:r>
              <a:rPr lang="en-US" sz="2000" dirty="0">
                <a:sym typeface="Wingdings" panose="05000000000000000000" pitchFamily="2" charset="2"/>
              </a:rPr>
              <a:t>		</a:t>
            </a:r>
            <a:r>
              <a:rPr lang="en-US" dirty="0"/>
              <a:t>C</a:t>
            </a:r>
            <a:r>
              <a:rPr lang="en-US" baseline="-25000" dirty="0"/>
              <a:t>2</a:t>
            </a:r>
            <a:r>
              <a:rPr lang="en-US" dirty="0"/>
              <a:t>H</a:t>
            </a:r>
            <a:r>
              <a:rPr lang="en-US" baseline="-25000" dirty="0"/>
              <a:t>6</a:t>
            </a:r>
            <a:r>
              <a:rPr lang="en-US" dirty="0"/>
              <a:t> + </a:t>
            </a:r>
            <a:r>
              <a:rPr lang="en-US" sz="2000" dirty="0"/>
              <a:t>5/2</a:t>
            </a:r>
            <a:r>
              <a:rPr lang="en-US" dirty="0"/>
              <a:t> O</a:t>
            </a:r>
            <a:r>
              <a:rPr lang="en-US" baseline="-25000" dirty="0"/>
              <a:t>2</a:t>
            </a:r>
            <a:r>
              <a:rPr lang="en-US" dirty="0"/>
              <a:t> </a:t>
            </a:r>
            <a:r>
              <a:rPr lang="en-US" dirty="0">
                <a:sym typeface="Wingdings" panose="05000000000000000000" pitchFamily="2" charset="2"/>
              </a:rPr>
              <a:t> 2CO + 3H</a:t>
            </a:r>
            <a:r>
              <a:rPr lang="en-US" baseline="-25000" dirty="0">
                <a:sym typeface="Wingdings" panose="05000000000000000000" pitchFamily="2" charset="2"/>
              </a:rPr>
              <a:t>2</a:t>
            </a:r>
            <a:r>
              <a:rPr lang="en-US" dirty="0">
                <a:sym typeface="Wingdings" panose="05000000000000000000" pitchFamily="2" charset="2"/>
              </a:rPr>
              <a:t>O </a:t>
            </a:r>
            <a:r>
              <a:rPr lang="en-US" sz="2000" dirty="0">
                <a:sym typeface="Wingdings" panose="05000000000000000000" pitchFamily="2" charset="2"/>
              </a:rPr>
              <a:t>(</a:t>
            </a:r>
            <a:r>
              <a:rPr lang="en-US" sz="1800" dirty="0" err="1">
                <a:sym typeface="Wingdings" panose="05000000000000000000" pitchFamily="2" charset="2"/>
              </a:rPr>
              <a:t>reaksi</a:t>
            </a:r>
            <a:r>
              <a:rPr lang="en-US" sz="1800" dirty="0">
                <a:sym typeface="Wingdings" panose="05000000000000000000" pitchFamily="2" charset="2"/>
              </a:rPr>
              <a:t> </a:t>
            </a:r>
            <a:r>
              <a:rPr lang="en-US" sz="1800" dirty="0" err="1">
                <a:sym typeface="Wingdings" panose="05000000000000000000" pitchFamily="2" charset="2"/>
              </a:rPr>
              <a:t>tdk</a:t>
            </a:r>
            <a:r>
              <a:rPr lang="en-US" sz="1800" dirty="0">
                <a:sym typeface="Wingdings" panose="05000000000000000000" pitchFamily="2" charset="2"/>
              </a:rPr>
              <a:t> </a:t>
            </a:r>
            <a:r>
              <a:rPr lang="en-US" sz="1800" dirty="0" err="1">
                <a:sym typeface="Wingdings" panose="05000000000000000000" pitchFamily="2" charset="2"/>
              </a:rPr>
              <a:t>sempurna</a:t>
            </a:r>
            <a:r>
              <a:rPr lang="en-US" sz="2000" dirty="0">
                <a:sym typeface="Wingdings" panose="05000000000000000000" pitchFamily="2" charset="2"/>
              </a:rPr>
              <a:t>)</a:t>
            </a:r>
            <a:endParaRPr lang="id-ID" sz="2000" dirty="0">
              <a:sym typeface="Wingdings" panose="05000000000000000000" pitchFamily="2" charset="2"/>
            </a:endParaRPr>
          </a:p>
          <a:p>
            <a:pPr marL="609600" indent="-609600">
              <a:lnSpc>
                <a:spcPct val="80000"/>
              </a:lnSpc>
              <a:buNone/>
            </a:pPr>
            <a:endParaRPr lang="id-ID" sz="2000" dirty="0">
              <a:sym typeface="Wingdings" panose="05000000000000000000" pitchFamily="2" charset="2"/>
            </a:endParaRPr>
          </a:p>
          <a:p>
            <a:pPr marL="609600" indent="-609600">
              <a:lnSpc>
                <a:spcPct val="80000"/>
              </a:lnSpc>
              <a:buNone/>
            </a:pPr>
            <a:r>
              <a:rPr lang="id-ID" sz="2400" dirty="0">
                <a:sym typeface="Wingdings" panose="05000000000000000000" pitchFamily="2" charset="2"/>
              </a:rPr>
              <a:t>Oksidasi parsial :</a:t>
            </a:r>
          </a:p>
          <a:p>
            <a:pPr marL="609600" indent="-609600">
              <a:lnSpc>
                <a:spcPct val="80000"/>
              </a:lnSpc>
              <a:buNone/>
            </a:pPr>
            <a:r>
              <a:rPr lang="id-ID" sz="2000" dirty="0">
                <a:sym typeface="Wingdings" panose="05000000000000000000" pitchFamily="2" charset="2"/>
              </a:rPr>
              <a:t>	</a:t>
            </a:r>
            <a:r>
              <a:rPr lang="id-ID" dirty="0">
                <a:sym typeface="Wingdings" panose="05000000000000000000" pitchFamily="2" charset="2"/>
              </a:rPr>
              <a:t>CH</a:t>
            </a:r>
            <a:r>
              <a:rPr lang="id-ID" baseline="-25000" dirty="0">
                <a:sym typeface="Wingdings" panose="05000000000000000000" pitchFamily="2" charset="2"/>
              </a:rPr>
              <a:t>4</a:t>
            </a:r>
            <a:r>
              <a:rPr lang="id-ID" dirty="0">
                <a:sym typeface="Wingdings" panose="05000000000000000000" pitchFamily="2" charset="2"/>
              </a:rPr>
              <a:t> + O</a:t>
            </a:r>
            <a:r>
              <a:rPr lang="id-ID" baseline="-25000" dirty="0">
                <a:sym typeface="Wingdings" panose="05000000000000000000" pitchFamily="2" charset="2"/>
              </a:rPr>
              <a:t>2</a:t>
            </a:r>
            <a:r>
              <a:rPr lang="id-ID" dirty="0">
                <a:sym typeface="Wingdings" panose="05000000000000000000" pitchFamily="2" charset="2"/>
              </a:rPr>
              <a:t>  C + 2 H</a:t>
            </a:r>
            <a:r>
              <a:rPr lang="id-ID" baseline="-25000" dirty="0">
                <a:sym typeface="Wingdings" panose="05000000000000000000" pitchFamily="2" charset="2"/>
              </a:rPr>
              <a:t>2</a:t>
            </a:r>
            <a:r>
              <a:rPr lang="id-ID" dirty="0">
                <a:sym typeface="Wingdings" panose="05000000000000000000" pitchFamily="2" charset="2"/>
              </a:rPr>
              <a:t>O		</a:t>
            </a:r>
          </a:p>
          <a:p>
            <a:pPr marL="609600" indent="-609600">
              <a:lnSpc>
                <a:spcPct val="80000"/>
              </a:lnSpc>
              <a:buNone/>
            </a:pPr>
            <a:r>
              <a:rPr lang="id-ID" dirty="0">
                <a:sym typeface="Wingdings" panose="05000000000000000000" pitchFamily="2" charset="2"/>
              </a:rPr>
              <a:t>	 </a:t>
            </a:r>
            <a:r>
              <a:rPr lang="id-ID" sz="2400" dirty="0">
                <a:sym typeface="Wingdings" panose="05000000000000000000" pitchFamily="2" charset="2"/>
              </a:rPr>
              <a:t>pembakaran pd. mesin diesel, pembuatan C black</a:t>
            </a:r>
          </a:p>
          <a:p>
            <a:pPr marL="609600" indent="-609600">
              <a:lnSpc>
                <a:spcPct val="80000"/>
              </a:lnSpc>
              <a:buNone/>
            </a:pPr>
            <a:r>
              <a:rPr lang="id-ID" dirty="0">
                <a:sym typeface="Wingdings" panose="05000000000000000000" pitchFamily="2" charset="2"/>
              </a:rPr>
              <a:t>	CH</a:t>
            </a:r>
            <a:r>
              <a:rPr lang="id-ID" baseline="-25000" dirty="0">
                <a:sym typeface="Wingdings" panose="05000000000000000000" pitchFamily="2" charset="2"/>
              </a:rPr>
              <a:t>4</a:t>
            </a:r>
            <a:r>
              <a:rPr lang="id-ID" dirty="0">
                <a:sym typeface="Wingdings" panose="05000000000000000000" pitchFamily="2" charset="2"/>
              </a:rPr>
              <a:t> + O</a:t>
            </a:r>
            <a:r>
              <a:rPr lang="id-ID" baseline="-25000" dirty="0">
                <a:sym typeface="Wingdings" panose="05000000000000000000" pitchFamily="2" charset="2"/>
              </a:rPr>
              <a:t>2</a:t>
            </a:r>
            <a:r>
              <a:rPr lang="id-ID" dirty="0">
                <a:sym typeface="Wingdings" panose="05000000000000000000" pitchFamily="2" charset="2"/>
              </a:rPr>
              <a:t>  HCOH + H</a:t>
            </a:r>
            <a:r>
              <a:rPr lang="id-ID" baseline="-25000" dirty="0">
                <a:sym typeface="Wingdings" panose="05000000000000000000" pitchFamily="2" charset="2"/>
              </a:rPr>
              <a:t>2</a:t>
            </a:r>
            <a:r>
              <a:rPr lang="id-ID" dirty="0">
                <a:sym typeface="Wingdings" panose="05000000000000000000" pitchFamily="2" charset="2"/>
              </a:rPr>
              <a:t>O	</a:t>
            </a:r>
          </a:p>
          <a:p>
            <a:pPr marL="609600" indent="-609600">
              <a:lnSpc>
                <a:spcPct val="80000"/>
              </a:lnSpc>
              <a:buNone/>
            </a:pPr>
            <a:r>
              <a:rPr lang="id-ID" dirty="0">
                <a:sym typeface="Wingdings" panose="05000000000000000000" pitchFamily="2" charset="2"/>
              </a:rPr>
              <a:t>	 </a:t>
            </a:r>
            <a:r>
              <a:rPr lang="id-ID" sz="2400" dirty="0">
                <a:sym typeface="Wingdings" panose="05000000000000000000" pitchFamily="2" charset="2"/>
              </a:rPr>
              <a:t>formaldehida membentuk </a:t>
            </a:r>
            <a:r>
              <a:rPr lang="id-ID" sz="2400" i="1" dirty="0">
                <a:sym typeface="Wingdings" panose="05000000000000000000" pitchFamily="2" charset="2"/>
              </a:rPr>
              <a:t>smog</a:t>
            </a:r>
            <a:r>
              <a:rPr lang="id-ID" sz="2400" dirty="0">
                <a:sym typeface="Wingdings" panose="05000000000000000000" pitchFamily="2" charset="2"/>
              </a:rPr>
              <a:t> (asap kabut)</a:t>
            </a:r>
          </a:p>
          <a:p>
            <a:pPr marL="609600" indent="-609600">
              <a:lnSpc>
                <a:spcPct val="80000"/>
              </a:lnSpc>
              <a:buNone/>
            </a:pPr>
            <a:r>
              <a:rPr lang="id-ID" dirty="0">
                <a:sym typeface="Wingdings" panose="05000000000000000000" pitchFamily="2" charset="2"/>
              </a:rPr>
              <a:t>	2 C</a:t>
            </a:r>
            <a:r>
              <a:rPr lang="id-ID" baseline="-25000" dirty="0">
                <a:sym typeface="Wingdings" panose="05000000000000000000" pitchFamily="2" charset="2"/>
              </a:rPr>
              <a:t>2</a:t>
            </a:r>
            <a:r>
              <a:rPr lang="id-ID" dirty="0">
                <a:sym typeface="Wingdings" panose="05000000000000000000" pitchFamily="2" charset="2"/>
              </a:rPr>
              <a:t>H</a:t>
            </a:r>
            <a:r>
              <a:rPr lang="id-ID" baseline="-25000" dirty="0">
                <a:sym typeface="Wingdings" panose="05000000000000000000" pitchFamily="2" charset="2"/>
              </a:rPr>
              <a:t>6</a:t>
            </a:r>
            <a:r>
              <a:rPr lang="id-ID" dirty="0">
                <a:sym typeface="Wingdings" panose="05000000000000000000" pitchFamily="2" charset="2"/>
              </a:rPr>
              <a:t> + 3 O</a:t>
            </a:r>
            <a:r>
              <a:rPr lang="id-ID" baseline="-25000" dirty="0">
                <a:sym typeface="Wingdings" panose="05000000000000000000" pitchFamily="2" charset="2"/>
              </a:rPr>
              <a:t>2</a:t>
            </a:r>
            <a:r>
              <a:rPr lang="id-ID" dirty="0">
                <a:sym typeface="Wingdings" panose="05000000000000000000" pitchFamily="2" charset="2"/>
              </a:rPr>
              <a:t>  2 CH</a:t>
            </a:r>
            <a:r>
              <a:rPr lang="id-ID" baseline="-25000" dirty="0">
                <a:sym typeface="Wingdings" panose="05000000000000000000" pitchFamily="2" charset="2"/>
              </a:rPr>
              <a:t>3</a:t>
            </a:r>
            <a:r>
              <a:rPr lang="id-ID" dirty="0">
                <a:sym typeface="Wingdings" panose="05000000000000000000" pitchFamily="2" charset="2"/>
              </a:rPr>
              <a:t>COOH + 2 H</a:t>
            </a:r>
            <a:r>
              <a:rPr lang="id-ID" baseline="-25000" dirty="0">
                <a:sym typeface="Wingdings" panose="05000000000000000000" pitchFamily="2" charset="2"/>
              </a:rPr>
              <a:t>2</a:t>
            </a:r>
            <a:r>
              <a:rPr lang="id-ID" dirty="0">
                <a:sym typeface="Wingdings" panose="05000000000000000000" pitchFamily="2" charset="2"/>
              </a:rPr>
              <a:t>O </a:t>
            </a:r>
          </a:p>
          <a:p>
            <a:pPr marL="609600" indent="-609600">
              <a:lnSpc>
                <a:spcPct val="80000"/>
              </a:lnSpc>
              <a:buNone/>
            </a:pPr>
            <a:r>
              <a:rPr lang="id-ID" dirty="0">
                <a:sym typeface="Wingdings" panose="05000000000000000000" pitchFamily="2" charset="2"/>
              </a:rPr>
              <a:t>	 </a:t>
            </a:r>
            <a:r>
              <a:rPr lang="id-ID" sz="2400" dirty="0">
                <a:sym typeface="Wingdings" panose="05000000000000000000" pitchFamily="2" charset="2"/>
              </a:rPr>
              <a:t>asam dalam minyak pelumas</a:t>
            </a:r>
            <a:endParaRPr lang="en-US" dirty="0"/>
          </a:p>
          <a:p>
            <a:pPr marL="609600" indent="-609600">
              <a:lnSpc>
                <a:spcPct val="80000"/>
              </a:lnSpc>
            </a:pPr>
            <a:endParaRPr lang="en-GB" dirty="0"/>
          </a:p>
        </p:txBody>
      </p:sp>
      <p:sp>
        <p:nvSpPr>
          <p:cNvPr id="7" name="Rectangle 2"/>
          <p:cNvSpPr>
            <a:spLocks noGrp="1" noChangeArrowheads="1"/>
          </p:cNvSpPr>
          <p:nvPr>
            <p:ph type="title"/>
          </p:nvPr>
        </p:nvSpPr>
        <p:spPr/>
        <p:txBody>
          <a:bodyPr/>
          <a:lstStyle/>
          <a:p>
            <a:r>
              <a:rPr lang="en-US" dirty="0" err="1" smtClean="0"/>
              <a:t>Reaksi</a:t>
            </a:r>
            <a:r>
              <a:rPr lang="en-US" dirty="0" smtClean="0"/>
              <a:t> </a:t>
            </a:r>
            <a:r>
              <a:rPr lang="en-US" dirty="0" err="1"/>
              <a:t>alkana</a:t>
            </a:r>
            <a:endParaRPr lang="en-US" dirty="0"/>
          </a:p>
        </p:txBody>
      </p:sp>
    </p:spTree>
    <p:extLst>
      <p:ext uri="{BB962C8B-B14F-4D97-AF65-F5344CB8AC3E}">
        <p14:creationId xmlns:p14="http://schemas.microsoft.com/office/powerpoint/2010/main" val="484440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Atom primer			</a:t>
            </a:r>
          </a:p>
          <a:p>
            <a:r>
              <a:rPr lang="en-US" dirty="0" smtClean="0"/>
              <a:t>Atom </a:t>
            </a:r>
            <a:r>
              <a:rPr lang="en-US" dirty="0" err="1" smtClean="0"/>
              <a:t>sekunder</a:t>
            </a:r>
            <a:endParaRPr lang="en-US" dirty="0" smtClean="0"/>
          </a:p>
          <a:p>
            <a:r>
              <a:rPr lang="en-US" dirty="0" smtClean="0"/>
              <a:t>Atom </a:t>
            </a:r>
            <a:r>
              <a:rPr lang="en-US" dirty="0" err="1" smtClean="0"/>
              <a:t>tersier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5650" y="3570287"/>
            <a:ext cx="4895850" cy="2743200"/>
          </a:xfrm>
          <a:prstGeom prst="rect">
            <a:avLst/>
          </a:prstGeom>
        </p:spPr>
      </p:pic>
      <p:cxnSp>
        <p:nvCxnSpPr>
          <p:cNvPr id="7" name="Straight Arrow Connector 6"/>
          <p:cNvCxnSpPr/>
          <p:nvPr/>
        </p:nvCxnSpPr>
        <p:spPr bwMode="auto">
          <a:xfrm>
            <a:off x="2590800" y="2187268"/>
            <a:ext cx="1409700" cy="1470333"/>
          </a:xfrm>
          <a:prstGeom prst="straightConnector1">
            <a:avLst/>
          </a:prstGeom>
          <a:solidFill>
            <a:schemeClr val="accent1"/>
          </a:solidFill>
          <a:ln w="381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a:off x="3587262" y="2616591"/>
            <a:ext cx="1822938" cy="771134"/>
          </a:xfrm>
          <a:prstGeom prst="straightConnector1">
            <a:avLst/>
          </a:prstGeom>
          <a:solidFill>
            <a:schemeClr val="accent1"/>
          </a:solidFill>
          <a:ln w="381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3137095" y="3108960"/>
            <a:ext cx="3121185" cy="278766"/>
          </a:xfrm>
          <a:prstGeom prst="straightConnector1">
            <a:avLst/>
          </a:prstGeom>
          <a:solidFill>
            <a:schemeClr val="accent1"/>
          </a:solidFill>
          <a:ln w="3810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39215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Klasifikasi</a:t>
            </a:r>
            <a:r>
              <a:rPr lang="en-US" dirty="0" smtClean="0"/>
              <a:t> atom H</a:t>
            </a:r>
            <a:endParaRPr lang="en-US" dirty="0"/>
          </a:p>
        </p:txBody>
      </p:sp>
      <p:pic>
        <p:nvPicPr>
          <p:cNvPr id="4" name="Content Placeholder 3"/>
          <p:cNvPicPr>
            <a:picLocks noGrp="1" noChangeAspect="1"/>
          </p:cNvPicPr>
          <p:nvPr>
            <p:ph idx="1"/>
          </p:nvPr>
        </p:nvPicPr>
        <p:blipFill>
          <a:blip r:embed="rId2"/>
          <a:stretch>
            <a:fillRect/>
          </a:stretch>
        </p:blipFill>
        <p:spPr>
          <a:xfrm>
            <a:off x="2209800" y="1417638"/>
            <a:ext cx="8001000" cy="3048000"/>
          </a:xfrm>
          <a:prstGeom prst="rect">
            <a:avLst/>
          </a:prstGeom>
        </p:spPr>
      </p:pic>
      <p:pic>
        <p:nvPicPr>
          <p:cNvPr id="5" name="Picture 4"/>
          <p:cNvPicPr>
            <a:picLocks noChangeAspect="1"/>
          </p:cNvPicPr>
          <p:nvPr/>
        </p:nvPicPr>
        <p:blipFill>
          <a:blip r:embed="rId3"/>
          <a:stretch>
            <a:fillRect/>
          </a:stretch>
        </p:blipFill>
        <p:spPr>
          <a:xfrm>
            <a:off x="3048001" y="4576763"/>
            <a:ext cx="6413571" cy="2057400"/>
          </a:xfrm>
          <a:prstGeom prst="rect">
            <a:avLst/>
          </a:prstGeom>
        </p:spPr>
      </p:pic>
    </p:spTree>
    <p:extLst>
      <p:ext uri="{BB962C8B-B14F-4D97-AF65-F5344CB8AC3E}">
        <p14:creationId xmlns:p14="http://schemas.microsoft.com/office/powerpoint/2010/main" val="1428880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Klasifikasi hidrokarbon</a:t>
            </a:r>
          </a:p>
        </p:txBody>
      </p:sp>
      <p:sp>
        <p:nvSpPr>
          <p:cNvPr id="21507" name="Rectangle 3"/>
          <p:cNvSpPr>
            <a:spLocks noGrp="1" noChangeArrowheads="1"/>
          </p:cNvSpPr>
          <p:nvPr>
            <p:ph type="body" idx="1"/>
          </p:nvPr>
        </p:nvSpPr>
        <p:spPr/>
        <p:txBody>
          <a:bodyPr/>
          <a:lstStyle/>
          <a:p>
            <a:pPr marL="609600" indent="-609600">
              <a:buFont typeface="Wingdings" panose="05000000000000000000" pitchFamily="2" charset="2"/>
              <a:buAutoNum type="arabicPeriod"/>
            </a:pPr>
            <a:r>
              <a:rPr lang="en-US" dirty="0" err="1">
                <a:solidFill>
                  <a:srgbClr val="FF0000"/>
                </a:solidFill>
                <a:effectLst>
                  <a:outerShdw blurRad="38100" dist="38100" dir="2700000" algn="tl">
                    <a:srgbClr val="FFFFFF"/>
                  </a:outerShdw>
                </a:effectLst>
              </a:rPr>
              <a:t>Hidrokarbon</a:t>
            </a:r>
            <a:r>
              <a:rPr lang="en-US" dirty="0">
                <a:solidFill>
                  <a:srgbClr val="FF0000"/>
                </a:solidFill>
                <a:effectLst>
                  <a:outerShdw blurRad="38100" dist="38100" dir="2700000" algn="tl">
                    <a:srgbClr val="FFFFFF"/>
                  </a:outerShdw>
                </a:effectLst>
              </a:rPr>
              <a:t> </a:t>
            </a:r>
            <a:r>
              <a:rPr lang="en-US" dirty="0" err="1" smtClean="0">
                <a:solidFill>
                  <a:srgbClr val="FF0000"/>
                </a:solidFill>
                <a:effectLst>
                  <a:outerShdw blurRad="38100" dist="38100" dir="2700000" algn="tl">
                    <a:srgbClr val="FFFFFF"/>
                  </a:outerShdw>
                </a:effectLst>
              </a:rPr>
              <a:t>jenuh</a:t>
            </a:r>
            <a:r>
              <a:rPr lang="en-US" dirty="0" smtClean="0">
                <a:solidFill>
                  <a:srgbClr val="FF0000"/>
                </a:solidFill>
                <a:effectLst>
                  <a:outerShdw blurRad="38100" dist="38100" dir="2700000" algn="tl">
                    <a:srgbClr val="FFFFFF"/>
                  </a:outerShdw>
                </a:effectLst>
              </a:rPr>
              <a:t> (</a:t>
            </a:r>
            <a:r>
              <a:rPr lang="en-US" dirty="0" err="1" smtClean="0">
                <a:solidFill>
                  <a:srgbClr val="FF0000"/>
                </a:solidFill>
                <a:effectLst>
                  <a:outerShdw blurRad="38100" dist="38100" dir="2700000" algn="tl">
                    <a:srgbClr val="FFFFFF"/>
                  </a:outerShdw>
                </a:effectLst>
              </a:rPr>
              <a:t>alkana</a:t>
            </a:r>
            <a:r>
              <a:rPr lang="en-US" dirty="0" smtClean="0">
                <a:solidFill>
                  <a:srgbClr val="FF0000"/>
                </a:solidFill>
                <a:effectLst>
                  <a:outerShdw blurRad="38100" dist="38100" dir="2700000" algn="tl">
                    <a:srgbClr val="FFFFFF"/>
                  </a:outerShdw>
                </a:effectLst>
              </a:rPr>
              <a:t>)</a:t>
            </a:r>
            <a:endParaRPr lang="en-US" dirty="0">
              <a:solidFill>
                <a:srgbClr val="FF0000"/>
              </a:solidFill>
              <a:effectLst>
                <a:outerShdw blurRad="38100" dist="38100" dir="2700000" algn="tl">
                  <a:srgbClr val="FFFFFF"/>
                </a:outerShdw>
              </a:effectLst>
            </a:endParaRPr>
          </a:p>
          <a:p>
            <a:pPr marL="609600" indent="-609600">
              <a:buNone/>
            </a:pPr>
            <a:r>
              <a:rPr lang="en-US" dirty="0"/>
              <a:t>	</a:t>
            </a:r>
            <a:r>
              <a:rPr lang="en-US" dirty="0">
                <a:sym typeface="Wingdings" panose="05000000000000000000" pitchFamily="2" charset="2"/>
              </a:rPr>
              <a:t> </a:t>
            </a:r>
            <a:r>
              <a:rPr lang="en-US" dirty="0" err="1">
                <a:sym typeface="Wingdings" panose="05000000000000000000" pitchFamily="2" charset="2"/>
              </a:rPr>
              <a:t>hidrokarbon</a:t>
            </a:r>
            <a:r>
              <a:rPr lang="en-US" dirty="0">
                <a:sym typeface="Wingdings" panose="05000000000000000000" pitchFamily="2" charset="2"/>
              </a:rPr>
              <a:t> </a:t>
            </a:r>
            <a:r>
              <a:rPr lang="en-US" dirty="0" smtClean="0">
                <a:sym typeface="Wingdings" panose="05000000000000000000" pitchFamily="2" charset="2"/>
              </a:rPr>
              <a:t>yang atom-atom </a:t>
            </a:r>
            <a:r>
              <a:rPr lang="en-US" dirty="0" err="1" smtClean="0">
                <a:sym typeface="Wingdings" panose="05000000000000000000" pitchFamily="2" charset="2"/>
              </a:rPr>
              <a:t>karbonnya</a:t>
            </a:r>
            <a:r>
              <a:rPr lang="en-US" dirty="0" smtClean="0">
                <a:sym typeface="Wingdings" panose="05000000000000000000" pitchFamily="2" charset="2"/>
              </a:rPr>
              <a:t> </a:t>
            </a:r>
            <a:r>
              <a:rPr lang="en-US" dirty="0" err="1">
                <a:sym typeface="Wingdings" panose="05000000000000000000" pitchFamily="2" charset="2"/>
              </a:rPr>
              <a:t>hanya</a:t>
            </a:r>
            <a:r>
              <a:rPr lang="en-US" dirty="0">
                <a:sym typeface="Wingdings" panose="05000000000000000000" pitchFamily="2" charset="2"/>
              </a:rPr>
              <a:t> </a:t>
            </a:r>
            <a:r>
              <a:rPr lang="en-US" dirty="0" err="1">
                <a:sym typeface="Wingdings" panose="05000000000000000000" pitchFamily="2" charset="2"/>
              </a:rPr>
              <a:t>mempunyai</a:t>
            </a:r>
            <a:r>
              <a:rPr lang="en-US" dirty="0">
                <a:sym typeface="Wingdings" panose="05000000000000000000" pitchFamily="2" charset="2"/>
              </a:rPr>
              <a:t> </a:t>
            </a:r>
            <a:r>
              <a:rPr lang="en-US" dirty="0" err="1">
                <a:sym typeface="Wingdings" panose="05000000000000000000" pitchFamily="2" charset="2"/>
              </a:rPr>
              <a:t>ikatan</a:t>
            </a:r>
            <a:r>
              <a:rPr lang="en-US" dirty="0">
                <a:sym typeface="Wingdings" panose="05000000000000000000" pitchFamily="2" charset="2"/>
              </a:rPr>
              <a:t> </a:t>
            </a:r>
            <a:r>
              <a:rPr lang="en-US" dirty="0" err="1">
                <a:sym typeface="Wingdings" panose="05000000000000000000" pitchFamily="2" charset="2"/>
              </a:rPr>
              <a:t>tunggal</a:t>
            </a:r>
            <a:endParaRPr lang="en-US" dirty="0">
              <a:sym typeface="Wingdings" panose="05000000000000000000" pitchFamily="2" charset="2"/>
            </a:endParaRPr>
          </a:p>
          <a:p>
            <a:pPr marL="609600" indent="-609600">
              <a:buNone/>
            </a:pPr>
            <a:r>
              <a:rPr lang="en-US" dirty="0">
                <a:sym typeface="Wingdings" panose="05000000000000000000" pitchFamily="2" charset="2"/>
              </a:rPr>
              <a:t>	</a:t>
            </a:r>
            <a:r>
              <a:rPr lang="en-US" dirty="0" err="1">
                <a:sym typeface="Wingdings" panose="05000000000000000000" pitchFamily="2" charset="2"/>
              </a:rPr>
              <a:t>contoh</a:t>
            </a:r>
            <a:r>
              <a:rPr lang="en-US" dirty="0">
                <a:sym typeface="Wingdings" panose="05000000000000000000" pitchFamily="2" charset="2"/>
              </a:rPr>
              <a:t> </a:t>
            </a:r>
            <a:r>
              <a:rPr lang="id-ID" dirty="0">
                <a:sym typeface="Wingdings" panose="05000000000000000000" pitchFamily="2" charset="2"/>
              </a:rPr>
              <a:t>: </a:t>
            </a:r>
            <a:r>
              <a:rPr lang="en-US" dirty="0">
                <a:sym typeface="Wingdings" panose="05000000000000000000" pitchFamily="2" charset="2"/>
              </a:rPr>
              <a:t>C</a:t>
            </a:r>
            <a:r>
              <a:rPr lang="en-US" baseline="-25000" dirty="0">
                <a:sym typeface="Wingdings" panose="05000000000000000000" pitchFamily="2" charset="2"/>
              </a:rPr>
              <a:t>4</a:t>
            </a:r>
            <a:r>
              <a:rPr lang="en-US" dirty="0">
                <a:sym typeface="Wingdings" panose="05000000000000000000" pitchFamily="2" charset="2"/>
              </a:rPr>
              <a:t>H</a:t>
            </a:r>
            <a:r>
              <a:rPr lang="en-US" baseline="-25000" dirty="0">
                <a:sym typeface="Wingdings" panose="05000000000000000000" pitchFamily="2" charset="2"/>
              </a:rPr>
              <a:t>10</a:t>
            </a:r>
            <a:r>
              <a:rPr lang="id-ID" baseline="-25000" dirty="0">
                <a:sym typeface="Wingdings" panose="05000000000000000000" pitchFamily="2" charset="2"/>
              </a:rPr>
              <a:t>, </a:t>
            </a:r>
            <a:r>
              <a:rPr lang="id-ID" dirty="0">
                <a:sym typeface="Wingdings" panose="05000000000000000000" pitchFamily="2" charset="2"/>
              </a:rPr>
              <a:t>C</a:t>
            </a:r>
            <a:r>
              <a:rPr lang="id-ID" baseline="-25000" dirty="0">
                <a:sym typeface="Wingdings" panose="05000000000000000000" pitchFamily="2" charset="2"/>
              </a:rPr>
              <a:t>5</a:t>
            </a:r>
            <a:r>
              <a:rPr lang="id-ID" dirty="0">
                <a:sym typeface="Wingdings" panose="05000000000000000000" pitchFamily="2" charset="2"/>
              </a:rPr>
              <a:t>H</a:t>
            </a:r>
            <a:r>
              <a:rPr lang="id-ID" baseline="-25000" dirty="0">
                <a:sym typeface="Wingdings" panose="05000000000000000000" pitchFamily="2" charset="2"/>
              </a:rPr>
              <a:t>10</a:t>
            </a:r>
            <a:endParaRPr lang="en-US" baseline="-25000" dirty="0">
              <a:sym typeface="Wingdings" panose="05000000000000000000" pitchFamily="2" charset="2"/>
            </a:endParaRPr>
          </a:p>
          <a:p>
            <a:pPr marL="609600" indent="-609600">
              <a:buNone/>
            </a:pPr>
            <a:endParaRPr lang="en-US" baseline="-25000" dirty="0">
              <a:sym typeface="Wingdings" panose="05000000000000000000" pitchFamily="2" charset="2"/>
            </a:endParaRPr>
          </a:p>
          <a:p>
            <a:pPr marL="609600" indent="-609600">
              <a:buNone/>
            </a:pPr>
            <a:endParaRPr lang="en-US" dirty="0">
              <a:sym typeface="Wingdings" panose="05000000000000000000" pitchFamily="2" charset="2"/>
            </a:endParaRPr>
          </a:p>
          <a:p>
            <a:pPr marL="609600" indent="-609600">
              <a:buNone/>
            </a:pPr>
            <a:endParaRPr lang="en-US" dirty="0"/>
          </a:p>
        </p:txBody>
      </p:sp>
      <p:graphicFrame>
        <p:nvGraphicFramePr>
          <p:cNvPr id="21508" name="Object 4"/>
          <p:cNvGraphicFramePr>
            <a:graphicFrameLocks noChangeAspect="1"/>
          </p:cNvGraphicFramePr>
          <p:nvPr/>
        </p:nvGraphicFramePr>
        <p:xfrm>
          <a:off x="7543800" y="3257550"/>
          <a:ext cx="2171700" cy="1390650"/>
        </p:xfrm>
        <a:graphic>
          <a:graphicData uri="http://schemas.openxmlformats.org/presentationml/2006/ole">
            <mc:AlternateContent xmlns:mc="http://schemas.openxmlformats.org/markup-compatibility/2006">
              <mc:Choice xmlns:v="urn:schemas-microsoft-com:vml" Requires="v">
                <p:oleObj spid="_x0000_s1058" name="ACD/3D" r:id="rId3" imgW="2172003" imgH="1390844" progId="ACD.3D">
                  <p:embed/>
                </p:oleObj>
              </mc:Choice>
              <mc:Fallback>
                <p:oleObj name="ACD/3D" r:id="rId3" imgW="2172003" imgH="1390844" progId="ACD.3D">
                  <p:embed/>
                  <p:pic>
                    <p:nvPicPr>
                      <p:cNvPr id="215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257550"/>
                        <a:ext cx="21717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7"/>
          <p:cNvGraphicFramePr>
            <a:graphicFrameLocks noChangeAspect="1"/>
          </p:cNvGraphicFramePr>
          <p:nvPr/>
        </p:nvGraphicFramePr>
        <p:xfrm>
          <a:off x="8001000" y="4648201"/>
          <a:ext cx="1384300" cy="1400175"/>
        </p:xfrm>
        <a:graphic>
          <a:graphicData uri="http://schemas.openxmlformats.org/presentationml/2006/ole">
            <mc:AlternateContent xmlns:mc="http://schemas.openxmlformats.org/markup-compatibility/2006">
              <mc:Choice xmlns:v="urn:schemas-microsoft-com:vml" Requires="v">
                <p:oleObj spid="_x0000_s1059" name="ACD/3D" r:id="rId5" imgW="1714739" imgH="1733333" progId="ACD.3D">
                  <p:embed/>
                </p:oleObj>
              </mc:Choice>
              <mc:Fallback>
                <p:oleObj name="ACD/3D" r:id="rId5" imgW="1714739" imgH="1733333" progId="ACD.3D">
                  <p:embed/>
                  <p:pic>
                    <p:nvPicPr>
                      <p:cNvPr id="2151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4648201"/>
                        <a:ext cx="13843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1" name="Picture 7" descr="Butana - Wikiwa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900" y="4001294"/>
            <a:ext cx="2857500" cy="13811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stretch>
            <a:fillRect/>
          </a:stretch>
        </p:blipFill>
        <p:spPr>
          <a:xfrm>
            <a:off x="4418179" y="3803092"/>
            <a:ext cx="2489058" cy="2245284"/>
          </a:xfrm>
          <a:prstGeom prst="rect">
            <a:avLst/>
          </a:prstGeom>
        </p:spPr>
      </p:pic>
    </p:spTree>
    <p:extLst>
      <p:ext uri="{BB962C8B-B14F-4D97-AF65-F5344CB8AC3E}">
        <p14:creationId xmlns:p14="http://schemas.microsoft.com/office/powerpoint/2010/main" val="216537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0-#ppt_w/2"/>
                                          </p:val>
                                        </p:tav>
                                        <p:tav tm="100000">
                                          <p:val>
                                            <p:strVal val="#ppt_x"/>
                                          </p:val>
                                        </p:tav>
                                      </p:tavLst>
                                    </p:anim>
                                    <p:anim calcmode="lin" valueType="num">
                                      <p:cBhvr additive="base">
                                        <p:cTn id="8" dur="500" fill="hold"/>
                                        <p:tgtEl>
                                          <p:spTgt spid="2150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1511"/>
                                        </p:tgtEl>
                                        <p:attrNameLst>
                                          <p:attrName>style.visibility</p:attrName>
                                        </p:attrNameLst>
                                      </p:cBhvr>
                                      <p:to>
                                        <p:strVal val="visible"/>
                                      </p:to>
                                    </p:set>
                                    <p:anim calcmode="lin" valueType="num">
                                      <p:cBhvr additive="base">
                                        <p:cTn id="12" dur="500" fill="hold"/>
                                        <p:tgtEl>
                                          <p:spTgt spid="21511"/>
                                        </p:tgtEl>
                                        <p:attrNameLst>
                                          <p:attrName>ppt_x</p:attrName>
                                        </p:attrNameLst>
                                      </p:cBhvr>
                                      <p:tavLst>
                                        <p:tav tm="0">
                                          <p:val>
                                            <p:strVal val="0-#ppt_w/2"/>
                                          </p:val>
                                        </p:tav>
                                        <p:tav tm="100000">
                                          <p:val>
                                            <p:strVal val="#ppt_x"/>
                                          </p:val>
                                        </p:tav>
                                      </p:tavLst>
                                    </p:anim>
                                    <p:anim calcmode="lin" valueType="num">
                                      <p:cBhvr additive="base">
                                        <p:cTn id="13" dur="500" fill="hold"/>
                                        <p:tgtEl>
                                          <p:spTgt spid="215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Klasifikasi hidrokarbon</a:t>
            </a:r>
          </a:p>
        </p:txBody>
      </p:sp>
      <p:sp>
        <p:nvSpPr>
          <p:cNvPr id="22531" name="Rectangle 3"/>
          <p:cNvSpPr>
            <a:spLocks noGrp="1" noChangeArrowheads="1"/>
          </p:cNvSpPr>
          <p:nvPr>
            <p:ph idx="1"/>
          </p:nvPr>
        </p:nvSpPr>
        <p:spPr/>
        <p:txBody>
          <a:bodyPr/>
          <a:lstStyle/>
          <a:p>
            <a:pPr marL="609600" indent="-609600">
              <a:buFont typeface="Wingdings" panose="05000000000000000000" pitchFamily="2" charset="2"/>
              <a:buAutoNum type="arabicPeriod" startAt="2"/>
            </a:pPr>
            <a:r>
              <a:rPr lang="en-US" dirty="0" err="1">
                <a:solidFill>
                  <a:srgbClr val="FF0000"/>
                </a:solidFill>
                <a:effectLst>
                  <a:outerShdw blurRad="38100" dist="38100" dir="2700000" algn="tl">
                    <a:srgbClr val="FFFFFF"/>
                  </a:outerShdw>
                </a:effectLst>
              </a:rPr>
              <a:t>Hidrokarbon</a:t>
            </a:r>
            <a:r>
              <a:rPr lang="en-US" dirty="0">
                <a:solidFill>
                  <a:srgbClr val="FF0000"/>
                </a:solidFill>
                <a:effectLst>
                  <a:outerShdw blurRad="38100" dist="38100" dir="2700000" algn="tl">
                    <a:srgbClr val="FFFFFF"/>
                  </a:outerShdw>
                </a:effectLst>
              </a:rPr>
              <a:t> </a:t>
            </a:r>
            <a:r>
              <a:rPr lang="en-US" dirty="0" err="1">
                <a:solidFill>
                  <a:srgbClr val="FF0000"/>
                </a:solidFill>
                <a:effectLst>
                  <a:outerShdw blurRad="38100" dist="38100" dir="2700000" algn="tl">
                    <a:srgbClr val="FFFFFF"/>
                  </a:outerShdw>
                </a:effectLst>
              </a:rPr>
              <a:t>tidak</a:t>
            </a:r>
            <a:r>
              <a:rPr lang="en-US" dirty="0">
                <a:solidFill>
                  <a:srgbClr val="FF0000"/>
                </a:solidFill>
                <a:effectLst>
                  <a:outerShdw blurRad="38100" dist="38100" dir="2700000" algn="tl">
                    <a:srgbClr val="FFFFFF"/>
                  </a:outerShdw>
                </a:effectLst>
              </a:rPr>
              <a:t> </a:t>
            </a:r>
            <a:r>
              <a:rPr lang="en-US" dirty="0" err="1" smtClean="0">
                <a:solidFill>
                  <a:srgbClr val="FF0000"/>
                </a:solidFill>
                <a:effectLst>
                  <a:outerShdw blurRad="38100" dist="38100" dir="2700000" algn="tl">
                    <a:srgbClr val="FFFFFF"/>
                  </a:outerShdw>
                </a:effectLst>
              </a:rPr>
              <a:t>jenuh</a:t>
            </a:r>
            <a:r>
              <a:rPr lang="en-US" dirty="0" smtClean="0">
                <a:solidFill>
                  <a:srgbClr val="FF0000"/>
                </a:solidFill>
                <a:effectLst>
                  <a:outerShdw blurRad="38100" dist="38100" dir="2700000" algn="tl">
                    <a:srgbClr val="FFFFFF"/>
                  </a:outerShdw>
                </a:effectLst>
              </a:rPr>
              <a:t> (</a:t>
            </a:r>
            <a:r>
              <a:rPr lang="en-US" dirty="0" err="1" smtClean="0">
                <a:solidFill>
                  <a:srgbClr val="FF0000"/>
                </a:solidFill>
                <a:effectLst>
                  <a:outerShdw blurRad="38100" dist="38100" dir="2700000" algn="tl">
                    <a:srgbClr val="FFFFFF"/>
                  </a:outerShdw>
                </a:effectLst>
              </a:rPr>
              <a:t>alkena</a:t>
            </a:r>
            <a:r>
              <a:rPr lang="en-US" dirty="0" smtClean="0">
                <a:solidFill>
                  <a:srgbClr val="FF0000"/>
                </a:solidFill>
                <a:effectLst>
                  <a:outerShdw blurRad="38100" dist="38100" dir="2700000" algn="tl">
                    <a:srgbClr val="FFFFFF"/>
                  </a:outerShdw>
                </a:effectLst>
              </a:rPr>
              <a:t> &amp; </a:t>
            </a:r>
            <a:r>
              <a:rPr lang="en-US" dirty="0" err="1" smtClean="0">
                <a:solidFill>
                  <a:srgbClr val="FF0000"/>
                </a:solidFill>
                <a:effectLst>
                  <a:outerShdw blurRad="38100" dist="38100" dir="2700000" algn="tl">
                    <a:srgbClr val="FFFFFF"/>
                  </a:outerShdw>
                </a:effectLst>
              </a:rPr>
              <a:t>alkuna</a:t>
            </a:r>
            <a:r>
              <a:rPr lang="en-US" dirty="0" smtClean="0">
                <a:solidFill>
                  <a:srgbClr val="FF0000"/>
                </a:solidFill>
                <a:effectLst>
                  <a:outerShdw blurRad="38100" dist="38100" dir="2700000" algn="tl">
                    <a:srgbClr val="FFFFFF"/>
                  </a:outerShdw>
                </a:effectLst>
              </a:rPr>
              <a:t>)</a:t>
            </a:r>
            <a:endParaRPr lang="en-US" dirty="0">
              <a:solidFill>
                <a:srgbClr val="FF0000"/>
              </a:solidFill>
              <a:effectLst>
                <a:outerShdw blurRad="38100" dist="38100" dir="2700000" algn="tl">
                  <a:srgbClr val="FFFFFF"/>
                </a:outerShdw>
              </a:effectLst>
            </a:endParaRPr>
          </a:p>
          <a:p>
            <a:pPr marL="609600" indent="-609600">
              <a:buNone/>
            </a:pPr>
            <a:r>
              <a:rPr lang="en-US" dirty="0"/>
              <a:t>	</a:t>
            </a:r>
            <a:r>
              <a:rPr lang="en-US" dirty="0">
                <a:sym typeface="Wingdings" panose="05000000000000000000" pitchFamily="2" charset="2"/>
              </a:rPr>
              <a:t> </a:t>
            </a:r>
            <a:r>
              <a:rPr lang="en-US" dirty="0" err="1">
                <a:sym typeface="Wingdings" panose="05000000000000000000" pitchFamily="2" charset="2"/>
              </a:rPr>
              <a:t>hidrokarbon</a:t>
            </a:r>
            <a:r>
              <a:rPr lang="en-US" dirty="0">
                <a:sym typeface="Wingdings" panose="05000000000000000000" pitchFamily="2" charset="2"/>
              </a:rPr>
              <a:t> </a:t>
            </a:r>
            <a:r>
              <a:rPr lang="en-US" dirty="0" err="1">
                <a:sym typeface="Wingdings" panose="05000000000000000000" pitchFamily="2" charset="2"/>
              </a:rPr>
              <a:t>dengan</a:t>
            </a:r>
            <a:r>
              <a:rPr lang="en-US" dirty="0">
                <a:sym typeface="Wingdings" panose="05000000000000000000" pitchFamily="2" charset="2"/>
              </a:rPr>
              <a:t> </a:t>
            </a:r>
            <a:r>
              <a:rPr lang="en-US" dirty="0" err="1">
                <a:sym typeface="Wingdings" panose="05000000000000000000" pitchFamily="2" charset="2"/>
              </a:rPr>
              <a:t>dua</a:t>
            </a:r>
            <a:r>
              <a:rPr lang="en-US" dirty="0">
                <a:sym typeface="Wingdings" panose="05000000000000000000" pitchFamily="2" charset="2"/>
              </a:rPr>
              <a:t> </a:t>
            </a:r>
            <a:r>
              <a:rPr lang="en-US" dirty="0" err="1">
                <a:sym typeface="Wingdings" panose="05000000000000000000" pitchFamily="2" charset="2"/>
              </a:rPr>
              <a:t>atau</a:t>
            </a:r>
            <a:r>
              <a:rPr lang="en-US" dirty="0">
                <a:sym typeface="Wingdings" panose="05000000000000000000" pitchFamily="2" charset="2"/>
              </a:rPr>
              <a:t> </a:t>
            </a:r>
            <a:r>
              <a:rPr lang="en-US" dirty="0" err="1">
                <a:sym typeface="Wingdings" panose="05000000000000000000" pitchFamily="2" charset="2"/>
              </a:rPr>
              <a:t>lebih</a:t>
            </a:r>
            <a:r>
              <a:rPr lang="en-US" dirty="0">
                <a:sym typeface="Wingdings" panose="05000000000000000000" pitchFamily="2" charset="2"/>
              </a:rPr>
              <a:t> </a:t>
            </a:r>
            <a:r>
              <a:rPr lang="id-ID" dirty="0">
                <a:sym typeface="Wingdings" panose="05000000000000000000" pitchFamily="2" charset="2"/>
              </a:rPr>
              <a:t> </a:t>
            </a:r>
            <a:r>
              <a:rPr lang="en-US" dirty="0" err="1">
                <a:sym typeface="Wingdings" panose="05000000000000000000" pitchFamily="2" charset="2"/>
              </a:rPr>
              <a:t>karbon</a:t>
            </a:r>
            <a:r>
              <a:rPr lang="en-US" dirty="0">
                <a:sym typeface="Wingdings" panose="05000000000000000000" pitchFamily="2" charset="2"/>
              </a:rPr>
              <a:t> – </a:t>
            </a:r>
            <a:r>
              <a:rPr lang="en-US" dirty="0" err="1">
                <a:sym typeface="Wingdings" panose="05000000000000000000" pitchFamily="2" charset="2"/>
              </a:rPr>
              <a:t>karbonnya</a:t>
            </a:r>
            <a:r>
              <a:rPr lang="en-US" dirty="0">
                <a:sym typeface="Wingdings" panose="05000000000000000000" pitchFamily="2" charset="2"/>
              </a:rPr>
              <a:t> </a:t>
            </a:r>
            <a:r>
              <a:rPr lang="en-US" dirty="0" err="1">
                <a:sym typeface="Wingdings" panose="05000000000000000000" pitchFamily="2" charset="2"/>
              </a:rPr>
              <a:t>berikatan</a:t>
            </a:r>
            <a:r>
              <a:rPr lang="en-US" dirty="0">
                <a:sym typeface="Wingdings" panose="05000000000000000000" pitchFamily="2" charset="2"/>
              </a:rPr>
              <a:t> </a:t>
            </a:r>
            <a:r>
              <a:rPr lang="en-US" dirty="0" err="1">
                <a:sym typeface="Wingdings" panose="05000000000000000000" pitchFamily="2" charset="2"/>
              </a:rPr>
              <a:t>rangkap</a:t>
            </a:r>
            <a:r>
              <a:rPr lang="en-US" dirty="0">
                <a:sym typeface="Wingdings" panose="05000000000000000000" pitchFamily="2" charset="2"/>
              </a:rPr>
              <a:t> 2 </a:t>
            </a:r>
            <a:r>
              <a:rPr lang="en-US" dirty="0" err="1">
                <a:sym typeface="Wingdings" panose="05000000000000000000" pitchFamily="2" charset="2"/>
              </a:rPr>
              <a:t>atau</a:t>
            </a:r>
            <a:r>
              <a:rPr lang="en-US" dirty="0">
                <a:sym typeface="Wingdings" panose="05000000000000000000" pitchFamily="2" charset="2"/>
              </a:rPr>
              <a:t> 3</a:t>
            </a:r>
          </a:p>
          <a:p>
            <a:pPr marL="609600" indent="-609600">
              <a:buNone/>
            </a:pPr>
            <a:r>
              <a:rPr lang="en-US" dirty="0">
                <a:sym typeface="Wingdings" panose="05000000000000000000" pitchFamily="2" charset="2"/>
              </a:rPr>
              <a:t>	</a:t>
            </a:r>
            <a:endParaRPr lang="en-US" baseline="-25000" dirty="0">
              <a:sym typeface="Wingdings" panose="05000000000000000000" pitchFamily="2" charset="2"/>
            </a:endParaRPr>
          </a:p>
          <a:p>
            <a:pPr marL="609600" indent="-609600">
              <a:buNone/>
            </a:pPr>
            <a:endParaRPr lang="en-US" baseline="-25000" dirty="0">
              <a:sym typeface="Wingdings" panose="05000000000000000000" pitchFamily="2" charset="2"/>
            </a:endParaRPr>
          </a:p>
          <a:p>
            <a:pPr marL="609600" indent="-609600">
              <a:buNone/>
            </a:pPr>
            <a:endParaRPr lang="en-US" dirty="0">
              <a:sym typeface="Wingdings" panose="05000000000000000000" pitchFamily="2" charset="2"/>
            </a:endParaRPr>
          </a:p>
          <a:p>
            <a:pPr marL="609600" indent="-609600">
              <a:buNone/>
            </a:pPr>
            <a:endParaRPr lang="en-US" dirty="0"/>
          </a:p>
        </p:txBody>
      </p:sp>
      <p:graphicFrame>
        <p:nvGraphicFramePr>
          <p:cNvPr id="22536" name="Object 8"/>
          <p:cNvGraphicFramePr>
            <a:graphicFrameLocks noChangeAspect="1"/>
          </p:cNvGraphicFramePr>
          <p:nvPr>
            <p:extLst>
              <p:ext uri="{D42A27DB-BD31-4B8C-83A1-F6EECF244321}">
                <p14:modId xmlns:p14="http://schemas.microsoft.com/office/powerpoint/2010/main" val="1324648970"/>
              </p:ext>
            </p:extLst>
          </p:nvPr>
        </p:nvGraphicFramePr>
        <p:xfrm>
          <a:off x="9246942" y="3586528"/>
          <a:ext cx="1718163" cy="1431803"/>
        </p:xfrm>
        <a:graphic>
          <a:graphicData uri="http://schemas.openxmlformats.org/presentationml/2006/ole">
            <mc:AlternateContent xmlns:mc="http://schemas.openxmlformats.org/markup-compatibility/2006">
              <mc:Choice xmlns:v="urn:schemas-microsoft-com:vml" Requires="v">
                <p:oleObj spid="_x0000_s2084" name="ACD/3D" r:id="rId3" imgW="1714739" imgH="1428949" progId="ACD.3D">
                  <p:embed/>
                </p:oleObj>
              </mc:Choice>
              <mc:Fallback>
                <p:oleObj name="ACD/3D" r:id="rId3" imgW="1714739" imgH="1428949" progId="ACD.3D">
                  <p:embed/>
                  <p:pic>
                    <p:nvPicPr>
                      <p:cNvPr id="2253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6942" y="3586528"/>
                        <a:ext cx="1718163" cy="1431803"/>
                      </a:xfrm>
                      <a:prstGeom prst="rect">
                        <a:avLst/>
                      </a:prstGeom>
                      <a:noFill/>
                      <a:ln>
                        <a:noFill/>
                      </a:ln>
                      <a:effectLst/>
                      <a:extLst/>
                    </p:spPr>
                  </p:pic>
                </p:oleObj>
              </mc:Fallback>
            </mc:AlternateContent>
          </a:graphicData>
        </a:graphic>
      </p:graphicFrame>
      <p:graphicFrame>
        <p:nvGraphicFramePr>
          <p:cNvPr id="22539" name="Object 11"/>
          <p:cNvGraphicFramePr>
            <a:graphicFrameLocks noChangeAspect="1"/>
          </p:cNvGraphicFramePr>
          <p:nvPr>
            <p:extLst>
              <p:ext uri="{D42A27DB-BD31-4B8C-83A1-F6EECF244321}">
                <p14:modId xmlns:p14="http://schemas.microsoft.com/office/powerpoint/2010/main" val="307175560"/>
              </p:ext>
            </p:extLst>
          </p:nvPr>
        </p:nvGraphicFramePr>
        <p:xfrm>
          <a:off x="9246942" y="5426197"/>
          <a:ext cx="1695450" cy="342900"/>
        </p:xfrm>
        <a:graphic>
          <a:graphicData uri="http://schemas.openxmlformats.org/presentationml/2006/ole">
            <mc:AlternateContent xmlns:mc="http://schemas.openxmlformats.org/markup-compatibility/2006">
              <mc:Choice xmlns:v="urn:schemas-microsoft-com:vml" Requires="v">
                <p:oleObj spid="_x0000_s2085" name="ACD/3D" r:id="rId5" imgW="2172003" imgH="438095" progId="ACD.3D">
                  <p:embed/>
                </p:oleObj>
              </mc:Choice>
              <mc:Fallback>
                <p:oleObj name="ACD/3D" r:id="rId5" imgW="2172003" imgH="438095" progId="ACD.3D">
                  <p:embed/>
                  <p:pic>
                    <p:nvPicPr>
                      <p:cNvPr id="2253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6942" y="5426197"/>
                        <a:ext cx="16954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2"/>
          <p:cNvPicPr>
            <a:picLocks noChangeAspect="1"/>
          </p:cNvPicPr>
          <p:nvPr/>
        </p:nvPicPr>
        <p:blipFill>
          <a:blip r:embed="rId7"/>
          <a:stretch>
            <a:fillRect/>
          </a:stretch>
        </p:blipFill>
        <p:spPr>
          <a:xfrm>
            <a:off x="1545395" y="4001294"/>
            <a:ext cx="2095500" cy="1952625"/>
          </a:xfrm>
          <a:prstGeom prst="rect">
            <a:avLst/>
          </a:prstGeom>
        </p:spPr>
      </p:pic>
      <p:pic>
        <p:nvPicPr>
          <p:cNvPr id="5" name="Picture 4"/>
          <p:cNvPicPr>
            <a:picLocks noChangeAspect="1"/>
          </p:cNvPicPr>
          <p:nvPr/>
        </p:nvPicPr>
        <p:blipFill>
          <a:blip r:embed="rId8"/>
          <a:stretch>
            <a:fillRect/>
          </a:stretch>
        </p:blipFill>
        <p:spPr>
          <a:xfrm>
            <a:off x="4210047" y="4256110"/>
            <a:ext cx="4648200" cy="981075"/>
          </a:xfrm>
          <a:prstGeom prst="rect">
            <a:avLst/>
          </a:prstGeom>
        </p:spPr>
      </p:pic>
    </p:spTree>
    <p:extLst>
      <p:ext uri="{BB962C8B-B14F-4D97-AF65-F5344CB8AC3E}">
        <p14:creationId xmlns:p14="http://schemas.microsoft.com/office/powerpoint/2010/main" val="2100143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2536"/>
                                        </p:tgtEl>
                                        <p:attrNameLst>
                                          <p:attrName>style.visibility</p:attrName>
                                        </p:attrNameLst>
                                      </p:cBhvr>
                                      <p:to>
                                        <p:strVal val="visible"/>
                                      </p:to>
                                    </p:set>
                                    <p:anim calcmode="lin" valueType="num">
                                      <p:cBhvr additive="base">
                                        <p:cTn id="7" dur="500" fill="hold"/>
                                        <p:tgtEl>
                                          <p:spTgt spid="22536"/>
                                        </p:tgtEl>
                                        <p:attrNameLst>
                                          <p:attrName>ppt_x</p:attrName>
                                        </p:attrNameLst>
                                      </p:cBhvr>
                                      <p:tavLst>
                                        <p:tav tm="0">
                                          <p:val>
                                            <p:strVal val="0-#ppt_w/2"/>
                                          </p:val>
                                        </p:tav>
                                        <p:tav tm="100000">
                                          <p:val>
                                            <p:strVal val="#ppt_x"/>
                                          </p:val>
                                        </p:tav>
                                      </p:tavLst>
                                    </p:anim>
                                    <p:anim calcmode="lin" valueType="num">
                                      <p:cBhvr additive="base">
                                        <p:cTn id="8" dur="500" fill="hold"/>
                                        <p:tgtEl>
                                          <p:spTgt spid="2253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2539"/>
                                        </p:tgtEl>
                                        <p:attrNameLst>
                                          <p:attrName>style.visibility</p:attrName>
                                        </p:attrNameLst>
                                      </p:cBhvr>
                                      <p:to>
                                        <p:strVal val="visible"/>
                                      </p:to>
                                    </p:set>
                                    <p:anim calcmode="lin" valueType="num">
                                      <p:cBhvr additive="base">
                                        <p:cTn id="12" dur="500" fill="hold"/>
                                        <p:tgtEl>
                                          <p:spTgt spid="22539"/>
                                        </p:tgtEl>
                                        <p:attrNameLst>
                                          <p:attrName>ppt_x</p:attrName>
                                        </p:attrNameLst>
                                      </p:cBhvr>
                                      <p:tavLst>
                                        <p:tav tm="0">
                                          <p:val>
                                            <p:strVal val="0-#ppt_w/2"/>
                                          </p:val>
                                        </p:tav>
                                        <p:tav tm="100000">
                                          <p:val>
                                            <p:strVal val="#ppt_x"/>
                                          </p:val>
                                        </p:tav>
                                      </p:tavLst>
                                    </p:anim>
                                    <p:anim calcmode="lin" valueType="num">
                                      <p:cBhvr additive="base">
                                        <p:cTn id="13" dur="500" fill="hold"/>
                                        <p:tgtEl>
                                          <p:spTgt spid="22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813</Words>
  <Application>Microsoft Office PowerPoint</Application>
  <PresentationFormat>Widescreen</PresentationFormat>
  <Paragraphs>217</Paragraphs>
  <Slides>51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0" baseType="lpstr">
      <vt:lpstr>Arial</vt:lpstr>
      <vt:lpstr>Calibri</vt:lpstr>
      <vt:lpstr>Calibri Light</vt:lpstr>
      <vt:lpstr>Times New Roman</vt:lpstr>
      <vt:lpstr>Trebuchet MS</vt:lpstr>
      <vt:lpstr>Wingdings</vt:lpstr>
      <vt:lpstr>Office Theme</vt:lpstr>
      <vt:lpstr>ACD/3D</vt:lpstr>
      <vt:lpstr>ChemSketch</vt:lpstr>
      <vt:lpstr>HIDROKARBON JENUH (ALKANA)</vt:lpstr>
      <vt:lpstr>Pengertian Hidrokarbon</vt:lpstr>
      <vt:lpstr>Istilah – istilah umum</vt:lpstr>
      <vt:lpstr>PowerPoint Presentation</vt:lpstr>
      <vt:lpstr>Klasifikasi posisi atom C</vt:lpstr>
      <vt:lpstr>PowerPoint Presentation</vt:lpstr>
      <vt:lpstr>Klasifikasi atom H</vt:lpstr>
      <vt:lpstr>Klasifikasi hidrokarbon</vt:lpstr>
      <vt:lpstr>Klasifikasi hidrokarbon</vt:lpstr>
      <vt:lpstr>Alkana</vt:lpstr>
      <vt:lpstr>Sifat Fisis Alkana</vt:lpstr>
      <vt:lpstr>PowerPoint Presentation</vt:lpstr>
      <vt:lpstr>PowerPoint Presentation</vt:lpstr>
      <vt:lpstr>PowerPoint Presentation</vt:lpstr>
      <vt:lpstr>PowerPoint Presentation</vt:lpstr>
      <vt:lpstr>PowerPoint Presentation</vt:lpstr>
      <vt:lpstr>Penamaan Senyawa  Organik</vt:lpstr>
      <vt:lpstr>Penamaan Alkana</vt:lpstr>
      <vt:lpstr>Nama trivial</vt:lpstr>
      <vt:lpstr>PowerPoint Presentation</vt:lpstr>
      <vt:lpstr>Gugus alkil</vt:lpstr>
      <vt:lpstr>PowerPoint Presentation</vt:lpstr>
      <vt:lpstr>Gugus Fungsional lain</vt:lpstr>
      <vt:lpstr>Penamaan rantai cabang sederhana</vt:lpstr>
      <vt:lpstr>Penamaan rantai cabang sederhana</vt:lpstr>
      <vt:lpstr>Penamaan rantai cabang sederhana</vt:lpstr>
      <vt:lpstr>Penamaan rantai cabang sederhana</vt:lpstr>
      <vt:lpstr>Gugus Alkil Cabang</vt:lpstr>
      <vt:lpstr>Gugus Alkil Cabang</vt:lpstr>
      <vt:lpstr>Lebih dari satu substitusi</vt:lpstr>
      <vt:lpstr>Lebih dari satu substitusi</vt:lpstr>
      <vt:lpstr>lanjutan</vt:lpstr>
      <vt:lpstr>Menggambarkan rumus struktur</vt:lpstr>
      <vt:lpstr>Sikloalkana</vt:lpstr>
      <vt:lpstr>Penamaan Sikloalkana</vt:lpstr>
      <vt:lpstr>lanjutan</vt:lpstr>
      <vt:lpstr>lanjutan</vt:lpstr>
      <vt:lpstr>Isomerisasi cis dan trans</vt:lpstr>
      <vt:lpstr>Beberapa Alkana penting</vt:lpstr>
      <vt:lpstr>Refinery crude oil</vt:lpstr>
      <vt:lpstr>PowerPoint Presentation</vt:lpstr>
      <vt:lpstr>PowerPoint Presentation</vt:lpstr>
      <vt:lpstr>Proses-proses yang terjadi dalam industri minyak bumi</vt:lpstr>
      <vt:lpstr>PowerPoint Presentation</vt:lpstr>
      <vt:lpstr>SINTESIS ALKANA</vt:lpstr>
      <vt:lpstr>PowerPoint Presentation</vt:lpstr>
      <vt:lpstr>Sintesis alkana</vt:lpstr>
      <vt:lpstr>Sintesis alkana</vt:lpstr>
      <vt:lpstr>Sintesis alkana</vt:lpstr>
      <vt:lpstr>Reaksi alkana</vt:lpstr>
      <vt:lpstr>Reaksi alkana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HIDROKARBON JENUH (ALKANA)</dc:title>
  <dc:creator>Dwi Ardiana</dc:creator>
  <cp:lastModifiedBy>Dwi Ardiana</cp:lastModifiedBy>
  <cp:revision>14</cp:revision>
  <dcterms:created xsi:type="dcterms:W3CDTF">2021-03-22T01:43:07Z</dcterms:created>
  <dcterms:modified xsi:type="dcterms:W3CDTF">2021-03-22T02:55:17Z</dcterms:modified>
</cp:coreProperties>
</file>